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charts/chart3.xml" ContentType="application/vnd.openxmlformats-officedocument.drawingml.chart+xml"/>
  <Override PartName="/ppt/theme/themeOverride2.xml" ContentType="application/vnd.openxmlformats-officedocument.themeOverride+xml"/>
  <Override PartName="/ppt/drawings/drawing2.xml" ContentType="application/vnd.openxmlformats-officedocument.drawingml.chartshape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4.xml" ContentType="application/vnd.openxmlformats-officedocument.drawingml.chart+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5.xml" ContentType="application/vnd.openxmlformats-officedocument.drawingml.chart+xml"/>
  <Override PartName="/ppt/drawings/drawing3.xml" ContentType="application/vnd.openxmlformats-officedocument.drawingml.chartshape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6.xml" ContentType="application/vnd.openxmlformats-officedocument.drawingml.chart+xml"/>
  <Override PartName="/ppt/drawings/drawing4.xml" ContentType="application/vnd.openxmlformats-officedocument.drawingml.chartshapes+xml"/>
  <Override PartName="/ppt/charts/chart7.xml" ContentType="application/vnd.openxmlformats-officedocument.drawingml.chart+xml"/>
  <Override PartName="/ppt/drawings/drawing5.xml" ContentType="application/vnd.openxmlformats-officedocument.drawingml.chartshapes+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8.xml" ContentType="application/vnd.openxmlformats-officedocument.drawingml.chart+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charts/chart9.xml" ContentType="application/vnd.openxmlformats-officedocument.drawingml.chart+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charts/chart10.xml" ContentType="application/vnd.openxmlformats-officedocument.drawingml.chart+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charts/chart11.xml" ContentType="application/vnd.openxmlformats-officedocument.drawingml.chart+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charts/chart12.xml" ContentType="application/vnd.openxmlformats-officedocument.drawingml.chart+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charts/chart13.xml" ContentType="application/vnd.openxmlformats-officedocument.drawingml.chart+xml"/>
  <Override PartName="/ppt/theme/themeOverride3.xml" ContentType="application/vnd.openxmlformats-officedocument.themeOverride+xml"/>
  <Override PartName="/ppt/drawings/drawing6.xml" ContentType="application/vnd.openxmlformats-officedocument.drawingml.chartshapes+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14.xml" ContentType="application/vnd.openxmlformats-officedocument.drawingml.chart+xml"/>
  <Override PartName="/ppt/drawings/drawing7.xml" ContentType="application/vnd.openxmlformats-officedocument.drawingml.chartshapes+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charts/chart15.xml" ContentType="application/vnd.openxmlformats-officedocument.drawingml.chart+xml"/>
  <Override PartName="/ppt/theme/themeOverride4.xml" ContentType="application/vnd.openxmlformats-officedocument.themeOverr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charts/chart16.xml" ContentType="application/vnd.openxmlformats-officedocument.drawingml.chart+xml"/>
  <Override PartName="/ppt/drawings/drawing8.xml" ContentType="application/vnd.openxmlformats-officedocument.drawingml.chartshapes+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charts/chart17.xml" ContentType="application/vnd.openxmlformats-officedocument.drawingml.chart+xml"/>
  <Override PartName="/ppt/drawings/drawing9.xml" ContentType="application/vnd.openxmlformats-officedocument.drawingml.chartshapes+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31"/>
  </p:notesMasterIdLst>
  <p:handoutMasterIdLst>
    <p:handoutMasterId r:id="rId332"/>
  </p:handoutMasterIdLst>
  <p:sldIdLst>
    <p:sldId id="761" r:id="rId2"/>
    <p:sldId id="745" r:id="rId3"/>
    <p:sldId id="762" r:id="rId4"/>
    <p:sldId id="763" r:id="rId5"/>
    <p:sldId id="764" r:id="rId6"/>
    <p:sldId id="774" r:id="rId7"/>
    <p:sldId id="775" r:id="rId8"/>
    <p:sldId id="765" r:id="rId9"/>
    <p:sldId id="766" r:id="rId10"/>
    <p:sldId id="767" r:id="rId11"/>
    <p:sldId id="768" r:id="rId12"/>
    <p:sldId id="769" r:id="rId13"/>
    <p:sldId id="770" r:id="rId14"/>
    <p:sldId id="771" r:id="rId15"/>
    <p:sldId id="772" r:id="rId16"/>
    <p:sldId id="773" r:id="rId17"/>
    <p:sldId id="723" r:id="rId18"/>
    <p:sldId id="776" r:id="rId19"/>
    <p:sldId id="777" r:id="rId20"/>
    <p:sldId id="778" r:id="rId21"/>
    <p:sldId id="779" r:id="rId22"/>
    <p:sldId id="780" r:id="rId23"/>
    <p:sldId id="781" r:id="rId24"/>
    <p:sldId id="782" r:id="rId25"/>
    <p:sldId id="783" r:id="rId26"/>
    <p:sldId id="784" r:id="rId27"/>
    <p:sldId id="785" r:id="rId28"/>
    <p:sldId id="786" r:id="rId29"/>
    <p:sldId id="787" r:id="rId30"/>
    <p:sldId id="788" r:id="rId31"/>
    <p:sldId id="789" r:id="rId32"/>
    <p:sldId id="790" r:id="rId33"/>
    <p:sldId id="791" r:id="rId34"/>
    <p:sldId id="1088" r:id="rId35"/>
    <p:sldId id="1089" r:id="rId36"/>
    <p:sldId id="1090" r:id="rId37"/>
    <p:sldId id="1091" r:id="rId38"/>
    <p:sldId id="1092" r:id="rId39"/>
    <p:sldId id="1093" r:id="rId40"/>
    <p:sldId id="1094" r:id="rId41"/>
    <p:sldId id="1095" r:id="rId42"/>
    <p:sldId id="1096" r:id="rId43"/>
    <p:sldId id="1097" r:id="rId44"/>
    <p:sldId id="1098" r:id="rId45"/>
    <p:sldId id="1099" r:id="rId46"/>
    <p:sldId id="813" r:id="rId47"/>
    <p:sldId id="804" r:id="rId48"/>
    <p:sldId id="805" r:id="rId49"/>
    <p:sldId id="806" r:id="rId50"/>
    <p:sldId id="807" r:id="rId51"/>
    <p:sldId id="808" r:id="rId52"/>
    <p:sldId id="809" r:id="rId53"/>
    <p:sldId id="810" r:id="rId54"/>
    <p:sldId id="811" r:id="rId55"/>
    <p:sldId id="812" r:id="rId56"/>
    <p:sldId id="814" r:id="rId57"/>
    <p:sldId id="815" r:id="rId58"/>
    <p:sldId id="816" r:id="rId59"/>
    <p:sldId id="817" r:id="rId60"/>
    <p:sldId id="818" r:id="rId61"/>
    <p:sldId id="819" r:id="rId62"/>
    <p:sldId id="820" r:id="rId63"/>
    <p:sldId id="821" r:id="rId64"/>
    <p:sldId id="822" r:id="rId65"/>
    <p:sldId id="823" r:id="rId66"/>
    <p:sldId id="824" r:id="rId67"/>
    <p:sldId id="825" r:id="rId68"/>
    <p:sldId id="826" r:id="rId69"/>
    <p:sldId id="827" r:id="rId70"/>
    <p:sldId id="828" r:id="rId71"/>
    <p:sldId id="829" r:id="rId72"/>
    <p:sldId id="830" r:id="rId73"/>
    <p:sldId id="831" r:id="rId74"/>
    <p:sldId id="832" r:id="rId75"/>
    <p:sldId id="833" r:id="rId76"/>
    <p:sldId id="834" r:id="rId77"/>
    <p:sldId id="835" r:id="rId78"/>
    <p:sldId id="836" r:id="rId79"/>
    <p:sldId id="837" r:id="rId80"/>
    <p:sldId id="838" r:id="rId81"/>
    <p:sldId id="839" r:id="rId82"/>
    <p:sldId id="840" r:id="rId83"/>
    <p:sldId id="841" r:id="rId84"/>
    <p:sldId id="842" r:id="rId85"/>
    <p:sldId id="843" r:id="rId86"/>
    <p:sldId id="844" r:id="rId87"/>
    <p:sldId id="845" r:id="rId88"/>
    <p:sldId id="846" r:id="rId89"/>
    <p:sldId id="847" r:id="rId90"/>
    <p:sldId id="848" r:id="rId91"/>
    <p:sldId id="849" r:id="rId92"/>
    <p:sldId id="850" r:id="rId93"/>
    <p:sldId id="851" r:id="rId94"/>
    <p:sldId id="852" r:id="rId95"/>
    <p:sldId id="853" r:id="rId96"/>
    <p:sldId id="854" r:id="rId97"/>
    <p:sldId id="855" r:id="rId98"/>
    <p:sldId id="856" r:id="rId99"/>
    <p:sldId id="857" r:id="rId100"/>
    <p:sldId id="858" r:id="rId101"/>
    <p:sldId id="859" r:id="rId102"/>
    <p:sldId id="860" r:id="rId103"/>
    <p:sldId id="861" r:id="rId104"/>
    <p:sldId id="862" r:id="rId105"/>
    <p:sldId id="863" r:id="rId106"/>
    <p:sldId id="864" r:id="rId107"/>
    <p:sldId id="865" r:id="rId108"/>
    <p:sldId id="866" r:id="rId109"/>
    <p:sldId id="867" r:id="rId110"/>
    <p:sldId id="868" r:id="rId111"/>
    <p:sldId id="869" r:id="rId112"/>
    <p:sldId id="870" r:id="rId113"/>
    <p:sldId id="871" r:id="rId114"/>
    <p:sldId id="872" r:id="rId115"/>
    <p:sldId id="873" r:id="rId116"/>
    <p:sldId id="874" r:id="rId117"/>
    <p:sldId id="875" r:id="rId118"/>
    <p:sldId id="876" r:id="rId119"/>
    <p:sldId id="877" r:id="rId120"/>
    <p:sldId id="878" r:id="rId121"/>
    <p:sldId id="879" r:id="rId122"/>
    <p:sldId id="880" r:id="rId123"/>
    <p:sldId id="881" r:id="rId124"/>
    <p:sldId id="882" r:id="rId125"/>
    <p:sldId id="883" r:id="rId126"/>
    <p:sldId id="884" r:id="rId127"/>
    <p:sldId id="885" r:id="rId128"/>
    <p:sldId id="886" r:id="rId129"/>
    <p:sldId id="887" r:id="rId130"/>
    <p:sldId id="888" r:id="rId131"/>
    <p:sldId id="889" r:id="rId132"/>
    <p:sldId id="890" r:id="rId133"/>
    <p:sldId id="891" r:id="rId134"/>
    <p:sldId id="892" r:id="rId135"/>
    <p:sldId id="893" r:id="rId136"/>
    <p:sldId id="894" r:id="rId137"/>
    <p:sldId id="895" r:id="rId138"/>
    <p:sldId id="896" r:id="rId139"/>
    <p:sldId id="897" r:id="rId140"/>
    <p:sldId id="898" r:id="rId141"/>
    <p:sldId id="899" r:id="rId142"/>
    <p:sldId id="900" r:id="rId143"/>
    <p:sldId id="901" r:id="rId144"/>
    <p:sldId id="902" r:id="rId145"/>
    <p:sldId id="903" r:id="rId146"/>
    <p:sldId id="904" r:id="rId147"/>
    <p:sldId id="905" r:id="rId148"/>
    <p:sldId id="906" r:id="rId149"/>
    <p:sldId id="907" r:id="rId150"/>
    <p:sldId id="908" r:id="rId151"/>
    <p:sldId id="909" r:id="rId152"/>
    <p:sldId id="910" r:id="rId153"/>
    <p:sldId id="911" r:id="rId154"/>
    <p:sldId id="912" r:id="rId155"/>
    <p:sldId id="913" r:id="rId156"/>
    <p:sldId id="914" r:id="rId157"/>
    <p:sldId id="915" r:id="rId158"/>
    <p:sldId id="916" r:id="rId159"/>
    <p:sldId id="917" r:id="rId160"/>
    <p:sldId id="918" r:id="rId161"/>
    <p:sldId id="919" r:id="rId162"/>
    <p:sldId id="920" r:id="rId163"/>
    <p:sldId id="921" r:id="rId164"/>
    <p:sldId id="922" r:id="rId165"/>
    <p:sldId id="923" r:id="rId166"/>
    <p:sldId id="924" r:id="rId167"/>
    <p:sldId id="925" r:id="rId168"/>
    <p:sldId id="926" r:id="rId169"/>
    <p:sldId id="927" r:id="rId170"/>
    <p:sldId id="928" r:id="rId171"/>
    <p:sldId id="929" r:id="rId172"/>
    <p:sldId id="930" r:id="rId173"/>
    <p:sldId id="931" r:id="rId174"/>
    <p:sldId id="932" r:id="rId175"/>
    <p:sldId id="933" r:id="rId176"/>
    <p:sldId id="934" r:id="rId177"/>
    <p:sldId id="935" r:id="rId178"/>
    <p:sldId id="936" r:id="rId179"/>
    <p:sldId id="937" r:id="rId180"/>
    <p:sldId id="938" r:id="rId181"/>
    <p:sldId id="939" r:id="rId182"/>
    <p:sldId id="940" r:id="rId183"/>
    <p:sldId id="941" r:id="rId184"/>
    <p:sldId id="942" r:id="rId185"/>
    <p:sldId id="943" r:id="rId186"/>
    <p:sldId id="944" r:id="rId187"/>
    <p:sldId id="945" r:id="rId188"/>
    <p:sldId id="946" r:id="rId189"/>
    <p:sldId id="947" r:id="rId190"/>
    <p:sldId id="948" r:id="rId191"/>
    <p:sldId id="949" r:id="rId192"/>
    <p:sldId id="950" r:id="rId193"/>
    <p:sldId id="951" r:id="rId194"/>
    <p:sldId id="952" r:id="rId195"/>
    <p:sldId id="953" r:id="rId196"/>
    <p:sldId id="954" r:id="rId197"/>
    <p:sldId id="955" r:id="rId198"/>
    <p:sldId id="956" r:id="rId199"/>
    <p:sldId id="957" r:id="rId200"/>
    <p:sldId id="958" r:id="rId201"/>
    <p:sldId id="959" r:id="rId202"/>
    <p:sldId id="960" r:id="rId203"/>
    <p:sldId id="961" r:id="rId204"/>
    <p:sldId id="962" r:id="rId205"/>
    <p:sldId id="963" r:id="rId206"/>
    <p:sldId id="964" r:id="rId207"/>
    <p:sldId id="965" r:id="rId208"/>
    <p:sldId id="966" r:id="rId209"/>
    <p:sldId id="967" r:id="rId210"/>
    <p:sldId id="968" r:id="rId211"/>
    <p:sldId id="969" r:id="rId212"/>
    <p:sldId id="970" r:id="rId213"/>
    <p:sldId id="971" r:id="rId214"/>
    <p:sldId id="972" r:id="rId215"/>
    <p:sldId id="973" r:id="rId216"/>
    <p:sldId id="974" r:id="rId217"/>
    <p:sldId id="975" r:id="rId218"/>
    <p:sldId id="976" r:id="rId219"/>
    <p:sldId id="977" r:id="rId220"/>
    <p:sldId id="978" r:id="rId221"/>
    <p:sldId id="979" r:id="rId222"/>
    <p:sldId id="980" r:id="rId223"/>
    <p:sldId id="981" r:id="rId224"/>
    <p:sldId id="982" r:id="rId225"/>
    <p:sldId id="983" r:id="rId226"/>
    <p:sldId id="984" r:id="rId227"/>
    <p:sldId id="985" r:id="rId228"/>
    <p:sldId id="986" r:id="rId229"/>
    <p:sldId id="987" r:id="rId230"/>
    <p:sldId id="988" r:id="rId231"/>
    <p:sldId id="989" r:id="rId232"/>
    <p:sldId id="990" r:id="rId233"/>
    <p:sldId id="991" r:id="rId234"/>
    <p:sldId id="992" r:id="rId235"/>
    <p:sldId id="993" r:id="rId236"/>
    <p:sldId id="994" r:id="rId237"/>
    <p:sldId id="995" r:id="rId238"/>
    <p:sldId id="996" r:id="rId239"/>
    <p:sldId id="997" r:id="rId240"/>
    <p:sldId id="998" r:id="rId241"/>
    <p:sldId id="999" r:id="rId242"/>
    <p:sldId id="1000" r:id="rId243"/>
    <p:sldId id="1001" r:id="rId244"/>
    <p:sldId id="1002" r:id="rId245"/>
    <p:sldId id="1003" r:id="rId246"/>
    <p:sldId id="1004" r:id="rId247"/>
    <p:sldId id="1005" r:id="rId248"/>
    <p:sldId id="1006" r:id="rId249"/>
    <p:sldId id="1007" r:id="rId250"/>
    <p:sldId id="1008" r:id="rId251"/>
    <p:sldId id="1009" r:id="rId252"/>
    <p:sldId id="1010" r:id="rId253"/>
    <p:sldId id="1011" r:id="rId254"/>
    <p:sldId id="1012" r:id="rId255"/>
    <p:sldId id="1013" r:id="rId256"/>
    <p:sldId id="1014" r:id="rId257"/>
    <p:sldId id="1015" r:id="rId258"/>
    <p:sldId id="1016" r:id="rId259"/>
    <p:sldId id="1017" r:id="rId260"/>
    <p:sldId id="1018" r:id="rId261"/>
    <p:sldId id="1019" r:id="rId262"/>
    <p:sldId id="1020" r:id="rId263"/>
    <p:sldId id="1021" r:id="rId264"/>
    <p:sldId id="1022" r:id="rId265"/>
    <p:sldId id="1023" r:id="rId266"/>
    <p:sldId id="1024" r:id="rId267"/>
    <p:sldId id="1025" r:id="rId268"/>
    <p:sldId id="1026" r:id="rId269"/>
    <p:sldId id="1027" r:id="rId270"/>
    <p:sldId id="1028" r:id="rId271"/>
    <p:sldId id="1029" r:id="rId272"/>
    <p:sldId id="1030" r:id="rId273"/>
    <p:sldId id="1031" r:id="rId274"/>
    <p:sldId id="1032" r:id="rId275"/>
    <p:sldId id="1033" r:id="rId276"/>
    <p:sldId id="1034" r:id="rId277"/>
    <p:sldId id="1035" r:id="rId278"/>
    <p:sldId id="1036" r:id="rId279"/>
    <p:sldId id="1037" r:id="rId280"/>
    <p:sldId id="1038" r:id="rId281"/>
    <p:sldId id="1039" r:id="rId282"/>
    <p:sldId id="1040" r:id="rId283"/>
    <p:sldId id="1041" r:id="rId284"/>
    <p:sldId id="1042" r:id="rId285"/>
    <p:sldId id="1043" r:id="rId286"/>
    <p:sldId id="1044" r:id="rId287"/>
    <p:sldId id="1045" r:id="rId288"/>
    <p:sldId id="1046" r:id="rId289"/>
    <p:sldId id="1047" r:id="rId290"/>
    <p:sldId id="1048" r:id="rId291"/>
    <p:sldId id="1049" r:id="rId292"/>
    <p:sldId id="1050" r:id="rId293"/>
    <p:sldId id="1051" r:id="rId294"/>
    <p:sldId id="1052" r:id="rId295"/>
    <p:sldId id="1053" r:id="rId296"/>
    <p:sldId id="1054" r:id="rId297"/>
    <p:sldId id="1055" r:id="rId298"/>
    <p:sldId id="1056" r:id="rId299"/>
    <p:sldId id="1057" r:id="rId300"/>
    <p:sldId id="1058" r:id="rId301"/>
    <p:sldId id="1059" r:id="rId302"/>
    <p:sldId id="1060" r:id="rId303"/>
    <p:sldId id="1061" r:id="rId304"/>
    <p:sldId id="1062" r:id="rId305"/>
    <p:sldId id="1063" r:id="rId306"/>
    <p:sldId id="1064" r:id="rId307"/>
    <p:sldId id="1065" r:id="rId308"/>
    <p:sldId id="1066" r:id="rId309"/>
    <p:sldId id="1067" r:id="rId310"/>
    <p:sldId id="1068" r:id="rId311"/>
    <p:sldId id="1069" r:id="rId312"/>
    <p:sldId id="1070" r:id="rId313"/>
    <p:sldId id="1071" r:id="rId314"/>
    <p:sldId id="1072" r:id="rId315"/>
    <p:sldId id="1073" r:id="rId316"/>
    <p:sldId id="1074" r:id="rId317"/>
    <p:sldId id="1075" r:id="rId318"/>
    <p:sldId id="1076" r:id="rId319"/>
    <p:sldId id="1077" r:id="rId320"/>
    <p:sldId id="1078" r:id="rId321"/>
    <p:sldId id="1079" r:id="rId322"/>
    <p:sldId id="1080" r:id="rId323"/>
    <p:sldId id="1081" r:id="rId324"/>
    <p:sldId id="1082" r:id="rId325"/>
    <p:sldId id="1083" r:id="rId326"/>
    <p:sldId id="1084" r:id="rId327"/>
    <p:sldId id="1085" r:id="rId328"/>
    <p:sldId id="1086" r:id="rId329"/>
    <p:sldId id="1087" r:id="rId330"/>
  </p:sldIdLst>
  <p:sldSz cx="9906000" cy="6858000" type="A4"/>
  <p:notesSz cx="6797675" cy="9929813"/>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3840">
          <p15:clr>
            <a:srgbClr val="A4A3A4"/>
          </p15:clr>
        </p15:guide>
        <p15:guide id="3" pos="31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2F0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773" autoAdjust="0"/>
    <p:restoredTop sz="92453" autoAdjust="0"/>
  </p:normalViewPr>
  <p:slideViewPr>
    <p:cSldViewPr snapToGrid="0">
      <p:cViewPr>
        <p:scale>
          <a:sx n="75" d="100"/>
          <a:sy n="75" d="100"/>
        </p:scale>
        <p:origin x="-2502" y="-804"/>
      </p:cViewPr>
      <p:guideLst>
        <p:guide orient="horz" pos="2160"/>
        <p:guide pos="3840"/>
        <p:guide pos="3120"/>
      </p:guideLst>
    </p:cSldViewPr>
  </p:slideViewPr>
  <p:outlineViewPr>
    <p:cViewPr>
      <p:scale>
        <a:sx n="33" d="100"/>
        <a:sy n="33" d="100"/>
      </p:scale>
      <p:origin x="0" y="0"/>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theme" Target="theme/theme1.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327" Type="http://schemas.openxmlformats.org/officeDocument/2006/relationships/slide" Target="slides/slide326.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slide" Target="slides/slide316.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slide" Target="slides/slide306.xml"/><Relationship Id="rId328" Type="http://schemas.openxmlformats.org/officeDocument/2006/relationships/slide" Target="slides/slide327.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318" Type="http://schemas.openxmlformats.org/officeDocument/2006/relationships/slide" Target="slides/slide317.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slide" Target="slides/slide328.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notesMaster" Target="notesMasters/notesMaster1.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handoutMaster" Target="handoutMasters/handoutMaster1.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presProps" Target="presProps.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viewProps" Target="viewProps.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tableStyles" Target="tableStyles.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s>
</file>

<file path=ppt/charts/_rels/chart1.xml.rels><?xml version="1.0" encoding="UTF-8" standalone="yes"?>
<Relationships xmlns="http://schemas.openxmlformats.org/package/2006/relationships"><Relationship Id="rId1" Type="http://schemas.openxmlformats.org/officeDocument/2006/relationships/oleObject" Target="file:///G:\Graphs%20-%20Odisha.xlsx" TargetMode="Externa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11.xml.rels><?xml version="1.0" encoding="UTF-8" standalone="yes"?>
<Relationships xmlns="http://schemas.openxmlformats.org/package/2006/relationships"><Relationship Id="rId1" Type="http://schemas.openxmlformats.org/officeDocument/2006/relationships/oleObject" Target="file:///E:\PPT%20PMKSY\PIRC%205\Assam%20PIRC\Graphs%20-%20assam.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E:\PPT%20PMKSY\PIRC%205\Telangana%20PIRC\Graphs%20-%20Telangana.xlsx" TargetMode="External"/></Relationships>
</file>

<file path=ppt/charts/_rels/chart13.xml.rels><?xml version="1.0" encoding="UTF-8" standalone="yes"?>
<Relationships xmlns="http://schemas.openxmlformats.org/package/2006/relationships"><Relationship Id="rId3" Type="http://schemas.openxmlformats.org/officeDocument/2006/relationships/chartUserShapes" Target="../drawings/drawing6.xml"/><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14.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oleObject" Target="file:///E:\PPT%20PMKSY\PIRC%205\Bihar%20PIRC\Graphs%20-Bihar.xlsx" TargetMode="External"/></Relationships>
</file>

<file path=ppt/charts/_rels/chart15.xml.rels><?xml version="1.0" encoding="UTF-8" standalone="yes"?>
<Relationships xmlns="http://schemas.openxmlformats.org/package/2006/relationships"><Relationship Id="rId2" Type="http://schemas.openxmlformats.org/officeDocument/2006/relationships/oleObject" Target="file:///E:\PPT%20PMKSY\PIRC%205\Jharkhand%20PIRC\Graphs%20-Jharkhand.xlsx" TargetMode="External"/><Relationship Id="rId1" Type="http://schemas.openxmlformats.org/officeDocument/2006/relationships/themeOverride" Target="../theme/themeOverride4.xml"/></Relationships>
</file>

<file path=ppt/charts/_rels/chart16.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oleObject" Target="file:///E:\PPT%20PMKSY\PIRC%205\UP%20PIRC\Graphs%20-UP.xlsx" TargetMode="External"/></Relationships>
</file>

<file path=ppt/charts/_rels/chart17.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package" Target="../embeddings/Microsoft_Excel_Worksheet4.xlsx"/></Relationships>
</file>

<file path=ppt/charts/_rels/chart2.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file:///C:\Users\DELL\Desktop\pirc%205%20(14.05.19)\New%20folder\MP%20PIRC\Graphs%20-%20MP.xlsx" TargetMode="External"/><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file:///C:\Users\DELL\Desktop\pirc%205%20(14.05.19)\New%20folder\MP%20PIRC\Graphs%20-%20MP.xlsx" TargetMode="External"/><Relationship Id="rId1" Type="http://schemas.openxmlformats.org/officeDocument/2006/relationships/themeOverride" Target="../theme/themeOverride2.xml"/></Relationships>
</file>

<file path=ppt/charts/_rels/chart4.xml.rels><?xml version="1.0" encoding="UTF-8" standalone="yes"?>
<Relationships xmlns="http://schemas.openxmlformats.org/package/2006/relationships"><Relationship Id="rId1" Type="http://schemas.openxmlformats.org/officeDocument/2006/relationships/oleObject" Target="file:///E:\PPT%20PMKSY\PIRC%205\Chattisgarh%20PIRC\Graphs%20-Chhattisgarh.xlsx" TargetMode="External"/></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1.xlsx"/></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oleObject" Target="file:///\\Shobha\g\AE-4\6th%20PIRC\for%20Graph.xlsx" TargetMode="External"/></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oleObject" Target="file:///\\Shobha\g\AE-4\6th%20PIRC\for%20Graph.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Users\DELL\Desktop\PIRC%2017.05.2017%20From%20State\Assam\Graphs%20-%20assam.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HP\Desktop\6th%20PIRC%20Revise%20Final\Graphs%20-%20Odisha.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en-IN" sz="2400" b="1" u="sng"/>
            </a:pPr>
            <a:r>
              <a:rPr lang="en-US" sz="2400" b="1" u="sng"/>
              <a:t>Financial Progress</a:t>
            </a:r>
          </a:p>
        </c:rich>
      </c:tx>
      <c:layout>
        <c:manualLayout>
          <c:xMode val="edge"/>
          <c:yMode val="edge"/>
          <c:x val="0.16270134068768921"/>
          <c:y val="3.2331338264743929E-2"/>
        </c:manualLayout>
      </c:layout>
      <c:overlay val="0"/>
    </c:title>
    <c:autoTitleDeleted val="0"/>
    <c:plotArea>
      <c:layout/>
      <c:barChart>
        <c:barDir val="col"/>
        <c:grouping val="clustered"/>
        <c:varyColors val="0"/>
        <c:ser>
          <c:idx val="0"/>
          <c:order val="0"/>
          <c:tx>
            <c:strRef>
              <c:f>Sheet1!$B$1</c:f>
              <c:strCache>
                <c:ptCount val="1"/>
                <c:pt idx="0">
                  <c:v>Target</c:v>
                </c:pt>
              </c:strCache>
            </c:strRef>
          </c:tx>
          <c:invertIfNegative val="0"/>
          <c:dLbls>
            <c:dLbl>
              <c:idx val="0"/>
              <c:layout/>
              <c:tx>
                <c:rich>
                  <a:bodyPr/>
                  <a:lstStyle/>
                  <a:p>
                    <a:r>
                      <a:rPr lang="en-US" dirty="0" smtClean="0"/>
                      <a:t>18874</a:t>
                    </a:r>
                    <a:endParaRPr lang="en-US" dirty="0"/>
                  </a:p>
                </c:rich>
              </c:tx>
              <c:dLblPos val="outEnd"/>
              <c:showLegendKey val="0"/>
              <c:showVal val="1"/>
              <c:showCatName val="0"/>
              <c:showSerName val="0"/>
              <c:showPercent val="0"/>
              <c:showBubbleSize val="0"/>
            </c:dLbl>
            <c:dLbl>
              <c:idx val="1"/>
              <c:layout>
                <c:manualLayout>
                  <c:x val="0"/>
                  <c:y val="0"/>
                </c:manualLayout>
              </c:layout>
              <c:tx>
                <c:rich>
                  <a:bodyPr/>
                  <a:lstStyle/>
                  <a:p>
                    <a:r>
                      <a:rPr lang="en-US" dirty="0" smtClean="0"/>
                      <a:t>8299</a:t>
                    </a:r>
                    <a:endParaRPr lang="en-US" dirty="0"/>
                  </a:p>
                </c:rich>
              </c:tx>
              <c:dLblPos val="outEnd"/>
              <c:showLegendKey val="0"/>
              <c:showVal val="1"/>
              <c:showCatName val="0"/>
              <c:showSerName val="0"/>
              <c:showPercent val="0"/>
              <c:showBubbleSize val="0"/>
            </c:dLbl>
            <c:dLbl>
              <c:idx val="2"/>
              <c:layout/>
              <c:tx>
                <c:rich>
                  <a:bodyPr/>
                  <a:lstStyle/>
                  <a:p>
                    <a:r>
                      <a:rPr lang="en-US" dirty="0" smtClean="0"/>
                      <a:t>4506</a:t>
                    </a:r>
                    <a:endParaRPr lang="en-US" dirty="0"/>
                  </a:p>
                </c:rich>
              </c:tx>
              <c:dLblPos val="outEnd"/>
              <c:showLegendKey val="0"/>
              <c:showVal val="1"/>
              <c:showCatName val="0"/>
              <c:showSerName val="0"/>
              <c:showPercent val="0"/>
              <c:showBubbleSize val="0"/>
            </c:dLbl>
            <c:dLbl>
              <c:idx val="3"/>
              <c:layout/>
              <c:tx>
                <c:rich>
                  <a:bodyPr/>
                  <a:lstStyle/>
                  <a:p>
                    <a:r>
                      <a:rPr lang="en-US" dirty="0" smtClean="0"/>
                      <a:t>14673</a:t>
                    </a:r>
                    <a:endParaRPr lang="en-US" dirty="0"/>
                  </a:p>
                </c:rich>
              </c:tx>
              <c:dLblPos val="outEnd"/>
              <c:showLegendKey val="0"/>
              <c:showVal val="1"/>
              <c:showCatName val="0"/>
              <c:showSerName val="0"/>
              <c:showPercent val="0"/>
              <c:showBubbleSize val="0"/>
            </c:dLbl>
            <c:spPr>
              <a:noFill/>
              <a:ln>
                <a:noFill/>
              </a:ln>
              <a:effectLst/>
            </c:spPr>
            <c:txPr>
              <a:bodyPr/>
              <a:lstStyle/>
              <a:p>
                <a:pPr>
                  <a:defRPr lang="en-IN" sz="2000"/>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Total Expenditure (RS Crore)</c:v>
                </c:pt>
                <c:pt idx="1">
                  <c:v>CA (Rs Crore)</c:v>
                </c:pt>
                <c:pt idx="2">
                  <c:v>CCA (in th. Ha.)</c:v>
                </c:pt>
                <c:pt idx="3">
                  <c:v>WUA (Nos)</c:v>
                </c:pt>
              </c:strCache>
            </c:strRef>
          </c:cat>
          <c:val>
            <c:numRef>
              <c:f>Sheet1!$B$2:$B$5</c:f>
              <c:numCache>
                <c:formatCode>0</c:formatCode>
                <c:ptCount val="4"/>
                <c:pt idx="0">
                  <c:v>18462.27</c:v>
                </c:pt>
                <c:pt idx="1">
                  <c:v>8298.9599999999991</c:v>
                </c:pt>
                <c:pt idx="2">
                  <c:v>4505.68</c:v>
                </c:pt>
                <c:pt idx="3" formatCode="General">
                  <c:v>14673</c:v>
                </c:pt>
              </c:numCache>
            </c:numRef>
          </c:val>
        </c:ser>
        <c:ser>
          <c:idx val="1"/>
          <c:order val="1"/>
          <c:tx>
            <c:strRef>
              <c:f>Sheet1!$C$1</c:f>
              <c:strCache>
                <c:ptCount val="1"/>
                <c:pt idx="0">
                  <c:v>Progress</c:v>
                </c:pt>
              </c:strCache>
            </c:strRef>
          </c:tx>
          <c:invertIfNegative val="0"/>
          <c:dLbls>
            <c:dLbl>
              <c:idx val="0"/>
              <c:layout>
                <c:manualLayout>
                  <c:x val="1.4348088930584962E-2"/>
                  <c:y val="-6.3653739694797861E-3"/>
                </c:manualLayout>
              </c:layout>
              <c:tx>
                <c:rich>
                  <a:bodyPr/>
                  <a:lstStyle/>
                  <a:p>
                    <a:r>
                      <a:rPr lang="en-US" dirty="0" smtClean="0"/>
                      <a:t>5313</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1.8652515609760452E-2"/>
                  <c:y val="-5.834858733903802E-17"/>
                </c:manualLayout>
              </c:layout>
              <c:tx>
                <c:rich>
                  <a:bodyPr/>
                  <a:lstStyle/>
                  <a:p>
                    <a:r>
                      <a:rPr lang="en-US" dirty="0" smtClean="0"/>
                      <a:t>2653</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1.8652515609760344E-2"/>
                  <c:y val="6.3653739694797861E-3"/>
                </c:manualLayout>
              </c:layout>
              <c:tx>
                <c:rich>
                  <a:bodyPr/>
                  <a:lstStyle/>
                  <a:p>
                    <a:r>
                      <a:rPr lang="en-US" dirty="0" smtClean="0"/>
                      <a:t>1488</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smtClean="0"/>
                      <a:t>8443</a:t>
                    </a:r>
                    <a:endParaRPr lang="en-US" dirty="0"/>
                  </a:p>
                </c:rich>
              </c:tx>
              <c:dLblPos val="outEnd"/>
              <c:showLegendKey val="0"/>
              <c:showVal val="1"/>
              <c:showCatName val="0"/>
              <c:showSerName val="0"/>
              <c:showPercent val="0"/>
              <c:showBubbleSize val="0"/>
            </c:dLbl>
            <c:spPr>
              <a:noFill/>
              <a:ln>
                <a:noFill/>
              </a:ln>
              <a:effectLst/>
            </c:spPr>
            <c:txPr>
              <a:bodyPr/>
              <a:lstStyle/>
              <a:p>
                <a:pPr>
                  <a:defRPr lang="en-IN" sz="2000"/>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Total Expenditure (RS Crore)</c:v>
                </c:pt>
                <c:pt idx="1">
                  <c:v>CA (Rs Crore)</c:v>
                </c:pt>
                <c:pt idx="2">
                  <c:v>CCA (in th. Ha.)</c:v>
                </c:pt>
                <c:pt idx="3">
                  <c:v>WUA (Nos)</c:v>
                </c:pt>
              </c:strCache>
            </c:strRef>
          </c:cat>
          <c:val>
            <c:numRef>
              <c:f>Sheet1!$C$2:$C$5</c:f>
              <c:numCache>
                <c:formatCode>0</c:formatCode>
                <c:ptCount val="4"/>
                <c:pt idx="0">
                  <c:v>5312.7</c:v>
                </c:pt>
                <c:pt idx="1">
                  <c:v>2652.91</c:v>
                </c:pt>
                <c:pt idx="2">
                  <c:v>1487.88</c:v>
                </c:pt>
                <c:pt idx="3" formatCode="General">
                  <c:v>8443</c:v>
                </c:pt>
              </c:numCache>
            </c:numRef>
          </c:val>
        </c:ser>
        <c:dLbls>
          <c:showLegendKey val="0"/>
          <c:showVal val="1"/>
          <c:showCatName val="0"/>
          <c:showSerName val="0"/>
          <c:showPercent val="0"/>
          <c:showBubbleSize val="0"/>
        </c:dLbls>
        <c:gapWidth val="150"/>
        <c:axId val="198064128"/>
        <c:axId val="138104192"/>
      </c:barChart>
      <c:catAx>
        <c:axId val="198064128"/>
        <c:scaling>
          <c:orientation val="minMax"/>
        </c:scaling>
        <c:delete val="0"/>
        <c:axPos val="b"/>
        <c:numFmt formatCode="General" sourceLinked="0"/>
        <c:majorTickMark val="out"/>
        <c:minorTickMark val="none"/>
        <c:tickLblPos val="nextTo"/>
        <c:txPr>
          <a:bodyPr/>
          <a:lstStyle/>
          <a:p>
            <a:pPr>
              <a:defRPr lang="en-IN" sz="2400"/>
            </a:pPr>
            <a:endParaRPr lang="en-US"/>
          </a:p>
        </c:txPr>
        <c:crossAx val="138104192"/>
        <c:crosses val="autoZero"/>
        <c:auto val="1"/>
        <c:lblAlgn val="ctr"/>
        <c:lblOffset val="100"/>
        <c:noMultiLvlLbl val="0"/>
      </c:catAx>
      <c:valAx>
        <c:axId val="138104192"/>
        <c:scaling>
          <c:orientation val="minMax"/>
        </c:scaling>
        <c:delete val="1"/>
        <c:axPos val="l"/>
        <c:numFmt formatCode="0" sourceLinked="1"/>
        <c:majorTickMark val="out"/>
        <c:minorTickMark val="none"/>
        <c:tickLblPos val="none"/>
        <c:crossAx val="198064128"/>
        <c:crosses val="autoZero"/>
        <c:crossBetween val="between"/>
      </c:valAx>
    </c:plotArea>
    <c:legend>
      <c:legendPos val="b"/>
      <c:layout/>
      <c:overlay val="0"/>
      <c:txPr>
        <a:bodyPr/>
        <a:lstStyle/>
        <a:p>
          <a:pPr>
            <a:defRPr lang="en-IN" sz="2000"/>
          </a:pPr>
          <a:endParaRPr lang="en-US"/>
        </a:p>
      </c:txPr>
    </c:legend>
    <c:plotVisOnly val="1"/>
    <c:dispBlanksAs val="gap"/>
    <c:showDLblsOverMax val="0"/>
  </c:chart>
  <c:spPr>
    <a:ln>
      <a:solidFill>
        <a:srgbClr val="002060"/>
      </a:solidFill>
    </a:ln>
  </c:spPr>
  <c:externalData r:id="rId1">
    <c:autoUpdate val="1"/>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8.4993559832798674E-2"/>
          <c:y val="5.9212890055410007E-2"/>
          <c:w val="0.89632971225819458"/>
          <c:h val="0.59402478856809726"/>
        </c:manualLayout>
      </c:layout>
      <c:barChart>
        <c:barDir val="col"/>
        <c:grouping val="clustered"/>
        <c:varyColors val="0"/>
        <c:ser>
          <c:idx val="0"/>
          <c:order val="0"/>
          <c:tx>
            <c:strRef>
              <c:f>Sheet1!$B$1</c:f>
              <c:strCache>
                <c:ptCount val="1"/>
                <c:pt idx="0">
                  <c:v>Target</c:v>
                </c:pt>
              </c:strCache>
            </c:strRef>
          </c:tx>
          <c:invertIfNegative val="0"/>
          <c:cat>
            <c:strRef>
              <c:f>Sheet1!$A$2:$A$5</c:f>
              <c:strCache>
                <c:ptCount val="4"/>
                <c:pt idx="0">
                  <c:v>Total Expenditure (Rs.Crore)</c:v>
                </c:pt>
                <c:pt idx="1">
                  <c:v>CA (Rs.Crore)</c:v>
                </c:pt>
                <c:pt idx="2">
                  <c:v>Balance CCA (in th.Ha)</c:v>
                </c:pt>
                <c:pt idx="3">
                  <c:v>WUA (Nos)</c:v>
                </c:pt>
              </c:strCache>
            </c:strRef>
          </c:cat>
          <c:val>
            <c:numRef>
              <c:f>Sheet1!$B$2:$B$5</c:f>
              <c:numCache>
                <c:formatCode>General</c:formatCode>
                <c:ptCount val="4"/>
                <c:pt idx="0">
                  <c:v>122.71000000000002</c:v>
                </c:pt>
                <c:pt idx="1">
                  <c:v>63.65</c:v>
                </c:pt>
                <c:pt idx="2">
                  <c:v>22.04</c:v>
                </c:pt>
                <c:pt idx="3">
                  <c:v>74</c:v>
                </c:pt>
              </c:numCache>
            </c:numRef>
          </c:val>
          <c:extLst xmlns:c16r2="http://schemas.microsoft.com/office/drawing/2015/06/chart">
            <c:ext xmlns:c16="http://schemas.microsoft.com/office/drawing/2014/chart" uri="{C3380CC4-5D6E-409C-BE32-E72D297353CC}">
              <c16:uniqueId val="{00000000-55E0-4B1A-92BA-1D2FD849B912}"/>
            </c:ext>
          </c:extLst>
        </c:ser>
        <c:ser>
          <c:idx val="1"/>
          <c:order val="1"/>
          <c:tx>
            <c:strRef>
              <c:f>Sheet1!$C$1</c:f>
              <c:strCache>
                <c:ptCount val="1"/>
                <c:pt idx="0">
                  <c:v>Progress</c:v>
                </c:pt>
              </c:strCache>
            </c:strRef>
          </c:tx>
          <c:spPr>
            <a:noFill/>
            <a:ln>
              <a:solidFill>
                <a:prstClr val="black">
                  <a:alpha val="63000"/>
                </a:prstClr>
              </a:solidFill>
            </a:ln>
          </c:spPr>
          <c:invertIfNegative val="0"/>
          <c:cat>
            <c:strRef>
              <c:f>Sheet1!$A$2:$A$5</c:f>
              <c:strCache>
                <c:ptCount val="4"/>
                <c:pt idx="0">
                  <c:v>Total Expenditure (Rs.Crore)</c:v>
                </c:pt>
                <c:pt idx="1">
                  <c:v>CA (Rs.Crore)</c:v>
                </c:pt>
                <c:pt idx="2">
                  <c:v>Balance CCA (in th.Ha)</c:v>
                </c:pt>
                <c:pt idx="3">
                  <c:v>WUA (Nos)</c:v>
                </c:pt>
              </c:strCache>
            </c:strRef>
          </c:cat>
          <c:val>
            <c:numRef>
              <c:f>Sheet1!$C$2:$C$5</c:f>
              <c:numCache>
                <c:formatCode>General</c:formatCode>
                <c:ptCount val="4"/>
                <c:pt idx="0">
                  <c:v>35.160000000000011</c:v>
                </c:pt>
                <c:pt idx="1">
                  <c:v>17.579999999999991</c:v>
                </c:pt>
                <c:pt idx="2">
                  <c:v>8.6610000000000014</c:v>
                </c:pt>
                <c:pt idx="3">
                  <c:v>68</c:v>
                </c:pt>
              </c:numCache>
            </c:numRef>
          </c:val>
          <c:extLst xmlns:c16r2="http://schemas.microsoft.com/office/drawing/2015/06/chart">
            <c:ext xmlns:c16="http://schemas.microsoft.com/office/drawing/2014/chart" uri="{C3380CC4-5D6E-409C-BE32-E72D297353CC}">
              <c16:uniqueId val="{00000001-55E0-4B1A-92BA-1D2FD849B912}"/>
            </c:ext>
          </c:extLst>
        </c:ser>
        <c:dLbls>
          <c:showLegendKey val="0"/>
          <c:showVal val="0"/>
          <c:showCatName val="0"/>
          <c:showSerName val="0"/>
          <c:showPercent val="0"/>
          <c:showBubbleSize val="0"/>
        </c:dLbls>
        <c:gapWidth val="150"/>
        <c:axId val="325216768"/>
        <c:axId val="248441664"/>
      </c:barChart>
      <c:catAx>
        <c:axId val="325216768"/>
        <c:scaling>
          <c:orientation val="minMax"/>
        </c:scaling>
        <c:delete val="0"/>
        <c:axPos val="b"/>
        <c:numFmt formatCode="General" sourceLinked="0"/>
        <c:majorTickMark val="none"/>
        <c:minorTickMark val="none"/>
        <c:tickLblPos val="nextTo"/>
        <c:crossAx val="248441664"/>
        <c:crosses val="autoZero"/>
        <c:auto val="1"/>
        <c:lblAlgn val="ctr"/>
        <c:lblOffset val="100"/>
        <c:noMultiLvlLbl val="0"/>
      </c:catAx>
      <c:valAx>
        <c:axId val="248441664"/>
        <c:scaling>
          <c:orientation val="minMax"/>
        </c:scaling>
        <c:delete val="1"/>
        <c:axPos val="l"/>
        <c:numFmt formatCode="General" sourceLinked="1"/>
        <c:majorTickMark val="none"/>
        <c:minorTickMark val="none"/>
        <c:tickLblPos val="nextTo"/>
        <c:crossAx val="325216768"/>
        <c:crosses val="autoZero"/>
        <c:crossBetween val="between"/>
      </c:valAx>
      <c:spPr>
        <a:noFill/>
        <a:ln w="25400">
          <a:noFill/>
        </a:ln>
      </c:spPr>
    </c:plotArea>
    <c:legend>
      <c:legendPos val="r"/>
      <c:layout>
        <c:manualLayout>
          <c:xMode val="edge"/>
          <c:yMode val="edge"/>
          <c:x val="0.3717553708564208"/>
          <c:y val="0.91292446777486169"/>
          <c:w val="0.25787425877320891"/>
          <c:h val="8.707553222513853E-2"/>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Financial Progress</a:t>
            </a:r>
          </a:p>
        </c:rich>
      </c:tx>
      <c:layout>
        <c:manualLayout>
          <c:xMode val="edge"/>
          <c:yMode val="edge"/>
          <c:x val="0.10071770948464037"/>
          <c:y val="0.15807128143533702"/>
        </c:manualLayout>
      </c:layout>
      <c:overlay val="0"/>
    </c:title>
    <c:autoTitleDeleted val="0"/>
    <c:plotArea>
      <c:layout>
        <c:manualLayout>
          <c:layoutTarget val="inner"/>
          <c:xMode val="edge"/>
          <c:yMode val="edge"/>
          <c:x val="1.2823604391161978E-2"/>
          <c:y val="0.20403426441562691"/>
          <c:w val="0.97435279121767582"/>
          <c:h val="0.67467139891169225"/>
        </c:manualLayout>
      </c:layout>
      <c:barChart>
        <c:barDir val="col"/>
        <c:grouping val="clustered"/>
        <c:varyColors val="0"/>
        <c:ser>
          <c:idx val="0"/>
          <c:order val="0"/>
          <c:tx>
            <c:strRef>
              <c:f>Sheet1!$B$1</c:f>
              <c:strCache>
                <c:ptCount val="1"/>
                <c:pt idx="0">
                  <c:v>Target</c:v>
                </c:pt>
              </c:strCache>
            </c:strRef>
          </c:tx>
          <c:invertIfNegative val="0"/>
          <c:dLbls>
            <c:dLbl>
              <c:idx val="0"/>
              <c:tx>
                <c:rich>
                  <a:bodyPr/>
                  <a:lstStyle/>
                  <a:p>
                    <a:r>
                      <a:rPr lang="en-US" dirty="0"/>
                      <a:t>215.458</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0-ED16-4041-AFBF-EC487378D693}"/>
                </c:ext>
              </c:extLst>
            </c:dLbl>
            <c:dLbl>
              <c:idx val="1"/>
              <c:tx>
                <c:rich>
                  <a:bodyPr/>
                  <a:lstStyle/>
                  <a:p>
                    <a:r>
                      <a:rPr lang="en-US"/>
                      <a:t>106.27</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1-AD71-4E56-BE24-7220BBA43325}"/>
                </c:ext>
              </c:extLst>
            </c:dLbl>
            <c:dLbl>
              <c:idx val="2"/>
              <c:tx>
                <c:rich>
                  <a:bodyPr/>
                  <a:lstStyle/>
                  <a:p>
                    <a:r>
                      <a:rPr lang="en-US"/>
                      <a:t>46.62</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2-AD71-4E56-BE24-7220BBA43325}"/>
                </c:ext>
              </c:extLst>
            </c:dLbl>
            <c:dLbl>
              <c:idx val="3"/>
              <c:tx>
                <c:rich>
                  <a:bodyPr/>
                  <a:lstStyle/>
                  <a:p>
                    <a:r>
                      <a:rPr lang="en-US"/>
                      <a:t>100</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3-AD71-4E56-BE24-7220BBA43325}"/>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Balance CCA (in th. Ha.)</c:v>
                </c:pt>
                <c:pt idx="3">
                  <c:v>WUA (Nos)</c:v>
                </c:pt>
              </c:strCache>
            </c:strRef>
          </c:cat>
          <c:val>
            <c:numRef>
              <c:f>Sheet1!$B$2:$B$5</c:f>
              <c:numCache>
                <c:formatCode>0</c:formatCode>
                <c:ptCount val="4"/>
                <c:pt idx="0">
                  <c:v>215.45800000000045</c:v>
                </c:pt>
                <c:pt idx="1">
                  <c:v>96.634</c:v>
                </c:pt>
                <c:pt idx="2">
                  <c:v>496.87</c:v>
                </c:pt>
                <c:pt idx="3" formatCode="General">
                  <c:v>127</c:v>
                </c:pt>
              </c:numCache>
            </c:numRef>
          </c:val>
          <c:extLst xmlns:c16r2="http://schemas.microsoft.com/office/drawing/2015/06/chart">
            <c:ext xmlns:c16="http://schemas.microsoft.com/office/drawing/2014/chart" uri="{C3380CC4-5D6E-409C-BE32-E72D297353CC}">
              <c16:uniqueId val="{00000004-AD71-4E56-BE24-7220BBA43325}"/>
            </c:ext>
          </c:extLst>
        </c:ser>
        <c:ser>
          <c:idx val="1"/>
          <c:order val="1"/>
          <c:tx>
            <c:strRef>
              <c:f>Sheet1!$C$1</c:f>
              <c:strCache>
                <c:ptCount val="1"/>
                <c:pt idx="0">
                  <c:v>Progress</c:v>
                </c:pt>
              </c:strCache>
            </c:strRef>
          </c:tx>
          <c:invertIfNegative val="0"/>
          <c:dLbls>
            <c:dLbl>
              <c:idx val="0"/>
              <c:layout>
                <c:manualLayout>
                  <c:x val="0"/>
                  <c:y val="-5.7756814370603815E-2"/>
                </c:manualLayout>
              </c:layout>
              <c:tx>
                <c:rich>
                  <a:bodyPr/>
                  <a:lstStyle/>
                  <a:p>
                    <a:r>
                      <a:rPr lang="en-US" dirty="0"/>
                      <a:t>35.849</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1-ED16-4041-AFBF-EC487378D693}"/>
                </c:ext>
              </c:extLst>
            </c:dLbl>
            <c:dLbl>
              <c:idx val="1"/>
              <c:layout>
                <c:manualLayout>
                  <c:x val="0"/>
                  <c:y val="-3.0398323352949431E-2"/>
                </c:manualLayout>
              </c:layout>
              <c:tx>
                <c:rich>
                  <a:bodyPr/>
                  <a:lstStyle/>
                  <a:p>
                    <a:r>
                      <a:rPr lang="en-US" dirty="0"/>
                      <a:t>20.495</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6-AD71-4E56-BE24-7220BBA43325}"/>
                </c:ext>
              </c:extLst>
            </c:dLbl>
            <c:dLbl>
              <c:idx val="2"/>
              <c:tx>
                <c:rich>
                  <a:bodyPr/>
                  <a:lstStyle/>
                  <a:p>
                    <a:r>
                      <a:rPr lang="en-US" sz="1800" b="0" i="0" u="none" strike="noStrike" kern="1200" dirty="0">
                        <a:solidFill>
                          <a:schemeClr val="tx1"/>
                        </a:solidFill>
                        <a:effectLst/>
                        <a:latin typeface="Arial" panose="020B0604020202020204" pitchFamily="34" charset="0"/>
                        <a:cs typeface="Arial" panose="020B0604020202020204" pitchFamily="34" charset="0"/>
                      </a:rPr>
                      <a:t>23.396</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7-AD71-4E56-BE24-7220BBA43325}"/>
                </c:ext>
              </c:extLst>
            </c:dLbl>
            <c:dLbl>
              <c:idx val="3"/>
              <c:tx>
                <c:rich>
                  <a:bodyPr/>
                  <a:lstStyle/>
                  <a:p>
                    <a:r>
                      <a:rPr lang="en-US"/>
                      <a:t>74</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8-AD71-4E56-BE24-7220BBA43325}"/>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Balance CCA (in th. Ha.)</c:v>
                </c:pt>
                <c:pt idx="3">
                  <c:v>WUA (Nos)</c:v>
                </c:pt>
              </c:strCache>
            </c:strRef>
          </c:cat>
          <c:val>
            <c:numRef>
              <c:f>Sheet1!$C$2:$C$5</c:f>
              <c:numCache>
                <c:formatCode>0</c:formatCode>
                <c:ptCount val="4"/>
                <c:pt idx="0">
                  <c:v>8.4290000000000003</c:v>
                </c:pt>
                <c:pt idx="1">
                  <c:v>3.55</c:v>
                </c:pt>
                <c:pt idx="2">
                  <c:v>10.581</c:v>
                </c:pt>
                <c:pt idx="3" formatCode="General">
                  <c:v>69</c:v>
                </c:pt>
              </c:numCache>
            </c:numRef>
          </c:val>
          <c:extLst xmlns:c16r2="http://schemas.microsoft.com/office/drawing/2015/06/chart">
            <c:ext xmlns:c16="http://schemas.microsoft.com/office/drawing/2014/chart" uri="{C3380CC4-5D6E-409C-BE32-E72D297353CC}">
              <c16:uniqueId val="{00000009-AD71-4E56-BE24-7220BBA43325}"/>
            </c:ext>
          </c:extLst>
        </c:ser>
        <c:dLbls>
          <c:showLegendKey val="0"/>
          <c:showVal val="1"/>
          <c:showCatName val="0"/>
          <c:showSerName val="0"/>
          <c:showPercent val="0"/>
          <c:showBubbleSize val="0"/>
        </c:dLbls>
        <c:gapWidth val="150"/>
        <c:overlap val="-25"/>
        <c:axId val="199695872"/>
        <c:axId val="138089536"/>
      </c:barChart>
      <c:catAx>
        <c:axId val="199695872"/>
        <c:scaling>
          <c:orientation val="minMax"/>
        </c:scaling>
        <c:delete val="0"/>
        <c:axPos val="b"/>
        <c:numFmt formatCode="General" sourceLinked="0"/>
        <c:majorTickMark val="none"/>
        <c:minorTickMark val="none"/>
        <c:tickLblPos val="nextTo"/>
        <c:crossAx val="138089536"/>
        <c:crosses val="autoZero"/>
        <c:auto val="1"/>
        <c:lblAlgn val="ctr"/>
        <c:lblOffset val="100"/>
        <c:noMultiLvlLbl val="0"/>
      </c:catAx>
      <c:valAx>
        <c:axId val="138089536"/>
        <c:scaling>
          <c:orientation val="minMax"/>
        </c:scaling>
        <c:delete val="1"/>
        <c:axPos val="l"/>
        <c:numFmt formatCode="0" sourceLinked="1"/>
        <c:majorTickMark val="out"/>
        <c:minorTickMark val="none"/>
        <c:tickLblPos val="none"/>
        <c:crossAx val="199695872"/>
        <c:crosses val="autoZero"/>
        <c:crossBetween val="between"/>
      </c:valAx>
    </c:plotArea>
    <c:legend>
      <c:legendPos val="t"/>
      <c:overlay val="0"/>
    </c:legend>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400" b="1" u="sng"/>
            </a:pPr>
            <a:r>
              <a:rPr lang="en-US" sz="2400" b="1" u="sng" dirty="0"/>
              <a:t>Financial Progress</a:t>
            </a:r>
          </a:p>
        </c:rich>
      </c:tx>
      <c:layout>
        <c:manualLayout>
          <c:xMode val="edge"/>
          <c:yMode val="edge"/>
          <c:x val="0.16270133953884469"/>
          <c:y val="5.1427567173716424E-2"/>
        </c:manualLayout>
      </c:layout>
      <c:overlay val="0"/>
    </c:title>
    <c:autoTitleDeleted val="0"/>
    <c:plotArea>
      <c:layout>
        <c:manualLayout>
          <c:layoutTarget val="inner"/>
          <c:xMode val="edge"/>
          <c:yMode val="edge"/>
          <c:x val="1.2823604391162022E-2"/>
          <c:y val="0.17243676771396241"/>
          <c:w val="0.97435279121767393"/>
          <c:h val="0.43159121212211199"/>
        </c:manualLayout>
      </c:layout>
      <c:barChart>
        <c:barDir val="col"/>
        <c:grouping val="clustered"/>
        <c:varyColors val="0"/>
        <c:ser>
          <c:idx val="0"/>
          <c:order val="0"/>
          <c:tx>
            <c:strRef>
              <c:f>Sheet1!$B$1</c:f>
              <c:strCache>
                <c:ptCount val="1"/>
                <c:pt idx="0">
                  <c:v>Target</c:v>
                </c:pt>
              </c:strCache>
            </c:strRef>
          </c:tx>
          <c:invertIfNegative val="0"/>
          <c:dLbls>
            <c:dLbl>
              <c:idx val="0"/>
              <c:tx>
                <c:rich>
                  <a:bodyPr/>
                  <a:lstStyle/>
                  <a:p>
                    <a:r>
                      <a:rPr lang="en-US" dirty="0"/>
                      <a:t>1488.235</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0-72BE-457A-91A0-AA297C0F4A4F}"/>
                </c:ext>
              </c:extLst>
            </c:dLbl>
            <c:dLbl>
              <c:idx val="1"/>
              <c:tx>
                <c:rich>
                  <a:bodyPr/>
                  <a:lstStyle/>
                  <a:p>
                    <a:r>
                      <a:rPr lang="en-US" dirty="0"/>
                      <a:t>709.491</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1-72BE-457A-91A0-AA297C0F4A4F}"/>
                </c:ext>
              </c:extLst>
            </c:dLbl>
            <c:spPr>
              <a:noFill/>
              <a:ln>
                <a:noFill/>
              </a:ln>
              <a:effectLst/>
            </c:spPr>
            <c:txPr>
              <a:bodyPr/>
              <a:lstStyle/>
              <a:p>
                <a:pPr>
                  <a:defRPr sz="2000"/>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Balance CCA (in th. Ha.)</c:v>
                </c:pt>
                <c:pt idx="3">
                  <c:v>WUA (Nos)</c:v>
                </c:pt>
              </c:strCache>
            </c:strRef>
          </c:cat>
          <c:val>
            <c:numRef>
              <c:f>Sheet1!$B$2:$B$5</c:f>
              <c:numCache>
                <c:formatCode>0</c:formatCode>
                <c:ptCount val="4"/>
                <c:pt idx="0">
                  <c:v>1460.73</c:v>
                </c:pt>
                <c:pt idx="1">
                  <c:v>702.94999999999948</c:v>
                </c:pt>
                <c:pt idx="2">
                  <c:v>529.02800000000002</c:v>
                </c:pt>
                <c:pt idx="3" formatCode="General">
                  <c:v>1148</c:v>
                </c:pt>
              </c:numCache>
            </c:numRef>
          </c:val>
          <c:extLst xmlns:c16r2="http://schemas.microsoft.com/office/drawing/2015/06/chart">
            <c:ext xmlns:c16="http://schemas.microsoft.com/office/drawing/2014/chart" uri="{C3380CC4-5D6E-409C-BE32-E72D297353CC}">
              <c16:uniqueId val="{00000002-72BE-457A-91A0-AA297C0F4A4F}"/>
            </c:ext>
          </c:extLst>
        </c:ser>
        <c:ser>
          <c:idx val="1"/>
          <c:order val="1"/>
          <c:tx>
            <c:strRef>
              <c:f>Sheet1!$C$1</c:f>
              <c:strCache>
                <c:ptCount val="1"/>
                <c:pt idx="0">
                  <c:v>Progress</c:v>
                </c:pt>
              </c:strCache>
            </c:strRef>
          </c:tx>
          <c:invertIfNegative val="0"/>
          <c:dLbls>
            <c:dLbl>
              <c:idx val="0"/>
              <c:tx>
                <c:rich>
                  <a:bodyPr/>
                  <a:lstStyle/>
                  <a:p>
                    <a:r>
                      <a:rPr lang="en-US"/>
                      <a:t>5.22</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3-72BE-457A-91A0-AA297C0F4A4F}"/>
                </c:ext>
              </c:extLst>
            </c:dLbl>
            <c:dLbl>
              <c:idx val="1"/>
              <c:tx>
                <c:rich>
                  <a:bodyPr/>
                  <a:lstStyle/>
                  <a:p>
                    <a:r>
                      <a:rPr lang="en-US"/>
                      <a:t>36.34</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4-72BE-457A-91A0-AA297C0F4A4F}"/>
                </c:ext>
              </c:extLst>
            </c:dLbl>
            <c:dLbl>
              <c:idx val="2"/>
              <c:tx>
                <c:rich>
                  <a:bodyPr/>
                  <a:lstStyle/>
                  <a:p>
                    <a:r>
                      <a:rPr lang="en-US" dirty="0"/>
                      <a:t>10.679</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5-72BE-457A-91A0-AA297C0F4A4F}"/>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72BE-457A-91A0-AA297C0F4A4F}"/>
                </c:ext>
              </c:extLst>
            </c:dLbl>
            <c:spPr>
              <a:noFill/>
              <a:ln>
                <a:noFill/>
              </a:ln>
              <a:effectLst/>
            </c:spPr>
            <c:txPr>
              <a:bodyPr/>
              <a:lstStyle/>
              <a:p>
                <a:pPr>
                  <a:defRPr sz="2000"/>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Balance CCA (in th. Ha.)</c:v>
                </c:pt>
                <c:pt idx="3">
                  <c:v>WUA (Nos)</c:v>
                </c:pt>
              </c:strCache>
            </c:strRef>
          </c:cat>
          <c:val>
            <c:numRef>
              <c:f>Sheet1!$C$2:$C$5</c:f>
              <c:numCache>
                <c:formatCode>0</c:formatCode>
                <c:ptCount val="4"/>
                <c:pt idx="0">
                  <c:v>0</c:v>
                </c:pt>
                <c:pt idx="1">
                  <c:v>0</c:v>
                </c:pt>
                <c:pt idx="2">
                  <c:v>0</c:v>
                </c:pt>
                <c:pt idx="3" formatCode="General">
                  <c:v>1</c:v>
                </c:pt>
              </c:numCache>
            </c:numRef>
          </c:val>
          <c:extLst xmlns:c16r2="http://schemas.microsoft.com/office/drawing/2015/06/chart">
            <c:ext xmlns:c16="http://schemas.microsoft.com/office/drawing/2014/chart" uri="{C3380CC4-5D6E-409C-BE32-E72D297353CC}">
              <c16:uniqueId val="{00000007-72BE-457A-91A0-AA297C0F4A4F}"/>
            </c:ext>
          </c:extLst>
        </c:ser>
        <c:dLbls>
          <c:showLegendKey val="0"/>
          <c:showVal val="1"/>
          <c:showCatName val="0"/>
          <c:showSerName val="0"/>
          <c:showPercent val="0"/>
          <c:showBubbleSize val="0"/>
        </c:dLbls>
        <c:gapWidth val="150"/>
        <c:axId val="200048128"/>
        <c:axId val="138091840"/>
      </c:barChart>
      <c:catAx>
        <c:axId val="200048128"/>
        <c:scaling>
          <c:orientation val="minMax"/>
        </c:scaling>
        <c:delete val="0"/>
        <c:axPos val="b"/>
        <c:numFmt formatCode="General" sourceLinked="0"/>
        <c:majorTickMark val="out"/>
        <c:minorTickMark val="none"/>
        <c:tickLblPos val="nextTo"/>
        <c:txPr>
          <a:bodyPr/>
          <a:lstStyle/>
          <a:p>
            <a:pPr>
              <a:defRPr sz="2400"/>
            </a:pPr>
            <a:endParaRPr lang="en-US"/>
          </a:p>
        </c:txPr>
        <c:crossAx val="138091840"/>
        <c:crosses val="autoZero"/>
        <c:auto val="1"/>
        <c:lblAlgn val="ctr"/>
        <c:lblOffset val="100"/>
        <c:noMultiLvlLbl val="0"/>
      </c:catAx>
      <c:valAx>
        <c:axId val="138091840"/>
        <c:scaling>
          <c:orientation val="minMax"/>
        </c:scaling>
        <c:delete val="1"/>
        <c:axPos val="l"/>
        <c:numFmt formatCode="0" sourceLinked="1"/>
        <c:majorTickMark val="out"/>
        <c:minorTickMark val="none"/>
        <c:tickLblPos val="nextTo"/>
        <c:crossAx val="200048128"/>
        <c:crosses val="autoZero"/>
        <c:crossBetween val="between"/>
      </c:valAx>
    </c:plotArea>
    <c:legend>
      <c:legendPos val="b"/>
      <c:overlay val="0"/>
      <c:txPr>
        <a:bodyPr/>
        <a:lstStyle/>
        <a:p>
          <a:pPr>
            <a:defRPr sz="2000"/>
          </a:pPr>
          <a:endParaRPr lang="en-US"/>
        </a:p>
      </c:txPr>
    </c:legend>
    <c:plotVisOnly val="1"/>
    <c:dispBlanksAs val="gap"/>
    <c:showDLblsOverMax val="0"/>
  </c:chart>
  <c:spPr>
    <a:ln>
      <a:solidFill>
        <a:srgbClr val="002060"/>
      </a:solidFill>
    </a:ln>
  </c:sp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a:t>Financial Progress</a:t>
            </a:r>
          </a:p>
        </c:rich>
      </c:tx>
      <c:layout>
        <c:manualLayout>
          <c:xMode val="edge"/>
          <c:yMode val="edge"/>
          <c:x val="0.10882215342138621"/>
          <c:y val="6.4327535870484093E-2"/>
        </c:manualLayout>
      </c:layout>
      <c:overlay val="0"/>
    </c:title>
    <c:autoTitleDeleted val="0"/>
    <c:plotArea>
      <c:layout>
        <c:manualLayout>
          <c:layoutTarget val="inner"/>
          <c:xMode val="edge"/>
          <c:yMode val="edge"/>
          <c:x val="1.4900548173781563E-2"/>
          <c:y val="0.15275215484459451"/>
          <c:w val="0.97019890365243688"/>
          <c:h val="0.51053876003145737"/>
        </c:manualLayout>
      </c:layout>
      <c:barChart>
        <c:barDir val="col"/>
        <c:grouping val="clustered"/>
        <c:varyColors val="0"/>
        <c:ser>
          <c:idx val="0"/>
          <c:order val="0"/>
          <c:tx>
            <c:v>Target</c:v>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Sheet2!$A$3:$A$6</c:f>
              <c:strCache>
                <c:ptCount val="4"/>
                <c:pt idx="0">
                  <c:v>Total Expenditure (Rs. Crore)</c:v>
                </c:pt>
                <c:pt idx="1">
                  <c:v>CA (Rs.Crore)</c:v>
                </c:pt>
                <c:pt idx="2">
                  <c:v>Balance CCA in Th. Ha</c:v>
                </c:pt>
                <c:pt idx="3">
                  <c:v>WUA (Nos)</c:v>
                </c:pt>
              </c:strCache>
            </c:strRef>
          </c:cat>
          <c:val>
            <c:numRef>
              <c:f>Sheet2!$B$3:$B$6</c:f>
              <c:numCache>
                <c:formatCode>General</c:formatCode>
                <c:ptCount val="4"/>
                <c:pt idx="0">
                  <c:v>971.4</c:v>
                </c:pt>
                <c:pt idx="1">
                  <c:v>349.37</c:v>
                </c:pt>
                <c:pt idx="2">
                  <c:v>179</c:v>
                </c:pt>
                <c:pt idx="3">
                  <c:v>418</c:v>
                </c:pt>
              </c:numCache>
            </c:numRef>
          </c:val>
        </c:ser>
        <c:ser>
          <c:idx val="1"/>
          <c:order val="1"/>
          <c:tx>
            <c:v>Progress</c:v>
          </c:tx>
          <c:spPr>
            <a:solidFill>
              <a:schemeClr val="accent6">
                <a:lumMod val="75000"/>
              </a:schemeClr>
            </a:solidFill>
            <a:ln>
              <a:solidFill>
                <a:schemeClr val="accent1"/>
              </a:solidFill>
            </a:ln>
          </c:spPr>
          <c:invertIfNegative val="0"/>
          <c:dLbls>
            <c:dLbl>
              <c:idx val="0"/>
              <c:layout>
                <c:manualLayout>
                  <c:x val="0"/>
                  <c:y val="-4.514997129243957E-2"/>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Sheet2!$A$3:$A$6</c:f>
              <c:strCache>
                <c:ptCount val="4"/>
                <c:pt idx="0">
                  <c:v>Total Expenditure (Rs. Crore)</c:v>
                </c:pt>
                <c:pt idx="1">
                  <c:v>CA (Rs.Crore)</c:v>
                </c:pt>
                <c:pt idx="2">
                  <c:v>Balance CCA in Th. Ha</c:v>
                </c:pt>
                <c:pt idx="3">
                  <c:v>WUA (Nos)</c:v>
                </c:pt>
              </c:strCache>
            </c:strRef>
          </c:cat>
          <c:val>
            <c:numRef>
              <c:f>Sheet2!$C$3:$C$6</c:f>
              <c:numCache>
                <c:formatCode>General</c:formatCode>
                <c:ptCount val="4"/>
                <c:pt idx="0">
                  <c:v>0.92</c:v>
                </c:pt>
                <c:pt idx="1">
                  <c:v>69.179999999999993</c:v>
                </c:pt>
                <c:pt idx="2">
                  <c:v>0</c:v>
                </c:pt>
                <c:pt idx="3">
                  <c:v>51</c:v>
                </c:pt>
              </c:numCache>
            </c:numRef>
          </c:val>
        </c:ser>
        <c:dLbls>
          <c:showLegendKey val="0"/>
          <c:showVal val="1"/>
          <c:showCatName val="0"/>
          <c:showSerName val="0"/>
          <c:showPercent val="0"/>
          <c:showBubbleSize val="0"/>
        </c:dLbls>
        <c:gapWidth val="150"/>
        <c:axId val="342038528"/>
        <c:axId val="327651264"/>
      </c:barChart>
      <c:catAx>
        <c:axId val="342038528"/>
        <c:scaling>
          <c:orientation val="minMax"/>
        </c:scaling>
        <c:delete val="0"/>
        <c:axPos val="b"/>
        <c:numFmt formatCode="General" sourceLinked="1"/>
        <c:majorTickMark val="out"/>
        <c:minorTickMark val="none"/>
        <c:tickLblPos val="nextTo"/>
        <c:crossAx val="327651264"/>
        <c:crosses val="autoZero"/>
        <c:auto val="1"/>
        <c:lblAlgn val="ctr"/>
        <c:lblOffset val="100"/>
        <c:noMultiLvlLbl val="0"/>
      </c:catAx>
      <c:valAx>
        <c:axId val="327651264"/>
        <c:scaling>
          <c:orientation val="minMax"/>
        </c:scaling>
        <c:delete val="1"/>
        <c:axPos val="l"/>
        <c:numFmt formatCode="General" sourceLinked="1"/>
        <c:majorTickMark val="out"/>
        <c:minorTickMark val="none"/>
        <c:tickLblPos val="nextTo"/>
        <c:crossAx val="342038528"/>
        <c:crosses val="autoZero"/>
        <c:crossBetween val="between"/>
      </c:valAx>
    </c:plotArea>
    <c:legend>
      <c:legendPos val="b"/>
      <c:overlay val="0"/>
    </c:legend>
    <c:plotVisOnly val="1"/>
    <c:dispBlanksAs val="gap"/>
    <c:showDLblsOverMax val="0"/>
  </c:chart>
  <c:txPr>
    <a:bodyPr/>
    <a:lstStyle/>
    <a:p>
      <a:pPr>
        <a:defRPr sz="1800"/>
      </a:pPr>
      <a:endParaRPr lang="en-US"/>
    </a:p>
  </c:txPr>
  <c:externalData r:id="rId2">
    <c:autoUpdate val="0"/>
  </c:externalData>
  <c:userShapes r:id="rId3"/>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u="sng"/>
            </a:pPr>
            <a:r>
              <a:rPr lang="en-US" sz="2400" b="1" u="sng" dirty="0"/>
              <a:t>Financial Progress</a:t>
            </a:r>
          </a:p>
        </c:rich>
      </c:tx>
      <c:layout>
        <c:manualLayout>
          <c:xMode val="edge"/>
          <c:yMode val="edge"/>
          <c:x val="0.16270133953884516"/>
          <c:y val="5.1427567173716424E-2"/>
        </c:manualLayout>
      </c:layout>
      <c:overlay val="0"/>
    </c:title>
    <c:autoTitleDeleted val="0"/>
    <c:plotArea>
      <c:layout/>
      <c:barChart>
        <c:barDir val="col"/>
        <c:grouping val="clustered"/>
        <c:varyColors val="0"/>
        <c:ser>
          <c:idx val="0"/>
          <c:order val="0"/>
          <c:tx>
            <c:strRef>
              <c:f>Sheet1!$B$1</c:f>
              <c:strCache>
                <c:ptCount val="1"/>
                <c:pt idx="0">
                  <c:v>Target</c:v>
                </c:pt>
              </c:strCache>
            </c:strRef>
          </c:tx>
          <c:invertIfNegative val="0"/>
          <c:dLbls>
            <c:dLbl>
              <c:idx val="0"/>
              <c:tx>
                <c:rich>
                  <a:bodyPr/>
                  <a:lstStyle/>
                  <a:p>
                    <a:r>
                      <a:rPr lang="en-US"/>
                      <a:t>148.57</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0-ED36-4AA1-9487-0405CEAE4F76}"/>
                </c:ext>
              </c:extLst>
            </c:dLbl>
            <c:dLbl>
              <c:idx val="1"/>
              <c:tx>
                <c:rich>
                  <a:bodyPr/>
                  <a:lstStyle/>
                  <a:p>
                    <a:r>
                      <a:rPr lang="en-US"/>
                      <a:t>55.57</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1-ED36-4AA1-9487-0405CEAE4F76}"/>
                </c:ext>
              </c:extLst>
            </c:dLbl>
            <c:dLbl>
              <c:idx val="2"/>
              <c:layout>
                <c:manualLayout>
                  <c:x val="-5.7392355722339899E-3"/>
                  <c:y val="-6.8570089564955168E-3"/>
                </c:manualLayout>
              </c:layout>
              <c:tx>
                <c:rich>
                  <a:bodyPr/>
                  <a:lstStyle/>
                  <a:p>
                    <a:r>
                      <a:rPr lang="en-US" dirty="0"/>
                      <a:t>32.24</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2-ED36-4AA1-9487-0405CEAE4F76}"/>
                </c:ext>
              </c:extLst>
            </c:dLbl>
            <c:dLbl>
              <c:idx val="3"/>
              <c:layout>
                <c:manualLayout>
                  <c:x val="0"/>
                  <c:y val="-3.4285044782477743E-2"/>
                </c:manualLayout>
              </c:layout>
              <c:tx>
                <c:rich>
                  <a:bodyPr/>
                  <a:lstStyle/>
                  <a:p>
                    <a:r>
                      <a:rPr lang="en-US" dirty="0"/>
                      <a:t>30</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3-ED36-4AA1-9487-0405CEAE4F76}"/>
                </c:ext>
              </c:extLst>
            </c:dLbl>
            <c:spPr>
              <a:noFill/>
              <a:ln>
                <a:noFill/>
              </a:ln>
              <a:effectLst/>
            </c:sp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Balance CCA (in th. Ha.)</c:v>
                </c:pt>
                <c:pt idx="3">
                  <c:v>WUA (Nos)</c:v>
                </c:pt>
              </c:strCache>
            </c:strRef>
          </c:cat>
          <c:val>
            <c:numRef>
              <c:f>Sheet1!$B$2:$B$5</c:f>
              <c:numCache>
                <c:formatCode>0</c:formatCode>
                <c:ptCount val="4"/>
                <c:pt idx="0">
                  <c:v>142.39000000000001</c:v>
                </c:pt>
                <c:pt idx="1">
                  <c:v>50.660000000000011</c:v>
                </c:pt>
                <c:pt idx="2">
                  <c:v>30.51</c:v>
                </c:pt>
                <c:pt idx="3" formatCode="General">
                  <c:v>2</c:v>
                </c:pt>
              </c:numCache>
            </c:numRef>
          </c:val>
          <c:extLst xmlns:c16r2="http://schemas.microsoft.com/office/drawing/2015/06/chart">
            <c:ext xmlns:c16="http://schemas.microsoft.com/office/drawing/2014/chart" uri="{C3380CC4-5D6E-409C-BE32-E72D297353CC}">
              <c16:uniqueId val="{00000004-ED36-4AA1-9487-0405CEAE4F76}"/>
            </c:ext>
          </c:extLst>
        </c:ser>
        <c:ser>
          <c:idx val="1"/>
          <c:order val="1"/>
          <c:tx>
            <c:strRef>
              <c:f>Sheet1!$C$1</c:f>
              <c:strCache>
                <c:ptCount val="1"/>
                <c:pt idx="0">
                  <c:v>Progress</c:v>
                </c:pt>
              </c:strCache>
            </c:strRef>
          </c:tx>
          <c:invertIfNegative val="0"/>
          <c:dLbls>
            <c:dLbl>
              <c:idx val="0"/>
              <c:tx>
                <c:rich>
                  <a:bodyPr/>
                  <a:lstStyle/>
                  <a:p>
                    <a:r>
                      <a:rPr lang="en-US" dirty="0"/>
                      <a:t>66.53</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5-ED36-4AA1-9487-0405CEAE4F76}"/>
                </c:ext>
              </c:extLst>
            </c:dLbl>
            <c:dLbl>
              <c:idx val="1"/>
              <c:tx>
                <c:rich>
                  <a:bodyPr/>
                  <a:lstStyle/>
                  <a:p>
                    <a:r>
                      <a:rPr lang="en-US" dirty="0"/>
                      <a:t>40.72</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6-ED36-4AA1-9487-0405CEAE4F76}"/>
                </c:ext>
              </c:extLst>
            </c:dLbl>
            <c:dLbl>
              <c:idx val="2"/>
              <c:layout>
                <c:manualLayout>
                  <c:x val="1.4348088930584962E-3"/>
                  <c:y val="1.3714017912991034E-2"/>
                </c:manualLayout>
              </c:layout>
              <c:tx>
                <c:rich>
                  <a:bodyPr/>
                  <a:lstStyle/>
                  <a:p>
                    <a:r>
                      <a:rPr lang="en-US" dirty="0"/>
                      <a:t>17.253</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7-ED36-4AA1-9487-0405CEAE4F76}"/>
                </c:ext>
              </c:extLst>
            </c:dLbl>
            <c:dLbl>
              <c:idx val="3"/>
              <c:layout>
                <c:manualLayout>
                  <c:x val="-1.0521810333578293E-16"/>
                  <c:y val="-3.7713549260725523E-2"/>
                </c:manualLayout>
              </c:layout>
              <c:tx>
                <c:rich>
                  <a:bodyPr/>
                  <a:lstStyle/>
                  <a:p>
                    <a:r>
                      <a:rPr lang="en-US" dirty="0"/>
                      <a:t>14</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8-ED36-4AA1-9487-0405CEAE4F76}"/>
                </c:ext>
              </c:extLst>
            </c:dLbl>
            <c:spPr>
              <a:noFill/>
              <a:ln>
                <a:noFill/>
              </a:ln>
              <a:effectLst/>
            </c:sp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Balance CCA (in th. Ha.)</c:v>
                </c:pt>
                <c:pt idx="3">
                  <c:v>WUA (Nos)</c:v>
                </c:pt>
              </c:strCache>
            </c:strRef>
          </c:cat>
          <c:val>
            <c:numRef>
              <c:f>Sheet1!$C$2:$C$5</c:f>
              <c:numCache>
                <c:formatCode>0</c:formatCode>
                <c:ptCount val="4"/>
                <c:pt idx="0">
                  <c:v>42.839999999999996</c:v>
                </c:pt>
                <c:pt idx="1">
                  <c:v>35.82</c:v>
                </c:pt>
                <c:pt idx="2">
                  <c:v>13.703000000000001</c:v>
                </c:pt>
                <c:pt idx="3" formatCode="General">
                  <c:v>0</c:v>
                </c:pt>
              </c:numCache>
            </c:numRef>
          </c:val>
          <c:extLst xmlns:c16r2="http://schemas.microsoft.com/office/drawing/2015/06/chart">
            <c:ext xmlns:c16="http://schemas.microsoft.com/office/drawing/2014/chart" uri="{C3380CC4-5D6E-409C-BE32-E72D297353CC}">
              <c16:uniqueId val="{00000009-ED36-4AA1-9487-0405CEAE4F76}"/>
            </c:ext>
          </c:extLst>
        </c:ser>
        <c:dLbls>
          <c:showLegendKey val="0"/>
          <c:showVal val="1"/>
          <c:showCatName val="0"/>
          <c:showSerName val="0"/>
          <c:showPercent val="0"/>
          <c:showBubbleSize val="0"/>
        </c:dLbls>
        <c:gapWidth val="150"/>
        <c:axId val="200182272"/>
        <c:axId val="138454720"/>
      </c:barChart>
      <c:catAx>
        <c:axId val="200182272"/>
        <c:scaling>
          <c:orientation val="minMax"/>
        </c:scaling>
        <c:delete val="0"/>
        <c:axPos val="b"/>
        <c:numFmt formatCode="General" sourceLinked="0"/>
        <c:majorTickMark val="out"/>
        <c:minorTickMark val="none"/>
        <c:tickLblPos val="nextTo"/>
        <c:spPr>
          <a:ln>
            <a:solidFill>
              <a:schemeClr val="accent1"/>
            </a:solidFill>
          </a:ln>
        </c:spPr>
        <c:txPr>
          <a:bodyPr/>
          <a:lstStyle/>
          <a:p>
            <a:pPr>
              <a:defRPr baseline="0">
                <a:solidFill>
                  <a:schemeClr val="bg1"/>
                </a:solidFill>
              </a:defRPr>
            </a:pPr>
            <a:endParaRPr lang="en-US"/>
          </a:p>
        </c:txPr>
        <c:crossAx val="138454720"/>
        <c:crosses val="autoZero"/>
        <c:auto val="1"/>
        <c:lblAlgn val="ctr"/>
        <c:lblOffset val="100"/>
        <c:noMultiLvlLbl val="0"/>
      </c:catAx>
      <c:valAx>
        <c:axId val="138454720"/>
        <c:scaling>
          <c:orientation val="minMax"/>
        </c:scaling>
        <c:delete val="1"/>
        <c:axPos val="l"/>
        <c:numFmt formatCode="0" sourceLinked="1"/>
        <c:majorTickMark val="out"/>
        <c:minorTickMark val="none"/>
        <c:tickLblPos val="none"/>
        <c:crossAx val="200182272"/>
        <c:crosses val="autoZero"/>
        <c:crossBetween val="between"/>
      </c:valAx>
    </c:plotArea>
    <c:legend>
      <c:legendPos val="b"/>
      <c:overlay val="0"/>
    </c:legend>
    <c:plotVisOnly val="1"/>
    <c:dispBlanksAs val="gap"/>
    <c:showDLblsOverMax val="0"/>
  </c:chart>
  <c:txPr>
    <a:bodyPr/>
    <a:lstStyle/>
    <a:p>
      <a:pPr algn="ctr">
        <a:defRPr lang="en-US" sz="1400" b="0" i="0" u="none" strike="noStrike" kern="1200" baseline="0">
          <a:solidFill>
            <a:prstClr val="black"/>
          </a:solidFill>
          <a:latin typeface="+mn-lt"/>
          <a:ea typeface="+mn-ea"/>
          <a:cs typeface="+mn-cs"/>
        </a:defRPr>
      </a:pPr>
      <a:endParaRPr lang="en-US"/>
    </a:p>
  </c:txPr>
  <c:externalData r:id="rId1">
    <c:autoUpdate val="0"/>
  </c:externalData>
  <c:userShapes r:id="rId2"/>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2400" b="1" u="sng"/>
            </a:pPr>
            <a:r>
              <a:rPr lang="en-US" sz="2400" b="1" u="sng" dirty="0"/>
              <a:t>Financial Progress</a:t>
            </a:r>
          </a:p>
        </c:rich>
      </c:tx>
      <c:layout>
        <c:manualLayout>
          <c:xMode val="edge"/>
          <c:yMode val="edge"/>
          <c:x val="0.16270133953884422"/>
          <c:y val="5.1427567173716403E-2"/>
        </c:manualLayout>
      </c:layout>
      <c:overlay val="0"/>
    </c:title>
    <c:autoTitleDeleted val="0"/>
    <c:plotArea>
      <c:layout/>
      <c:barChart>
        <c:barDir val="col"/>
        <c:grouping val="clustered"/>
        <c:varyColors val="0"/>
        <c:ser>
          <c:idx val="0"/>
          <c:order val="0"/>
          <c:tx>
            <c:strRef>
              <c:f>Sheet1!$B$1</c:f>
              <c:strCache>
                <c:ptCount val="1"/>
                <c:pt idx="0">
                  <c:v>Target</c:v>
                </c:pt>
              </c:strCache>
            </c:strRef>
          </c:tx>
          <c:invertIfNegative val="0"/>
          <c:dLbls>
            <c:dLbl>
              <c:idx val="3"/>
              <c:tx>
                <c:rich>
                  <a:bodyPr/>
                  <a:lstStyle/>
                  <a:p>
                    <a:r>
                      <a:rPr lang="en-US"/>
                      <a:t>256</a:t>
                    </a:r>
                    <a:endParaRPr lang="en-US" dirty="0"/>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0-C05F-4006-8E82-1BA0B47944AF}"/>
                </c:ext>
              </c:extLst>
            </c:dLbl>
            <c:numFmt formatCode="0.00" sourceLinked="0"/>
            <c:spPr>
              <a:noFill/>
              <a:ln>
                <a:noFill/>
              </a:ln>
              <a:effectLst/>
            </c:spPr>
            <c:txPr>
              <a:bodyPr/>
              <a:lstStyle/>
              <a:p>
                <a:pPr>
                  <a:defRPr sz="2000"/>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Balance CCA (in th. Ha.)</c:v>
                </c:pt>
                <c:pt idx="3">
                  <c:v>WUA (Nos)</c:v>
                </c:pt>
              </c:strCache>
            </c:strRef>
          </c:cat>
          <c:val>
            <c:numRef>
              <c:f>Sheet1!$B$2:$B$5</c:f>
              <c:numCache>
                <c:formatCode>0</c:formatCode>
                <c:ptCount val="4"/>
                <c:pt idx="0">
                  <c:v>747.53</c:v>
                </c:pt>
                <c:pt idx="1">
                  <c:v>133.32000000000011</c:v>
                </c:pt>
                <c:pt idx="2">
                  <c:v>66.644999999999996</c:v>
                </c:pt>
                <c:pt idx="3" formatCode="General">
                  <c:v>256</c:v>
                </c:pt>
              </c:numCache>
            </c:numRef>
          </c:val>
          <c:extLst xmlns:c16r2="http://schemas.microsoft.com/office/drawing/2015/06/chart">
            <c:ext xmlns:c16="http://schemas.microsoft.com/office/drawing/2014/chart" uri="{C3380CC4-5D6E-409C-BE32-E72D297353CC}">
              <c16:uniqueId val="{00000001-C05F-4006-8E82-1BA0B47944AF}"/>
            </c:ext>
          </c:extLst>
        </c:ser>
        <c:ser>
          <c:idx val="1"/>
          <c:order val="1"/>
          <c:tx>
            <c:strRef>
              <c:f>Sheet1!$C$1</c:f>
              <c:strCache>
                <c:ptCount val="1"/>
                <c:pt idx="0">
                  <c:v>Progress</c:v>
                </c:pt>
              </c:strCache>
            </c:strRef>
          </c:tx>
          <c:spPr>
            <a:solidFill>
              <a:srgbClr val="FF0000"/>
            </a:solidFill>
          </c:spPr>
          <c:invertIfNegative val="0"/>
          <c:dLbls>
            <c:dLbl>
              <c:idx val="0"/>
              <c:layout>
                <c:manualLayout>
                  <c:x val="1.165782217378362E-3"/>
                  <c:y val="1.3714017912991034E-2"/>
                </c:manualLayout>
              </c:layout>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C05F-4006-8E82-1BA0B47944AF}"/>
                </c:ext>
              </c:extLst>
            </c:dLbl>
            <c:dLbl>
              <c:idx val="3"/>
              <c:tx>
                <c:rich>
                  <a:bodyPr/>
                  <a:lstStyle/>
                  <a:p>
                    <a:r>
                      <a:rPr lang="en-US"/>
                      <a:t>48</a:t>
                    </a:r>
                    <a:endParaRPr lang="en-US" dirty="0"/>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3-C05F-4006-8E82-1BA0B47944AF}"/>
                </c:ext>
              </c:extLst>
            </c:dLbl>
            <c:numFmt formatCode="#,##0.00" sourceLinked="0"/>
            <c:spPr>
              <a:solidFill>
                <a:srgbClr val="FF0000"/>
              </a:solidFill>
              <a:effectLst>
                <a:outerShdw blurRad="50800" dist="50800" dir="5400000" algn="ctr" rotWithShape="0">
                  <a:schemeClr val="accent1"/>
                </a:outerShdw>
              </a:effectLst>
            </c:spPr>
            <c:txPr>
              <a:bodyPr/>
              <a:lstStyle/>
              <a:p>
                <a:pPr>
                  <a:defRPr lang="en-US"/>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Balance CCA (in th. Ha.)</c:v>
                </c:pt>
                <c:pt idx="3">
                  <c:v>WUA (Nos)</c:v>
                </c:pt>
              </c:strCache>
            </c:strRef>
          </c:cat>
          <c:val>
            <c:numRef>
              <c:f>Sheet1!$C$2:$C$5</c:f>
              <c:numCache>
                <c:formatCode>0</c:formatCode>
                <c:ptCount val="4"/>
                <c:pt idx="0">
                  <c:v>0</c:v>
                </c:pt>
                <c:pt idx="1">
                  <c:v>0</c:v>
                </c:pt>
                <c:pt idx="2">
                  <c:v>0</c:v>
                </c:pt>
                <c:pt idx="3" formatCode="General">
                  <c:v>0</c:v>
                </c:pt>
              </c:numCache>
            </c:numRef>
          </c:val>
          <c:extLst xmlns:c16r2="http://schemas.microsoft.com/office/drawing/2015/06/chart">
            <c:ext xmlns:c16="http://schemas.microsoft.com/office/drawing/2014/chart" uri="{C3380CC4-5D6E-409C-BE32-E72D297353CC}">
              <c16:uniqueId val="{00000004-C05F-4006-8E82-1BA0B47944AF}"/>
            </c:ext>
          </c:extLst>
        </c:ser>
        <c:dLbls>
          <c:showLegendKey val="0"/>
          <c:showVal val="1"/>
          <c:showCatName val="0"/>
          <c:showSerName val="0"/>
          <c:showPercent val="0"/>
          <c:showBubbleSize val="0"/>
        </c:dLbls>
        <c:gapWidth val="150"/>
        <c:axId val="200438784"/>
        <c:axId val="138458176"/>
      </c:barChart>
      <c:catAx>
        <c:axId val="200438784"/>
        <c:scaling>
          <c:orientation val="minMax"/>
        </c:scaling>
        <c:delete val="0"/>
        <c:axPos val="b"/>
        <c:numFmt formatCode="General" sourceLinked="0"/>
        <c:majorTickMark val="out"/>
        <c:minorTickMark val="none"/>
        <c:tickLblPos val="nextTo"/>
        <c:txPr>
          <a:bodyPr/>
          <a:lstStyle/>
          <a:p>
            <a:pPr>
              <a:defRPr sz="2400"/>
            </a:pPr>
            <a:endParaRPr lang="en-US"/>
          </a:p>
        </c:txPr>
        <c:crossAx val="138458176"/>
        <c:crosses val="autoZero"/>
        <c:auto val="1"/>
        <c:lblAlgn val="ctr"/>
        <c:lblOffset val="100"/>
        <c:noMultiLvlLbl val="0"/>
      </c:catAx>
      <c:valAx>
        <c:axId val="138458176"/>
        <c:scaling>
          <c:orientation val="minMax"/>
        </c:scaling>
        <c:delete val="1"/>
        <c:axPos val="l"/>
        <c:numFmt formatCode="0" sourceLinked="1"/>
        <c:majorTickMark val="out"/>
        <c:minorTickMark val="none"/>
        <c:tickLblPos val="none"/>
        <c:crossAx val="200438784"/>
        <c:crosses val="autoZero"/>
        <c:crossBetween val="between"/>
      </c:valAx>
    </c:plotArea>
    <c:legend>
      <c:legendPos val="b"/>
      <c:overlay val="0"/>
      <c:txPr>
        <a:bodyPr/>
        <a:lstStyle/>
        <a:p>
          <a:pPr>
            <a:defRPr sz="2000"/>
          </a:pPr>
          <a:endParaRPr lang="en-US"/>
        </a:p>
      </c:txPr>
    </c:legend>
    <c:plotVisOnly val="1"/>
    <c:dispBlanksAs val="gap"/>
    <c:showDLblsOverMax val="0"/>
  </c:chart>
  <c:spPr>
    <a:ln>
      <a:solidFill>
        <a:srgbClr val="002060"/>
      </a:solidFill>
    </a:ln>
  </c:sp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en-IN" sz="2400" b="1" u="sng"/>
            </a:pPr>
            <a:r>
              <a:rPr lang="en-US" sz="2400" b="1" u="sng" dirty="0"/>
              <a:t>Financial Progress</a:t>
            </a:r>
          </a:p>
        </c:rich>
      </c:tx>
      <c:layout>
        <c:manualLayout>
          <c:xMode val="edge"/>
          <c:yMode val="edge"/>
          <c:x val="0.16270133953884458"/>
          <c:y val="5.1427567173716424E-2"/>
        </c:manualLayout>
      </c:layout>
      <c:overlay val="0"/>
    </c:title>
    <c:autoTitleDeleted val="0"/>
    <c:plotArea>
      <c:layout/>
      <c:barChart>
        <c:barDir val="col"/>
        <c:grouping val="clustered"/>
        <c:varyColors val="0"/>
        <c:ser>
          <c:idx val="0"/>
          <c:order val="0"/>
          <c:tx>
            <c:strRef>
              <c:f>Sheet1!$B$1</c:f>
              <c:strCache>
                <c:ptCount val="1"/>
                <c:pt idx="0">
                  <c:v>Target</c:v>
                </c:pt>
              </c:strCache>
            </c:strRef>
          </c:tx>
          <c:invertIfNegative val="0"/>
          <c:dLbls>
            <c:dLbl>
              <c:idx val="1"/>
              <c:tx>
                <c:rich>
                  <a:bodyPr/>
                  <a:lstStyle/>
                  <a:p>
                    <a:r>
                      <a:rPr lang="en-US" dirty="0" smtClean="0"/>
                      <a:t>917</a:t>
                    </a:r>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layout/>
                </c:ext>
                <c:ext xmlns:c16="http://schemas.microsoft.com/office/drawing/2014/chart" uri="{C3380CC4-5D6E-409C-BE32-E72D297353CC}">
                  <c16:uniqueId val="{00000000-8B3C-4B71-BF25-9C1A74D64726}"/>
                </c:ext>
              </c:extLst>
            </c:dLbl>
            <c:dLbl>
              <c:idx val="2"/>
              <c:tx>
                <c:rich>
                  <a:bodyPr/>
                  <a:lstStyle/>
                  <a:p>
                    <a:r>
                      <a:rPr lang="en-US" dirty="0" smtClean="0"/>
                      <a:t>524</a:t>
                    </a:r>
                    <a:endParaRPr lang="en-US" dirty="0"/>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15:layout/>
                </c:ext>
                <c:ext xmlns:c16="http://schemas.microsoft.com/office/drawing/2014/chart" uri="{C3380CC4-5D6E-409C-BE32-E72D297353CC}">
                  <c16:uniqueId val="{00000001-8B3C-4B71-BF25-9C1A74D64726}"/>
                </c:ext>
              </c:extLst>
            </c:dLbl>
            <c:spPr>
              <a:noFill/>
              <a:ln>
                <a:noFill/>
              </a:ln>
              <a:effectLst/>
            </c:spPr>
            <c:txPr>
              <a:bodyPr/>
              <a:lstStyle/>
              <a:p>
                <a:pPr>
                  <a:defRPr lang="en-IN" sz="2000">
                    <a:solidFill>
                      <a:srgbClr val="FF0000"/>
                    </a:solidFill>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0"/>
              </c:ext>
            </c:extLst>
          </c:dLbls>
          <c:cat>
            <c:strRef>
              <c:f>Sheet1!$A$2:$A$5</c:f>
              <c:strCache>
                <c:ptCount val="4"/>
                <c:pt idx="0">
                  <c:v>Total Expenditure (RS Crore)</c:v>
                </c:pt>
                <c:pt idx="1">
                  <c:v>CA (Rs Crore)</c:v>
                </c:pt>
                <c:pt idx="2">
                  <c:v>Balance CCA (in th. Ha.)</c:v>
                </c:pt>
                <c:pt idx="3">
                  <c:v>WUA (Nos)</c:v>
                </c:pt>
              </c:strCache>
            </c:strRef>
          </c:cat>
          <c:val>
            <c:numRef>
              <c:f>Sheet1!$B$2:$B$5</c:f>
              <c:numCache>
                <c:formatCode>0</c:formatCode>
                <c:ptCount val="4"/>
                <c:pt idx="0">
                  <c:v>1861.6699999999998</c:v>
                </c:pt>
                <c:pt idx="1">
                  <c:v>917</c:v>
                </c:pt>
                <c:pt idx="2">
                  <c:v>524.38099999999997</c:v>
                </c:pt>
                <c:pt idx="3" formatCode="General">
                  <c:v>1068</c:v>
                </c:pt>
              </c:numCache>
            </c:numRef>
          </c:val>
          <c:extLst xmlns:c16r2="http://schemas.microsoft.com/office/drawing/2015/06/chart">
            <c:ext xmlns:c16="http://schemas.microsoft.com/office/drawing/2014/chart" uri="{C3380CC4-5D6E-409C-BE32-E72D297353CC}">
              <c16:uniqueId val="{00000002-8B3C-4B71-BF25-9C1A74D64726}"/>
            </c:ext>
          </c:extLst>
        </c:ser>
        <c:ser>
          <c:idx val="1"/>
          <c:order val="1"/>
          <c:tx>
            <c:strRef>
              <c:f>Sheet1!$C$1</c:f>
              <c:strCache>
                <c:ptCount val="1"/>
                <c:pt idx="0">
                  <c:v>Progress</c:v>
                </c:pt>
              </c:strCache>
            </c:strRef>
          </c:tx>
          <c:invertIfNegative val="0"/>
          <c:dLbls>
            <c:delete val="1"/>
          </c:dLbls>
          <c:cat>
            <c:strRef>
              <c:f>Sheet1!$A$2:$A$5</c:f>
              <c:strCache>
                <c:ptCount val="4"/>
                <c:pt idx="0">
                  <c:v>Total Expenditure (RS Crore)</c:v>
                </c:pt>
                <c:pt idx="1">
                  <c:v>CA (Rs Crore)</c:v>
                </c:pt>
                <c:pt idx="2">
                  <c:v>Balance CCA (in th. Ha.)</c:v>
                </c:pt>
                <c:pt idx="3">
                  <c:v>WUA (Nos)</c:v>
                </c:pt>
              </c:strCache>
            </c:strRef>
          </c:cat>
          <c:val>
            <c:numRef>
              <c:f>Sheet1!$C$2:$C$5</c:f>
              <c:numCache>
                <c:formatCode>0</c:formatCode>
                <c:ptCount val="4"/>
                <c:pt idx="0">
                  <c:v>0</c:v>
                </c:pt>
                <c:pt idx="1">
                  <c:v>0</c:v>
                </c:pt>
                <c:pt idx="2">
                  <c:v>0</c:v>
                </c:pt>
                <c:pt idx="3" formatCode="General">
                  <c:v>0</c:v>
                </c:pt>
              </c:numCache>
            </c:numRef>
          </c:val>
          <c:extLst xmlns:c16r2="http://schemas.microsoft.com/office/drawing/2015/06/chart">
            <c:ext xmlns:c16="http://schemas.microsoft.com/office/drawing/2014/chart" uri="{C3380CC4-5D6E-409C-BE32-E72D297353CC}">
              <c16:uniqueId val="{00000003-8B3C-4B71-BF25-9C1A74D64726}"/>
            </c:ext>
          </c:extLst>
        </c:ser>
        <c:dLbls>
          <c:showLegendKey val="0"/>
          <c:showVal val="1"/>
          <c:showCatName val="0"/>
          <c:showSerName val="0"/>
          <c:showPercent val="0"/>
          <c:showBubbleSize val="0"/>
        </c:dLbls>
        <c:gapWidth val="150"/>
        <c:axId val="199782912"/>
        <c:axId val="138459904"/>
      </c:barChart>
      <c:catAx>
        <c:axId val="199782912"/>
        <c:scaling>
          <c:orientation val="minMax"/>
        </c:scaling>
        <c:delete val="0"/>
        <c:axPos val="b"/>
        <c:numFmt formatCode="General" sourceLinked="0"/>
        <c:majorTickMark val="out"/>
        <c:minorTickMark val="none"/>
        <c:tickLblPos val="nextTo"/>
        <c:txPr>
          <a:bodyPr/>
          <a:lstStyle/>
          <a:p>
            <a:pPr>
              <a:defRPr lang="en-IN" sz="2400"/>
            </a:pPr>
            <a:endParaRPr lang="en-US"/>
          </a:p>
        </c:txPr>
        <c:crossAx val="138459904"/>
        <c:crosses val="autoZero"/>
        <c:auto val="1"/>
        <c:lblAlgn val="ctr"/>
        <c:lblOffset val="100"/>
        <c:noMultiLvlLbl val="0"/>
      </c:catAx>
      <c:valAx>
        <c:axId val="138459904"/>
        <c:scaling>
          <c:orientation val="minMax"/>
        </c:scaling>
        <c:delete val="1"/>
        <c:axPos val="l"/>
        <c:numFmt formatCode="0" sourceLinked="1"/>
        <c:majorTickMark val="out"/>
        <c:minorTickMark val="none"/>
        <c:tickLblPos val="nextTo"/>
        <c:crossAx val="199782912"/>
        <c:crosses val="autoZero"/>
        <c:crossBetween val="between"/>
      </c:valAx>
    </c:plotArea>
    <c:legend>
      <c:legendPos val="b"/>
      <c:overlay val="0"/>
      <c:txPr>
        <a:bodyPr/>
        <a:lstStyle/>
        <a:p>
          <a:pPr>
            <a:defRPr lang="en-IN" sz="2000"/>
          </a:pPr>
          <a:endParaRPr lang="en-US"/>
        </a:p>
      </c:txPr>
    </c:legend>
    <c:plotVisOnly val="1"/>
    <c:dispBlanksAs val="gap"/>
    <c:showDLblsOverMax val="0"/>
  </c:chart>
  <c:spPr>
    <a:ln>
      <a:solidFill>
        <a:srgbClr val="002060"/>
      </a:solidFill>
    </a:ln>
  </c:spPr>
  <c:externalData r:id="rId1">
    <c:autoUpdate val="0"/>
  </c:externalData>
  <c:userShapes r:id="rId2"/>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3184702852744939E-2"/>
          <c:y val="3.7824907227449522E-2"/>
          <c:w val="0.92846702528959102"/>
          <c:h val="0.73272668623768022"/>
        </c:manualLayout>
      </c:layout>
      <c:barChart>
        <c:barDir val="col"/>
        <c:grouping val="clustered"/>
        <c:varyColors val="0"/>
        <c:ser>
          <c:idx val="0"/>
          <c:order val="0"/>
          <c:tx>
            <c:strRef>
              <c:f>Sheet1!$B$1</c:f>
              <c:strCache>
                <c:ptCount val="1"/>
                <c:pt idx="0">
                  <c:v>Target</c:v>
                </c:pt>
              </c:strCache>
            </c:strRef>
          </c:tx>
          <c:invertIfNegative val="0"/>
          <c:cat>
            <c:strRef>
              <c:f>Sheet1!$A$2:$A$5</c:f>
              <c:strCache>
                <c:ptCount val="4"/>
                <c:pt idx="0">
                  <c:v>Total       Expenditure  (RS.Crores)</c:v>
                </c:pt>
                <c:pt idx="1">
                  <c:v>CA(RS.Crores)</c:v>
                </c:pt>
                <c:pt idx="2">
                  <c:v>Balance CCA   (in th .Ha)</c:v>
                </c:pt>
                <c:pt idx="3">
                  <c:v>WUA (Nos)</c:v>
                </c:pt>
              </c:strCache>
            </c:strRef>
          </c:cat>
          <c:val>
            <c:numRef>
              <c:f>Sheet1!$B$2:$B$5</c:f>
              <c:numCache>
                <c:formatCode>General</c:formatCode>
                <c:ptCount val="4"/>
                <c:pt idx="0">
                  <c:v>107</c:v>
                </c:pt>
                <c:pt idx="1">
                  <c:v>48.71</c:v>
                </c:pt>
                <c:pt idx="2">
                  <c:v>16.795000000000002</c:v>
                </c:pt>
                <c:pt idx="3">
                  <c:v>240</c:v>
                </c:pt>
              </c:numCache>
            </c:numRef>
          </c:val>
        </c:ser>
        <c:ser>
          <c:idx val="1"/>
          <c:order val="1"/>
          <c:tx>
            <c:strRef>
              <c:f>Sheet1!$C$1</c:f>
              <c:strCache>
                <c:ptCount val="1"/>
                <c:pt idx="0">
                  <c:v>Progress</c:v>
                </c:pt>
              </c:strCache>
            </c:strRef>
          </c:tx>
          <c:invertIfNegative val="0"/>
          <c:cat>
            <c:strRef>
              <c:f>Sheet1!$A$2:$A$5</c:f>
              <c:strCache>
                <c:ptCount val="4"/>
                <c:pt idx="0">
                  <c:v>Total       Expenditure  (RS.Crores)</c:v>
                </c:pt>
                <c:pt idx="1">
                  <c:v>CA(RS.Crores)</c:v>
                </c:pt>
                <c:pt idx="2">
                  <c:v>Balance CCA   (in th .Ha)</c:v>
                </c:pt>
                <c:pt idx="3">
                  <c:v>WUA (Nos)</c:v>
                </c:pt>
              </c:strCache>
            </c:strRef>
          </c:cat>
          <c:val>
            <c:numRef>
              <c:f>Sheet1!$C$2:$C$5</c:f>
              <c:numCache>
                <c:formatCode>General</c:formatCode>
                <c:ptCount val="4"/>
                <c:pt idx="0">
                  <c:v>11.07</c:v>
                </c:pt>
                <c:pt idx="1">
                  <c:v>3.68</c:v>
                </c:pt>
                <c:pt idx="2">
                  <c:v>0.60371000000000064</c:v>
                </c:pt>
                <c:pt idx="3">
                  <c:v>114</c:v>
                </c:pt>
              </c:numCache>
            </c:numRef>
          </c:val>
        </c:ser>
        <c:dLbls>
          <c:showLegendKey val="0"/>
          <c:showVal val="0"/>
          <c:showCatName val="0"/>
          <c:showSerName val="0"/>
          <c:showPercent val="0"/>
          <c:showBubbleSize val="0"/>
        </c:dLbls>
        <c:gapWidth val="150"/>
        <c:axId val="182111744"/>
        <c:axId val="342023488"/>
      </c:barChart>
      <c:catAx>
        <c:axId val="182111744"/>
        <c:scaling>
          <c:orientation val="minMax"/>
        </c:scaling>
        <c:delete val="0"/>
        <c:axPos val="b"/>
        <c:majorTickMark val="out"/>
        <c:minorTickMark val="none"/>
        <c:tickLblPos val="nextTo"/>
        <c:txPr>
          <a:bodyPr/>
          <a:lstStyle/>
          <a:p>
            <a:pPr>
              <a:defRPr lang="en-US" baseline="0"/>
            </a:pPr>
            <a:endParaRPr lang="en-US"/>
          </a:p>
        </c:txPr>
        <c:crossAx val="342023488"/>
        <c:crosses val="autoZero"/>
        <c:auto val="1"/>
        <c:lblAlgn val="ctr"/>
        <c:lblOffset val="100"/>
        <c:noMultiLvlLbl val="0"/>
      </c:catAx>
      <c:valAx>
        <c:axId val="342023488"/>
        <c:scaling>
          <c:orientation val="minMax"/>
        </c:scaling>
        <c:delete val="0"/>
        <c:axPos val="l"/>
        <c:majorGridlines/>
        <c:numFmt formatCode="General" sourceLinked="1"/>
        <c:majorTickMark val="out"/>
        <c:minorTickMark val="none"/>
        <c:tickLblPos val="nextTo"/>
        <c:txPr>
          <a:bodyPr/>
          <a:lstStyle/>
          <a:p>
            <a:pPr>
              <a:defRPr lang="en-US"/>
            </a:pPr>
            <a:endParaRPr lang="en-US"/>
          </a:p>
        </c:txPr>
        <c:crossAx val="182111744"/>
        <c:crosses val="autoZero"/>
        <c:crossBetween val="between"/>
      </c:valAx>
    </c:plotArea>
    <c:legend>
      <c:legendPos val="r"/>
      <c:layout>
        <c:manualLayout>
          <c:xMode val="edge"/>
          <c:yMode val="edge"/>
          <c:x val="0.23907492421861759"/>
          <c:y val="0.90789410967545969"/>
          <c:w val="0.75150149105856712"/>
          <c:h val="9.2105927431360146E-2"/>
        </c:manualLayout>
      </c:layout>
      <c:overlay val="0"/>
      <c:txPr>
        <a:bodyPr/>
        <a:lstStyle/>
        <a:p>
          <a:pPr>
            <a:defRPr lang="en-US" b="1"/>
          </a:pPr>
          <a:endParaRPr lang="en-US"/>
        </a:p>
      </c:txPr>
    </c:legend>
    <c:plotVisOnly val="1"/>
    <c:dispBlanksAs val="gap"/>
    <c:showDLblsOverMax val="0"/>
  </c:chart>
  <c:txPr>
    <a:bodyPr/>
    <a:lstStyle/>
    <a:p>
      <a:pPr>
        <a:defRPr sz="1800"/>
      </a:pPr>
      <a:endParaRPr lang="en-US"/>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dLbls>
          <c:showLegendKey val="0"/>
          <c:showVal val="1"/>
          <c:showCatName val="0"/>
          <c:showSerName val="0"/>
          <c:showPercent val="0"/>
          <c:showBubbleSize val="0"/>
        </c:dLbls>
        <c:gapWidth val="150"/>
        <c:axId val="175376384"/>
        <c:axId val="138108224"/>
      </c:barChart>
      <c:catAx>
        <c:axId val="175376384"/>
        <c:scaling>
          <c:orientation val="minMax"/>
        </c:scaling>
        <c:delete val="0"/>
        <c:axPos val="b"/>
        <c:majorTickMark val="out"/>
        <c:minorTickMark val="none"/>
        <c:tickLblPos val="nextTo"/>
        <c:txPr>
          <a:bodyPr/>
          <a:lstStyle/>
          <a:p>
            <a:pPr>
              <a:defRPr lang="en-IN" sz="2400"/>
            </a:pPr>
            <a:endParaRPr lang="en-US"/>
          </a:p>
        </c:txPr>
        <c:crossAx val="138108224"/>
        <c:crosses val="autoZero"/>
        <c:auto val="1"/>
        <c:lblAlgn val="ctr"/>
        <c:lblOffset val="100"/>
        <c:noMultiLvlLbl val="0"/>
      </c:catAx>
      <c:valAx>
        <c:axId val="138108224"/>
        <c:scaling>
          <c:orientation val="minMax"/>
        </c:scaling>
        <c:delete val="1"/>
        <c:axPos val="l"/>
        <c:numFmt formatCode="0" sourceLinked="1"/>
        <c:majorTickMark val="out"/>
        <c:minorTickMark val="none"/>
        <c:tickLblPos val="none"/>
        <c:crossAx val="175376384"/>
        <c:crosses val="autoZero"/>
        <c:crossBetween val="between"/>
      </c:valAx>
    </c:plotArea>
    <c:legend>
      <c:legendPos val="b"/>
      <c:overlay val="0"/>
      <c:txPr>
        <a:bodyPr/>
        <a:lstStyle/>
        <a:p>
          <a:pPr>
            <a:defRPr lang="en-IN" sz="2000"/>
          </a:pPr>
          <a:endParaRPr lang="en-US"/>
        </a:p>
      </c:txPr>
    </c:legend>
    <c:plotVisOnly val="1"/>
    <c:dispBlanksAs val="gap"/>
    <c:showDLblsOverMax val="0"/>
  </c:chart>
  <c:spPr>
    <a:ln>
      <a:solidFill>
        <a:srgbClr val="002060"/>
      </a:solidFill>
    </a:ln>
  </c:spPr>
  <c:externalData r:id="rId2">
    <c:autoUpdate val="0"/>
  </c:externalData>
  <c:userShapes r:id="rId3"/>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dLbls>
          <c:showLegendKey val="0"/>
          <c:showVal val="1"/>
          <c:showCatName val="0"/>
          <c:showSerName val="0"/>
          <c:showPercent val="0"/>
          <c:showBubbleSize val="0"/>
        </c:dLbls>
        <c:gapWidth val="150"/>
        <c:axId val="198849536"/>
        <c:axId val="198378624"/>
      </c:barChart>
      <c:catAx>
        <c:axId val="198849536"/>
        <c:scaling>
          <c:orientation val="minMax"/>
        </c:scaling>
        <c:delete val="0"/>
        <c:axPos val="b"/>
        <c:majorTickMark val="out"/>
        <c:minorTickMark val="none"/>
        <c:tickLblPos val="nextTo"/>
        <c:txPr>
          <a:bodyPr/>
          <a:lstStyle/>
          <a:p>
            <a:pPr>
              <a:defRPr lang="en-IN" sz="2400"/>
            </a:pPr>
            <a:endParaRPr lang="en-US"/>
          </a:p>
        </c:txPr>
        <c:crossAx val="198378624"/>
        <c:crosses val="autoZero"/>
        <c:auto val="1"/>
        <c:lblAlgn val="ctr"/>
        <c:lblOffset val="100"/>
        <c:noMultiLvlLbl val="0"/>
      </c:catAx>
      <c:valAx>
        <c:axId val="198378624"/>
        <c:scaling>
          <c:orientation val="minMax"/>
        </c:scaling>
        <c:delete val="1"/>
        <c:axPos val="l"/>
        <c:numFmt formatCode="0" sourceLinked="1"/>
        <c:majorTickMark val="out"/>
        <c:minorTickMark val="none"/>
        <c:tickLblPos val="none"/>
        <c:crossAx val="198849536"/>
        <c:crosses val="autoZero"/>
        <c:crossBetween val="between"/>
      </c:valAx>
    </c:plotArea>
    <c:legend>
      <c:legendPos val="b"/>
      <c:overlay val="0"/>
      <c:txPr>
        <a:bodyPr/>
        <a:lstStyle/>
        <a:p>
          <a:pPr>
            <a:defRPr lang="en-IN" sz="2000"/>
          </a:pPr>
          <a:endParaRPr lang="en-US"/>
        </a:p>
      </c:txPr>
    </c:legend>
    <c:plotVisOnly val="1"/>
    <c:dispBlanksAs val="gap"/>
    <c:showDLblsOverMax val="0"/>
  </c:chart>
  <c:spPr>
    <a:ln>
      <a:solidFill>
        <a:srgbClr val="002060"/>
      </a:solidFill>
    </a:ln>
  </c:spPr>
  <c:externalData r:id="rId2">
    <c:autoUpdate val="0"/>
  </c:externalData>
  <c:userShapes r:id="rId3"/>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en-IN" sz="2400" b="1" u="sng"/>
            </a:pPr>
            <a:r>
              <a:rPr lang="en-US" sz="2400" b="1" u="sng" dirty="0"/>
              <a:t>Financial Progress</a:t>
            </a:r>
          </a:p>
        </c:rich>
      </c:tx>
      <c:layout>
        <c:manualLayout>
          <c:xMode val="edge"/>
          <c:yMode val="edge"/>
          <c:x val="0.16270133953884519"/>
          <c:y val="5.1427567173716424E-2"/>
        </c:manualLayout>
      </c:layout>
      <c:overlay val="0"/>
    </c:title>
    <c:autoTitleDeleted val="0"/>
    <c:plotArea>
      <c:layout/>
      <c:barChart>
        <c:barDir val="col"/>
        <c:grouping val="clustered"/>
        <c:varyColors val="0"/>
        <c:ser>
          <c:idx val="0"/>
          <c:order val="0"/>
          <c:tx>
            <c:strRef>
              <c:f>Sheet1!$B$1</c:f>
              <c:strCache>
                <c:ptCount val="1"/>
                <c:pt idx="0">
                  <c:v>Target</c:v>
                </c:pt>
              </c:strCache>
            </c:strRef>
          </c:tx>
          <c:invertIfNegative val="0"/>
          <c:dLbls>
            <c:dLbl>
              <c:idx val="0"/>
              <c:tx>
                <c:rich>
                  <a:bodyPr/>
                  <a:lstStyle/>
                  <a:p>
                    <a:r>
                      <a:rPr lang="en-IN" dirty="0" smtClean="0"/>
                      <a:t>160</a:t>
                    </a:r>
                    <a:endParaRPr lang="en-IN" dirty="0"/>
                  </a:p>
                </c:rich>
              </c:tx>
              <c:dLblPos val="outEnd"/>
              <c:showLegendKey val="0"/>
              <c:showVal val="1"/>
              <c:showCatName val="0"/>
              <c:showSerName val="0"/>
              <c:showPercent val="0"/>
              <c:showBubbleSize val="0"/>
            </c:dLbl>
            <c:dLbl>
              <c:idx val="1"/>
              <c:tx>
                <c:rich>
                  <a:bodyPr/>
                  <a:lstStyle/>
                  <a:p>
                    <a:r>
                      <a:rPr lang="en-IN" dirty="0" smtClean="0"/>
                      <a:t>80</a:t>
                    </a:r>
                    <a:endParaRPr lang="en-IN" dirty="0"/>
                  </a:p>
                </c:rich>
              </c:tx>
              <c:dLblPos val="outEnd"/>
              <c:showLegendKey val="0"/>
              <c:showVal val="1"/>
              <c:showCatName val="0"/>
              <c:showSerName val="0"/>
              <c:showPercent val="0"/>
              <c:showBubbleSize val="0"/>
            </c:dLbl>
            <c:dLbl>
              <c:idx val="2"/>
              <c:tx>
                <c:rich>
                  <a:bodyPr/>
                  <a:lstStyle/>
                  <a:p>
                    <a:r>
                      <a:rPr lang="en-IN" dirty="0" smtClean="0"/>
                      <a:t>43</a:t>
                    </a:r>
                    <a:endParaRPr lang="en-IN" dirty="0"/>
                  </a:p>
                </c:rich>
              </c:tx>
              <c:dLblPos val="outEnd"/>
              <c:showLegendKey val="0"/>
              <c:showVal val="1"/>
              <c:showCatName val="0"/>
              <c:showSerName val="0"/>
              <c:showPercent val="0"/>
              <c:showBubbleSize val="0"/>
            </c:dLbl>
            <c:dLbl>
              <c:idx val="3"/>
              <c:tx>
                <c:rich>
                  <a:bodyPr/>
                  <a:lstStyle/>
                  <a:p>
                    <a:r>
                      <a:rPr lang="en-IN" dirty="0" smtClean="0"/>
                      <a:t>30</a:t>
                    </a:r>
                    <a:endParaRPr lang="en-IN" dirty="0"/>
                  </a:p>
                </c:rich>
              </c:tx>
              <c:dLblPos val="outEnd"/>
              <c:showLegendKey val="0"/>
              <c:showVal val="1"/>
              <c:showCatName val="0"/>
              <c:showSerName val="0"/>
              <c:showPercent val="0"/>
              <c:showBubbleSize val="0"/>
            </c:dLbl>
            <c:txPr>
              <a:bodyPr/>
              <a:lstStyle/>
              <a:p>
                <a:pPr>
                  <a:defRPr lang="en-IN" sz="2000"/>
                </a:pPr>
                <a:endParaRPr lang="en-US"/>
              </a:p>
            </c:txPr>
            <c:dLblPos val="outEnd"/>
            <c:showLegendKey val="0"/>
            <c:showVal val="1"/>
            <c:showCatName val="0"/>
            <c:showSerName val="0"/>
            <c:showPercent val="0"/>
            <c:showBubbleSize val="0"/>
            <c:showLeaderLines val="0"/>
          </c:dLbls>
          <c:cat>
            <c:strRef>
              <c:f>Sheet1!$A$2:$A$5</c:f>
              <c:strCache>
                <c:ptCount val="4"/>
                <c:pt idx="0">
                  <c:v>Total Expenditure (RS Crore)</c:v>
                </c:pt>
                <c:pt idx="1">
                  <c:v>CA (Rs Crore)</c:v>
                </c:pt>
                <c:pt idx="2">
                  <c:v>Balance CCA (in th. Ha.)</c:v>
                </c:pt>
                <c:pt idx="3">
                  <c:v>WUA (Nos)</c:v>
                </c:pt>
              </c:strCache>
            </c:strRef>
          </c:cat>
          <c:val>
            <c:numRef>
              <c:f>Sheet1!$B$2:$B$5</c:f>
              <c:numCache>
                <c:formatCode>0</c:formatCode>
                <c:ptCount val="4"/>
                <c:pt idx="0">
                  <c:v>159.76399999999998</c:v>
                </c:pt>
                <c:pt idx="1">
                  <c:v>79.569000000000003</c:v>
                </c:pt>
                <c:pt idx="2">
                  <c:v>42.625000000000163</c:v>
                </c:pt>
                <c:pt idx="3" formatCode="General">
                  <c:v>127</c:v>
                </c:pt>
              </c:numCache>
            </c:numRef>
          </c:val>
        </c:ser>
        <c:ser>
          <c:idx val="1"/>
          <c:order val="1"/>
          <c:tx>
            <c:strRef>
              <c:f>Sheet1!$C$1</c:f>
              <c:strCache>
                <c:ptCount val="1"/>
                <c:pt idx="0">
                  <c:v>Progress</c:v>
                </c:pt>
              </c:strCache>
            </c:strRef>
          </c:tx>
          <c:invertIfNegative val="0"/>
          <c:dLbls>
            <c:dLbl>
              <c:idx val="1"/>
              <c:tx>
                <c:rich>
                  <a:bodyPr/>
                  <a:lstStyle/>
                  <a:p>
                    <a:r>
                      <a:rPr lang="en-IN" dirty="0" smtClean="0"/>
                      <a:t>22</a:t>
                    </a:r>
                    <a:endParaRPr lang="en-IN" dirty="0"/>
                  </a:p>
                </c:rich>
              </c:tx>
              <c:dLblPos val="outEnd"/>
              <c:showLegendKey val="0"/>
              <c:showVal val="1"/>
              <c:showCatName val="0"/>
              <c:showSerName val="0"/>
              <c:showPercent val="0"/>
              <c:showBubbleSize val="0"/>
            </c:dLbl>
            <c:txPr>
              <a:bodyPr/>
              <a:lstStyle/>
              <a:p>
                <a:pPr>
                  <a:defRPr lang="en-IN" sz="2000"/>
                </a:pPr>
                <a:endParaRPr lang="en-US"/>
              </a:p>
            </c:txPr>
            <c:dLblPos val="outEnd"/>
            <c:showLegendKey val="0"/>
            <c:showVal val="1"/>
            <c:showCatName val="0"/>
            <c:showSerName val="0"/>
            <c:showPercent val="0"/>
            <c:showBubbleSize val="0"/>
            <c:showLeaderLines val="0"/>
          </c:dLbls>
          <c:cat>
            <c:strRef>
              <c:f>Sheet1!$A$2:$A$5</c:f>
              <c:strCache>
                <c:ptCount val="4"/>
                <c:pt idx="0">
                  <c:v>Total Expenditure (RS Crore)</c:v>
                </c:pt>
                <c:pt idx="1">
                  <c:v>CA (Rs Crore)</c:v>
                </c:pt>
                <c:pt idx="2">
                  <c:v>Balance CCA (in th. Ha.)</c:v>
                </c:pt>
                <c:pt idx="3">
                  <c:v>WUA (Nos)</c:v>
                </c:pt>
              </c:strCache>
            </c:strRef>
          </c:cat>
          <c:val>
            <c:numRef>
              <c:f>Sheet1!$C$2:$C$5</c:f>
              <c:numCache>
                <c:formatCode>0</c:formatCode>
                <c:ptCount val="4"/>
                <c:pt idx="0">
                  <c:v>0</c:v>
                </c:pt>
                <c:pt idx="1">
                  <c:v>21.71</c:v>
                </c:pt>
                <c:pt idx="2">
                  <c:v>0</c:v>
                </c:pt>
                <c:pt idx="3" formatCode="General">
                  <c:v>0</c:v>
                </c:pt>
              </c:numCache>
            </c:numRef>
          </c:val>
        </c:ser>
        <c:dLbls>
          <c:showLegendKey val="0"/>
          <c:showVal val="1"/>
          <c:showCatName val="0"/>
          <c:showSerName val="0"/>
          <c:showPercent val="0"/>
          <c:showBubbleSize val="0"/>
        </c:dLbls>
        <c:gapWidth val="150"/>
        <c:axId val="175414784"/>
        <c:axId val="198379776"/>
      </c:barChart>
      <c:catAx>
        <c:axId val="175414784"/>
        <c:scaling>
          <c:orientation val="minMax"/>
        </c:scaling>
        <c:delete val="0"/>
        <c:axPos val="b"/>
        <c:majorTickMark val="out"/>
        <c:minorTickMark val="none"/>
        <c:tickLblPos val="nextTo"/>
        <c:txPr>
          <a:bodyPr/>
          <a:lstStyle/>
          <a:p>
            <a:pPr>
              <a:defRPr lang="en-IN" sz="2000"/>
            </a:pPr>
            <a:endParaRPr lang="en-US"/>
          </a:p>
        </c:txPr>
        <c:crossAx val="198379776"/>
        <c:crosses val="autoZero"/>
        <c:auto val="1"/>
        <c:lblAlgn val="ctr"/>
        <c:lblOffset val="100"/>
        <c:noMultiLvlLbl val="0"/>
      </c:catAx>
      <c:valAx>
        <c:axId val="198379776"/>
        <c:scaling>
          <c:orientation val="minMax"/>
        </c:scaling>
        <c:delete val="1"/>
        <c:axPos val="l"/>
        <c:numFmt formatCode="0" sourceLinked="1"/>
        <c:majorTickMark val="out"/>
        <c:minorTickMark val="none"/>
        <c:tickLblPos val="none"/>
        <c:crossAx val="175414784"/>
        <c:crosses val="autoZero"/>
        <c:crossBetween val="between"/>
      </c:valAx>
    </c:plotArea>
    <c:legend>
      <c:legendPos val="b"/>
      <c:overlay val="0"/>
      <c:txPr>
        <a:bodyPr/>
        <a:lstStyle/>
        <a:p>
          <a:pPr>
            <a:defRPr lang="en-IN" sz="2000"/>
          </a:pPr>
          <a:endParaRPr lang="en-US"/>
        </a:p>
      </c:txPr>
    </c:legend>
    <c:plotVisOnly val="1"/>
    <c:dispBlanksAs val="gap"/>
    <c:showDLblsOverMax val="0"/>
  </c:chart>
  <c:spPr>
    <a:ln>
      <a:solidFill>
        <a:srgbClr val="002060"/>
      </a:solidFill>
    </a:ln>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654932841930368E-2"/>
          <c:y val="3.0636395531166902E-2"/>
          <c:w val="0.81558088814793117"/>
          <c:h val="0.7828912962435306"/>
        </c:manualLayout>
      </c:layout>
      <c:barChart>
        <c:barDir val="col"/>
        <c:grouping val="clustered"/>
        <c:varyColors val="0"/>
        <c:ser>
          <c:idx val="0"/>
          <c:order val="0"/>
          <c:tx>
            <c:strRef>
              <c:f>Sheet1!$B$1</c:f>
              <c:strCache>
                <c:ptCount val="1"/>
                <c:pt idx="0">
                  <c:v>Target</c:v>
                </c:pt>
              </c:strCache>
            </c:strRef>
          </c:tx>
          <c:spPr>
            <a:solidFill>
              <a:srgbClr val="FF0000"/>
            </a:solidFill>
          </c:spPr>
          <c:invertIfNegative val="0"/>
          <c:dLbls>
            <c:showLegendKey val="0"/>
            <c:showVal val="1"/>
            <c:showCatName val="0"/>
            <c:showSerName val="0"/>
            <c:showPercent val="0"/>
            <c:showBubbleSize val="0"/>
            <c:showLeaderLines val="0"/>
          </c:dLbls>
          <c:cat>
            <c:strRef>
              <c:f>Sheet1!$A$2:$A$5</c:f>
              <c:strCache>
                <c:ptCount val="4"/>
                <c:pt idx="0">
                  <c:v>Expenditure                 (Rs in Crore)</c:v>
                </c:pt>
                <c:pt idx="1">
                  <c:v>CA                                     (Rs in Crore)</c:v>
                </c:pt>
                <c:pt idx="2">
                  <c:v>Balance CCA                  (Th. Ha)</c:v>
                </c:pt>
                <c:pt idx="3">
                  <c:v>WUAs                                (Nos)</c:v>
                </c:pt>
              </c:strCache>
            </c:strRef>
          </c:cat>
          <c:val>
            <c:numRef>
              <c:f>Sheet1!$B$2:$B$5</c:f>
              <c:numCache>
                <c:formatCode>General</c:formatCode>
                <c:ptCount val="4"/>
                <c:pt idx="0">
                  <c:v>2200.89</c:v>
                </c:pt>
                <c:pt idx="1">
                  <c:v>1003.7</c:v>
                </c:pt>
                <c:pt idx="2">
                  <c:v>516</c:v>
                </c:pt>
                <c:pt idx="3">
                  <c:v>1612</c:v>
                </c:pt>
              </c:numCache>
            </c:numRef>
          </c:val>
        </c:ser>
        <c:ser>
          <c:idx val="1"/>
          <c:order val="1"/>
          <c:tx>
            <c:strRef>
              <c:f>Sheet1!$C$1</c:f>
              <c:strCache>
                <c:ptCount val="1"/>
                <c:pt idx="0">
                  <c:v>Progress upto July-20</c:v>
                </c:pt>
              </c:strCache>
            </c:strRef>
          </c:tx>
          <c:spPr>
            <a:solidFill>
              <a:srgbClr val="00FF00"/>
            </a:solidFill>
          </c:spPr>
          <c:invertIfNegative val="0"/>
          <c:dLbls>
            <c:dLbl>
              <c:idx val="0"/>
              <c:layout>
                <c:manualLayout>
                  <c:x val="1.3638155047567093E-2"/>
                  <c:y val="1.3941501897142014E-2"/>
                </c:manualLayout>
              </c:layout>
              <c:showLegendKey val="0"/>
              <c:showVal val="1"/>
              <c:showCatName val="0"/>
              <c:showSerName val="0"/>
              <c:showPercent val="0"/>
              <c:showBubbleSize val="0"/>
            </c:dLbl>
            <c:dLbl>
              <c:idx val="1"/>
              <c:layout>
                <c:manualLayout>
                  <c:x val="7.9555904444141602E-3"/>
                  <c:y val="-2.2306403035427226E-2"/>
                </c:manualLayout>
              </c:layout>
              <c:showLegendKey val="0"/>
              <c:showVal val="1"/>
              <c:showCatName val="0"/>
              <c:showSerName val="0"/>
              <c:showPercent val="0"/>
              <c:showBubbleSize val="0"/>
            </c:dLbl>
            <c:dLbl>
              <c:idx val="2"/>
              <c:layout>
                <c:manualLayout>
                  <c:x val="1.1365129206305911E-2"/>
                  <c:y val="1.1153201517713611E-2"/>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Sheet1!$A$2:$A$5</c:f>
              <c:strCache>
                <c:ptCount val="4"/>
                <c:pt idx="0">
                  <c:v>Expenditure                 (Rs in Crore)</c:v>
                </c:pt>
                <c:pt idx="1">
                  <c:v>CA                                     (Rs in Crore)</c:v>
                </c:pt>
                <c:pt idx="2">
                  <c:v>Balance CCA                  (Th. Ha)</c:v>
                </c:pt>
                <c:pt idx="3">
                  <c:v>WUAs                                (Nos)</c:v>
                </c:pt>
              </c:strCache>
            </c:strRef>
          </c:cat>
          <c:val>
            <c:numRef>
              <c:f>Sheet1!$C$2:$C$5</c:f>
              <c:numCache>
                <c:formatCode>General</c:formatCode>
                <c:ptCount val="4"/>
                <c:pt idx="0">
                  <c:v>331.75200000000001</c:v>
                </c:pt>
                <c:pt idx="1">
                  <c:v>107.76</c:v>
                </c:pt>
                <c:pt idx="2">
                  <c:v>117.694</c:v>
                </c:pt>
                <c:pt idx="3">
                  <c:v>923</c:v>
                </c:pt>
              </c:numCache>
            </c:numRef>
          </c:val>
        </c:ser>
        <c:ser>
          <c:idx val="2"/>
          <c:order val="2"/>
          <c:tx>
            <c:strRef>
              <c:f>Sheet1!$D$1</c:f>
              <c:strCache>
                <c:ptCount val="1"/>
                <c:pt idx="0">
                  <c:v>WUAs registered upto July-20</c:v>
                </c:pt>
              </c:strCache>
            </c:strRef>
          </c:tx>
          <c:spPr>
            <a:solidFill>
              <a:srgbClr val="FFFF00"/>
            </a:solidFill>
          </c:spPr>
          <c:invertIfNegative val="0"/>
          <c:dLbls>
            <c:showLegendKey val="0"/>
            <c:showVal val="1"/>
            <c:showCatName val="0"/>
            <c:showSerName val="0"/>
            <c:showPercent val="0"/>
            <c:showBubbleSize val="0"/>
            <c:showLeaderLines val="0"/>
          </c:dLbls>
          <c:cat>
            <c:strRef>
              <c:f>Sheet1!$A$2:$A$5</c:f>
              <c:strCache>
                <c:ptCount val="4"/>
                <c:pt idx="0">
                  <c:v>Expenditure                 (Rs in Crore)</c:v>
                </c:pt>
                <c:pt idx="1">
                  <c:v>CA                                     (Rs in Crore)</c:v>
                </c:pt>
                <c:pt idx="2">
                  <c:v>Balance CCA                  (Th. Ha)</c:v>
                </c:pt>
                <c:pt idx="3">
                  <c:v>WUAs                                (Nos)</c:v>
                </c:pt>
              </c:strCache>
            </c:strRef>
          </c:cat>
          <c:val>
            <c:numRef>
              <c:f>Sheet1!$D$2:$D$5</c:f>
              <c:numCache>
                <c:formatCode>General</c:formatCode>
                <c:ptCount val="4"/>
                <c:pt idx="3">
                  <c:v>525</c:v>
                </c:pt>
              </c:numCache>
            </c:numRef>
          </c:val>
        </c:ser>
        <c:dLbls>
          <c:showLegendKey val="0"/>
          <c:showVal val="0"/>
          <c:showCatName val="0"/>
          <c:showSerName val="0"/>
          <c:showPercent val="0"/>
          <c:showBubbleSize val="0"/>
        </c:dLbls>
        <c:gapWidth val="150"/>
        <c:axId val="305403904"/>
        <c:axId val="247636544"/>
      </c:barChart>
      <c:catAx>
        <c:axId val="305403904"/>
        <c:scaling>
          <c:orientation val="minMax"/>
        </c:scaling>
        <c:delete val="0"/>
        <c:axPos val="b"/>
        <c:majorTickMark val="out"/>
        <c:minorTickMark val="none"/>
        <c:tickLblPos val="nextTo"/>
        <c:crossAx val="247636544"/>
        <c:crosses val="autoZero"/>
        <c:auto val="1"/>
        <c:lblAlgn val="ctr"/>
        <c:lblOffset val="100"/>
        <c:noMultiLvlLbl val="0"/>
      </c:catAx>
      <c:valAx>
        <c:axId val="247636544"/>
        <c:scaling>
          <c:orientation val="minMax"/>
        </c:scaling>
        <c:delete val="0"/>
        <c:axPos val="l"/>
        <c:majorGridlines/>
        <c:numFmt formatCode="General" sourceLinked="1"/>
        <c:majorTickMark val="out"/>
        <c:minorTickMark val="none"/>
        <c:tickLblPos val="nextTo"/>
        <c:crossAx val="305403904"/>
        <c:crosses val="autoZero"/>
        <c:crossBetween val="between"/>
      </c:valAx>
    </c:plotArea>
    <c:legend>
      <c:legendPos val="r"/>
      <c:layout>
        <c:manualLayout>
          <c:xMode val="edge"/>
          <c:yMode val="edge"/>
          <c:x val="0.44185564102371366"/>
          <c:y val="0.10753223121552774"/>
          <c:w val="0.27976688419702944"/>
          <c:h val="0.23216947772718829"/>
        </c:manualLayout>
      </c:layout>
      <c:overlay val="0"/>
      <c:txPr>
        <a:bodyPr/>
        <a:lstStyle/>
        <a:p>
          <a:pPr>
            <a:defRPr b="1"/>
          </a:pPr>
          <a:endParaRPr lang="en-US"/>
        </a:p>
      </c:txPr>
    </c:legend>
    <c:plotVisOnly val="1"/>
    <c:dispBlanksAs val="gap"/>
    <c:showDLblsOverMax val="0"/>
  </c:chart>
  <c:txPr>
    <a:bodyPr/>
    <a:lstStyle/>
    <a:p>
      <a:pPr>
        <a:defRPr sz="1800"/>
      </a:pPr>
      <a:endParaRPr lang="en-US"/>
    </a:p>
  </c:txPr>
  <c:externalData r:id="rId1">
    <c:autoUpdate val="0"/>
  </c:externalData>
  <c:userShapes r:id="rId2"/>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0"/>
    <c:plotArea>
      <c:layout>
        <c:manualLayout>
          <c:layoutTarget val="inner"/>
          <c:xMode val="edge"/>
          <c:yMode val="edge"/>
          <c:x val="6.33812451443703E-3"/>
          <c:y val="3.1707756020884686E-2"/>
          <c:w val="0.95086779709420122"/>
          <c:h val="0.81750355515932416"/>
        </c:manualLayout>
      </c:layout>
      <c:barChart>
        <c:barDir val="col"/>
        <c:grouping val="clustered"/>
        <c:varyColors val="0"/>
        <c:ser>
          <c:idx val="0"/>
          <c:order val="0"/>
          <c:tx>
            <c:v>Financial Progress</c:v>
          </c:tx>
          <c:invertIfNegative val="0"/>
          <c:cat>
            <c:strRef>
              <c:f>Sheet2!$A$2:$E$2</c:f>
              <c:strCache>
                <c:ptCount val="5"/>
                <c:pt idx="0">
                  <c:v>Financial Target 
( In Crores)</c:v>
                </c:pt>
                <c:pt idx="1">
                  <c:v>Total Financial Progress 
( In Crores)</c:v>
                </c:pt>
                <c:pt idx="3">
                  <c:v>Over All CA Target
( In Crores)</c:v>
                </c:pt>
                <c:pt idx="4">
                  <c:v>Total CA Release
( In Crores)</c:v>
                </c:pt>
              </c:strCache>
            </c:strRef>
          </c:cat>
          <c:val>
            <c:numRef>
              <c:f>Sheet2!$A$2:$E$2</c:f>
              <c:numCache>
                <c:formatCode>General</c:formatCode>
                <c:ptCount val="5"/>
                <c:pt idx="0">
                  <c:v>0</c:v>
                </c:pt>
                <c:pt idx="1">
                  <c:v>0</c:v>
                </c:pt>
                <c:pt idx="3">
                  <c:v>0</c:v>
                </c:pt>
                <c:pt idx="4">
                  <c:v>0</c:v>
                </c:pt>
              </c:numCache>
            </c:numRef>
          </c:val>
          <c:extLst xmlns:c16r2="http://schemas.microsoft.com/office/drawing/2015/06/chart">
            <c:ext xmlns:c16="http://schemas.microsoft.com/office/drawing/2014/chart" uri="{C3380CC4-5D6E-409C-BE32-E72D297353CC}">
              <c16:uniqueId val="{00000000-E01F-42C9-8C9E-D9900B1F300D}"/>
            </c:ext>
          </c:extLst>
        </c:ser>
        <c:ser>
          <c:idx val="1"/>
          <c:order val="1"/>
          <c:tx>
            <c:strRef>
              <c:f>Sheet2!$A$2:$E$2</c:f>
              <c:strCache>
                <c:ptCount val="1"/>
                <c:pt idx="0">
                  <c:v>Financial Target 
( In Crores) Total Financial Progress 
( In Crores) Over All CA Target
( In Crores) Total CA Release
( In Crores)</c:v>
                </c:pt>
              </c:strCache>
            </c:strRef>
          </c:tx>
          <c:spPr>
            <a:solidFill>
              <a:schemeClr val="accent5">
                <a:lumMod val="50000"/>
              </a:schemeClr>
            </a:solidFill>
          </c:spPr>
          <c:invertIfNegative val="0"/>
          <c:dLbls>
            <c:dLbl>
              <c:idx val="0"/>
              <c:tx>
                <c:rich>
                  <a:bodyPr/>
                  <a:lstStyle/>
                  <a:p>
                    <a:r>
                      <a:rPr lang="en-US"/>
                      <a:t>263.09</a:t>
                    </a:r>
                    <a:endParaRPr lang="en-US" dirty="0"/>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2-E01F-42C9-8C9E-D9900B1F300D}"/>
                </c:ext>
              </c:extLst>
            </c:dLbl>
            <c:dLbl>
              <c:idx val="1"/>
              <c:layout>
                <c:manualLayout>
                  <c:x val="-4.9799019782758702E-3"/>
                  <c:y val="0"/>
                </c:manualLayout>
              </c:layout>
              <c:tx>
                <c:rich>
                  <a:bodyPr/>
                  <a:lstStyle/>
                  <a:p>
                    <a:r>
                      <a:rPr lang="en-US" dirty="0"/>
                      <a:t>162.65</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0-D431-4144-B048-381AEE21CAD5}"/>
                </c:ext>
              </c:extLst>
            </c:dLbl>
            <c:dLbl>
              <c:idx val="4"/>
              <c:tx>
                <c:rich>
                  <a:bodyPr/>
                  <a:lstStyle/>
                  <a:p>
                    <a:r>
                      <a:rPr lang="en-US"/>
                      <a:t>72.64</a:t>
                    </a:r>
                    <a:endParaRPr lang="en-US" dirty="0"/>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4-E01F-42C9-8C9E-D9900B1F300D}"/>
                </c:ext>
              </c:extLst>
            </c:dLbl>
            <c:spPr>
              <a:noFill/>
              <a:ln>
                <a:noFill/>
              </a:ln>
              <a:effectLst/>
            </c:spPr>
            <c:txPr>
              <a:bodyPr/>
              <a:lstStyle/>
              <a:p>
                <a:pPr>
                  <a:defRPr lang="en-US" sz="1200" b="1"/>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Sheet2!$A$7:$E$7</c:f>
              <c:numCache>
                <c:formatCode>General</c:formatCode>
                <c:ptCount val="5"/>
                <c:pt idx="0" formatCode="0.00">
                  <c:v>253.51</c:v>
                </c:pt>
                <c:pt idx="1">
                  <c:v>158.166</c:v>
                </c:pt>
                <c:pt idx="3">
                  <c:v>113.71000000000002</c:v>
                </c:pt>
                <c:pt idx="4">
                  <c:v>72.63</c:v>
                </c:pt>
              </c:numCache>
            </c:numRef>
          </c:val>
          <c:extLst xmlns:c16r2="http://schemas.microsoft.com/office/drawing/2015/06/chart">
            <c:ext xmlns:c16="http://schemas.microsoft.com/office/drawing/2014/chart" uri="{C3380CC4-5D6E-409C-BE32-E72D297353CC}">
              <c16:uniqueId val="{00000001-E01F-42C9-8C9E-D9900B1F300D}"/>
            </c:ext>
          </c:extLst>
        </c:ser>
        <c:dLbls>
          <c:showLegendKey val="0"/>
          <c:showVal val="0"/>
          <c:showCatName val="0"/>
          <c:showSerName val="0"/>
          <c:showPercent val="0"/>
          <c:showBubbleSize val="0"/>
        </c:dLbls>
        <c:gapWidth val="33"/>
        <c:overlap val="100"/>
        <c:axId val="198973440"/>
        <c:axId val="198382080"/>
      </c:barChart>
      <c:catAx>
        <c:axId val="198973440"/>
        <c:scaling>
          <c:orientation val="minMax"/>
        </c:scaling>
        <c:delete val="0"/>
        <c:axPos val="b"/>
        <c:numFmt formatCode="General" sourceLinked="1"/>
        <c:majorTickMark val="out"/>
        <c:minorTickMark val="none"/>
        <c:tickLblPos val="nextTo"/>
        <c:txPr>
          <a:bodyPr/>
          <a:lstStyle/>
          <a:p>
            <a:pPr>
              <a:defRPr lang="en-US" sz="1200" b="1"/>
            </a:pPr>
            <a:endParaRPr lang="en-US"/>
          </a:p>
        </c:txPr>
        <c:crossAx val="198382080"/>
        <c:crosses val="autoZero"/>
        <c:auto val="1"/>
        <c:lblAlgn val="ctr"/>
        <c:lblOffset val="100"/>
        <c:noMultiLvlLbl val="0"/>
      </c:catAx>
      <c:valAx>
        <c:axId val="198382080"/>
        <c:scaling>
          <c:orientation val="minMax"/>
        </c:scaling>
        <c:delete val="1"/>
        <c:axPos val="l"/>
        <c:majorGridlines>
          <c:spPr>
            <a:ln>
              <a:solidFill>
                <a:schemeClr val="bg1"/>
              </a:solidFill>
            </a:ln>
          </c:spPr>
        </c:majorGridlines>
        <c:numFmt formatCode="General" sourceLinked="1"/>
        <c:majorTickMark val="out"/>
        <c:minorTickMark val="none"/>
        <c:tickLblPos val="nextTo"/>
        <c:crossAx val="198973440"/>
        <c:crosses val="autoZero"/>
        <c:crossBetween val="between"/>
      </c:valAx>
    </c:plotArea>
    <c:plotVisOnly val="1"/>
    <c:dispBlanksAs val="gap"/>
    <c:showDLblsOverMax val="0"/>
  </c:chart>
  <c:externalData r:id="rId1">
    <c:autoUpdate val="0"/>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Physical Progress</c:v>
          </c:tx>
          <c:invertIfNegative val="0"/>
          <c:cat>
            <c:strRef>
              <c:f>Sheet2!$G$2:$K$2</c:f>
              <c:strCache>
                <c:ptCount val="5"/>
                <c:pt idx="0">
                  <c:v>Balance outstanding CCA (Th.Ha)</c:v>
                </c:pt>
                <c:pt idx="1">
                  <c:v>Total CCA Porgress
(Th.Ha)</c:v>
                </c:pt>
                <c:pt idx="3">
                  <c:v>No. of Targeted WUA</c:v>
                </c:pt>
                <c:pt idx="4">
                  <c:v>Total WUA Progress</c:v>
                </c:pt>
              </c:strCache>
            </c:strRef>
          </c:cat>
          <c:val>
            <c:numRef>
              <c:f>Sheet2!$G$2:$K$2</c:f>
              <c:numCache>
                <c:formatCode>General</c:formatCode>
                <c:ptCount val="5"/>
                <c:pt idx="0">
                  <c:v>0</c:v>
                </c:pt>
                <c:pt idx="1">
                  <c:v>0</c:v>
                </c:pt>
                <c:pt idx="3">
                  <c:v>0</c:v>
                </c:pt>
                <c:pt idx="4">
                  <c:v>0</c:v>
                </c:pt>
              </c:numCache>
            </c:numRef>
          </c:val>
          <c:extLst xmlns:c16r2="http://schemas.microsoft.com/office/drawing/2015/06/chart">
            <c:ext xmlns:c16="http://schemas.microsoft.com/office/drawing/2014/chart" uri="{C3380CC4-5D6E-409C-BE32-E72D297353CC}">
              <c16:uniqueId val="{00000000-75AC-46A3-AF71-E98BF858B6EE}"/>
            </c:ext>
          </c:extLst>
        </c:ser>
        <c:ser>
          <c:idx val="1"/>
          <c:order val="1"/>
          <c:tx>
            <c:strRef>
              <c:f>Sheet2!$G$2:$K$2</c:f>
              <c:strCache>
                <c:ptCount val="1"/>
                <c:pt idx="0">
                  <c:v>Balance outstanding CCA (Th.Ha) Total CCA Porgress
(Th.Ha) No. of Targeted WUA Total WUA Progress</c:v>
                </c:pt>
              </c:strCache>
            </c:strRef>
          </c:tx>
          <c:spPr>
            <a:solidFill>
              <a:schemeClr val="accent4">
                <a:lumMod val="75000"/>
              </a:schemeClr>
            </a:solidFill>
          </c:spPr>
          <c:invertIfNegative val="0"/>
          <c:dLbls>
            <c:dLbl>
              <c:idx val="1"/>
              <c:tx>
                <c:rich>
                  <a:bodyPr/>
                  <a:lstStyle/>
                  <a:p>
                    <a:r>
                      <a:rPr lang="en-US"/>
                      <a:t>36.84</a:t>
                    </a:r>
                    <a:endParaRPr lang="en-US" dirty="0"/>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1-8640-4021-ADB0-BC18104FD558}"/>
                </c:ext>
              </c:extLst>
            </c:dLbl>
            <c:dLbl>
              <c:idx val="3"/>
              <c:tx>
                <c:rich>
                  <a:bodyPr/>
                  <a:lstStyle/>
                  <a:p>
                    <a:r>
                      <a:rPr lang="en-US"/>
                      <a:t>315</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0-B36D-472F-BEF8-C45734E91E8A}"/>
                </c:ext>
              </c:extLst>
            </c:dLbl>
            <c:dLbl>
              <c:idx val="4"/>
              <c:tx>
                <c:rich>
                  <a:bodyPr/>
                  <a:lstStyle/>
                  <a:p>
                    <a:r>
                      <a:rPr lang="en-US" dirty="0"/>
                      <a:t>231</a:t>
                    </a:r>
                  </a:p>
                </c:rich>
              </c:tx>
              <c:showLegendKey val="0"/>
              <c:showVal val="1"/>
              <c:showCatName val="0"/>
              <c:showSerName val="0"/>
              <c:showPercent val="0"/>
              <c:showBubbleSize val="0"/>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0-8640-4021-ADB0-BC18104FD558}"/>
                </c:ext>
              </c:extLst>
            </c:dLbl>
            <c:spPr>
              <a:noFill/>
              <a:ln>
                <a:noFill/>
              </a:ln>
              <a:effectLst/>
            </c:spPr>
            <c:txPr>
              <a:bodyPr/>
              <a:lstStyle/>
              <a:p>
                <a:pPr>
                  <a:defRPr lang="en-US" sz="1200" b="1"/>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Sheet2!$G$7:$K$7</c:f>
              <c:numCache>
                <c:formatCode>0.00</c:formatCode>
                <c:ptCount val="5"/>
                <c:pt idx="0" formatCode="General">
                  <c:v>55.349999999999994</c:v>
                </c:pt>
                <c:pt idx="1">
                  <c:v>36.747500000000002</c:v>
                </c:pt>
                <c:pt idx="3" formatCode="General">
                  <c:v>264</c:v>
                </c:pt>
                <c:pt idx="4" formatCode="General">
                  <c:v>179</c:v>
                </c:pt>
              </c:numCache>
            </c:numRef>
          </c:val>
          <c:extLst xmlns:c16r2="http://schemas.microsoft.com/office/drawing/2015/06/chart">
            <c:ext xmlns:c16="http://schemas.microsoft.com/office/drawing/2014/chart" uri="{C3380CC4-5D6E-409C-BE32-E72D297353CC}">
              <c16:uniqueId val="{00000001-75AC-46A3-AF71-E98BF858B6EE}"/>
            </c:ext>
          </c:extLst>
        </c:ser>
        <c:dLbls>
          <c:showLegendKey val="0"/>
          <c:showVal val="0"/>
          <c:showCatName val="0"/>
          <c:showSerName val="0"/>
          <c:showPercent val="0"/>
          <c:showBubbleSize val="0"/>
        </c:dLbls>
        <c:gapWidth val="33"/>
        <c:overlap val="100"/>
        <c:axId val="198973952"/>
        <c:axId val="198383808"/>
      </c:barChart>
      <c:catAx>
        <c:axId val="198973952"/>
        <c:scaling>
          <c:orientation val="minMax"/>
        </c:scaling>
        <c:delete val="0"/>
        <c:axPos val="b"/>
        <c:numFmt formatCode="General" sourceLinked="0"/>
        <c:majorTickMark val="out"/>
        <c:minorTickMark val="none"/>
        <c:tickLblPos val="nextTo"/>
        <c:txPr>
          <a:bodyPr/>
          <a:lstStyle/>
          <a:p>
            <a:pPr>
              <a:defRPr lang="en-US" sz="1200" b="1"/>
            </a:pPr>
            <a:endParaRPr lang="en-US"/>
          </a:p>
        </c:txPr>
        <c:crossAx val="198383808"/>
        <c:crosses val="autoZero"/>
        <c:auto val="1"/>
        <c:lblAlgn val="ctr"/>
        <c:lblOffset val="100"/>
        <c:noMultiLvlLbl val="0"/>
      </c:catAx>
      <c:valAx>
        <c:axId val="198383808"/>
        <c:scaling>
          <c:orientation val="minMax"/>
        </c:scaling>
        <c:delete val="1"/>
        <c:axPos val="l"/>
        <c:majorGridlines>
          <c:spPr>
            <a:ln>
              <a:solidFill>
                <a:sysClr val="window" lastClr="FFFFFF"/>
              </a:solidFill>
            </a:ln>
          </c:spPr>
        </c:majorGridlines>
        <c:numFmt formatCode="General" sourceLinked="1"/>
        <c:majorTickMark val="out"/>
        <c:minorTickMark val="none"/>
        <c:tickLblPos val="nextTo"/>
        <c:crossAx val="198973952"/>
        <c:crosses val="autoZero"/>
        <c:crossBetween val="between"/>
      </c:valAx>
    </c:plotArea>
    <c:plotVisOnly val="1"/>
    <c:dispBlanksAs val="gap"/>
    <c:showDLblsOverMax val="0"/>
  </c:chart>
  <c:externalData r:id="rId1">
    <c:autoUpdate val="0"/>
  </c:externalData>
  <c:userShapes r:id="rId2"/>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IN"/>
  <c:roundedCorners val="1"/>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en-IN" sz="2400" b="1" u="sng"/>
            </a:pPr>
            <a:r>
              <a:rPr lang="en-US" sz="2400" b="1" u="sng" dirty="0"/>
              <a:t>Financial Progress</a:t>
            </a:r>
          </a:p>
        </c:rich>
      </c:tx>
      <c:layout>
        <c:manualLayout>
          <c:xMode val="edge"/>
          <c:yMode val="edge"/>
          <c:x val="0.19857156301415166"/>
          <c:y val="1.7989344789272603E-2"/>
        </c:manualLayout>
      </c:layout>
      <c:overlay val="1"/>
    </c:title>
    <c:autoTitleDeleted val="0"/>
    <c:plotArea>
      <c:layout>
        <c:manualLayout>
          <c:layoutTarget val="inner"/>
          <c:xMode val="edge"/>
          <c:yMode val="edge"/>
          <c:x val="1.578289782364346E-2"/>
          <c:y val="3.3438155688244382E-2"/>
          <c:w val="0.9684342043527131"/>
          <c:h val="0.7416142514999301"/>
        </c:manualLayout>
      </c:layout>
      <c:barChart>
        <c:barDir val="col"/>
        <c:grouping val="clustered"/>
        <c:varyColors val="1"/>
        <c:ser>
          <c:idx val="0"/>
          <c:order val="0"/>
          <c:tx>
            <c:strRef>
              <c:f>Sheet1!$B$1</c:f>
              <c:strCache>
                <c:ptCount val="1"/>
                <c:pt idx="0">
                  <c:v>Target</c:v>
                </c:pt>
              </c:strCache>
            </c:strRef>
          </c:tx>
          <c:invertIfNegative val="1"/>
          <c:dLbls>
            <c:dLbl>
              <c:idx val="0"/>
              <c:tx>
                <c:rich>
                  <a:bodyPr/>
                  <a:lstStyle/>
                  <a:p>
                    <a:r>
                      <a:rPr lang="en-US"/>
                      <a:t>153.65</a:t>
                    </a:r>
                  </a:p>
                </c:rich>
              </c:tx>
              <c:dLblPos val="outEnd"/>
              <c:showLegendKey val="1"/>
              <c:showVal val="1"/>
              <c:showCatName val="1"/>
              <c:showSerName val="1"/>
              <c:showPercent val="1"/>
              <c:showBubbleSize val="1"/>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0-72F4-4708-927C-9D63D02BB0F1}"/>
                </c:ext>
              </c:extLst>
            </c:dLbl>
            <c:dLbl>
              <c:idx val="1"/>
              <c:tx>
                <c:rich>
                  <a:bodyPr/>
                  <a:lstStyle/>
                  <a:p>
                    <a:r>
                      <a:rPr lang="en-US"/>
                      <a:t>18.78</a:t>
                    </a:r>
                  </a:p>
                </c:rich>
              </c:tx>
              <c:dLblPos val="outEnd"/>
              <c:showLegendKey val="1"/>
              <c:showVal val="1"/>
              <c:showCatName val="1"/>
              <c:showSerName val="1"/>
              <c:showPercent val="1"/>
              <c:showBubbleSize val="1"/>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1-72F4-4708-927C-9D63D02BB0F1}"/>
                </c:ext>
              </c:extLst>
            </c:dLbl>
            <c:dLbl>
              <c:idx val="2"/>
              <c:tx>
                <c:rich>
                  <a:bodyPr/>
                  <a:lstStyle/>
                  <a:p>
                    <a:r>
                      <a:rPr lang="en-US"/>
                      <a:t>8.667</a:t>
                    </a:r>
                  </a:p>
                </c:rich>
              </c:tx>
              <c:dLblPos val="outEnd"/>
              <c:showLegendKey val="1"/>
              <c:showVal val="1"/>
              <c:showCatName val="1"/>
              <c:showSerName val="1"/>
              <c:showPercent val="1"/>
              <c:showBubbleSize val="1"/>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2-72F4-4708-927C-9D63D02BB0F1}"/>
                </c:ext>
              </c:extLst>
            </c:dLbl>
            <c:dLbl>
              <c:idx val="3"/>
              <c:tx>
                <c:rich>
                  <a:bodyPr/>
                  <a:lstStyle/>
                  <a:p>
                    <a:r>
                      <a:rPr lang="en-US"/>
                      <a:t>110</a:t>
                    </a:r>
                  </a:p>
                </c:rich>
              </c:tx>
              <c:dLblPos val="outEnd"/>
              <c:showLegendKey val="1"/>
              <c:showVal val="1"/>
              <c:showCatName val="1"/>
              <c:showSerName val="1"/>
              <c:showPercent val="1"/>
              <c:showBubbleSize val="1"/>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3-72F4-4708-927C-9D63D02BB0F1}"/>
                </c:ext>
              </c:extLst>
            </c:dLbl>
            <c:spPr>
              <a:noFill/>
              <a:ln>
                <a:noFill/>
              </a:ln>
              <a:effectLst/>
            </c:spPr>
            <c:txPr>
              <a:bodyPr/>
              <a:lstStyle/>
              <a:p>
                <a:pPr>
                  <a:defRPr lang="en-IN" sz="2000"/>
                </a:pPr>
                <a:endParaRPr lang="en-US"/>
              </a:p>
            </c:txPr>
            <c:dLblPos val="outEnd"/>
            <c:showLegendKey val="1"/>
            <c:showVal val="1"/>
            <c:showCatName val="1"/>
            <c:showSerName val="1"/>
            <c:showPercent val="1"/>
            <c:showBubbleSize val="1"/>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CCA (in th. Ha.)</c:v>
                </c:pt>
                <c:pt idx="3">
                  <c:v>WUA (Nos)</c:v>
                </c:pt>
              </c:strCache>
            </c:strRef>
          </c:cat>
          <c:val>
            <c:numRef>
              <c:f>Sheet1!$B$2:$B$5</c:f>
              <c:numCache>
                <c:formatCode>0.00</c:formatCode>
                <c:ptCount val="4"/>
                <c:pt idx="0">
                  <c:v>215.46</c:v>
                </c:pt>
                <c:pt idx="1">
                  <c:v>106.28</c:v>
                </c:pt>
                <c:pt idx="2">
                  <c:v>46.620000000000012</c:v>
                </c:pt>
                <c:pt idx="3" formatCode="General">
                  <c:v>100</c:v>
                </c:pt>
              </c:numCache>
            </c:numRef>
          </c:val>
          <c:extLst xmlns:c16r2="http://schemas.microsoft.com/office/drawing/2015/06/chart">
            <c:ext xmlns:c16="http://schemas.microsoft.com/office/drawing/2014/chart" uri="{C3380CC4-5D6E-409C-BE32-E72D297353CC}">
              <c16:uniqueId val="{00000004-72F4-4708-927C-9D63D02BB0F1}"/>
            </c:ext>
          </c:extLst>
        </c:ser>
        <c:ser>
          <c:idx val="1"/>
          <c:order val="1"/>
          <c:tx>
            <c:strRef>
              <c:f>Sheet1!$C$1</c:f>
              <c:strCache>
                <c:ptCount val="1"/>
                <c:pt idx="0">
                  <c:v>Progress</c:v>
                </c:pt>
              </c:strCache>
            </c:strRef>
          </c:tx>
          <c:invertIfNegative val="1"/>
          <c:dPt>
            <c:idx val="3"/>
            <c:invertIfNegative val="1"/>
            <c:bubble3D val="0"/>
          </c:dPt>
          <c:dLbls>
            <c:dLbl>
              <c:idx val="0"/>
              <c:tx>
                <c:rich>
                  <a:bodyPr/>
                  <a:lstStyle/>
                  <a:p>
                    <a:r>
                      <a:rPr lang="en-US"/>
                      <a:t>36.24</a:t>
                    </a:r>
                  </a:p>
                </c:rich>
              </c:tx>
              <c:dLblPos val="outEnd"/>
              <c:showLegendKey val="1"/>
              <c:showVal val="1"/>
              <c:showCatName val="1"/>
              <c:showSerName val="1"/>
              <c:showPercent val="1"/>
              <c:showBubbleSize val="1"/>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5-72F4-4708-927C-9D63D02BB0F1}"/>
                </c:ext>
              </c:extLst>
            </c:dLbl>
            <c:dLbl>
              <c:idx val="1"/>
              <c:tx>
                <c:rich>
                  <a:bodyPr/>
                  <a:lstStyle/>
                  <a:p>
                    <a:r>
                      <a:rPr lang="en-US"/>
                      <a:t>0.00</a:t>
                    </a:r>
                  </a:p>
                </c:rich>
              </c:tx>
              <c:dLblPos val="outEnd"/>
              <c:showLegendKey val="1"/>
              <c:showVal val="1"/>
              <c:showCatName val="1"/>
              <c:showSerName val="1"/>
              <c:showPercent val="1"/>
              <c:showBubbleSize val="1"/>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6-72F4-4708-927C-9D63D02BB0F1}"/>
                </c:ext>
              </c:extLst>
            </c:dLbl>
            <c:dLbl>
              <c:idx val="2"/>
              <c:tx>
                <c:rich>
                  <a:bodyPr/>
                  <a:lstStyle/>
                  <a:p>
                    <a:r>
                      <a:rPr lang="en-US"/>
                      <a:t>1.048</a:t>
                    </a:r>
                  </a:p>
                </c:rich>
              </c:tx>
              <c:dLblPos val="outEnd"/>
              <c:showLegendKey val="1"/>
              <c:showVal val="1"/>
              <c:showCatName val="1"/>
              <c:showSerName val="1"/>
              <c:showPercent val="1"/>
              <c:showBubbleSize val="1"/>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7-72F4-4708-927C-9D63D02BB0F1}"/>
                </c:ext>
              </c:extLst>
            </c:dLbl>
            <c:dLbl>
              <c:idx val="3"/>
              <c:tx>
                <c:rich>
                  <a:bodyPr/>
                  <a:lstStyle/>
                  <a:p>
                    <a:r>
                      <a:rPr lang="en-US"/>
                      <a:t>42</a:t>
                    </a:r>
                  </a:p>
                </c:rich>
              </c:tx>
              <c:dLblPos val="outEnd"/>
              <c:showLegendKey val="1"/>
              <c:showVal val="1"/>
              <c:showCatName val="1"/>
              <c:showSerName val="1"/>
              <c:showPercent val="1"/>
              <c:showBubbleSize val="1"/>
              <c:extLst xmlns:c16r2="http://schemas.microsoft.com/office/drawing/2015/06/chart">
                <c:ext xmlns:c15="http://schemas.microsoft.com/office/drawing/2012/chart" uri="{CE6537A1-D6FC-4f65-9D91-7224C49458BB}">
                  <c15:showDataLabelsRange val="0"/>
                </c:ext>
                <c:ext xmlns:c16="http://schemas.microsoft.com/office/drawing/2014/chart" uri="{C3380CC4-5D6E-409C-BE32-E72D297353CC}">
                  <c16:uniqueId val="{00000008-72F4-4708-927C-9D63D02BB0F1}"/>
                </c:ext>
              </c:extLst>
            </c:dLbl>
            <c:spPr>
              <a:noFill/>
              <a:ln>
                <a:noFill/>
              </a:ln>
              <a:effectLst/>
            </c:spPr>
            <c:txPr>
              <a:bodyPr/>
              <a:lstStyle/>
              <a:p>
                <a:pPr>
                  <a:defRPr lang="en-IN" sz="2000"/>
                </a:pPr>
                <a:endParaRPr lang="en-US"/>
              </a:p>
            </c:txPr>
            <c:dLblPos val="outEnd"/>
            <c:showLegendKey val="1"/>
            <c:showVal val="1"/>
            <c:showCatName val="1"/>
            <c:showSerName val="1"/>
            <c:showPercent val="1"/>
            <c:showBubbleSize val="1"/>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CCA (in th. Ha.)</c:v>
                </c:pt>
                <c:pt idx="3">
                  <c:v>WUA (Nos)</c:v>
                </c:pt>
              </c:strCache>
            </c:strRef>
          </c:cat>
          <c:val>
            <c:numRef>
              <c:f>Sheet1!$C$2:$C$5</c:f>
              <c:numCache>
                <c:formatCode>0.00</c:formatCode>
                <c:ptCount val="4"/>
                <c:pt idx="0">
                  <c:v>21.97</c:v>
                </c:pt>
                <c:pt idx="1">
                  <c:v>3.56</c:v>
                </c:pt>
                <c:pt idx="2">
                  <c:v>14.25</c:v>
                </c:pt>
                <c:pt idx="3" formatCode="General">
                  <c:v>72</c:v>
                </c:pt>
              </c:numCache>
            </c:numRef>
          </c:val>
          <c:extLst xmlns:c16r2="http://schemas.microsoft.com/office/drawing/2015/06/chart">
            <c:ext xmlns:c16="http://schemas.microsoft.com/office/drawing/2014/chart" uri="{C3380CC4-5D6E-409C-BE32-E72D297353CC}">
              <c16:uniqueId val="{00000009-72F4-4708-927C-9D63D02BB0F1}"/>
            </c:ext>
          </c:extLst>
        </c:ser>
        <c:dLbls>
          <c:showLegendKey val="1"/>
          <c:showVal val="1"/>
          <c:showCatName val="1"/>
          <c:showSerName val="1"/>
          <c:showPercent val="1"/>
          <c:showBubbleSize val="1"/>
        </c:dLbls>
        <c:gapWidth val="150"/>
        <c:axId val="198445568"/>
        <c:axId val="138085504"/>
      </c:barChart>
      <c:catAx>
        <c:axId val="198445568"/>
        <c:scaling>
          <c:orientation val="minMax"/>
        </c:scaling>
        <c:delete val="1"/>
        <c:axPos val="b"/>
        <c:numFmt formatCode="General" sourceLinked="0"/>
        <c:majorTickMark val="cross"/>
        <c:minorTickMark val="cross"/>
        <c:tickLblPos val="nextTo"/>
        <c:crossAx val="138085504"/>
        <c:crosses val="autoZero"/>
        <c:auto val="1"/>
        <c:lblAlgn val="ctr"/>
        <c:lblOffset val="100"/>
        <c:noMultiLvlLbl val="1"/>
      </c:catAx>
      <c:valAx>
        <c:axId val="138085504"/>
        <c:scaling>
          <c:orientation val="minMax"/>
        </c:scaling>
        <c:delete val="1"/>
        <c:axPos val="l"/>
        <c:numFmt formatCode="0.00" sourceLinked="1"/>
        <c:majorTickMark val="cross"/>
        <c:minorTickMark val="cross"/>
        <c:tickLblPos val="none"/>
        <c:crossAx val="198445568"/>
        <c:crosses val="autoZero"/>
        <c:crossBetween val="between"/>
      </c:valAx>
    </c:plotArea>
    <c:legend>
      <c:legendPos val="b"/>
      <c:overlay val="1"/>
      <c:txPr>
        <a:bodyPr/>
        <a:lstStyle/>
        <a:p>
          <a:pPr>
            <a:defRPr lang="en-IN" sz="2000"/>
          </a:pPr>
          <a:endParaRPr lang="en-US"/>
        </a:p>
      </c:txPr>
    </c:legend>
    <c:plotVisOnly val="1"/>
    <c:dispBlanksAs val="gap"/>
    <c:showDLblsOverMax val="1"/>
  </c:chart>
  <c:spPr>
    <a:ln>
      <a:solidFill>
        <a:srgbClr val="002060"/>
      </a:solidFill>
    </a:ln>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I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en-IN" sz="2400" b="1" u="sng"/>
            </a:pPr>
            <a:r>
              <a:rPr lang="en-US" sz="2400" b="1" u="sng" dirty="0"/>
              <a:t>Financial Progress</a:t>
            </a:r>
          </a:p>
        </c:rich>
      </c:tx>
      <c:layout>
        <c:manualLayout>
          <c:xMode val="edge"/>
          <c:yMode val="edge"/>
          <c:x val="0.16270133953884439"/>
          <c:y val="5.1427567173716424E-2"/>
        </c:manualLayout>
      </c:layout>
      <c:overlay val="0"/>
    </c:title>
    <c:autoTitleDeleted val="0"/>
    <c:plotArea>
      <c:layout>
        <c:manualLayout>
          <c:layoutTarget val="inner"/>
          <c:xMode val="edge"/>
          <c:yMode val="edge"/>
          <c:x val="0"/>
          <c:y val="0.18272228114870581"/>
          <c:w val="0.97435279121767515"/>
          <c:h val="0.43159121212211199"/>
        </c:manualLayout>
      </c:layout>
      <c:barChart>
        <c:barDir val="col"/>
        <c:grouping val="clustered"/>
        <c:varyColors val="0"/>
        <c:ser>
          <c:idx val="0"/>
          <c:order val="0"/>
          <c:tx>
            <c:strRef>
              <c:f>Sheet1!$B$1</c:f>
              <c:strCache>
                <c:ptCount val="1"/>
                <c:pt idx="0">
                  <c:v>Target</c:v>
                </c:pt>
              </c:strCache>
            </c:strRef>
          </c:tx>
          <c:invertIfNegative val="0"/>
          <c:dLbls>
            <c:dLbl>
              <c:idx val="0"/>
              <c:tx>
                <c:rich>
                  <a:bodyPr/>
                  <a:lstStyle/>
                  <a:p>
                    <a:r>
                      <a:rPr lang="en-US" dirty="0" smtClean="0"/>
                      <a:t>450.88</a:t>
                    </a:r>
                    <a:endParaRPr lang="en-US" dirty="0"/>
                  </a:p>
                </c:rich>
              </c:tx>
              <c:dLblPos val="outEnd"/>
              <c:showLegendKey val="0"/>
              <c:showVal val="1"/>
              <c:showCatName val="0"/>
              <c:showSerName val="0"/>
              <c:showPercent val="0"/>
              <c:showBubbleSize val="0"/>
            </c:dLbl>
            <c:dLbl>
              <c:idx val="1"/>
              <c:tx>
                <c:rich>
                  <a:bodyPr/>
                  <a:lstStyle/>
                  <a:p>
                    <a:r>
                      <a:rPr lang="en-US" dirty="0" smtClean="0"/>
                      <a:t>230.05</a:t>
                    </a:r>
                    <a:endParaRPr lang="en-US" dirty="0"/>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879C-434F-8F97-72E99CE9096A}"/>
                </c:ext>
              </c:extLst>
            </c:dLbl>
            <c:dLbl>
              <c:idx val="2"/>
              <c:tx>
                <c:rich>
                  <a:bodyPr/>
                  <a:lstStyle/>
                  <a:p>
                    <a:r>
                      <a:rPr lang="en-US" dirty="0" smtClean="0"/>
                      <a:t>117.975</a:t>
                    </a:r>
                    <a:endParaRPr lang="en-US" dirty="0"/>
                  </a:p>
                </c:rich>
              </c:tx>
              <c:dLblPos val="outEnd"/>
              <c:showLegendKey val="0"/>
              <c:showVal val="1"/>
              <c:showCatName val="0"/>
              <c:showSerName val="0"/>
              <c:showPercent val="0"/>
              <c:showBubbleSize val="0"/>
            </c:dLbl>
            <c:dLbl>
              <c:idx val="3"/>
              <c:tx>
                <c:rich>
                  <a:bodyPr/>
                  <a:lstStyle/>
                  <a:p>
                    <a:r>
                      <a:rPr lang="en-US" dirty="0" smtClean="0"/>
                      <a:t>2411</a:t>
                    </a:r>
                    <a:endParaRPr lang="en-US" dirty="0"/>
                  </a:p>
                </c:rich>
              </c:tx>
              <c:dLblPos val="outEnd"/>
              <c:showLegendKey val="0"/>
              <c:showVal val="1"/>
              <c:showCatName val="0"/>
              <c:showSerName val="0"/>
              <c:showPercent val="0"/>
              <c:showBubbleSize val="0"/>
            </c:dLbl>
            <c:spPr>
              <a:noFill/>
              <a:ln>
                <a:noFill/>
              </a:ln>
              <a:effectLst/>
            </c:spPr>
            <c:txPr>
              <a:bodyPr/>
              <a:lstStyle/>
              <a:p>
                <a:pPr>
                  <a:defRPr lang="en-IN" sz="2000"/>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CCA (in th. Ha.)</c:v>
                </c:pt>
                <c:pt idx="3">
                  <c:v>WUA (Nos)</c:v>
                </c:pt>
              </c:strCache>
            </c:strRef>
          </c:cat>
          <c:val>
            <c:numRef>
              <c:f>Sheet1!$B$2:$B$5</c:f>
              <c:numCache>
                <c:formatCode>0</c:formatCode>
                <c:ptCount val="4"/>
                <c:pt idx="0">
                  <c:v>450.88</c:v>
                </c:pt>
                <c:pt idx="1">
                  <c:v>230</c:v>
                </c:pt>
                <c:pt idx="2">
                  <c:v>116.586</c:v>
                </c:pt>
                <c:pt idx="3" formatCode="General">
                  <c:v>36</c:v>
                </c:pt>
              </c:numCache>
            </c:numRef>
          </c:val>
          <c:extLst xmlns:c16r2="http://schemas.microsoft.com/office/drawing/2015/06/chart">
            <c:ext xmlns:c16="http://schemas.microsoft.com/office/drawing/2014/chart" uri="{C3380CC4-5D6E-409C-BE32-E72D297353CC}">
              <c16:uniqueId val="{00000001-379D-4979-85C8-6EBC070701C9}"/>
            </c:ext>
          </c:extLst>
        </c:ser>
        <c:ser>
          <c:idx val="1"/>
          <c:order val="1"/>
          <c:tx>
            <c:strRef>
              <c:f>Sheet1!$C$1</c:f>
              <c:strCache>
                <c:ptCount val="1"/>
                <c:pt idx="0">
                  <c:v>Progress</c:v>
                </c:pt>
              </c:strCache>
            </c:strRef>
          </c:tx>
          <c:invertIfNegative val="0"/>
          <c:dLbls>
            <c:dLbl>
              <c:idx val="0"/>
              <c:layout>
                <c:manualLayout>
                  <c:x val="3.4972548582597003E-3"/>
                  <c:y val="-1.3714017912991035E-2"/>
                </c:manualLayout>
              </c:layout>
              <c:tx>
                <c:rich>
                  <a:bodyPr/>
                  <a:lstStyle/>
                  <a:p>
                    <a:r>
                      <a:rPr lang="en-US" dirty="0" smtClean="0"/>
                      <a:t>75.33</a:t>
                    </a:r>
                    <a:endParaRPr lang="en-US" dirty="0"/>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379D-4979-85C8-6EBC070701C9}"/>
                </c:ext>
              </c:extLst>
            </c:dLbl>
            <c:dLbl>
              <c:idx val="1"/>
              <c:tx>
                <c:rich>
                  <a:bodyPr/>
                  <a:lstStyle/>
                  <a:p>
                    <a:r>
                      <a:rPr lang="en-US" dirty="0" smtClean="0"/>
                      <a:t>37.149</a:t>
                    </a:r>
                    <a:endParaRPr lang="en-US" dirty="0"/>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379D-4979-85C8-6EBC070701C9}"/>
                </c:ext>
              </c:extLst>
            </c:dLbl>
            <c:dLbl>
              <c:idx val="2"/>
              <c:tx>
                <c:rich>
                  <a:bodyPr/>
                  <a:lstStyle/>
                  <a:p>
                    <a:r>
                      <a:rPr lang="en-US" dirty="0" smtClean="0"/>
                      <a:t>30.732</a:t>
                    </a:r>
                    <a:endParaRPr lang="en-US" dirty="0"/>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379D-4979-85C8-6EBC070701C9}"/>
                </c:ext>
              </c:extLst>
            </c:dLbl>
            <c:dLbl>
              <c:idx val="3"/>
              <c:tx>
                <c:rich>
                  <a:bodyPr/>
                  <a:lstStyle/>
                  <a:p>
                    <a:r>
                      <a:rPr lang="en-US" dirty="0" smtClean="0"/>
                      <a:t>2409</a:t>
                    </a:r>
                    <a:endParaRPr lang="en-US" dirty="0"/>
                  </a:p>
                </c:rich>
              </c:tx>
              <c:dLblPos val="outEnd"/>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379D-4979-85C8-6EBC070701C9}"/>
                </c:ext>
              </c:extLst>
            </c:dLbl>
            <c:spPr>
              <a:noFill/>
              <a:ln>
                <a:noFill/>
              </a:ln>
              <a:effectLst/>
            </c:spPr>
            <c:txPr>
              <a:bodyPr/>
              <a:lstStyle/>
              <a:p>
                <a:pPr>
                  <a:defRPr lang="en-IN" sz="2000"/>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Total Expenditure (RS Crore)</c:v>
                </c:pt>
                <c:pt idx="1">
                  <c:v>CA (Rs Crore)</c:v>
                </c:pt>
                <c:pt idx="2">
                  <c:v>CCA (in th. Ha.)</c:v>
                </c:pt>
                <c:pt idx="3">
                  <c:v>WUA (Nos)</c:v>
                </c:pt>
              </c:strCache>
            </c:strRef>
          </c:cat>
          <c:val>
            <c:numRef>
              <c:f>Sheet1!$C$2:$C$5</c:f>
              <c:numCache>
                <c:formatCode>0</c:formatCode>
                <c:ptCount val="4"/>
                <c:pt idx="0">
                  <c:v>61.77</c:v>
                </c:pt>
                <c:pt idx="1">
                  <c:v>37</c:v>
                </c:pt>
                <c:pt idx="2">
                  <c:v>24.003</c:v>
                </c:pt>
                <c:pt idx="3" formatCode="General">
                  <c:v>36</c:v>
                </c:pt>
              </c:numCache>
            </c:numRef>
          </c:val>
          <c:extLst xmlns:c16r2="http://schemas.microsoft.com/office/drawing/2015/06/chart">
            <c:ext xmlns:c16="http://schemas.microsoft.com/office/drawing/2014/chart" uri="{C3380CC4-5D6E-409C-BE32-E72D297353CC}">
              <c16:uniqueId val="{00000006-379D-4979-85C8-6EBC070701C9}"/>
            </c:ext>
          </c:extLst>
        </c:ser>
        <c:dLbls>
          <c:showLegendKey val="0"/>
          <c:showVal val="1"/>
          <c:showCatName val="0"/>
          <c:showSerName val="0"/>
          <c:showPercent val="0"/>
          <c:showBubbleSize val="0"/>
        </c:dLbls>
        <c:gapWidth val="150"/>
        <c:axId val="198670336"/>
        <c:axId val="138087232"/>
      </c:barChart>
      <c:catAx>
        <c:axId val="198670336"/>
        <c:scaling>
          <c:orientation val="minMax"/>
        </c:scaling>
        <c:delete val="0"/>
        <c:axPos val="b"/>
        <c:numFmt formatCode="General" sourceLinked="0"/>
        <c:majorTickMark val="out"/>
        <c:minorTickMark val="none"/>
        <c:tickLblPos val="nextTo"/>
        <c:txPr>
          <a:bodyPr/>
          <a:lstStyle/>
          <a:p>
            <a:pPr>
              <a:defRPr lang="en-IN" sz="2400"/>
            </a:pPr>
            <a:endParaRPr lang="en-US"/>
          </a:p>
        </c:txPr>
        <c:crossAx val="138087232"/>
        <c:crosses val="autoZero"/>
        <c:auto val="1"/>
        <c:lblAlgn val="ctr"/>
        <c:lblOffset val="100"/>
        <c:noMultiLvlLbl val="0"/>
      </c:catAx>
      <c:valAx>
        <c:axId val="138087232"/>
        <c:scaling>
          <c:orientation val="minMax"/>
        </c:scaling>
        <c:delete val="1"/>
        <c:axPos val="l"/>
        <c:numFmt formatCode="0" sourceLinked="1"/>
        <c:majorTickMark val="out"/>
        <c:minorTickMark val="none"/>
        <c:tickLblPos val="nextTo"/>
        <c:crossAx val="198670336"/>
        <c:crosses val="autoZero"/>
        <c:crossBetween val="between"/>
      </c:valAx>
    </c:plotArea>
    <c:legend>
      <c:legendPos val="b"/>
      <c:overlay val="0"/>
      <c:txPr>
        <a:bodyPr/>
        <a:lstStyle/>
        <a:p>
          <a:pPr>
            <a:defRPr lang="en-IN" sz="2000"/>
          </a:pPr>
          <a:endParaRPr lang="en-US"/>
        </a:p>
      </c:txPr>
    </c:legend>
    <c:plotVisOnly val="1"/>
    <c:dispBlanksAs val="gap"/>
    <c:showDLblsOverMax val="0"/>
  </c:chart>
  <c:spPr>
    <a:ln>
      <a:solidFill>
        <a:srgbClr val="002060"/>
      </a:solidFill>
    </a:ln>
  </c:sp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B33C157-2215-4735-A3B0-E64BEEDF0E2D}" type="doc">
      <dgm:prSet loTypeId="urn:microsoft.com/office/officeart/2005/8/layout/vList2" loCatId="list" qsTypeId="urn:microsoft.com/office/officeart/2005/8/quickstyle/3d1" qsCatId="3D" csTypeId="urn:microsoft.com/office/officeart/2005/8/colors/accent1_2" csCatId="accent1" phldr="1"/>
      <dgm:spPr/>
      <dgm:t>
        <a:bodyPr/>
        <a:lstStyle/>
        <a:p>
          <a:endParaRPr lang="en-IN"/>
        </a:p>
      </dgm:t>
    </dgm:pt>
    <dgm:pt modelId="{D7103035-9595-406A-BC5D-2F532E45D909}">
      <dgm:prSet/>
      <dgm:spPr/>
      <dgm:t>
        <a:bodyPr/>
        <a:lstStyle/>
        <a:p>
          <a:r>
            <a:rPr lang="en-IN" dirty="0"/>
            <a:t>         </a:t>
          </a:r>
          <a:r>
            <a:rPr lang="en-IN" dirty="0">
              <a:latin typeface="Arial" panose="020B0604020202020204" pitchFamily="34" charset="0"/>
              <a:cs typeface="Arial" panose="020B0604020202020204" pitchFamily="34" charset="0"/>
            </a:rPr>
            <a:t>MONITORING SOUTH ORGANISATION</a:t>
          </a:r>
        </a:p>
      </dgm:t>
    </dgm:pt>
    <dgm:pt modelId="{8FA8F8B8-07AA-49E8-9AFE-487000C99BCE}" type="parTrans" cxnId="{FACBE2EE-8233-4FD9-875C-5BFC98EAD0EF}">
      <dgm:prSet/>
      <dgm:spPr/>
      <dgm:t>
        <a:bodyPr/>
        <a:lstStyle/>
        <a:p>
          <a:endParaRPr lang="en-IN"/>
        </a:p>
      </dgm:t>
    </dgm:pt>
    <dgm:pt modelId="{D803F16B-BFF7-4A41-AAEE-3BB4EC6A3C73}" type="sibTrans" cxnId="{FACBE2EE-8233-4FD9-875C-5BFC98EAD0EF}">
      <dgm:prSet/>
      <dgm:spPr/>
      <dgm:t>
        <a:bodyPr/>
        <a:lstStyle/>
        <a:p>
          <a:endParaRPr lang="en-IN"/>
        </a:p>
      </dgm:t>
    </dgm:pt>
    <dgm:pt modelId="{036EC07E-A456-4870-B64A-A738FE61E4BA}" type="pres">
      <dgm:prSet presAssocID="{AB33C157-2215-4735-A3B0-E64BEEDF0E2D}" presName="linear" presStyleCnt="0">
        <dgm:presLayoutVars>
          <dgm:animLvl val="lvl"/>
          <dgm:resizeHandles val="exact"/>
        </dgm:presLayoutVars>
      </dgm:prSet>
      <dgm:spPr/>
      <dgm:t>
        <a:bodyPr/>
        <a:lstStyle/>
        <a:p>
          <a:endParaRPr lang="en-US"/>
        </a:p>
      </dgm:t>
    </dgm:pt>
    <dgm:pt modelId="{568D05AD-3DA6-4AA1-BDC5-8DA68F732BC6}" type="pres">
      <dgm:prSet presAssocID="{D7103035-9595-406A-BC5D-2F532E45D909}" presName="parentText" presStyleLbl="node1" presStyleIdx="0" presStyleCnt="1" custScaleY="87322" custLinFactY="-15432" custLinFactNeighborX="-10336" custLinFactNeighborY="-100000">
        <dgm:presLayoutVars>
          <dgm:chMax val="0"/>
          <dgm:bulletEnabled val="1"/>
        </dgm:presLayoutVars>
      </dgm:prSet>
      <dgm:spPr/>
      <dgm:t>
        <a:bodyPr/>
        <a:lstStyle/>
        <a:p>
          <a:endParaRPr lang="en-US"/>
        </a:p>
      </dgm:t>
    </dgm:pt>
  </dgm:ptLst>
  <dgm:cxnLst>
    <dgm:cxn modelId="{757C7612-EDA3-49C5-9D7B-18F184317FA8}" type="presOf" srcId="{D7103035-9595-406A-BC5D-2F532E45D909}" destId="{568D05AD-3DA6-4AA1-BDC5-8DA68F732BC6}" srcOrd="0" destOrd="0" presId="urn:microsoft.com/office/officeart/2005/8/layout/vList2"/>
    <dgm:cxn modelId="{FACBE2EE-8233-4FD9-875C-5BFC98EAD0EF}" srcId="{AB33C157-2215-4735-A3B0-E64BEEDF0E2D}" destId="{D7103035-9595-406A-BC5D-2F532E45D909}" srcOrd="0" destOrd="0" parTransId="{8FA8F8B8-07AA-49E8-9AFE-487000C99BCE}" sibTransId="{D803F16B-BFF7-4A41-AAEE-3BB4EC6A3C73}"/>
    <dgm:cxn modelId="{C9FEA8F9-B1B5-4E19-BBA3-527DEB65BFD4}" type="presOf" srcId="{AB33C157-2215-4735-A3B0-E64BEEDF0E2D}" destId="{036EC07E-A456-4870-B64A-A738FE61E4BA}" srcOrd="0" destOrd="0" presId="urn:microsoft.com/office/officeart/2005/8/layout/vList2"/>
    <dgm:cxn modelId="{7EDCD27C-D42D-441C-8FA3-EB13A6369613}" type="presParOf" srcId="{036EC07E-A456-4870-B64A-A738FE61E4BA}" destId="{568D05AD-3DA6-4AA1-BDC5-8DA68F732BC6}" srcOrd="0" destOrd="0" presId="urn:microsoft.com/office/officeart/2005/8/layout/vList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471AA6B-A354-4EF2-B68C-7C3B24021C99}" type="doc">
      <dgm:prSet loTypeId="urn:microsoft.com/office/officeart/2005/8/layout/vList2" loCatId="list" qsTypeId="urn:microsoft.com/office/officeart/2005/8/quickstyle/3d2" qsCatId="3D" csTypeId="urn:microsoft.com/office/officeart/2005/8/colors/colorful1#1" csCatId="colorful" phldr="1"/>
      <dgm:spPr/>
      <dgm:t>
        <a:bodyPr/>
        <a:lstStyle/>
        <a:p>
          <a:endParaRPr lang="en-IN"/>
        </a:p>
      </dgm:t>
    </dgm:pt>
    <dgm:pt modelId="{1E474059-9CBB-4BEC-B586-BA42A506FEE3}">
      <dgm:prSet/>
      <dgm:spPr/>
      <dgm:t>
        <a:bodyPr/>
        <a:lstStyle/>
        <a:p>
          <a:r>
            <a:rPr lang="en-IN" dirty="0">
              <a:latin typeface="Arial" panose="020B0604020202020204" pitchFamily="34" charset="0"/>
              <a:cs typeface="Arial" panose="020B0604020202020204" pitchFamily="34" charset="0"/>
            </a:rPr>
            <a:t>CENTRAL WATER COMMISSION, BENGALURU</a:t>
          </a:r>
        </a:p>
      </dgm:t>
    </dgm:pt>
    <dgm:pt modelId="{E4CE6E51-E6A3-424B-9A3A-34F2C08F3738}" type="parTrans" cxnId="{5EC94BC6-B386-4192-9C68-91F0D1805CA9}">
      <dgm:prSet/>
      <dgm:spPr/>
      <dgm:t>
        <a:bodyPr/>
        <a:lstStyle/>
        <a:p>
          <a:endParaRPr lang="en-IN"/>
        </a:p>
      </dgm:t>
    </dgm:pt>
    <dgm:pt modelId="{D2229FB1-B2E0-49C8-BE19-42FE435873E9}" type="sibTrans" cxnId="{5EC94BC6-B386-4192-9C68-91F0D1805CA9}">
      <dgm:prSet/>
      <dgm:spPr/>
      <dgm:t>
        <a:bodyPr/>
        <a:lstStyle/>
        <a:p>
          <a:endParaRPr lang="en-IN"/>
        </a:p>
      </dgm:t>
    </dgm:pt>
    <dgm:pt modelId="{BFB469D1-49DF-487B-AE79-74E2317FCBA6}" type="pres">
      <dgm:prSet presAssocID="{8471AA6B-A354-4EF2-B68C-7C3B24021C99}" presName="linear" presStyleCnt="0">
        <dgm:presLayoutVars>
          <dgm:animLvl val="lvl"/>
          <dgm:resizeHandles val="exact"/>
        </dgm:presLayoutVars>
      </dgm:prSet>
      <dgm:spPr/>
      <dgm:t>
        <a:bodyPr/>
        <a:lstStyle/>
        <a:p>
          <a:endParaRPr lang="en-US"/>
        </a:p>
      </dgm:t>
    </dgm:pt>
    <dgm:pt modelId="{2F4CDD9E-75C8-4727-89CE-4BBEF1272291}" type="pres">
      <dgm:prSet presAssocID="{1E474059-9CBB-4BEC-B586-BA42A506FEE3}" presName="parentText" presStyleLbl="node1" presStyleIdx="0" presStyleCnt="1" custScaleY="102656" custLinFactY="-86411" custLinFactNeighborX="-9494" custLinFactNeighborY="-100000">
        <dgm:presLayoutVars>
          <dgm:chMax val="0"/>
          <dgm:bulletEnabled val="1"/>
        </dgm:presLayoutVars>
      </dgm:prSet>
      <dgm:spPr/>
      <dgm:t>
        <a:bodyPr/>
        <a:lstStyle/>
        <a:p>
          <a:endParaRPr lang="en-US"/>
        </a:p>
      </dgm:t>
    </dgm:pt>
  </dgm:ptLst>
  <dgm:cxnLst>
    <dgm:cxn modelId="{5EC94BC6-B386-4192-9C68-91F0D1805CA9}" srcId="{8471AA6B-A354-4EF2-B68C-7C3B24021C99}" destId="{1E474059-9CBB-4BEC-B586-BA42A506FEE3}" srcOrd="0" destOrd="0" parTransId="{E4CE6E51-E6A3-424B-9A3A-34F2C08F3738}" sibTransId="{D2229FB1-B2E0-49C8-BE19-42FE435873E9}"/>
    <dgm:cxn modelId="{271D5340-C423-462B-8696-284070999C9C}" type="presOf" srcId="{1E474059-9CBB-4BEC-B586-BA42A506FEE3}" destId="{2F4CDD9E-75C8-4727-89CE-4BBEF1272291}" srcOrd="0" destOrd="0" presId="urn:microsoft.com/office/officeart/2005/8/layout/vList2"/>
    <dgm:cxn modelId="{B650473F-0B02-45EF-9EF9-69BEF8AC1A39}" type="presOf" srcId="{8471AA6B-A354-4EF2-B68C-7C3B24021C99}" destId="{BFB469D1-49DF-487B-AE79-74E2317FCBA6}" srcOrd="0" destOrd="0" presId="urn:microsoft.com/office/officeart/2005/8/layout/vList2"/>
    <dgm:cxn modelId="{C1F80B50-A759-4640-97A6-D1C3143E62B3}" type="presParOf" srcId="{BFB469D1-49DF-487B-AE79-74E2317FCBA6}" destId="{2F4CDD9E-75C8-4727-89CE-4BBEF1272291}" srcOrd="0" destOrd="0" presId="urn:microsoft.com/office/officeart/2005/8/layout/v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B33C157-2215-4735-A3B0-E64BEEDF0E2D}" type="doc">
      <dgm:prSet loTypeId="urn:microsoft.com/office/officeart/2005/8/layout/vList2" loCatId="list" qsTypeId="urn:microsoft.com/office/officeart/2005/8/quickstyle/3d1" qsCatId="3D" csTypeId="urn:microsoft.com/office/officeart/2005/8/colors/accent1_2" csCatId="accent1" phldr="1"/>
      <dgm:spPr/>
      <dgm:t>
        <a:bodyPr/>
        <a:lstStyle/>
        <a:p>
          <a:endParaRPr lang="en-IN"/>
        </a:p>
      </dgm:t>
    </dgm:pt>
    <dgm:pt modelId="{D7103035-9595-406A-BC5D-2F532E45D909}">
      <dgm:prSet/>
      <dgm:spPr/>
      <dgm:t>
        <a:bodyPr/>
        <a:lstStyle/>
        <a:p>
          <a:pPr algn="ctr"/>
          <a:r>
            <a:rPr lang="en-IN" dirty="0"/>
            <a:t>  </a:t>
          </a:r>
          <a:r>
            <a:rPr lang="en-IN" dirty="0" smtClean="0">
              <a:latin typeface="Arial" panose="020B0604020202020204" pitchFamily="34" charset="0"/>
              <a:cs typeface="Arial" panose="020B0604020202020204" pitchFamily="34" charset="0"/>
            </a:rPr>
            <a:t>MONITORING </a:t>
          </a:r>
          <a:r>
            <a:rPr lang="en-IN" dirty="0">
              <a:latin typeface="Arial" panose="020B0604020202020204" pitchFamily="34" charset="0"/>
              <a:cs typeface="Arial" panose="020B0604020202020204" pitchFamily="34" charset="0"/>
            </a:rPr>
            <a:t>SOUTH ORGANISATION</a:t>
          </a:r>
        </a:p>
      </dgm:t>
    </dgm:pt>
    <dgm:pt modelId="{8FA8F8B8-07AA-49E8-9AFE-487000C99BCE}" type="parTrans" cxnId="{FACBE2EE-8233-4FD9-875C-5BFC98EAD0EF}">
      <dgm:prSet/>
      <dgm:spPr/>
      <dgm:t>
        <a:bodyPr/>
        <a:lstStyle/>
        <a:p>
          <a:endParaRPr lang="en-IN"/>
        </a:p>
      </dgm:t>
    </dgm:pt>
    <dgm:pt modelId="{D803F16B-BFF7-4A41-AAEE-3BB4EC6A3C73}" type="sibTrans" cxnId="{FACBE2EE-8233-4FD9-875C-5BFC98EAD0EF}">
      <dgm:prSet/>
      <dgm:spPr/>
      <dgm:t>
        <a:bodyPr/>
        <a:lstStyle/>
        <a:p>
          <a:endParaRPr lang="en-IN"/>
        </a:p>
      </dgm:t>
    </dgm:pt>
    <dgm:pt modelId="{036EC07E-A456-4870-B64A-A738FE61E4BA}" type="pres">
      <dgm:prSet presAssocID="{AB33C157-2215-4735-A3B0-E64BEEDF0E2D}" presName="linear" presStyleCnt="0">
        <dgm:presLayoutVars>
          <dgm:animLvl val="lvl"/>
          <dgm:resizeHandles val="exact"/>
        </dgm:presLayoutVars>
      </dgm:prSet>
      <dgm:spPr/>
      <dgm:t>
        <a:bodyPr/>
        <a:lstStyle/>
        <a:p>
          <a:endParaRPr lang="en-US"/>
        </a:p>
      </dgm:t>
    </dgm:pt>
    <dgm:pt modelId="{568D05AD-3DA6-4AA1-BDC5-8DA68F732BC6}" type="pres">
      <dgm:prSet presAssocID="{D7103035-9595-406A-BC5D-2F532E45D909}" presName="parentText" presStyleLbl="node1" presStyleIdx="0" presStyleCnt="1" custScaleY="87322" custLinFactY="-15432" custLinFactNeighborX="-10336" custLinFactNeighborY="-100000">
        <dgm:presLayoutVars>
          <dgm:chMax val="0"/>
          <dgm:bulletEnabled val="1"/>
        </dgm:presLayoutVars>
      </dgm:prSet>
      <dgm:spPr/>
      <dgm:t>
        <a:bodyPr/>
        <a:lstStyle/>
        <a:p>
          <a:endParaRPr lang="en-US"/>
        </a:p>
      </dgm:t>
    </dgm:pt>
  </dgm:ptLst>
  <dgm:cxnLst>
    <dgm:cxn modelId="{AA9E6697-00B1-4481-B6A7-2167BC7D51D0}" type="presOf" srcId="{AB33C157-2215-4735-A3B0-E64BEEDF0E2D}" destId="{036EC07E-A456-4870-B64A-A738FE61E4BA}" srcOrd="0" destOrd="0" presId="urn:microsoft.com/office/officeart/2005/8/layout/vList2"/>
    <dgm:cxn modelId="{1DF61E38-A03B-442E-905B-65A7F8421FF6}" type="presOf" srcId="{D7103035-9595-406A-BC5D-2F532E45D909}" destId="{568D05AD-3DA6-4AA1-BDC5-8DA68F732BC6}" srcOrd="0" destOrd="0" presId="urn:microsoft.com/office/officeart/2005/8/layout/vList2"/>
    <dgm:cxn modelId="{FACBE2EE-8233-4FD9-875C-5BFC98EAD0EF}" srcId="{AB33C157-2215-4735-A3B0-E64BEEDF0E2D}" destId="{D7103035-9595-406A-BC5D-2F532E45D909}" srcOrd="0" destOrd="0" parTransId="{8FA8F8B8-07AA-49E8-9AFE-487000C99BCE}" sibTransId="{D803F16B-BFF7-4A41-AAEE-3BB4EC6A3C73}"/>
    <dgm:cxn modelId="{0B81E9AB-5E7B-4335-B617-C94057D8A409}" type="presParOf" srcId="{036EC07E-A456-4870-B64A-A738FE61E4BA}" destId="{568D05AD-3DA6-4AA1-BDC5-8DA68F732BC6}" srcOrd="0" destOrd="0" presId="urn:microsoft.com/office/officeart/2005/8/layout/vList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471AA6B-A354-4EF2-B68C-7C3B24021C99}" type="doc">
      <dgm:prSet loTypeId="urn:microsoft.com/office/officeart/2005/8/layout/vList2" loCatId="list" qsTypeId="urn:microsoft.com/office/officeart/2005/8/quickstyle/3d2" qsCatId="3D" csTypeId="urn:microsoft.com/office/officeart/2005/8/colors/colorful1#1" csCatId="colorful" phldr="1"/>
      <dgm:spPr/>
      <dgm:t>
        <a:bodyPr/>
        <a:lstStyle/>
        <a:p>
          <a:endParaRPr lang="en-IN"/>
        </a:p>
      </dgm:t>
    </dgm:pt>
    <dgm:pt modelId="{1E474059-9CBB-4BEC-B586-BA42A506FEE3}">
      <dgm:prSet/>
      <dgm:spPr/>
      <dgm:t>
        <a:bodyPr/>
        <a:lstStyle/>
        <a:p>
          <a:pPr algn="ctr"/>
          <a:r>
            <a:rPr lang="en-IN" dirty="0">
              <a:latin typeface="Arial" panose="020B0604020202020204" pitchFamily="34" charset="0"/>
              <a:cs typeface="Arial" panose="020B0604020202020204" pitchFamily="34" charset="0"/>
            </a:rPr>
            <a:t>CENTRAL WATER COMMISSION, BENGALURU</a:t>
          </a:r>
        </a:p>
      </dgm:t>
    </dgm:pt>
    <dgm:pt modelId="{E4CE6E51-E6A3-424B-9A3A-34F2C08F3738}" type="parTrans" cxnId="{5EC94BC6-B386-4192-9C68-91F0D1805CA9}">
      <dgm:prSet/>
      <dgm:spPr/>
      <dgm:t>
        <a:bodyPr/>
        <a:lstStyle/>
        <a:p>
          <a:endParaRPr lang="en-IN"/>
        </a:p>
      </dgm:t>
    </dgm:pt>
    <dgm:pt modelId="{D2229FB1-B2E0-49C8-BE19-42FE435873E9}" type="sibTrans" cxnId="{5EC94BC6-B386-4192-9C68-91F0D1805CA9}">
      <dgm:prSet/>
      <dgm:spPr/>
      <dgm:t>
        <a:bodyPr/>
        <a:lstStyle/>
        <a:p>
          <a:endParaRPr lang="en-IN"/>
        </a:p>
      </dgm:t>
    </dgm:pt>
    <dgm:pt modelId="{BFB469D1-49DF-487B-AE79-74E2317FCBA6}" type="pres">
      <dgm:prSet presAssocID="{8471AA6B-A354-4EF2-B68C-7C3B24021C99}" presName="linear" presStyleCnt="0">
        <dgm:presLayoutVars>
          <dgm:animLvl val="lvl"/>
          <dgm:resizeHandles val="exact"/>
        </dgm:presLayoutVars>
      </dgm:prSet>
      <dgm:spPr/>
      <dgm:t>
        <a:bodyPr/>
        <a:lstStyle/>
        <a:p>
          <a:endParaRPr lang="en-US"/>
        </a:p>
      </dgm:t>
    </dgm:pt>
    <dgm:pt modelId="{2F4CDD9E-75C8-4727-89CE-4BBEF1272291}" type="pres">
      <dgm:prSet presAssocID="{1E474059-9CBB-4BEC-B586-BA42A506FEE3}" presName="parentText" presStyleLbl="node1" presStyleIdx="0" presStyleCnt="1" custScaleY="102656" custLinFactNeighborX="-9762" custLinFactNeighborY="-41941">
        <dgm:presLayoutVars>
          <dgm:chMax val="0"/>
          <dgm:bulletEnabled val="1"/>
        </dgm:presLayoutVars>
      </dgm:prSet>
      <dgm:spPr/>
      <dgm:t>
        <a:bodyPr/>
        <a:lstStyle/>
        <a:p>
          <a:endParaRPr lang="en-US"/>
        </a:p>
      </dgm:t>
    </dgm:pt>
  </dgm:ptLst>
  <dgm:cxnLst>
    <dgm:cxn modelId="{5EC94BC6-B386-4192-9C68-91F0D1805CA9}" srcId="{8471AA6B-A354-4EF2-B68C-7C3B24021C99}" destId="{1E474059-9CBB-4BEC-B586-BA42A506FEE3}" srcOrd="0" destOrd="0" parTransId="{E4CE6E51-E6A3-424B-9A3A-34F2C08F3738}" sibTransId="{D2229FB1-B2E0-49C8-BE19-42FE435873E9}"/>
    <dgm:cxn modelId="{8A2B330D-7ABC-4556-8ABC-89983151DD3E}" type="presOf" srcId="{8471AA6B-A354-4EF2-B68C-7C3B24021C99}" destId="{BFB469D1-49DF-487B-AE79-74E2317FCBA6}" srcOrd="0" destOrd="0" presId="urn:microsoft.com/office/officeart/2005/8/layout/vList2"/>
    <dgm:cxn modelId="{475E638E-DE21-46B2-883D-FD0E27D86404}" type="presOf" srcId="{1E474059-9CBB-4BEC-B586-BA42A506FEE3}" destId="{2F4CDD9E-75C8-4727-89CE-4BBEF1272291}" srcOrd="0" destOrd="0" presId="urn:microsoft.com/office/officeart/2005/8/layout/vList2"/>
    <dgm:cxn modelId="{4E62A811-6479-4B16-93A2-F58C06DAF9B8}" type="presParOf" srcId="{BFB469D1-49DF-487B-AE79-74E2317FCBA6}" destId="{2F4CDD9E-75C8-4727-89CE-4BBEF1272291}" srcOrd="0" destOrd="0" presId="urn:microsoft.com/office/officeart/2005/8/layout/v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0.09183</cdr:x>
      <cdr:y>0.01201</cdr:y>
    </cdr:from>
    <cdr:to>
      <cdr:x>0.188</cdr:x>
      <cdr:y>0.10844</cdr:y>
    </cdr:to>
    <cdr:sp macro="" textlink="">
      <cdr:nvSpPr>
        <cdr:cNvPr id="2" name="TextBox 1"/>
        <cdr:cNvSpPr txBox="1"/>
      </cdr:nvSpPr>
      <cdr:spPr>
        <a:xfrm xmlns:a="http://schemas.openxmlformats.org/drawingml/2006/main">
          <a:off x="750319" y="44505"/>
          <a:ext cx="785756" cy="357199"/>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1273</a:t>
          </a:r>
          <a:endParaRPr lang="en-IN" sz="1800" dirty="0"/>
        </a:p>
      </cdr:txBody>
    </cdr:sp>
  </cdr:relSizeAnchor>
  <cdr:relSizeAnchor xmlns:cdr="http://schemas.openxmlformats.org/drawingml/2006/chartDrawing">
    <cdr:from>
      <cdr:x>0.33665</cdr:x>
      <cdr:y>0.18558</cdr:y>
    </cdr:from>
    <cdr:to>
      <cdr:x>0.43283</cdr:x>
      <cdr:y>0.28201</cdr:y>
    </cdr:to>
    <cdr:sp macro="" textlink="">
      <cdr:nvSpPr>
        <cdr:cNvPr id="4" name="TextBox 3"/>
        <cdr:cNvSpPr txBox="1"/>
      </cdr:nvSpPr>
      <cdr:spPr>
        <a:xfrm xmlns:a="http://schemas.openxmlformats.org/drawingml/2006/main">
          <a:off x="2750583" y="687447"/>
          <a:ext cx="785818" cy="35719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636</a:t>
          </a:r>
          <a:endParaRPr lang="en-IN" sz="1800" dirty="0"/>
        </a:p>
      </cdr:txBody>
    </cdr:sp>
  </cdr:relSizeAnchor>
  <cdr:relSizeAnchor xmlns:cdr="http://schemas.openxmlformats.org/drawingml/2006/chartDrawing">
    <cdr:from>
      <cdr:x>0.17927</cdr:x>
      <cdr:y>0.1663</cdr:y>
    </cdr:from>
    <cdr:to>
      <cdr:x>0.27544</cdr:x>
      <cdr:y>0.26273</cdr:y>
    </cdr:to>
    <cdr:sp macro="" textlink="">
      <cdr:nvSpPr>
        <cdr:cNvPr id="5" name="TextBox 4"/>
        <cdr:cNvSpPr txBox="1"/>
      </cdr:nvSpPr>
      <cdr:spPr>
        <a:xfrm xmlns:a="http://schemas.openxmlformats.org/drawingml/2006/main">
          <a:off x="1464699" y="616009"/>
          <a:ext cx="785818" cy="35719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536</a:t>
          </a:r>
          <a:endParaRPr lang="en-IN" sz="1800" dirty="0"/>
        </a:p>
      </cdr:txBody>
    </cdr:sp>
  </cdr:relSizeAnchor>
  <cdr:relSizeAnchor xmlns:cdr="http://schemas.openxmlformats.org/drawingml/2006/chartDrawing">
    <cdr:from>
      <cdr:x>0.42408</cdr:x>
      <cdr:y>0.28201</cdr:y>
    </cdr:from>
    <cdr:to>
      <cdr:x>0.52026</cdr:x>
      <cdr:y>0.37844</cdr:y>
    </cdr:to>
    <cdr:sp macro="" textlink="">
      <cdr:nvSpPr>
        <cdr:cNvPr id="6" name="TextBox 5"/>
        <cdr:cNvSpPr txBox="1"/>
      </cdr:nvSpPr>
      <cdr:spPr>
        <a:xfrm xmlns:a="http://schemas.openxmlformats.org/drawingml/2006/main">
          <a:off x="3464963" y="1044637"/>
          <a:ext cx="785837" cy="35720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264</a:t>
          </a:r>
          <a:endParaRPr lang="en-IN" sz="1800" dirty="0"/>
        </a:p>
      </cdr:txBody>
    </cdr:sp>
  </cdr:relSizeAnchor>
  <cdr:relSizeAnchor xmlns:cdr="http://schemas.openxmlformats.org/drawingml/2006/chartDrawing">
    <cdr:from>
      <cdr:x>0.59021</cdr:x>
      <cdr:y>0.12773</cdr:y>
    </cdr:from>
    <cdr:to>
      <cdr:x>0.6689</cdr:x>
      <cdr:y>0.22416</cdr:y>
    </cdr:to>
    <cdr:sp macro="" textlink="">
      <cdr:nvSpPr>
        <cdr:cNvPr id="7" name="TextBox 6"/>
        <cdr:cNvSpPr txBox="1"/>
      </cdr:nvSpPr>
      <cdr:spPr>
        <a:xfrm xmlns:a="http://schemas.openxmlformats.org/drawingml/2006/main">
          <a:off x="4822285" y="473133"/>
          <a:ext cx="642942" cy="35720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311</a:t>
          </a:r>
          <a:endParaRPr lang="en-IN" sz="1800" dirty="0"/>
        </a:p>
      </cdr:txBody>
    </cdr:sp>
  </cdr:relSizeAnchor>
  <cdr:relSizeAnchor xmlns:cdr="http://schemas.openxmlformats.org/drawingml/2006/chartDrawing">
    <cdr:from>
      <cdr:x>0.66016</cdr:x>
      <cdr:y>0.26273</cdr:y>
    </cdr:from>
    <cdr:to>
      <cdr:x>0.75634</cdr:x>
      <cdr:y>0.35915</cdr:y>
    </cdr:to>
    <cdr:sp macro="" textlink="">
      <cdr:nvSpPr>
        <cdr:cNvPr id="8" name="TextBox 7"/>
        <cdr:cNvSpPr txBox="1"/>
      </cdr:nvSpPr>
      <cdr:spPr>
        <a:xfrm xmlns:a="http://schemas.openxmlformats.org/drawingml/2006/main">
          <a:off x="5393789" y="973199"/>
          <a:ext cx="785837" cy="357163"/>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205</a:t>
          </a:r>
          <a:endParaRPr lang="en-IN" sz="1800" dirty="0"/>
        </a:p>
      </cdr:txBody>
    </cdr:sp>
  </cdr:relSizeAnchor>
  <cdr:relSizeAnchor xmlns:cdr="http://schemas.openxmlformats.org/drawingml/2006/chartDrawing">
    <cdr:from>
      <cdr:x>0.80005</cdr:x>
      <cdr:y>0.20487</cdr:y>
    </cdr:from>
    <cdr:to>
      <cdr:x>0.89623</cdr:x>
      <cdr:y>0.3013</cdr:y>
    </cdr:to>
    <cdr:sp macro="" textlink="">
      <cdr:nvSpPr>
        <cdr:cNvPr id="9" name="TextBox 8"/>
        <cdr:cNvSpPr txBox="1"/>
      </cdr:nvSpPr>
      <cdr:spPr>
        <a:xfrm xmlns:a="http://schemas.openxmlformats.org/drawingml/2006/main">
          <a:off x="6536797" y="758885"/>
          <a:ext cx="785836" cy="35720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214</a:t>
          </a:r>
          <a:endParaRPr lang="en-IN" sz="1800" dirty="0"/>
        </a:p>
      </cdr:txBody>
    </cdr:sp>
  </cdr:relSizeAnchor>
  <cdr:relSizeAnchor xmlns:cdr="http://schemas.openxmlformats.org/drawingml/2006/chartDrawing">
    <cdr:from>
      <cdr:x>0.89623</cdr:x>
      <cdr:y>0.20487</cdr:y>
    </cdr:from>
    <cdr:to>
      <cdr:x>0.99241</cdr:x>
      <cdr:y>0.3013</cdr:y>
    </cdr:to>
    <cdr:sp macro="" textlink="">
      <cdr:nvSpPr>
        <cdr:cNvPr id="10" name="TextBox 9"/>
        <cdr:cNvSpPr txBox="1"/>
      </cdr:nvSpPr>
      <cdr:spPr>
        <a:xfrm xmlns:a="http://schemas.openxmlformats.org/drawingml/2006/main">
          <a:off x="7322615" y="758885"/>
          <a:ext cx="785837" cy="35720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214</a:t>
          </a:r>
          <a:endParaRPr lang="en-IN" sz="1800" dirty="0"/>
        </a:p>
      </cdr:txBody>
    </cdr:sp>
  </cdr:relSizeAnchor>
  <cdr:relSizeAnchor xmlns:cdr="http://schemas.openxmlformats.org/drawingml/2006/chartDrawing">
    <cdr:from>
      <cdr:x>0.17927</cdr:x>
      <cdr:y>0.26273</cdr:y>
    </cdr:from>
    <cdr:to>
      <cdr:x>0.24921</cdr:x>
      <cdr:y>0.45558</cdr:y>
    </cdr:to>
    <cdr:sp macro="" textlink="">
      <cdr:nvSpPr>
        <cdr:cNvPr id="11" name="Rounded Rectangle 10"/>
        <cdr:cNvSpPr/>
      </cdr:nvSpPr>
      <cdr:spPr>
        <a:xfrm xmlns:a="http://schemas.openxmlformats.org/drawingml/2006/main">
          <a:off x="1464699" y="973199"/>
          <a:ext cx="571504" cy="714380"/>
        </a:xfrm>
        <a:prstGeom xmlns:a="http://schemas.openxmlformats.org/drawingml/2006/main" prst="roundRect">
          <a:avLst/>
        </a:prstGeom>
        <a:solidFill xmlns:a="http://schemas.openxmlformats.org/drawingml/2006/main">
          <a:schemeClr val="accent2"/>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0.54639</cdr:x>
      <cdr:y>0</cdr:y>
    </cdr:from>
    <cdr:to>
      <cdr:x>0.54659</cdr:x>
      <cdr:y>0.48214</cdr:y>
    </cdr:to>
    <cdr:sp macro="" textlink="">
      <cdr:nvSpPr>
        <cdr:cNvPr id="15" name="Straight Arrow Connector 14"/>
        <cdr:cNvSpPr/>
      </cdr:nvSpPr>
      <cdr:spPr>
        <a:xfrm xmlns:a="http://schemas.openxmlformats.org/drawingml/2006/main" rot="5400000">
          <a:off x="4464301" y="-26139"/>
          <a:ext cx="1588" cy="1785950"/>
        </a:xfrm>
        <a:prstGeom xmlns:a="http://schemas.openxmlformats.org/drawingml/2006/main" prst="straightConnector1">
          <a:avLst/>
        </a:prstGeom>
        <a:ln xmlns:a="http://schemas.openxmlformats.org/drawingml/2006/main" w="28575">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0.2055</cdr:x>
      <cdr:y>0.05059</cdr:y>
    </cdr:from>
    <cdr:to>
      <cdr:x>0.50277</cdr:x>
      <cdr:y>0.14701</cdr:y>
    </cdr:to>
    <cdr:sp macro="" textlink="">
      <cdr:nvSpPr>
        <cdr:cNvPr id="16" name="TextBox 15"/>
        <cdr:cNvSpPr txBox="1"/>
      </cdr:nvSpPr>
      <cdr:spPr>
        <a:xfrm xmlns:a="http://schemas.openxmlformats.org/drawingml/2006/main">
          <a:off x="1679013" y="187381"/>
          <a:ext cx="2428892" cy="357190"/>
        </a:xfrm>
        <a:prstGeom xmlns:a="http://schemas.openxmlformats.org/drawingml/2006/main" prst="rect">
          <a:avLst/>
        </a:prstGeom>
      </cdr:spPr>
      <cdr:txBody>
        <a:bodyPr xmlns:a="http://schemas.openxmlformats.org/drawingml/2006/main" wrap="square" rtlCol="0"/>
        <a:lstStyle xmlns:a="http://schemas.openxmlformats.org/drawingml/2006/main"/>
        <a:p xmlns:a="http://schemas.openxmlformats.org/drawingml/2006/main">
          <a:r>
            <a:rPr lang="en-IN" sz="1800" b="1" dirty="0" smtClean="0"/>
            <a:t>Financial Progress </a:t>
          </a:r>
          <a:endParaRPr lang="en-IN" sz="1800" b="1" dirty="0"/>
        </a:p>
      </cdr:txBody>
    </cdr:sp>
  </cdr:relSizeAnchor>
  <cdr:relSizeAnchor xmlns:cdr="http://schemas.openxmlformats.org/drawingml/2006/chartDrawing">
    <cdr:from>
      <cdr:x>0.63393</cdr:x>
      <cdr:y>0.0313</cdr:y>
    </cdr:from>
    <cdr:to>
      <cdr:x>0.9312</cdr:x>
      <cdr:y>0.12773</cdr:y>
    </cdr:to>
    <cdr:sp macro="" textlink="">
      <cdr:nvSpPr>
        <cdr:cNvPr id="17" name="TextBox 16"/>
        <cdr:cNvSpPr txBox="1"/>
      </cdr:nvSpPr>
      <cdr:spPr>
        <a:xfrm xmlns:a="http://schemas.openxmlformats.org/drawingml/2006/main">
          <a:off x="5179475" y="115943"/>
          <a:ext cx="2428892" cy="357190"/>
        </a:xfrm>
        <a:prstGeom xmlns:a="http://schemas.openxmlformats.org/drawingml/2006/main" prst="rect">
          <a:avLst/>
        </a:prstGeom>
      </cdr:spPr>
      <cdr:txBody>
        <a:bodyPr xmlns:a="http://schemas.openxmlformats.org/drawingml/2006/main" wrap="square" rtlCol="0"/>
        <a:lstStyle xmlns:a="http://schemas.openxmlformats.org/drawingml/2006/main"/>
        <a:p xmlns:a="http://schemas.openxmlformats.org/drawingml/2006/main">
          <a:r>
            <a:rPr lang="en-IN" sz="1800" b="1" dirty="0" smtClean="0"/>
            <a:t>Physical Progress </a:t>
          </a:r>
          <a:endParaRPr lang="en-IN" sz="1800" b="1" dirty="0"/>
        </a:p>
      </cdr:txBody>
    </cdr:sp>
  </cdr:relSizeAnchor>
  <cdr:relSizeAnchor xmlns:cdr="http://schemas.openxmlformats.org/drawingml/2006/chartDrawing">
    <cdr:from>
      <cdr:x>0.17927</cdr:x>
      <cdr:y>0.26273</cdr:y>
    </cdr:from>
    <cdr:to>
      <cdr:x>0.24921</cdr:x>
      <cdr:y>0.45558</cdr:y>
    </cdr:to>
    <cdr:sp macro="" textlink="">
      <cdr:nvSpPr>
        <cdr:cNvPr id="18" name="Rectangle 17"/>
        <cdr:cNvSpPr/>
      </cdr:nvSpPr>
      <cdr:spPr>
        <a:xfrm xmlns:a="http://schemas.openxmlformats.org/drawingml/2006/main">
          <a:off x="1464699" y="973199"/>
          <a:ext cx="571504" cy="714380"/>
        </a:xfrm>
        <a:prstGeom xmlns:a="http://schemas.openxmlformats.org/drawingml/2006/main" prst="rect">
          <a:avLst/>
        </a:prstGeom>
        <a:noFill xmlns:a="http://schemas.openxmlformats.org/drawingml/2006/mai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0.42408</cdr:x>
      <cdr:y>0.37844</cdr:y>
    </cdr:from>
    <cdr:to>
      <cdr:x>0.49403</cdr:x>
      <cdr:y>0.47487</cdr:y>
    </cdr:to>
    <cdr:sp macro="" textlink="">
      <cdr:nvSpPr>
        <cdr:cNvPr id="19" name="Rectangle 18"/>
        <cdr:cNvSpPr/>
      </cdr:nvSpPr>
      <cdr:spPr>
        <a:xfrm xmlns:a="http://schemas.openxmlformats.org/drawingml/2006/main">
          <a:off x="3464963" y="1401827"/>
          <a:ext cx="571504" cy="357190"/>
        </a:xfrm>
        <a:prstGeom xmlns:a="http://schemas.openxmlformats.org/drawingml/2006/main" prst="rect">
          <a:avLst/>
        </a:prstGeom>
        <a:solidFill xmlns:a="http://schemas.openxmlformats.org/drawingml/2006/main">
          <a:schemeClr val="accent2">
            <a:lumMod val="75000"/>
          </a:schemeClr>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0.6689</cdr:x>
      <cdr:y>0.35915</cdr:y>
    </cdr:from>
    <cdr:to>
      <cdr:x>0.73885</cdr:x>
      <cdr:y>0.45558</cdr:y>
    </cdr:to>
    <cdr:sp macro="" textlink="">
      <cdr:nvSpPr>
        <cdr:cNvPr id="20" name="Rectangle 19"/>
        <cdr:cNvSpPr/>
      </cdr:nvSpPr>
      <cdr:spPr>
        <a:xfrm xmlns:a="http://schemas.openxmlformats.org/drawingml/2006/main">
          <a:off x="5465227" y="1330389"/>
          <a:ext cx="571504" cy="357190"/>
        </a:xfrm>
        <a:prstGeom xmlns:a="http://schemas.openxmlformats.org/drawingml/2006/main" prst="rect">
          <a:avLst/>
        </a:prstGeom>
        <a:solidFill xmlns:a="http://schemas.openxmlformats.org/drawingml/2006/main">
          <a:schemeClr val="accent2">
            <a:lumMod val="75000"/>
          </a:schemeClr>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0.90497</cdr:x>
      <cdr:y>0.32058</cdr:y>
    </cdr:from>
    <cdr:to>
      <cdr:x>0.98366</cdr:x>
      <cdr:y>0.45558</cdr:y>
    </cdr:to>
    <cdr:sp macro="" textlink="">
      <cdr:nvSpPr>
        <cdr:cNvPr id="21" name="Rectangle 20"/>
        <cdr:cNvSpPr/>
      </cdr:nvSpPr>
      <cdr:spPr>
        <a:xfrm xmlns:a="http://schemas.openxmlformats.org/drawingml/2006/main">
          <a:off x="7394053" y="1187513"/>
          <a:ext cx="642942" cy="500066"/>
        </a:xfrm>
        <a:prstGeom xmlns:a="http://schemas.openxmlformats.org/drawingml/2006/main" prst="rect">
          <a:avLst/>
        </a:prstGeom>
        <a:solidFill xmlns:a="http://schemas.openxmlformats.org/drawingml/2006/main">
          <a:schemeClr val="accent2">
            <a:lumMod val="75000"/>
          </a:schemeClr>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0.07435</cdr:x>
      <cdr:y>0.10844</cdr:y>
    </cdr:from>
    <cdr:to>
      <cdr:x>0.17927</cdr:x>
      <cdr:y>0.45558</cdr:y>
    </cdr:to>
    <cdr:sp macro="" textlink="">
      <cdr:nvSpPr>
        <cdr:cNvPr id="22" name="Rectangle 21"/>
        <cdr:cNvSpPr/>
      </cdr:nvSpPr>
      <cdr:spPr>
        <a:xfrm xmlns:a="http://schemas.openxmlformats.org/drawingml/2006/main">
          <a:off x="607443" y="401695"/>
          <a:ext cx="857256" cy="1285884"/>
        </a:xfrm>
        <a:prstGeom xmlns:a="http://schemas.openxmlformats.org/drawingml/2006/main" prst="rect">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0.33665</cdr:x>
      <cdr:y>0.28201</cdr:y>
    </cdr:from>
    <cdr:to>
      <cdr:x>0.42408</cdr:x>
      <cdr:y>0.47487</cdr:y>
    </cdr:to>
    <cdr:sp macro="" textlink="">
      <cdr:nvSpPr>
        <cdr:cNvPr id="23" name="Rectangle 22"/>
        <cdr:cNvSpPr/>
      </cdr:nvSpPr>
      <cdr:spPr>
        <a:xfrm xmlns:a="http://schemas.openxmlformats.org/drawingml/2006/main">
          <a:off x="2750583" y="1044637"/>
          <a:ext cx="714380" cy="714380"/>
        </a:xfrm>
        <a:prstGeom xmlns:a="http://schemas.openxmlformats.org/drawingml/2006/main" prst="rect">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0.58146</cdr:x>
      <cdr:y>0.22415</cdr:y>
    </cdr:from>
    <cdr:to>
      <cdr:x>0.6689</cdr:x>
      <cdr:y>0.45558</cdr:y>
    </cdr:to>
    <cdr:sp macro="" textlink="">
      <cdr:nvSpPr>
        <cdr:cNvPr id="24" name="Rectangle 23"/>
        <cdr:cNvSpPr/>
      </cdr:nvSpPr>
      <cdr:spPr>
        <a:xfrm xmlns:a="http://schemas.openxmlformats.org/drawingml/2006/main">
          <a:off x="4750847" y="830323"/>
          <a:ext cx="714380" cy="857256"/>
        </a:xfrm>
        <a:prstGeom xmlns:a="http://schemas.openxmlformats.org/drawingml/2006/main" prst="rect">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0.80879</cdr:x>
      <cdr:y>0.32058</cdr:y>
    </cdr:from>
    <cdr:to>
      <cdr:x>0.90497</cdr:x>
      <cdr:y>0.45558</cdr:y>
    </cdr:to>
    <cdr:sp macro="" textlink="">
      <cdr:nvSpPr>
        <cdr:cNvPr id="25" name="Rectangle 24"/>
        <cdr:cNvSpPr/>
      </cdr:nvSpPr>
      <cdr:spPr>
        <a:xfrm xmlns:a="http://schemas.openxmlformats.org/drawingml/2006/main">
          <a:off x="6608235" y="1187513"/>
          <a:ext cx="785818" cy="500066"/>
        </a:xfrm>
        <a:prstGeom xmlns:a="http://schemas.openxmlformats.org/drawingml/2006/main" prst="rect">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0.03063</cdr:x>
      <cdr:y>0.47487</cdr:y>
    </cdr:from>
    <cdr:to>
      <cdr:x>0.27544</cdr:x>
      <cdr:y>0.55201</cdr:y>
    </cdr:to>
    <cdr:sp macro="" textlink="">
      <cdr:nvSpPr>
        <cdr:cNvPr id="26" name="TextBox 1"/>
        <cdr:cNvSpPr txBox="1"/>
      </cdr:nvSpPr>
      <cdr:spPr>
        <a:xfrm xmlns:a="http://schemas.openxmlformats.org/drawingml/2006/main">
          <a:off x="250253" y="1759017"/>
          <a:ext cx="2000215" cy="285745"/>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IN" sz="1100" b="1" dirty="0" smtClean="0"/>
            <a:t>Total Expenditure (Rs. </a:t>
          </a:r>
          <a:r>
            <a:rPr lang="en-IN" sz="1100" b="1" dirty="0" err="1" smtClean="0"/>
            <a:t>Crore</a:t>
          </a:r>
          <a:r>
            <a:rPr lang="en-IN" sz="1100" b="1" dirty="0" smtClean="0"/>
            <a:t>) </a:t>
          </a:r>
          <a:endParaRPr lang="en-IN" sz="1100" b="1" dirty="0"/>
        </a:p>
      </cdr:txBody>
    </cdr:sp>
  </cdr:relSizeAnchor>
  <cdr:relSizeAnchor xmlns:cdr="http://schemas.openxmlformats.org/drawingml/2006/chartDrawing">
    <cdr:from>
      <cdr:x>0.33665</cdr:x>
      <cdr:y>0.49415</cdr:y>
    </cdr:from>
    <cdr:to>
      <cdr:x>0.50277</cdr:x>
      <cdr:y>0.57129</cdr:y>
    </cdr:to>
    <cdr:sp macro="" textlink="">
      <cdr:nvSpPr>
        <cdr:cNvPr id="27" name="TextBox 2"/>
        <cdr:cNvSpPr txBox="1"/>
      </cdr:nvSpPr>
      <cdr:spPr>
        <a:xfrm xmlns:a="http://schemas.openxmlformats.org/drawingml/2006/main">
          <a:off x="2750583" y="1830455"/>
          <a:ext cx="1357281" cy="285745"/>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IN" sz="1100" b="1" dirty="0" smtClean="0"/>
            <a:t>CA (Rs. </a:t>
          </a:r>
          <a:r>
            <a:rPr lang="en-IN" sz="1100" b="1" dirty="0" err="1" smtClean="0"/>
            <a:t>Crore</a:t>
          </a:r>
          <a:r>
            <a:rPr lang="en-IN" sz="1100" b="1" dirty="0" smtClean="0"/>
            <a:t>) </a:t>
          </a:r>
          <a:endParaRPr lang="en-IN" sz="1100" b="1" dirty="0"/>
        </a:p>
      </cdr:txBody>
    </cdr:sp>
  </cdr:relSizeAnchor>
  <cdr:relSizeAnchor xmlns:cdr="http://schemas.openxmlformats.org/drawingml/2006/chartDrawing">
    <cdr:from>
      <cdr:x>0.55523</cdr:x>
      <cdr:y>0.47487</cdr:y>
    </cdr:from>
    <cdr:to>
      <cdr:x>0.76507</cdr:x>
      <cdr:y>0.55201</cdr:y>
    </cdr:to>
    <cdr:sp macro="" textlink="">
      <cdr:nvSpPr>
        <cdr:cNvPr id="28" name="TextBox 3"/>
        <cdr:cNvSpPr txBox="1"/>
      </cdr:nvSpPr>
      <cdr:spPr>
        <a:xfrm xmlns:a="http://schemas.openxmlformats.org/drawingml/2006/main">
          <a:off x="4536533" y="1759017"/>
          <a:ext cx="1714493" cy="285745"/>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IN" sz="1100" b="1" dirty="0" smtClean="0"/>
            <a:t>Balance CCA  (Th. Ha.) </a:t>
          </a:r>
          <a:endParaRPr lang="en-IN" sz="1100" b="1" dirty="0"/>
        </a:p>
      </cdr:txBody>
    </cdr:sp>
  </cdr:relSizeAnchor>
  <cdr:relSizeAnchor xmlns:cdr="http://schemas.openxmlformats.org/drawingml/2006/chartDrawing">
    <cdr:from>
      <cdr:x>0.81754</cdr:x>
      <cdr:y>0.47487</cdr:y>
    </cdr:from>
    <cdr:to>
      <cdr:x>0.9312</cdr:x>
      <cdr:y>0.55201</cdr:y>
    </cdr:to>
    <cdr:sp macro="" textlink="">
      <cdr:nvSpPr>
        <cdr:cNvPr id="29" name="TextBox 4"/>
        <cdr:cNvSpPr txBox="1"/>
      </cdr:nvSpPr>
      <cdr:spPr>
        <a:xfrm xmlns:a="http://schemas.openxmlformats.org/drawingml/2006/main">
          <a:off x="6679673" y="1759017"/>
          <a:ext cx="928657" cy="285745"/>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IN" b="1" dirty="0" smtClean="0"/>
            <a:t>WUA </a:t>
          </a:r>
          <a:r>
            <a:rPr lang="en-IN" sz="1100" b="1" dirty="0" smtClean="0"/>
            <a:t>(Nos.) </a:t>
          </a:r>
          <a:endParaRPr lang="en-IN" sz="1100" b="1" dirty="0"/>
        </a:p>
      </cdr:txBody>
    </cdr:sp>
  </cdr:relSizeAnchor>
</c:userShapes>
</file>

<file path=ppt/drawings/drawing2.xml><?xml version="1.0" encoding="utf-8"?>
<c:userShapes xmlns:c="http://schemas.openxmlformats.org/drawingml/2006/chart">
  <cdr:relSizeAnchor xmlns:cdr="http://schemas.openxmlformats.org/drawingml/2006/chartDrawing">
    <cdr:from>
      <cdr:x>0.08036</cdr:x>
      <cdr:y>0.01923</cdr:y>
    </cdr:from>
    <cdr:to>
      <cdr:x>0.17653</cdr:x>
      <cdr:y>0.11566</cdr:y>
    </cdr:to>
    <cdr:sp macro="" textlink="">
      <cdr:nvSpPr>
        <cdr:cNvPr id="2" name="TextBox 1"/>
        <cdr:cNvSpPr txBox="1"/>
      </cdr:nvSpPr>
      <cdr:spPr>
        <a:xfrm xmlns:a="http://schemas.openxmlformats.org/drawingml/2006/main">
          <a:off x="648072" y="72008"/>
          <a:ext cx="775601" cy="361074"/>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1260</a:t>
          </a:r>
          <a:endParaRPr lang="en-IN" sz="1800" dirty="0"/>
        </a:p>
      </cdr:txBody>
    </cdr:sp>
  </cdr:relSizeAnchor>
  <cdr:relSizeAnchor xmlns:cdr="http://schemas.openxmlformats.org/drawingml/2006/chartDrawing">
    <cdr:from>
      <cdr:x>0.33665</cdr:x>
      <cdr:y>0.18558</cdr:y>
    </cdr:from>
    <cdr:to>
      <cdr:x>0.43283</cdr:x>
      <cdr:y>0.28201</cdr:y>
    </cdr:to>
    <cdr:sp macro="" textlink="">
      <cdr:nvSpPr>
        <cdr:cNvPr id="4" name="TextBox 3"/>
        <cdr:cNvSpPr txBox="1"/>
      </cdr:nvSpPr>
      <cdr:spPr>
        <a:xfrm xmlns:a="http://schemas.openxmlformats.org/drawingml/2006/main">
          <a:off x="2750583" y="687447"/>
          <a:ext cx="785818" cy="35719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606</a:t>
          </a:r>
          <a:endParaRPr lang="en-IN" sz="1800" dirty="0"/>
        </a:p>
      </cdr:txBody>
    </cdr:sp>
  </cdr:relSizeAnchor>
  <cdr:relSizeAnchor xmlns:cdr="http://schemas.openxmlformats.org/drawingml/2006/chartDrawing">
    <cdr:from>
      <cdr:x>0.17626</cdr:x>
      <cdr:y>0.33646</cdr:y>
    </cdr:from>
    <cdr:to>
      <cdr:x>0.27243</cdr:x>
      <cdr:y>0.43289</cdr:y>
    </cdr:to>
    <cdr:sp macro="" textlink="">
      <cdr:nvSpPr>
        <cdr:cNvPr id="5" name="TextBox 4"/>
        <cdr:cNvSpPr txBox="1"/>
      </cdr:nvSpPr>
      <cdr:spPr>
        <a:xfrm xmlns:a="http://schemas.openxmlformats.org/drawingml/2006/main">
          <a:off x="1440160" y="1440160"/>
          <a:ext cx="785755" cy="41275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101</a:t>
          </a:r>
          <a:endParaRPr lang="en-IN" sz="1800" dirty="0"/>
        </a:p>
      </cdr:txBody>
    </cdr:sp>
  </cdr:relSizeAnchor>
  <cdr:relSizeAnchor xmlns:cdr="http://schemas.openxmlformats.org/drawingml/2006/chartDrawing">
    <cdr:from>
      <cdr:x>0.4375</cdr:x>
      <cdr:y>0.34615</cdr:y>
    </cdr:from>
    <cdr:to>
      <cdr:x>0.53368</cdr:x>
      <cdr:y>0.44258</cdr:y>
    </cdr:to>
    <cdr:sp macro="" textlink="">
      <cdr:nvSpPr>
        <cdr:cNvPr id="6" name="TextBox 5"/>
        <cdr:cNvSpPr txBox="1"/>
      </cdr:nvSpPr>
      <cdr:spPr>
        <a:xfrm xmlns:a="http://schemas.openxmlformats.org/drawingml/2006/main">
          <a:off x="3528392" y="1296144"/>
          <a:ext cx="775682" cy="361074"/>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57</a:t>
          </a:r>
          <a:endParaRPr lang="en-IN" sz="1800" dirty="0"/>
        </a:p>
      </cdr:txBody>
    </cdr:sp>
  </cdr:relSizeAnchor>
  <cdr:relSizeAnchor xmlns:cdr="http://schemas.openxmlformats.org/drawingml/2006/chartDrawing">
    <cdr:from>
      <cdr:x>0.59021</cdr:x>
      <cdr:y>0.12773</cdr:y>
    </cdr:from>
    <cdr:to>
      <cdr:x>0.6689</cdr:x>
      <cdr:y>0.22416</cdr:y>
    </cdr:to>
    <cdr:sp macro="" textlink="">
      <cdr:nvSpPr>
        <cdr:cNvPr id="7" name="TextBox 6"/>
        <cdr:cNvSpPr txBox="1"/>
      </cdr:nvSpPr>
      <cdr:spPr>
        <a:xfrm xmlns:a="http://schemas.openxmlformats.org/drawingml/2006/main">
          <a:off x="4822285" y="473133"/>
          <a:ext cx="642942" cy="35720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284</a:t>
          </a:r>
          <a:endParaRPr lang="en-IN" sz="1800" dirty="0"/>
        </a:p>
      </cdr:txBody>
    </cdr:sp>
  </cdr:relSizeAnchor>
  <cdr:relSizeAnchor xmlns:cdr="http://schemas.openxmlformats.org/drawingml/2006/chartDrawing">
    <cdr:from>
      <cdr:x>0.67857</cdr:x>
      <cdr:y>0.32692</cdr:y>
    </cdr:from>
    <cdr:to>
      <cdr:x>0.73144</cdr:x>
      <cdr:y>0.42334</cdr:y>
    </cdr:to>
    <cdr:sp macro="" textlink="">
      <cdr:nvSpPr>
        <cdr:cNvPr id="8" name="TextBox 7"/>
        <cdr:cNvSpPr txBox="1"/>
      </cdr:nvSpPr>
      <cdr:spPr>
        <a:xfrm xmlns:a="http://schemas.openxmlformats.org/drawingml/2006/main">
          <a:off x="5472608" y="1224136"/>
          <a:ext cx="426391" cy="361036"/>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47</a:t>
          </a:r>
          <a:endParaRPr lang="en-IN" sz="1800" dirty="0"/>
        </a:p>
      </cdr:txBody>
    </cdr:sp>
  </cdr:relSizeAnchor>
  <cdr:relSizeAnchor xmlns:cdr="http://schemas.openxmlformats.org/drawingml/2006/chartDrawing">
    <cdr:from>
      <cdr:x>0.80005</cdr:x>
      <cdr:y>0.20487</cdr:y>
    </cdr:from>
    <cdr:to>
      <cdr:x>0.89623</cdr:x>
      <cdr:y>0.3013</cdr:y>
    </cdr:to>
    <cdr:sp macro="" textlink="">
      <cdr:nvSpPr>
        <cdr:cNvPr id="9" name="TextBox 8"/>
        <cdr:cNvSpPr txBox="1"/>
      </cdr:nvSpPr>
      <cdr:spPr>
        <a:xfrm xmlns:a="http://schemas.openxmlformats.org/drawingml/2006/main">
          <a:off x="6536797" y="758885"/>
          <a:ext cx="785836" cy="357200"/>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174</a:t>
          </a:r>
          <a:endParaRPr lang="en-IN" sz="1800" dirty="0"/>
        </a:p>
      </cdr:txBody>
    </cdr:sp>
  </cdr:relSizeAnchor>
  <cdr:relSizeAnchor xmlns:cdr="http://schemas.openxmlformats.org/drawingml/2006/chartDrawing">
    <cdr:from>
      <cdr:x>0.90382</cdr:x>
      <cdr:y>0.28599</cdr:y>
    </cdr:from>
    <cdr:to>
      <cdr:x>1</cdr:x>
      <cdr:y>0.38242</cdr:y>
    </cdr:to>
    <cdr:sp macro="" textlink="">
      <cdr:nvSpPr>
        <cdr:cNvPr id="10" name="TextBox 9"/>
        <cdr:cNvSpPr txBox="1"/>
      </cdr:nvSpPr>
      <cdr:spPr>
        <a:xfrm xmlns:a="http://schemas.openxmlformats.org/drawingml/2006/main">
          <a:off x="7416824" y="1224136"/>
          <a:ext cx="785837" cy="412749"/>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p xmlns:a="http://schemas.openxmlformats.org/drawingml/2006/main">
          <a:r>
            <a:rPr lang="en-IN" sz="1800" dirty="0" smtClean="0"/>
            <a:t>125</a:t>
          </a:r>
          <a:endParaRPr lang="en-IN" sz="1800" dirty="0"/>
        </a:p>
      </cdr:txBody>
    </cdr:sp>
  </cdr:relSizeAnchor>
  <cdr:relSizeAnchor xmlns:cdr="http://schemas.openxmlformats.org/drawingml/2006/chartDrawing">
    <cdr:from>
      <cdr:x>0.17927</cdr:x>
      <cdr:y>0.42058</cdr:y>
    </cdr:from>
    <cdr:to>
      <cdr:x>0.24921</cdr:x>
      <cdr:y>0.45558</cdr:y>
    </cdr:to>
    <cdr:sp macro="" textlink="">
      <cdr:nvSpPr>
        <cdr:cNvPr id="11" name="Rounded Rectangle 10"/>
        <cdr:cNvSpPr/>
      </cdr:nvSpPr>
      <cdr:spPr>
        <a:xfrm xmlns:a="http://schemas.openxmlformats.org/drawingml/2006/main">
          <a:off x="1464722" y="1800200"/>
          <a:ext cx="571443" cy="149820"/>
        </a:xfrm>
        <a:prstGeom xmlns:a="http://schemas.openxmlformats.org/drawingml/2006/main" prst="roundRect">
          <a:avLst/>
        </a:prstGeom>
        <a:solidFill xmlns:a="http://schemas.openxmlformats.org/drawingml/2006/main">
          <a:schemeClr val="accent2"/>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0.54639</cdr:x>
      <cdr:y>0</cdr:y>
    </cdr:from>
    <cdr:to>
      <cdr:x>0.54659</cdr:x>
      <cdr:y>0.48214</cdr:y>
    </cdr:to>
    <cdr:sp macro="" textlink="">
      <cdr:nvSpPr>
        <cdr:cNvPr id="15" name="Straight Arrow Connector 14"/>
        <cdr:cNvSpPr/>
      </cdr:nvSpPr>
      <cdr:spPr>
        <a:xfrm xmlns:a="http://schemas.openxmlformats.org/drawingml/2006/main" rot="5400000">
          <a:off x="4464301" y="-26139"/>
          <a:ext cx="1588" cy="1785950"/>
        </a:xfrm>
        <a:prstGeom xmlns:a="http://schemas.openxmlformats.org/drawingml/2006/main" prst="straightConnector1">
          <a:avLst/>
        </a:prstGeom>
        <a:ln xmlns:a="http://schemas.openxmlformats.org/drawingml/2006/main" w="28575">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0.20536</cdr:x>
      <cdr:y>0</cdr:y>
    </cdr:from>
    <cdr:to>
      <cdr:x>0.50263</cdr:x>
      <cdr:y>0.09642</cdr:y>
    </cdr:to>
    <cdr:sp macro="" textlink="">
      <cdr:nvSpPr>
        <cdr:cNvPr id="16" name="TextBox 15"/>
        <cdr:cNvSpPr txBox="1"/>
      </cdr:nvSpPr>
      <cdr:spPr>
        <a:xfrm xmlns:a="http://schemas.openxmlformats.org/drawingml/2006/main">
          <a:off x="1656184" y="-12793"/>
          <a:ext cx="2397452" cy="387575"/>
        </a:xfrm>
        <a:prstGeom xmlns:a="http://schemas.openxmlformats.org/drawingml/2006/main" prst="rect">
          <a:avLst/>
        </a:prstGeom>
      </cdr:spPr>
      <cdr:txBody>
        <a:bodyPr xmlns:a="http://schemas.openxmlformats.org/drawingml/2006/main" wrap="square" rtlCol="0"/>
        <a:lstStyle xmlns:a="http://schemas.openxmlformats.org/drawingml/2006/main"/>
        <a:p xmlns:a="http://schemas.openxmlformats.org/drawingml/2006/main">
          <a:r>
            <a:rPr lang="en-IN" sz="1800" b="1" dirty="0" smtClean="0"/>
            <a:t>Financial Progress </a:t>
          </a:r>
          <a:endParaRPr lang="en-IN" sz="1800" b="1" dirty="0"/>
        </a:p>
      </cdr:txBody>
    </cdr:sp>
  </cdr:relSizeAnchor>
  <cdr:relSizeAnchor xmlns:cdr="http://schemas.openxmlformats.org/drawingml/2006/chartDrawing">
    <cdr:from>
      <cdr:x>0.63393</cdr:x>
      <cdr:y>0</cdr:y>
    </cdr:from>
    <cdr:to>
      <cdr:x>0.9312</cdr:x>
      <cdr:y>0.09643</cdr:y>
    </cdr:to>
    <cdr:sp macro="" textlink="">
      <cdr:nvSpPr>
        <cdr:cNvPr id="17" name="TextBox 16"/>
        <cdr:cNvSpPr txBox="1"/>
      </cdr:nvSpPr>
      <cdr:spPr>
        <a:xfrm xmlns:a="http://schemas.openxmlformats.org/drawingml/2006/main">
          <a:off x="5112568" y="-12793"/>
          <a:ext cx="2397451" cy="387616"/>
        </a:xfrm>
        <a:prstGeom xmlns:a="http://schemas.openxmlformats.org/drawingml/2006/main" prst="rect">
          <a:avLst/>
        </a:prstGeom>
      </cdr:spPr>
      <cdr:txBody>
        <a:bodyPr xmlns:a="http://schemas.openxmlformats.org/drawingml/2006/main" wrap="square" rtlCol="0"/>
        <a:lstStyle xmlns:a="http://schemas.openxmlformats.org/drawingml/2006/main"/>
        <a:p xmlns:a="http://schemas.openxmlformats.org/drawingml/2006/main">
          <a:r>
            <a:rPr lang="en-IN" sz="1800" b="1" dirty="0" smtClean="0"/>
            <a:t>Physical Progress </a:t>
          </a:r>
          <a:endParaRPr lang="en-IN" sz="1800" b="1" dirty="0"/>
        </a:p>
      </cdr:txBody>
    </cdr:sp>
  </cdr:relSizeAnchor>
  <cdr:relSizeAnchor xmlns:cdr="http://schemas.openxmlformats.org/drawingml/2006/chartDrawing">
    <cdr:from>
      <cdr:x>0.17927</cdr:x>
      <cdr:y>0.42058</cdr:y>
    </cdr:from>
    <cdr:to>
      <cdr:x>0.24921</cdr:x>
      <cdr:y>0.45558</cdr:y>
    </cdr:to>
    <cdr:sp macro="" textlink="">
      <cdr:nvSpPr>
        <cdr:cNvPr id="18" name="Rectangle 17"/>
        <cdr:cNvSpPr/>
      </cdr:nvSpPr>
      <cdr:spPr>
        <a:xfrm xmlns:a="http://schemas.openxmlformats.org/drawingml/2006/main">
          <a:off x="1464722" y="1800200"/>
          <a:ext cx="571443" cy="149820"/>
        </a:xfrm>
        <a:prstGeom xmlns:a="http://schemas.openxmlformats.org/drawingml/2006/main" prst="rect">
          <a:avLst/>
        </a:prstGeom>
        <a:noFill xmlns:a="http://schemas.openxmlformats.org/drawingml/2006/mai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0.42303</cdr:x>
      <cdr:y>0.42058</cdr:y>
    </cdr:from>
    <cdr:to>
      <cdr:x>0.49354</cdr:x>
      <cdr:y>0.45422</cdr:y>
    </cdr:to>
    <cdr:sp macro="" textlink="">
      <cdr:nvSpPr>
        <cdr:cNvPr id="19" name="Rectangle 18"/>
        <cdr:cNvSpPr/>
      </cdr:nvSpPr>
      <cdr:spPr>
        <a:xfrm xmlns:a="http://schemas.openxmlformats.org/drawingml/2006/main">
          <a:off x="3456384" y="1800200"/>
          <a:ext cx="576064" cy="144015"/>
        </a:xfrm>
        <a:prstGeom xmlns:a="http://schemas.openxmlformats.org/drawingml/2006/main" prst="rect">
          <a:avLst/>
        </a:prstGeom>
        <a:solidFill xmlns:a="http://schemas.openxmlformats.org/drawingml/2006/main">
          <a:schemeClr val="accent2">
            <a:lumMod val="75000"/>
          </a:schemeClr>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0.6689</cdr:x>
      <cdr:y>0.40385</cdr:y>
    </cdr:from>
    <cdr:to>
      <cdr:x>0.73885</cdr:x>
      <cdr:y>0.45558</cdr:y>
    </cdr:to>
    <cdr:sp macro="" textlink="">
      <cdr:nvSpPr>
        <cdr:cNvPr id="20" name="Rectangle 19"/>
        <cdr:cNvSpPr/>
      </cdr:nvSpPr>
      <cdr:spPr>
        <a:xfrm xmlns:a="http://schemas.openxmlformats.org/drawingml/2006/main">
          <a:off x="5394609" y="1512167"/>
          <a:ext cx="564139" cy="193713"/>
        </a:xfrm>
        <a:prstGeom xmlns:a="http://schemas.openxmlformats.org/drawingml/2006/main" prst="rect">
          <a:avLst/>
        </a:prstGeom>
        <a:solidFill xmlns:a="http://schemas.openxmlformats.org/drawingml/2006/main">
          <a:schemeClr val="accent2">
            <a:lumMod val="75000"/>
          </a:schemeClr>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0.90497</cdr:x>
      <cdr:y>0.37011</cdr:y>
    </cdr:from>
    <cdr:to>
      <cdr:x>0.98366</cdr:x>
      <cdr:y>0.45558</cdr:y>
    </cdr:to>
    <cdr:sp macro="" textlink="">
      <cdr:nvSpPr>
        <cdr:cNvPr id="21" name="Rectangle 20"/>
        <cdr:cNvSpPr/>
      </cdr:nvSpPr>
      <cdr:spPr>
        <a:xfrm xmlns:a="http://schemas.openxmlformats.org/drawingml/2006/main">
          <a:off x="7394039" y="1584176"/>
          <a:ext cx="642935" cy="365844"/>
        </a:xfrm>
        <a:prstGeom xmlns:a="http://schemas.openxmlformats.org/drawingml/2006/main" prst="rect">
          <a:avLst/>
        </a:prstGeom>
        <a:solidFill xmlns:a="http://schemas.openxmlformats.org/drawingml/2006/main">
          <a:schemeClr val="accent2">
            <a:lumMod val="75000"/>
          </a:schemeClr>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0.07435</cdr:x>
      <cdr:y>0.10844</cdr:y>
    </cdr:from>
    <cdr:to>
      <cdr:x>0.17927</cdr:x>
      <cdr:y>0.45558</cdr:y>
    </cdr:to>
    <cdr:sp macro="" textlink="">
      <cdr:nvSpPr>
        <cdr:cNvPr id="22" name="Rectangle 21"/>
        <cdr:cNvSpPr/>
      </cdr:nvSpPr>
      <cdr:spPr>
        <a:xfrm xmlns:a="http://schemas.openxmlformats.org/drawingml/2006/main">
          <a:off x="607475" y="401688"/>
          <a:ext cx="857247" cy="1285889"/>
        </a:xfrm>
        <a:prstGeom xmlns:a="http://schemas.openxmlformats.org/drawingml/2006/main" prst="rect">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0.3349</cdr:x>
      <cdr:y>0.26917</cdr:y>
    </cdr:from>
    <cdr:to>
      <cdr:x>0.42233</cdr:x>
      <cdr:y>0.46203</cdr:y>
    </cdr:to>
    <cdr:sp macro="" textlink="">
      <cdr:nvSpPr>
        <cdr:cNvPr id="23" name="Rectangle 22"/>
        <cdr:cNvSpPr/>
      </cdr:nvSpPr>
      <cdr:spPr>
        <a:xfrm xmlns:a="http://schemas.openxmlformats.org/drawingml/2006/main">
          <a:off x="2736304" y="1152128"/>
          <a:ext cx="714345" cy="825499"/>
        </a:xfrm>
        <a:prstGeom xmlns:a="http://schemas.openxmlformats.org/drawingml/2006/main" prst="rect">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0.58146</cdr:x>
      <cdr:y>0.22415</cdr:y>
    </cdr:from>
    <cdr:to>
      <cdr:x>0.6689</cdr:x>
      <cdr:y>0.45558</cdr:y>
    </cdr:to>
    <cdr:sp macro="" textlink="">
      <cdr:nvSpPr>
        <cdr:cNvPr id="24" name="Rectangle 23"/>
        <cdr:cNvSpPr/>
      </cdr:nvSpPr>
      <cdr:spPr>
        <a:xfrm xmlns:a="http://schemas.openxmlformats.org/drawingml/2006/main">
          <a:off x="4750847" y="830323"/>
          <a:ext cx="714380" cy="857256"/>
        </a:xfrm>
        <a:prstGeom xmlns:a="http://schemas.openxmlformats.org/drawingml/2006/main" prst="rect">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0.80879</cdr:x>
      <cdr:y>0.32058</cdr:y>
    </cdr:from>
    <cdr:to>
      <cdr:x>0.90497</cdr:x>
      <cdr:y>0.45558</cdr:y>
    </cdr:to>
    <cdr:sp macro="" textlink="">
      <cdr:nvSpPr>
        <cdr:cNvPr id="25" name="Rectangle 24"/>
        <cdr:cNvSpPr/>
      </cdr:nvSpPr>
      <cdr:spPr>
        <a:xfrm xmlns:a="http://schemas.openxmlformats.org/drawingml/2006/main">
          <a:off x="6608235" y="1187513"/>
          <a:ext cx="785818" cy="500066"/>
        </a:xfrm>
        <a:prstGeom xmlns:a="http://schemas.openxmlformats.org/drawingml/2006/main" prst="rect">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0.03063</cdr:x>
      <cdr:y>0.47487</cdr:y>
    </cdr:from>
    <cdr:to>
      <cdr:x>0.27544</cdr:x>
      <cdr:y>0.55201</cdr:y>
    </cdr:to>
    <cdr:sp macro="" textlink="">
      <cdr:nvSpPr>
        <cdr:cNvPr id="26" name="TextBox 1"/>
        <cdr:cNvSpPr txBox="1"/>
      </cdr:nvSpPr>
      <cdr:spPr>
        <a:xfrm xmlns:a="http://schemas.openxmlformats.org/drawingml/2006/main">
          <a:off x="250253" y="1759017"/>
          <a:ext cx="2000215" cy="285745"/>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IN" sz="1600" b="1" dirty="0" smtClean="0"/>
            <a:t>Total Expenditure (Rs. </a:t>
          </a:r>
          <a:r>
            <a:rPr lang="en-IN" sz="1600" b="1" dirty="0" err="1" smtClean="0"/>
            <a:t>Crore</a:t>
          </a:r>
          <a:r>
            <a:rPr lang="en-IN" sz="1600" b="1" dirty="0" smtClean="0"/>
            <a:t>) </a:t>
          </a:r>
          <a:endParaRPr lang="en-IN" sz="1600" b="1" dirty="0"/>
        </a:p>
      </cdr:txBody>
    </cdr:sp>
  </cdr:relSizeAnchor>
  <cdr:relSizeAnchor xmlns:cdr="http://schemas.openxmlformats.org/drawingml/2006/chartDrawing">
    <cdr:from>
      <cdr:x>0.33665</cdr:x>
      <cdr:y>0.49415</cdr:y>
    </cdr:from>
    <cdr:to>
      <cdr:x>0.50277</cdr:x>
      <cdr:y>0.57129</cdr:y>
    </cdr:to>
    <cdr:sp macro="" textlink="">
      <cdr:nvSpPr>
        <cdr:cNvPr id="27" name="TextBox 2"/>
        <cdr:cNvSpPr txBox="1"/>
      </cdr:nvSpPr>
      <cdr:spPr>
        <a:xfrm xmlns:a="http://schemas.openxmlformats.org/drawingml/2006/main">
          <a:off x="2750583" y="1830455"/>
          <a:ext cx="1357281" cy="285745"/>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IN" sz="1600" b="1" dirty="0" smtClean="0"/>
            <a:t>CA (Rs. </a:t>
          </a:r>
          <a:r>
            <a:rPr lang="en-IN" sz="1600" b="1" dirty="0" err="1" smtClean="0"/>
            <a:t>Crore</a:t>
          </a:r>
          <a:r>
            <a:rPr lang="en-IN" sz="1600" b="1" dirty="0" smtClean="0"/>
            <a:t>) </a:t>
          </a:r>
          <a:endParaRPr lang="en-IN" sz="1600" b="1" dirty="0"/>
        </a:p>
      </cdr:txBody>
    </cdr:sp>
  </cdr:relSizeAnchor>
  <cdr:relSizeAnchor xmlns:cdr="http://schemas.openxmlformats.org/drawingml/2006/chartDrawing">
    <cdr:from>
      <cdr:x>0.55523</cdr:x>
      <cdr:y>0.47487</cdr:y>
    </cdr:from>
    <cdr:to>
      <cdr:x>0.76507</cdr:x>
      <cdr:y>0.60563</cdr:y>
    </cdr:to>
    <cdr:sp macro="" textlink="">
      <cdr:nvSpPr>
        <cdr:cNvPr id="28" name="TextBox 3"/>
        <cdr:cNvSpPr txBox="1"/>
      </cdr:nvSpPr>
      <cdr:spPr>
        <a:xfrm xmlns:a="http://schemas.openxmlformats.org/drawingml/2006/main">
          <a:off x="4536496" y="2032587"/>
          <a:ext cx="1714493" cy="559701"/>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IN" sz="1600" b="1" dirty="0" smtClean="0"/>
            <a:t>Balance</a:t>
          </a:r>
          <a:r>
            <a:rPr lang="en-IN" sz="1100" b="1" dirty="0" smtClean="0"/>
            <a:t> </a:t>
          </a:r>
          <a:r>
            <a:rPr lang="en-IN" sz="1600" b="1" dirty="0" smtClean="0"/>
            <a:t>CCA  </a:t>
          </a:r>
        </a:p>
        <a:p xmlns:a="http://schemas.openxmlformats.org/drawingml/2006/main">
          <a:pPr algn="ctr"/>
          <a:r>
            <a:rPr lang="en-IN" sz="1600" b="1" dirty="0" smtClean="0"/>
            <a:t>(Th. Ha.) </a:t>
          </a:r>
          <a:endParaRPr lang="en-IN" sz="1600" b="1" dirty="0"/>
        </a:p>
      </cdr:txBody>
    </cdr:sp>
  </cdr:relSizeAnchor>
  <cdr:relSizeAnchor xmlns:cdr="http://schemas.openxmlformats.org/drawingml/2006/chartDrawing">
    <cdr:from>
      <cdr:x>0.84607</cdr:x>
      <cdr:y>0.48787</cdr:y>
    </cdr:from>
    <cdr:to>
      <cdr:x>0.95973</cdr:x>
      <cdr:y>0.63546</cdr:y>
    </cdr:to>
    <cdr:sp macro="" textlink="">
      <cdr:nvSpPr>
        <cdr:cNvPr id="29" name="TextBox 4"/>
        <cdr:cNvSpPr txBox="1"/>
      </cdr:nvSpPr>
      <cdr:spPr>
        <a:xfrm xmlns:a="http://schemas.openxmlformats.org/drawingml/2006/main">
          <a:off x="6912768" y="2088232"/>
          <a:ext cx="928657" cy="631709"/>
        </a:xfrm>
        <a:prstGeom xmlns:a="http://schemas.openxmlformats.org/drawingml/2006/main" prst="rect">
          <a:avLst/>
        </a:prstGeom>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IN" sz="1600" b="1" dirty="0" smtClean="0"/>
            <a:t>WUA</a:t>
          </a:r>
          <a:r>
            <a:rPr lang="en-IN" b="1" dirty="0" smtClean="0"/>
            <a:t> </a:t>
          </a:r>
          <a:r>
            <a:rPr lang="en-IN" sz="1600" b="1" dirty="0" smtClean="0"/>
            <a:t>(Nos.) </a:t>
          </a:r>
          <a:endParaRPr lang="en-IN" sz="1600" b="1" dirty="0"/>
        </a:p>
      </cdr:txBody>
    </cdr:sp>
  </cdr:relSizeAnchor>
  <cdr:relSizeAnchor xmlns:cdr="http://schemas.openxmlformats.org/drawingml/2006/chartDrawing">
    <cdr:from>
      <cdr:x>0.45536</cdr:x>
      <cdr:y>0.86538</cdr:y>
    </cdr:from>
    <cdr:to>
      <cdr:x>0.6148</cdr:x>
      <cdr:y>0.9765</cdr:y>
    </cdr:to>
    <cdr:sp macro="" textlink="">
      <cdr:nvSpPr>
        <cdr:cNvPr id="30" name="TextBox 11"/>
        <cdr:cNvSpPr txBox="1">
          <a:spLocks xmlns:a="http://schemas.openxmlformats.org/drawingml/2006/main" noChangeArrowheads="1"/>
        </cdr:cNvSpPr>
      </cdr:nvSpPr>
      <cdr:spPr bwMode="auto">
        <a:xfrm xmlns:a="http://schemas.openxmlformats.org/drawingml/2006/main">
          <a:off x="3672408" y="3240360"/>
          <a:ext cx="1285875" cy="416052"/>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a:spAutoFit/>
        </a:bodyPr>
        <a:lstStyle xmlns:a="http://schemas.openxmlformats.org/drawingml/2006/main">
          <a:defPPr>
            <a:defRPr lang="en-US"/>
          </a:defPPr>
          <a:lvl1pPr algn="l" rtl="0" fontAlgn="base">
            <a:spcBef>
              <a:spcPct val="0"/>
            </a:spcBef>
            <a:spcAft>
              <a:spcPct val="0"/>
            </a:spcAft>
            <a:defRPr kern="1200">
              <a:solidFill>
                <a:sysClr val="windowText" lastClr="000000"/>
              </a:solidFill>
              <a:latin typeface="Arial" charset="0"/>
              <a:cs typeface="Arial" charset="0"/>
            </a:defRPr>
          </a:lvl1pPr>
          <a:lvl2pPr marL="457200" algn="l" rtl="0" fontAlgn="base">
            <a:spcBef>
              <a:spcPct val="0"/>
            </a:spcBef>
            <a:spcAft>
              <a:spcPct val="0"/>
            </a:spcAft>
            <a:defRPr kern="1200">
              <a:solidFill>
                <a:sysClr val="windowText" lastClr="000000"/>
              </a:solidFill>
              <a:latin typeface="Arial" charset="0"/>
              <a:cs typeface="Arial" charset="0"/>
            </a:defRPr>
          </a:lvl2pPr>
          <a:lvl3pPr marL="914400" algn="l" rtl="0" fontAlgn="base">
            <a:spcBef>
              <a:spcPct val="0"/>
            </a:spcBef>
            <a:spcAft>
              <a:spcPct val="0"/>
            </a:spcAft>
            <a:defRPr kern="1200">
              <a:solidFill>
                <a:sysClr val="windowText" lastClr="000000"/>
              </a:solidFill>
              <a:latin typeface="Arial" charset="0"/>
              <a:cs typeface="Arial" charset="0"/>
            </a:defRPr>
          </a:lvl3pPr>
          <a:lvl4pPr marL="1371600" algn="l" rtl="0" fontAlgn="base">
            <a:spcBef>
              <a:spcPct val="0"/>
            </a:spcBef>
            <a:spcAft>
              <a:spcPct val="0"/>
            </a:spcAft>
            <a:defRPr kern="1200">
              <a:solidFill>
                <a:sysClr val="windowText" lastClr="000000"/>
              </a:solidFill>
              <a:latin typeface="Arial" charset="0"/>
              <a:cs typeface="Arial" charset="0"/>
            </a:defRPr>
          </a:lvl4pPr>
          <a:lvl5pPr marL="1828800" algn="l" rtl="0" fontAlgn="base">
            <a:spcBef>
              <a:spcPct val="0"/>
            </a:spcBef>
            <a:spcAft>
              <a:spcPct val="0"/>
            </a:spcAft>
            <a:defRPr kern="1200">
              <a:solidFill>
                <a:sysClr val="windowText" lastClr="000000"/>
              </a:solidFill>
              <a:latin typeface="Arial" charset="0"/>
              <a:cs typeface="Arial" charset="0"/>
            </a:defRPr>
          </a:lvl5pPr>
          <a:lvl6pPr marL="2286000" algn="l" defTabSz="914400" rtl="0" eaLnBrk="1" latinLnBrk="0" hangingPunct="1">
            <a:defRPr kern="1200">
              <a:solidFill>
                <a:sysClr val="windowText" lastClr="000000"/>
              </a:solidFill>
              <a:latin typeface="Arial" charset="0"/>
              <a:cs typeface="Arial" charset="0"/>
            </a:defRPr>
          </a:lvl6pPr>
          <a:lvl7pPr marL="2743200" algn="l" defTabSz="914400" rtl="0" eaLnBrk="1" latinLnBrk="0" hangingPunct="1">
            <a:defRPr kern="1200">
              <a:solidFill>
                <a:sysClr val="windowText" lastClr="000000"/>
              </a:solidFill>
              <a:latin typeface="Arial" charset="0"/>
              <a:cs typeface="Arial" charset="0"/>
            </a:defRPr>
          </a:lvl7pPr>
          <a:lvl8pPr marL="3200400" algn="l" defTabSz="914400" rtl="0" eaLnBrk="1" latinLnBrk="0" hangingPunct="1">
            <a:defRPr kern="1200">
              <a:solidFill>
                <a:sysClr val="windowText" lastClr="000000"/>
              </a:solidFill>
              <a:latin typeface="Arial" charset="0"/>
              <a:cs typeface="Arial" charset="0"/>
            </a:defRPr>
          </a:lvl8pPr>
          <a:lvl9pPr marL="3657600" algn="l" defTabSz="914400" rtl="0" eaLnBrk="1" latinLnBrk="0" hangingPunct="1">
            <a:defRPr kern="1200">
              <a:solidFill>
                <a:sysClr val="windowText" lastClr="000000"/>
              </a:solidFill>
              <a:latin typeface="Arial" charset="0"/>
              <a:cs typeface="Arial" charset="0"/>
            </a:defRPr>
          </a:lvl9pPr>
        </a:lstStyle>
        <a:p xmlns:a="http://schemas.openxmlformats.org/drawingml/2006/main">
          <a:r>
            <a:rPr lang="en-IN" sz="2000" dirty="0">
              <a:latin typeface="Calibri" pitchFamily="34" charset="0"/>
            </a:rPr>
            <a:t>Target</a:t>
          </a:r>
        </a:p>
      </cdr:txBody>
    </cdr:sp>
  </cdr:relSizeAnchor>
  <cdr:relSizeAnchor xmlns:cdr="http://schemas.openxmlformats.org/drawingml/2006/chartDrawing">
    <cdr:from>
      <cdr:x>0.42857</cdr:x>
      <cdr:y>0.90385</cdr:y>
    </cdr:from>
    <cdr:to>
      <cdr:x>0.44629</cdr:x>
      <cdr:y>0.94353</cdr:y>
    </cdr:to>
    <cdr:sp macro="" textlink="">
      <cdr:nvSpPr>
        <cdr:cNvPr id="31" name="Rectangle 30"/>
        <cdr:cNvSpPr/>
      </cdr:nvSpPr>
      <cdr:spPr>
        <a:xfrm xmlns:a="http://schemas.openxmlformats.org/drawingml/2006/main">
          <a:off x="3456384" y="3384376"/>
          <a:ext cx="142875" cy="148590"/>
        </a:xfrm>
        <a:prstGeom xmlns:a="http://schemas.openxmlformats.org/drawingml/2006/main" prst="rect">
          <a:avLst/>
        </a:prstGeom>
        <a:solidFill xmlns:a="http://schemas.openxmlformats.org/drawingml/2006/main">
          <a:srgbClr val="0070C0"/>
        </a:solidFill>
        <a:ln xmlns:a="http://schemas.openxmlformats.org/drawingml/2006/main" w="25400" cap="flat" cmpd="sng" algn="ctr">
          <a:solidFill>
            <a:srgbClr val="4F81BD">
              <a:shade val="50000"/>
            </a:srgbClr>
          </a:solidFill>
          <a:prstDash val="solid"/>
        </a:ln>
        <a:effectLst xmlns:a="http://schemas.openxmlformats.org/drawingml/2006/mai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nchor="ctr"/>
        <a:lstStyle xmlns:a="http://schemas.openxmlformats.org/drawingml/2006/main">
          <a:defPPr>
            <a:defRPr lang="en-US"/>
          </a:defPPr>
          <a:lvl1pPr algn="l" rtl="0" fontAlgn="base">
            <a:spcBef>
              <a:spcPct val="0"/>
            </a:spcBef>
            <a:spcAft>
              <a:spcPct val="0"/>
            </a:spcAft>
            <a:defRPr kern="1200">
              <a:solidFill>
                <a:sysClr val="window" lastClr="FFFFFF"/>
              </a:solidFill>
              <a:latin typeface="Calibri"/>
            </a:defRPr>
          </a:lvl1pPr>
          <a:lvl2pPr marL="457200" algn="l" rtl="0" fontAlgn="base">
            <a:spcBef>
              <a:spcPct val="0"/>
            </a:spcBef>
            <a:spcAft>
              <a:spcPct val="0"/>
            </a:spcAft>
            <a:defRPr kern="1200">
              <a:solidFill>
                <a:sysClr val="window" lastClr="FFFFFF"/>
              </a:solidFill>
              <a:latin typeface="Calibri"/>
            </a:defRPr>
          </a:lvl2pPr>
          <a:lvl3pPr marL="914400" algn="l" rtl="0" fontAlgn="base">
            <a:spcBef>
              <a:spcPct val="0"/>
            </a:spcBef>
            <a:spcAft>
              <a:spcPct val="0"/>
            </a:spcAft>
            <a:defRPr kern="1200">
              <a:solidFill>
                <a:sysClr val="window" lastClr="FFFFFF"/>
              </a:solidFill>
              <a:latin typeface="Calibri"/>
            </a:defRPr>
          </a:lvl3pPr>
          <a:lvl4pPr marL="1371600" algn="l" rtl="0" fontAlgn="base">
            <a:spcBef>
              <a:spcPct val="0"/>
            </a:spcBef>
            <a:spcAft>
              <a:spcPct val="0"/>
            </a:spcAft>
            <a:defRPr kern="1200">
              <a:solidFill>
                <a:sysClr val="window" lastClr="FFFFFF"/>
              </a:solidFill>
              <a:latin typeface="Calibri"/>
            </a:defRPr>
          </a:lvl4pPr>
          <a:lvl5pPr marL="1828800" algn="l" rtl="0" fontAlgn="base">
            <a:spcBef>
              <a:spcPct val="0"/>
            </a:spcBef>
            <a:spcAft>
              <a:spcPct val="0"/>
            </a:spcAft>
            <a:defRPr kern="1200">
              <a:solidFill>
                <a:sysClr val="window" lastClr="FFFFFF"/>
              </a:solidFill>
              <a:latin typeface="Calibri"/>
            </a:defRPr>
          </a:lvl5pPr>
          <a:lvl6pPr marL="2286000" algn="l" defTabSz="914400" rtl="0" eaLnBrk="1" latinLnBrk="0" hangingPunct="1">
            <a:defRPr kern="1200">
              <a:solidFill>
                <a:sysClr val="window" lastClr="FFFFFF"/>
              </a:solidFill>
              <a:latin typeface="Calibri"/>
            </a:defRPr>
          </a:lvl6pPr>
          <a:lvl7pPr marL="2743200" algn="l" defTabSz="914400" rtl="0" eaLnBrk="1" latinLnBrk="0" hangingPunct="1">
            <a:defRPr kern="1200">
              <a:solidFill>
                <a:sysClr val="window" lastClr="FFFFFF"/>
              </a:solidFill>
              <a:latin typeface="Calibri"/>
            </a:defRPr>
          </a:lvl7pPr>
          <a:lvl8pPr marL="3200400" algn="l" defTabSz="914400" rtl="0" eaLnBrk="1" latinLnBrk="0" hangingPunct="1">
            <a:defRPr kern="1200">
              <a:solidFill>
                <a:sysClr val="window" lastClr="FFFFFF"/>
              </a:solidFill>
              <a:latin typeface="Calibri"/>
            </a:defRPr>
          </a:lvl8pPr>
          <a:lvl9pPr marL="3657600" algn="l" defTabSz="914400" rtl="0" eaLnBrk="1" latinLnBrk="0" hangingPunct="1">
            <a:defRPr kern="1200">
              <a:solidFill>
                <a:sysClr val="window" lastClr="FFFFFF"/>
              </a:solidFill>
              <a:latin typeface="Calibri"/>
            </a:defRPr>
          </a:lvl9pPr>
        </a:lstStyle>
        <a:p xmlns:a="http://schemas.openxmlformats.org/drawingml/2006/main">
          <a:pPr algn="ctr" fontAlgn="auto">
            <a:spcBef>
              <a:spcPts val="0"/>
            </a:spcBef>
            <a:spcAft>
              <a:spcPts val="0"/>
            </a:spcAft>
            <a:defRPr/>
          </a:pPr>
          <a:endParaRPr lang="en-IN" dirty="0">
            <a:solidFill>
              <a:srgbClr val="FF0000"/>
            </a:solidFill>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0.19776</cdr:x>
      <cdr:y>0.0569</cdr:y>
    </cdr:from>
    <cdr:to>
      <cdr:x>0.43039</cdr:x>
      <cdr:y>0.15826</cdr:y>
    </cdr:to>
    <cdr:sp macro="" textlink="">
      <cdr:nvSpPr>
        <cdr:cNvPr id="2" name="TextBox 13"/>
        <cdr:cNvSpPr txBox="1"/>
      </cdr:nvSpPr>
      <cdr:spPr>
        <a:xfrm xmlns:a="http://schemas.openxmlformats.org/drawingml/2006/main">
          <a:off x="2209915" y="259153"/>
          <a:ext cx="2599532" cy="46166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IN" sz="2400" b="1" u="sng" dirty="0" smtClean="0"/>
            <a:t>Financial Progress</a:t>
          </a:r>
          <a:endParaRPr lang="en-US" sz="2400" b="1" u="sng" dirty="0"/>
        </a:p>
      </cdr:txBody>
    </cdr:sp>
  </cdr:relSizeAnchor>
  <cdr:relSizeAnchor xmlns:cdr="http://schemas.openxmlformats.org/drawingml/2006/chartDrawing">
    <cdr:from>
      <cdr:x>0.35294</cdr:x>
      <cdr:y>0.59681</cdr:y>
    </cdr:from>
    <cdr:to>
      <cdr:x>0.48508</cdr:x>
      <cdr:y>0.6779</cdr:y>
    </cdr:to>
    <cdr:sp macro="" textlink="">
      <cdr:nvSpPr>
        <cdr:cNvPr id="3" name="TextBox 10"/>
        <cdr:cNvSpPr txBox="1"/>
      </cdr:nvSpPr>
      <cdr:spPr>
        <a:xfrm xmlns:a="http://schemas.openxmlformats.org/drawingml/2006/main">
          <a:off x="3204451" y="2718318"/>
          <a:ext cx="1199723"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ysClr val="windowText" lastClr="000000"/>
              </a:solidFill>
              <a:latin typeface="Calibri"/>
            </a:defRPr>
          </a:lvl1pPr>
          <a:lvl2pPr marL="457200" algn="l" defTabSz="914400" rtl="0" eaLnBrk="1" latinLnBrk="0" hangingPunct="1">
            <a:defRPr sz="1800" kern="1200">
              <a:solidFill>
                <a:sysClr val="windowText" lastClr="000000"/>
              </a:solidFill>
              <a:latin typeface="Calibri"/>
            </a:defRPr>
          </a:lvl2pPr>
          <a:lvl3pPr marL="914400" algn="l" defTabSz="914400" rtl="0" eaLnBrk="1" latinLnBrk="0" hangingPunct="1">
            <a:defRPr sz="1800" kern="1200">
              <a:solidFill>
                <a:sysClr val="windowText" lastClr="000000"/>
              </a:solidFill>
              <a:latin typeface="Calibri"/>
            </a:defRPr>
          </a:lvl3pPr>
          <a:lvl4pPr marL="1371600" algn="l" defTabSz="914400" rtl="0" eaLnBrk="1" latinLnBrk="0" hangingPunct="1">
            <a:defRPr sz="1800" kern="1200">
              <a:solidFill>
                <a:sysClr val="windowText" lastClr="000000"/>
              </a:solidFill>
              <a:latin typeface="Calibri"/>
            </a:defRPr>
          </a:lvl4pPr>
          <a:lvl5pPr marL="1828800" algn="l" defTabSz="914400" rtl="0" eaLnBrk="1" latinLnBrk="0" hangingPunct="1">
            <a:defRPr sz="1800" kern="1200">
              <a:solidFill>
                <a:sysClr val="windowText" lastClr="000000"/>
              </a:solidFill>
              <a:latin typeface="Calibri"/>
            </a:defRPr>
          </a:lvl5pPr>
          <a:lvl6pPr marL="2286000" algn="l" defTabSz="914400" rtl="0" eaLnBrk="1" latinLnBrk="0" hangingPunct="1">
            <a:defRPr sz="1800" kern="1200">
              <a:solidFill>
                <a:sysClr val="windowText" lastClr="000000"/>
              </a:solidFill>
              <a:latin typeface="Calibri"/>
            </a:defRPr>
          </a:lvl6pPr>
          <a:lvl7pPr marL="2743200" algn="l" defTabSz="914400" rtl="0" eaLnBrk="1" latinLnBrk="0" hangingPunct="1">
            <a:defRPr sz="1800" kern="1200">
              <a:solidFill>
                <a:sysClr val="windowText" lastClr="000000"/>
              </a:solidFill>
              <a:latin typeface="Calibri"/>
            </a:defRPr>
          </a:lvl7pPr>
          <a:lvl8pPr marL="3200400" algn="l" defTabSz="914400" rtl="0" eaLnBrk="1" latinLnBrk="0" hangingPunct="1">
            <a:defRPr sz="1800" kern="1200">
              <a:solidFill>
                <a:sysClr val="windowText" lastClr="000000"/>
              </a:solidFill>
              <a:latin typeface="Calibri"/>
            </a:defRPr>
          </a:lvl8pPr>
          <a:lvl9pPr marL="3657600" algn="l" defTabSz="914400" rtl="0" eaLnBrk="1" latinLnBrk="0" hangingPunct="1">
            <a:defRPr sz="1800" kern="1200">
              <a:solidFill>
                <a:sysClr val="windowText" lastClr="000000"/>
              </a:solidFill>
              <a:latin typeface="Calibri"/>
            </a:defRPr>
          </a:lvl9pPr>
        </a:lstStyle>
        <a:p xmlns:a="http://schemas.openxmlformats.org/drawingml/2006/main">
          <a:r>
            <a:rPr lang="en-IN" dirty="0" smtClean="0"/>
            <a:t>(10.74%)</a:t>
          </a:r>
          <a:endParaRPr lang="en-US" dirty="0"/>
        </a:p>
      </cdr:txBody>
    </cdr:sp>
  </cdr:relSizeAnchor>
  <cdr:relSizeAnchor xmlns:cdr="http://schemas.openxmlformats.org/drawingml/2006/chartDrawing">
    <cdr:from>
      <cdr:x>0.85031</cdr:x>
      <cdr:y>0.5658</cdr:y>
    </cdr:from>
    <cdr:to>
      <cdr:x>0.97033</cdr:x>
      <cdr:y>0.64689</cdr:y>
    </cdr:to>
    <cdr:sp macro="" textlink="">
      <cdr:nvSpPr>
        <cdr:cNvPr id="4" name="TextBox 10"/>
        <cdr:cNvSpPr txBox="1"/>
      </cdr:nvSpPr>
      <cdr:spPr>
        <a:xfrm xmlns:a="http://schemas.openxmlformats.org/drawingml/2006/main">
          <a:off x="7720226" y="2577075"/>
          <a:ext cx="1089694"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r>
            <a:rPr lang="en-IN" sz="1800" dirty="0" smtClean="0"/>
            <a:t>(32.57%)</a:t>
          </a:r>
          <a:endParaRPr lang="en-US" sz="1800" dirty="0"/>
        </a:p>
      </cdr:txBody>
    </cdr:sp>
  </cdr:relSizeAnchor>
  <cdr:relSizeAnchor xmlns:cdr="http://schemas.openxmlformats.org/drawingml/2006/chartDrawing">
    <cdr:from>
      <cdr:x>0.55635</cdr:x>
      <cdr:y>0.64227</cdr:y>
    </cdr:from>
    <cdr:to>
      <cdr:x>0.66805</cdr:x>
      <cdr:y>0.72336</cdr:y>
    </cdr:to>
    <cdr:sp macro="" textlink="">
      <cdr:nvSpPr>
        <cdr:cNvPr id="5" name="TextBox 10"/>
        <cdr:cNvSpPr txBox="1"/>
      </cdr:nvSpPr>
      <cdr:spPr>
        <a:xfrm xmlns:a="http://schemas.openxmlformats.org/drawingml/2006/main">
          <a:off x="5051272" y="2925377"/>
          <a:ext cx="1014182" cy="36934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r>
            <a:rPr lang="en-IN" sz="1800" dirty="0" smtClean="0"/>
            <a:t>(22.81%)</a:t>
          </a:r>
          <a:endParaRPr lang="en-US" sz="1800" dirty="0"/>
        </a:p>
      </cdr:txBody>
    </cdr:sp>
  </cdr:relSizeAnchor>
  <cdr:relSizeAnchor xmlns:cdr="http://schemas.openxmlformats.org/drawingml/2006/chartDrawing">
    <cdr:from>
      <cdr:x>0.80608</cdr:x>
      <cdr:y>0.43897</cdr:y>
    </cdr:from>
    <cdr:to>
      <cdr:x>0.92522</cdr:x>
      <cdr:y>0.52006</cdr:y>
    </cdr:to>
    <cdr:sp macro="" textlink="">
      <cdr:nvSpPr>
        <cdr:cNvPr id="6" name="TextBox 10"/>
        <cdr:cNvSpPr txBox="1"/>
      </cdr:nvSpPr>
      <cdr:spPr>
        <a:xfrm xmlns:a="http://schemas.openxmlformats.org/drawingml/2006/main">
          <a:off x="7318648" y="1999397"/>
          <a:ext cx="1081697" cy="36934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r>
            <a:rPr lang="en-IN" sz="1800" dirty="0" smtClean="0"/>
            <a:t>(57.26%)</a:t>
          </a:r>
          <a:endParaRPr lang="en-US" sz="1800" dirty="0"/>
        </a:p>
      </cdr:txBody>
    </cdr:sp>
  </cdr:relSizeAnchor>
</c:userShapes>
</file>

<file path=ppt/drawings/drawing4.xml><?xml version="1.0" encoding="utf-8"?>
<c:userShapes xmlns:c="http://schemas.openxmlformats.org/drawingml/2006/chart">
  <cdr:relSizeAnchor xmlns:cdr="http://schemas.openxmlformats.org/drawingml/2006/chartDrawing">
    <cdr:from>
      <cdr:x>0.35208</cdr:x>
      <cdr:y>0.03604</cdr:y>
    </cdr:from>
    <cdr:to>
      <cdr:x>0.85625</cdr:x>
      <cdr:y>0.18018</cdr:y>
    </cdr:to>
    <cdr:sp macro="" textlink="">
      <cdr:nvSpPr>
        <cdr:cNvPr id="2" name="TextBox 1"/>
        <cdr:cNvSpPr txBox="1"/>
      </cdr:nvSpPr>
      <cdr:spPr>
        <a:xfrm xmlns:a="http://schemas.openxmlformats.org/drawingml/2006/main">
          <a:off x="1609725" y="114301"/>
          <a:ext cx="2305050" cy="457200"/>
        </a:xfrm>
        <a:prstGeom xmlns:a="http://schemas.openxmlformats.org/drawingml/2006/main" prst="rect">
          <a:avLst/>
        </a:prstGeom>
      </cdr:spPr>
      <cdr:txBody>
        <a:bodyPr xmlns:a="http://schemas.openxmlformats.org/drawingml/2006/main" wrap="square" rtlCol="0"/>
        <a:lstStyle xmlns:a="http://schemas.openxmlformats.org/drawingml/2006/main"/>
        <a:p xmlns:a="http://schemas.openxmlformats.org/drawingml/2006/main">
          <a:r>
            <a:rPr lang="en-US" sz="1800" b="1" u="sng" dirty="0"/>
            <a:t>Financial Progress</a:t>
          </a:r>
        </a:p>
      </cdr:txBody>
    </cdr:sp>
  </cdr:relSizeAnchor>
  <cdr:relSizeAnchor xmlns:cdr="http://schemas.openxmlformats.org/drawingml/2006/chartDrawing">
    <cdr:from>
      <cdr:x>0.36026</cdr:x>
      <cdr:y>0.35694</cdr:y>
    </cdr:from>
    <cdr:to>
      <cdr:x>0.46441</cdr:x>
      <cdr:y>0.41447</cdr:y>
    </cdr:to>
    <cdr:sp macro="" textlink="">
      <cdr:nvSpPr>
        <cdr:cNvPr id="3" name="Rectangle 2">
          <a:extLst xmlns:a="http://schemas.openxmlformats.org/drawingml/2006/main">
            <a:ext uri="{FF2B5EF4-FFF2-40B4-BE49-F238E27FC236}">
              <a16:creationId xmlns="" xmlns:a16="http://schemas.microsoft.com/office/drawing/2014/main" id="{21FECBDA-C3FC-450E-8542-4895C48344A4}"/>
            </a:ext>
          </a:extLst>
        </cdr:cNvPr>
        <cdr:cNvSpPr/>
      </cdr:nvSpPr>
      <cdr:spPr>
        <a:xfrm xmlns:a="http://schemas.openxmlformats.org/drawingml/2006/main">
          <a:off x="1837509" y="1715589"/>
          <a:ext cx="531223" cy="276497"/>
        </a:xfrm>
        <a:prstGeom xmlns:a="http://schemas.openxmlformats.org/drawingml/2006/main" prst="rect">
          <a:avLst/>
        </a:prstGeom>
        <a:solidFill xmlns:a="http://schemas.openxmlformats.org/drawingml/2006/main">
          <a:schemeClr val="bg1"/>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r>
            <a:rPr lang="en-US" dirty="0">
              <a:solidFill>
                <a:schemeClr val="tx1"/>
              </a:solidFill>
            </a:rPr>
            <a:t>(62%)</a:t>
          </a:r>
        </a:p>
      </cdr:txBody>
    </cdr:sp>
  </cdr:relSizeAnchor>
  <cdr:relSizeAnchor xmlns:cdr="http://schemas.openxmlformats.org/drawingml/2006/chartDrawing">
    <cdr:from>
      <cdr:x>0.89457</cdr:x>
      <cdr:y>0.55195</cdr:y>
    </cdr:from>
    <cdr:to>
      <cdr:x>0.98562</cdr:x>
      <cdr:y>0.59906</cdr:y>
    </cdr:to>
    <cdr:sp macro="" textlink="">
      <cdr:nvSpPr>
        <cdr:cNvPr id="4" name="Rectangle 3">
          <a:extLst xmlns:a="http://schemas.openxmlformats.org/drawingml/2006/main">
            <a:ext uri="{FF2B5EF4-FFF2-40B4-BE49-F238E27FC236}">
              <a16:creationId xmlns="" xmlns:a16="http://schemas.microsoft.com/office/drawing/2014/main" id="{2B392CEC-2A41-49A6-854B-20AA8E822CF6}"/>
            </a:ext>
          </a:extLst>
        </cdr:cNvPr>
        <cdr:cNvSpPr/>
      </cdr:nvSpPr>
      <cdr:spPr>
        <a:xfrm xmlns:a="http://schemas.openxmlformats.org/drawingml/2006/main">
          <a:off x="4876801" y="2503895"/>
          <a:ext cx="496389" cy="213704"/>
        </a:xfrm>
        <a:prstGeom xmlns:a="http://schemas.openxmlformats.org/drawingml/2006/main" prst="rect">
          <a:avLst/>
        </a:prstGeom>
        <a:solidFill xmlns:a="http://schemas.openxmlformats.org/drawingml/2006/main">
          <a:schemeClr val="bg1"/>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r>
            <a:rPr lang="en-US" sz="1000" dirty="0">
              <a:solidFill>
                <a:schemeClr val="tx1"/>
              </a:solidFill>
            </a:rPr>
            <a:t>(64%)</a:t>
          </a:r>
        </a:p>
      </cdr:txBody>
    </cdr:sp>
  </cdr:relSizeAnchor>
</c:userShapes>
</file>

<file path=ppt/drawings/drawing5.xml><?xml version="1.0" encoding="utf-8"?>
<c:userShapes xmlns:c="http://schemas.openxmlformats.org/drawingml/2006/chart">
  <cdr:relSizeAnchor xmlns:cdr="http://schemas.openxmlformats.org/drawingml/2006/chartDrawing">
    <cdr:from>
      <cdr:x>0.22656</cdr:x>
      <cdr:y>0</cdr:y>
    </cdr:from>
    <cdr:to>
      <cdr:x>0.73073</cdr:x>
      <cdr:y>0.16667</cdr:y>
    </cdr:to>
    <cdr:sp macro="" textlink="">
      <cdr:nvSpPr>
        <cdr:cNvPr id="2" name="TextBox 1"/>
        <cdr:cNvSpPr txBox="1"/>
      </cdr:nvSpPr>
      <cdr:spPr>
        <a:xfrm xmlns:a="http://schemas.openxmlformats.org/drawingml/2006/main">
          <a:off x="1151141" y="-1517961"/>
          <a:ext cx="2561629" cy="77798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r>
            <a:rPr lang="en-US" sz="1800" b="1" u="sng" dirty="0"/>
            <a:t>Physical Progress</a:t>
          </a:r>
        </a:p>
      </cdr:txBody>
    </cdr:sp>
  </cdr:relSizeAnchor>
  <cdr:relSizeAnchor xmlns:cdr="http://schemas.openxmlformats.org/drawingml/2006/chartDrawing">
    <cdr:from>
      <cdr:x>0.36411</cdr:x>
      <cdr:y>0.67853</cdr:y>
    </cdr:from>
    <cdr:to>
      <cdr:x>0.47381</cdr:x>
      <cdr:y>0.73823</cdr:y>
    </cdr:to>
    <cdr:sp macro="" textlink="">
      <cdr:nvSpPr>
        <cdr:cNvPr id="3" name="Rectangle 2">
          <a:extLst xmlns:a="http://schemas.openxmlformats.org/drawingml/2006/main">
            <a:ext uri="{FF2B5EF4-FFF2-40B4-BE49-F238E27FC236}">
              <a16:creationId xmlns="" xmlns:a16="http://schemas.microsoft.com/office/drawing/2014/main" id="{B7090755-26C5-4894-A043-EED2871D035C}"/>
            </a:ext>
          </a:extLst>
        </cdr:cNvPr>
        <cdr:cNvSpPr/>
      </cdr:nvSpPr>
      <cdr:spPr>
        <a:xfrm xmlns:a="http://schemas.openxmlformats.org/drawingml/2006/main">
          <a:off x="1850005" y="3167251"/>
          <a:ext cx="557348" cy="278674"/>
        </a:xfrm>
        <a:prstGeom xmlns:a="http://schemas.openxmlformats.org/drawingml/2006/main" prst="rect">
          <a:avLst/>
        </a:prstGeom>
        <a:solidFill xmlns:a="http://schemas.openxmlformats.org/drawingml/2006/main">
          <a:schemeClr val="bg1"/>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r>
            <a:rPr lang="en-US" dirty="0">
              <a:solidFill>
                <a:schemeClr val="tx1"/>
              </a:solidFill>
            </a:rPr>
            <a:t>(67%)</a:t>
          </a:r>
        </a:p>
      </cdr:txBody>
    </cdr:sp>
  </cdr:relSizeAnchor>
  <cdr:relSizeAnchor xmlns:cdr="http://schemas.openxmlformats.org/drawingml/2006/chartDrawing">
    <cdr:from>
      <cdr:x>0.88302</cdr:x>
      <cdr:y>0.23823</cdr:y>
    </cdr:from>
    <cdr:to>
      <cdr:x>0.99272</cdr:x>
      <cdr:y>0.29047</cdr:y>
    </cdr:to>
    <cdr:sp macro="" textlink="">
      <cdr:nvSpPr>
        <cdr:cNvPr id="4" name="Rectangle 3">
          <a:extLst xmlns:a="http://schemas.openxmlformats.org/drawingml/2006/main">
            <a:ext uri="{FF2B5EF4-FFF2-40B4-BE49-F238E27FC236}">
              <a16:creationId xmlns="" xmlns:a16="http://schemas.microsoft.com/office/drawing/2014/main" id="{40C58ED8-5744-4A15-BC9A-E1E38DB29279}"/>
            </a:ext>
          </a:extLst>
        </cdr:cNvPr>
        <cdr:cNvSpPr/>
      </cdr:nvSpPr>
      <cdr:spPr>
        <a:xfrm xmlns:a="http://schemas.openxmlformats.org/drawingml/2006/main">
          <a:off x="4486523" y="1112028"/>
          <a:ext cx="557350" cy="243840"/>
        </a:xfrm>
        <a:prstGeom xmlns:a="http://schemas.openxmlformats.org/drawingml/2006/main" prst="rect">
          <a:avLst/>
        </a:prstGeom>
        <a:solidFill xmlns:a="http://schemas.openxmlformats.org/drawingml/2006/main">
          <a:schemeClr val="bg1"/>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r>
            <a:rPr lang="en-US" dirty="0">
              <a:solidFill>
                <a:schemeClr val="tx1"/>
              </a:solidFill>
            </a:rPr>
            <a:t>(74%)</a:t>
          </a:r>
        </a:p>
      </cdr:txBody>
    </cdr:sp>
  </cdr:relSizeAnchor>
</c:userShapes>
</file>

<file path=ppt/drawings/drawing6.xml><?xml version="1.0" encoding="utf-8"?>
<c:userShapes xmlns:c="http://schemas.openxmlformats.org/drawingml/2006/chart">
  <cdr:relSizeAnchor xmlns:cdr="http://schemas.openxmlformats.org/drawingml/2006/chartDrawing">
    <cdr:from>
      <cdr:x>0.54269</cdr:x>
      <cdr:y>0.74717</cdr:y>
    </cdr:from>
    <cdr:to>
      <cdr:x>0.62663</cdr:x>
      <cdr:y>0.96604</cdr:y>
    </cdr:to>
    <cdr:sp macro="" textlink="">
      <cdr:nvSpPr>
        <cdr:cNvPr id="2" name="TextBox 1"/>
        <cdr:cNvSpPr txBox="1"/>
      </cdr:nvSpPr>
      <cdr:spPr>
        <a:xfrm xmlns:a="http://schemas.openxmlformats.org/drawingml/2006/main">
          <a:off x="5912070" y="3121572"/>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en-IN" sz="1100" dirty="0"/>
        </a:p>
      </cdr:txBody>
    </cdr:sp>
  </cdr:relSizeAnchor>
  <cdr:relSizeAnchor xmlns:cdr="http://schemas.openxmlformats.org/drawingml/2006/chartDrawing">
    <cdr:from>
      <cdr:x>0.13402</cdr:x>
      <cdr:y>0.6498</cdr:y>
    </cdr:from>
    <cdr:to>
      <cdr:x>0.20644</cdr:x>
      <cdr:y>0.66141</cdr:y>
    </cdr:to>
    <cdr:sp macro="" textlink="">
      <cdr:nvSpPr>
        <cdr:cNvPr id="3" name="TextBox 2"/>
        <cdr:cNvSpPr txBox="1"/>
      </cdr:nvSpPr>
      <cdr:spPr>
        <a:xfrm xmlns:a="http://schemas.openxmlformats.org/drawingml/2006/main">
          <a:off x="1263586" y="2558904"/>
          <a:ext cx="682827" cy="45719"/>
        </a:xfrm>
        <a:prstGeom xmlns:a="http://schemas.openxmlformats.org/drawingml/2006/main" prst="rect">
          <a:avLst/>
        </a:prstGeom>
        <a:solidFill xmlns:a="http://schemas.openxmlformats.org/drawingml/2006/main">
          <a:schemeClr val="accent6">
            <a:lumMod val="75000"/>
          </a:schemeClr>
        </a:solidFill>
      </cdr:spPr>
      <cdr:txBody>
        <a:bodyPr xmlns:a="http://schemas.openxmlformats.org/drawingml/2006/main" wrap="non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0.8801</cdr:x>
      <cdr:y>0.58581</cdr:y>
    </cdr:from>
    <cdr:to>
      <cdr:x>0.97763</cdr:x>
      <cdr:y>0.65871</cdr:y>
    </cdr:to>
    <cdr:sp macro="" textlink="">
      <cdr:nvSpPr>
        <cdr:cNvPr id="4" name="TextBox 3"/>
        <cdr:cNvSpPr txBox="1"/>
      </cdr:nvSpPr>
      <cdr:spPr>
        <a:xfrm xmlns:a="http://schemas.openxmlformats.org/drawingml/2006/main">
          <a:off x="8251403" y="2306898"/>
          <a:ext cx="914400" cy="287080"/>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0.54269</cdr:x>
      <cdr:y>0.74717</cdr:y>
    </cdr:from>
    <cdr:to>
      <cdr:x>0.62663</cdr:x>
      <cdr:y>0.96604</cdr:y>
    </cdr:to>
    <cdr:sp macro="" textlink="">
      <cdr:nvSpPr>
        <cdr:cNvPr id="6" name="TextBox 1"/>
        <cdr:cNvSpPr txBox="1"/>
      </cdr:nvSpPr>
      <cdr:spPr>
        <a:xfrm xmlns:a="http://schemas.openxmlformats.org/drawingml/2006/main">
          <a:off x="5912070" y="3121572"/>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en-IN" sz="1100" dirty="0"/>
        </a:p>
      </cdr:txBody>
    </cdr:sp>
  </cdr:relSizeAnchor>
  <cdr:relSizeAnchor xmlns:cdr="http://schemas.openxmlformats.org/drawingml/2006/chartDrawing">
    <cdr:from>
      <cdr:x>0.13402</cdr:x>
      <cdr:y>0.6498</cdr:y>
    </cdr:from>
    <cdr:to>
      <cdr:x>0.20644</cdr:x>
      <cdr:y>0.66141</cdr:y>
    </cdr:to>
    <cdr:sp macro="" textlink="">
      <cdr:nvSpPr>
        <cdr:cNvPr id="7" name="TextBox 2"/>
        <cdr:cNvSpPr txBox="1"/>
      </cdr:nvSpPr>
      <cdr:spPr>
        <a:xfrm xmlns:a="http://schemas.openxmlformats.org/drawingml/2006/main">
          <a:off x="1263586" y="2558904"/>
          <a:ext cx="682827" cy="45719"/>
        </a:xfrm>
        <a:prstGeom xmlns:a="http://schemas.openxmlformats.org/drawingml/2006/main" prst="rect">
          <a:avLst/>
        </a:prstGeom>
        <a:solidFill xmlns:a="http://schemas.openxmlformats.org/drawingml/2006/main">
          <a:schemeClr val="accent6">
            <a:lumMod val="75000"/>
          </a:schemeClr>
        </a:solidFill>
      </cdr:spPr>
      <cdr:txBody>
        <a:bodyPr xmlns:a="http://schemas.openxmlformats.org/drawingml/2006/main" wrap="non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0.8801</cdr:x>
      <cdr:y>0.58581</cdr:y>
    </cdr:from>
    <cdr:to>
      <cdr:x>0.97763</cdr:x>
      <cdr:y>0.65871</cdr:y>
    </cdr:to>
    <cdr:sp macro="" textlink="">
      <cdr:nvSpPr>
        <cdr:cNvPr id="8" name="TextBox 3"/>
        <cdr:cNvSpPr txBox="1"/>
      </cdr:nvSpPr>
      <cdr:spPr>
        <a:xfrm xmlns:a="http://schemas.openxmlformats.org/drawingml/2006/main">
          <a:off x="8251403" y="2306898"/>
          <a:ext cx="914400" cy="287080"/>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0.61831</cdr:x>
      <cdr:y>0.07361</cdr:y>
    </cdr:from>
    <cdr:to>
      <cdr:x>0.8934</cdr:x>
      <cdr:y>0.19016</cdr:y>
    </cdr:to>
    <cdr:sp macro="" textlink="">
      <cdr:nvSpPr>
        <cdr:cNvPr id="9" name="TextBox 8"/>
        <cdr:cNvSpPr txBox="1"/>
      </cdr:nvSpPr>
      <cdr:spPr>
        <a:xfrm xmlns:a="http://schemas.openxmlformats.org/drawingml/2006/main">
          <a:off x="5829735" y="289875"/>
          <a:ext cx="2593690" cy="45898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2200" b="1" dirty="0">
              <a:latin typeface="+mn-lt"/>
            </a:rPr>
            <a:t>Physical progress</a:t>
          </a:r>
        </a:p>
      </cdr:txBody>
    </cdr:sp>
  </cdr:relSizeAnchor>
</c:userShapes>
</file>

<file path=ppt/drawings/drawing7.xml><?xml version="1.0" encoding="utf-8"?>
<c:userShapes xmlns:c="http://schemas.openxmlformats.org/drawingml/2006/chart">
  <cdr:relSizeAnchor xmlns:cdr="http://schemas.openxmlformats.org/drawingml/2006/chartDrawing">
    <cdr:from>
      <cdr:x>0.02122</cdr:x>
      <cdr:y>0.79812</cdr:y>
    </cdr:from>
    <cdr:to>
      <cdr:x>0.25201</cdr:x>
      <cdr:y>0.95568</cdr:y>
    </cdr:to>
    <cdr:sp macro="" textlink="">
      <cdr:nvSpPr>
        <cdr:cNvPr id="5" name="TextBox 4"/>
        <cdr:cNvSpPr txBox="1"/>
      </cdr:nvSpPr>
      <cdr:spPr>
        <a:xfrm xmlns:a="http://schemas.openxmlformats.org/drawingml/2006/main">
          <a:off x="187844" y="2956423"/>
          <a:ext cx="2042804" cy="58364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600" b="1" dirty="0"/>
            <a:t>Total Expenditure </a:t>
          </a:r>
        </a:p>
        <a:p xmlns:a="http://schemas.openxmlformats.org/drawingml/2006/main">
          <a:pPr algn="ctr"/>
          <a:r>
            <a:rPr lang="en-US" sz="1600" b="1" dirty="0"/>
            <a:t>(</a:t>
          </a:r>
          <a:r>
            <a:rPr lang="en-US" sz="1600" b="1" dirty="0" err="1"/>
            <a:t>Rs</a:t>
          </a:r>
          <a:r>
            <a:rPr lang="en-US" sz="1600" b="1" dirty="0"/>
            <a:t>. </a:t>
          </a:r>
          <a:r>
            <a:rPr lang="en-US" sz="1600" b="1" dirty="0" err="1"/>
            <a:t>Crore</a:t>
          </a:r>
          <a:r>
            <a:rPr lang="en-US" sz="1600" b="1" dirty="0"/>
            <a:t>)</a:t>
          </a:r>
        </a:p>
      </cdr:txBody>
    </cdr:sp>
  </cdr:relSizeAnchor>
  <cdr:relSizeAnchor xmlns:cdr="http://schemas.openxmlformats.org/drawingml/2006/chartDrawing">
    <cdr:from>
      <cdr:x>0.26376</cdr:x>
      <cdr:y>0.7957</cdr:y>
    </cdr:from>
    <cdr:to>
      <cdr:x>0.49821</cdr:x>
      <cdr:y>0.96746</cdr:y>
    </cdr:to>
    <cdr:sp macro="" textlink="">
      <cdr:nvSpPr>
        <cdr:cNvPr id="6" name="TextBox 1"/>
        <cdr:cNvSpPr txBox="1"/>
      </cdr:nvSpPr>
      <cdr:spPr>
        <a:xfrm xmlns:a="http://schemas.openxmlformats.org/drawingml/2006/main">
          <a:off x="2334638" y="2947480"/>
          <a:ext cx="2075179" cy="63621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US" sz="1600" b="1" dirty="0"/>
            <a:t>CA (</a:t>
          </a:r>
          <a:r>
            <a:rPr lang="en-US" sz="1600" b="1" dirty="0" err="1"/>
            <a:t>Rs</a:t>
          </a:r>
          <a:r>
            <a:rPr lang="en-US" sz="1600" b="1" dirty="0"/>
            <a:t>. </a:t>
          </a:r>
          <a:r>
            <a:rPr lang="en-US" sz="1600" b="1" dirty="0" err="1"/>
            <a:t>Crore</a:t>
          </a:r>
          <a:r>
            <a:rPr lang="en-US" sz="1600" b="1" dirty="0"/>
            <a:t>)</a:t>
          </a:r>
        </a:p>
      </cdr:txBody>
    </cdr:sp>
  </cdr:relSizeAnchor>
  <cdr:relSizeAnchor xmlns:cdr="http://schemas.openxmlformats.org/drawingml/2006/chartDrawing">
    <cdr:from>
      <cdr:x>0.51323</cdr:x>
      <cdr:y>0.77995</cdr:y>
    </cdr:from>
    <cdr:to>
      <cdr:x>0.74768</cdr:x>
      <cdr:y>0.95171</cdr:y>
    </cdr:to>
    <cdr:sp macro="" textlink="">
      <cdr:nvSpPr>
        <cdr:cNvPr id="7" name="TextBox 1"/>
        <cdr:cNvSpPr txBox="1"/>
      </cdr:nvSpPr>
      <cdr:spPr>
        <a:xfrm xmlns:a="http://schemas.openxmlformats.org/drawingml/2006/main">
          <a:off x="4542780" y="2889112"/>
          <a:ext cx="2075200" cy="63624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US" sz="1600" b="1" dirty="0"/>
            <a:t>Balance </a:t>
          </a:r>
          <a:r>
            <a:rPr lang="en-US" sz="1600" b="1" dirty="0" err="1"/>
            <a:t>CCA</a:t>
          </a:r>
          <a:r>
            <a:rPr lang="en-US" sz="1600" b="1" dirty="0"/>
            <a:t> (Th. Ha.)</a:t>
          </a:r>
        </a:p>
      </cdr:txBody>
    </cdr:sp>
  </cdr:relSizeAnchor>
  <cdr:relSizeAnchor xmlns:cdr="http://schemas.openxmlformats.org/drawingml/2006/chartDrawing">
    <cdr:from>
      <cdr:x>0.74073</cdr:x>
      <cdr:y>0.80358</cdr:y>
    </cdr:from>
    <cdr:to>
      <cdr:x>0.97518</cdr:x>
      <cdr:y>0.97534</cdr:y>
    </cdr:to>
    <cdr:sp macro="" textlink="">
      <cdr:nvSpPr>
        <cdr:cNvPr id="8" name="TextBox 1"/>
        <cdr:cNvSpPr txBox="1"/>
      </cdr:nvSpPr>
      <cdr:spPr>
        <a:xfrm xmlns:a="http://schemas.openxmlformats.org/drawingml/2006/main">
          <a:off x="6556442" y="2976664"/>
          <a:ext cx="2075179" cy="63621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pPr algn="ctr"/>
          <a:r>
            <a:rPr lang="en-US" sz="1600" b="1" dirty="0" err="1"/>
            <a:t>WUAs</a:t>
          </a:r>
          <a:r>
            <a:rPr lang="en-US" sz="1600" b="1" dirty="0"/>
            <a:t> (</a:t>
          </a:r>
          <a:r>
            <a:rPr lang="en-US" sz="1600" b="1" dirty="0" err="1"/>
            <a:t>Nos</a:t>
          </a:r>
          <a:r>
            <a:rPr lang="en-US" sz="1600" b="1" dirty="0"/>
            <a:t>)</a:t>
          </a:r>
        </a:p>
      </cdr:txBody>
    </cdr:sp>
  </cdr:relSizeAnchor>
</c:userShapes>
</file>

<file path=ppt/drawings/drawing8.xml><?xml version="1.0" encoding="utf-8"?>
<c:userShapes xmlns:c="http://schemas.openxmlformats.org/drawingml/2006/chart">
  <cdr:relSizeAnchor xmlns:cdr="http://schemas.openxmlformats.org/drawingml/2006/chartDrawing">
    <cdr:from>
      <cdr:x>0.14189</cdr:x>
      <cdr:y>0.57762</cdr:y>
    </cdr:from>
    <cdr:to>
      <cdr:x>0.21453</cdr:x>
      <cdr:y>0.59566</cdr:y>
    </cdr:to>
    <cdr:sp macro="" textlink="">
      <cdr:nvSpPr>
        <cdr:cNvPr id="2" name="Rectangle 1"/>
        <cdr:cNvSpPr/>
      </cdr:nvSpPr>
      <cdr:spPr>
        <a:xfrm xmlns:a="http://schemas.openxmlformats.org/drawingml/2006/main">
          <a:off x="1299533" y="2139642"/>
          <a:ext cx="665309" cy="66838"/>
        </a:xfrm>
        <a:prstGeom xmlns:a="http://schemas.openxmlformats.org/drawingml/2006/main" prst="rect">
          <a:avLst/>
        </a:prstGeom>
        <a:solidFill xmlns:a="http://schemas.openxmlformats.org/drawingml/2006/main">
          <a:srgbClr val="FF0000"/>
        </a:solidFill>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solidFill>
              <a:srgbClr val="FFFF00"/>
            </a:solidFill>
          </a:endParaRPr>
        </a:p>
      </cdr:txBody>
    </cdr:sp>
  </cdr:relSizeAnchor>
</c:userShapes>
</file>

<file path=ppt/drawings/drawing9.xml><?xml version="1.0" encoding="utf-8"?>
<c:userShapes xmlns:c="http://schemas.openxmlformats.org/drawingml/2006/chart">
  <cdr:relSizeAnchor xmlns:cdr="http://schemas.openxmlformats.org/drawingml/2006/chartDrawing">
    <cdr:from>
      <cdr:x>0.49778</cdr:x>
      <cdr:y>0</cdr:y>
    </cdr:from>
    <cdr:to>
      <cdr:x>0.502</cdr:x>
      <cdr:y>0.76068</cdr:y>
    </cdr:to>
    <cdr:sp macro="" textlink="">
      <cdr:nvSpPr>
        <cdr:cNvPr id="5" name="Straight Arrow Connector 4"/>
        <cdr:cNvSpPr/>
      </cdr:nvSpPr>
      <cdr:spPr>
        <a:xfrm xmlns:a="http://schemas.openxmlformats.org/drawingml/2006/main" rot="16200000" flipH="1">
          <a:off x="4019035" y="1380272"/>
          <a:ext cx="2806264" cy="45719"/>
        </a:xfrm>
        <a:prstGeom xmlns:a="http://schemas.openxmlformats.org/drawingml/2006/main" prst="straightConnector1">
          <a:avLst/>
        </a:prstGeom>
        <a:ln xmlns:a="http://schemas.openxmlformats.org/drawingml/2006/main">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p xmlns:a="http://schemas.openxmlformats.org/drawingml/2006/main">
          <a:endParaRPr lang="en-US"/>
        </a:p>
      </cdr:txBody>
    </cdr:sp>
  </cdr:relSizeAnchor>
  <cdr:relSizeAnchor xmlns:cdr="http://schemas.openxmlformats.org/drawingml/2006/chartDrawing">
    <cdr:from>
      <cdr:x>0.20349</cdr:x>
      <cdr:y>0.01709</cdr:y>
    </cdr:from>
    <cdr:to>
      <cdr:x>0.46512</cdr:x>
      <cdr:y>0.10684</cdr:y>
    </cdr:to>
    <cdr:sp macro="" textlink="">
      <cdr:nvSpPr>
        <cdr:cNvPr id="6" name="TextBox 5"/>
        <cdr:cNvSpPr txBox="1"/>
      </cdr:nvSpPr>
      <cdr:spPr>
        <a:xfrm xmlns:a="http://schemas.openxmlformats.org/drawingml/2006/main">
          <a:off x="2207173" y="63061"/>
          <a:ext cx="2837793" cy="331076"/>
        </a:xfrm>
        <a:prstGeom xmlns:a="http://schemas.openxmlformats.org/drawingml/2006/main" prst="rect">
          <a:avLst/>
        </a:prstGeom>
      </cdr:spPr>
      <cdr:txBody>
        <a:bodyPr xmlns:a="http://schemas.openxmlformats.org/drawingml/2006/main" wrap="square" rtlCol="0"/>
        <a:lstStyle xmlns:a="http://schemas.openxmlformats.org/drawingml/2006/main"/>
        <a:p xmlns:a="http://schemas.openxmlformats.org/drawingml/2006/main">
          <a:r>
            <a:rPr lang="en-IN" sz="2400" b="1" u="sng" dirty="0" smtClean="0"/>
            <a:t>Financial progress</a:t>
          </a:r>
          <a:endParaRPr lang="en-US" sz="2400" b="1" u="sng" dirty="0"/>
        </a:p>
      </cdr:txBody>
    </cdr:sp>
  </cdr:relSizeAnchor>
  <cdr:relSizeAnchor xmlns:cdr="http://schemas.openxmlformats.org/drawingml/2006/chartDrawing">
    <cdr:from>
      <cdr:x>0.59012</cdr:x>
      <cdr:y>0.02564</cdr:y>
    </cdr:from>
    <cdr:to>
      <cdr:x>0.70494</cdr:x>
      <cdr:y>0.36325</cdr:y>
    </cdr:to>
    <cdr:sp macro="" textlink="">
      <cdr:nvSpPr>
        <cdr:cNvPr id="7" name="TextBox 6"/>
        <cdr:cNvSpPr txBox="1"/>
      </cdr:nvSpPr>
      <cdr:spPr>
        <a:xfrm xmlns:a="http://schemas.openxmlformats.org/drawingml/2006/main">
          <a:off x="6400801" y="94592"/>
          <a:ext cx="1245476" cy="1245476"/>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r>
            <a:rPr lang="en-IN" sz="2400" b="1" u="sng" dirty="0" smtClean="0"/>
            <a:t>Physical progress</a:t>
          </a:r>
          <a:endParaRPr lang="en-US" sz="2400" b="1" u="sng" dirty="0"/>
        </a:p>
      </cdr:txBody>
    </cdr:sp>
  </cdr:relSizeAnchor>
  <cdr:relSizeAnchor xmlns:cdr="http://schemas.openxmlformats.org/drawingml/2006/chartDrawing">
    <cdr:from>
      <cdr:x>0.2192</cdr:x>
      <cdr:y>0.6753</cdr:y>
    </cdr:from>
    <cdr:to>
      <cdr:x>0.29623</cdr:x>
      <cdr:y>0.89325</cdr:y>
    </cdr:to>
    <cdr:sp macro="" textlink="">
      <cdr:nvSpPr>
        <cdr:cNvPr id="8" name="TextBox 7"/>
        <cdr:cNvSpPr txBox="1"/>
      </cdr:nvSpPr>
      <cdr:spPr>
        <a:xfrm xmlns:a="http://schemas.openxmlformats.org/drawingml/2006/main">
          <a:off x="2377640" y="2491268"/>
          <a:ext cx="835519" cy="804046"/>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0.18221</cdr:x>
      <cdr:y>0.54304</cdr:y>
    </cdr:from>
    <cdr:to>
      <cdr:x>0.24035</cdr:x>
      <cdr:y>0.66697</cdr:y>
    </cdr:to>
    <cdr:sp macro="" textlink="">
      <cdr:nvSpPr>
        <cdr:cNvPr id="9" name="TextBox 8"/>
        <cdr:cNvSpPr txBox="1"/>
      </cdr:nvSpPr>
      <cdr:spPr>
        <a:xfrm xmlns:a="http://schemas.openxmlformats.org/drawingml/2006/main">
          <a:off x="1963304" y="1743132"/>
          <a:ext cx="626463" cy="397806"/>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r>
            <a:rPr lang="en-IN" sz="1600" b="1" dirty="0" smtClean="0">
              <a:solidFill>
                <a:schemeClr val="tx1"/>
              </a:solidFill>
            </a:rPr>
            <a:t>11.07</a:t>
          </a:r>
          <a:endParaRPr lang="en-US" sz="1600" b="1" dirty="0">
            <a:solidFill>
              <a:schemeClr val="tx1"/>
            </a:solidFill>
          </a:endParaRPr>
        </a:p>
      </cdr:txBody>
    </cdr:sp>
  </cdr:relSizeAnchor>
  <cdr:relSizeAnchor xmlns:cdr="http://schemas.openxmlformats.org/drawingml/2006/chartDrawing">
    <cdr:from>
      <cdr:x>0.34129</cdr:x>
      <cdr:y>0.45928</cdr:y>
    </cdr:from>
    <cdr:to>
      <cdr:x>0.4256</cdr:x>
      <cdr:y>0.55757</cdr:y>
    </cdr:to>
    <cdr:sp macro="" textlink="">
      <cdr:nvSpPr>
        <cdr:cNvPr id="10" name="TextBox 9"/>
        <cdr:cNvSpPr txBox="1"/>
      </cdr:nvSpPr>
      <cdr:spPr>
        <a:xfrm xmlns:a="http://schemas.openxmlformats.org/drawingml/2006/main">
          <a:off x="3677425" y="1474257"/>
          <a:ext cx="908446" cy="315504"/>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r>
            <a:rPr lang="en-IN" sz="1600" b="1" dirty="0" smtClean="0"/>
            <a:t>48.71</a:t>
          </a:r>
          <a:endParaRPr lang="en-US" sz="1600" b="1" dirty="0"/>
        </a:p>
      </cdr:txBody>
    </cdr:sp>
  </cdr:relSizeAnchor>
  <cdr:relSizeAnchor xmlns:cdr="http://schemas.openxmlformats.org/drawingml/2006/chartDrawing">
    <cdr:from>
      <cdr:x>0.41526</cdr:x>
      <cdr:y>0.59177</cdr:y>
    </cdr:from>
    <cdr:to>
      <cdr:x>0.46468</cdr:x>
      <cdr:y>0.66015</cdr:y>
    </cdr:to>
    <cdr:sp macro="" textlink="">
      <cdr:nvSpPr>
        <cdr:cNvPr id="11" name="TextBox 10"/>
        <cdr:cNvSpPr txBox="1"/>
      </cdr:nvSpPr>
      <cdr:spPr>
        <a:xfrm xmlns:a="http://schemas.openxmlformats.org/drawingml/2006/main">
          <a:off x="4474481" y="1899543"/>
          <a:ext cx="532504" cy="219495"/>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r>
            <a:rPr lang="en-US" sz="1600" b="1" dirty="0" smtClean="0"/>
            <a:t>3.68 *</a:t>
          </a:r>
          <a:endParaRPr lang="en-US" sz="1600" b="1" dirty="0"/>
        </a:p>
      </cdr:txBody>
    </cdr:sp>
  </cdr:relSizeAnchor>
  <cdr:relSizeAnchor xmlns:cdr="http://schemas.openxmlformats.org/drawingml/2006/chartDrawing">
    <cdr:from>
      <cdr:x>0.56848</cdr:x>
      <cdr:y>0.52951</cdr:y>
    </cdr:from>
    <cdr:to>
      <cdr:x>0.66732</cdr:x>
      <cdr:y>0.64392</cdr:y>
    </cdr:to>
    <cdr:sp macro="" textlink="">
      <cdr:nvSpPr>
        <cdr:cNvPr id="12" name="TextBox 11"/>
        <cdr:cNvSpPr txBox="1"/>
      </cdr:nvSpPr>
      <cdr:spPr>
        <a:xfrm xmlns:a="http://schemas.openxmlformats.org/drawingml/2006/main">
          <a:off x="6125437" y="1699696"/>
          <a:ext cx="1065008" cy="367229"/>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r>
            <a:rPr lang="en-IN" sz="1600" b="1" dirty="0" smtClean="0"/>
            <a:t>16.795</a:t>
          </a:r>
          <a:endParaRPr lang="en-US" sz="2000" b="1" dirty="0"/>
        </a:p>
      </cdr:txBody>
    </cdr:sp>
  </cdr:relSizeAnchor>
  <cdr:relSizeAnchor xmlns:cdr="http://schemas.openxmlformats.org/drawingml/2006/chartDrawing">
    <cdr:from>
      <cdr:x>0.64447</cdr:x>
      <cdr:y>0.59604</cdr:y>
    </cdr:from>
    <cdr:to>
      <cdr:x>0.7178</cdr:x>
      <cdr:y>0.71998</cdr:y>
    </cdr:to>
    <cdr:sp macro="" textlink="">
      <cdr:nvSpPr>
        <cdr:cNvPr id="13" name="TextBox 12"/>
        <cdr:cNvSpPr txBox="1"/>
      </cdr:nvSpPr>
      <cdr:spPr>
        <a:xfrm xmlns:a="http://schemas.openxmlformats.org/drawingml/2006/main">
          <a:off x="6944168" y="1913250"/>
          <a:ext cx="790131" cy="397838"/>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r>
            <a:rPr lang="en-IN" sz="1600" b="1" dirty="0" smtClean="0">
              <a:solidFill>
                <a:schemeClr val="tx1"/>
              </a:solidFill>
            </a:rPr>
            <a:t>0.60371</a:t>
          </a:r>
          <a:endParaRPr lang="en-US" sz="1600" b="1" dirty="0">
            <a:solidFill>
              <a:schemeClr val="tx1"/>
            </a:solidFill>
          </a:endParaRPr>
        </a:p>
      </cdr:txBody>
    </cdr:sp>
  </cdr:relSizeAnchor>
  <cdr:relSizeAnchor xmlns:cdr="http://schemas.openxmlformats.org/drawingml/2006/chartDrawing">
    <cdr:from>
      <cdr:x>0.79942</cdr:x>
      <cdr:y>0.06838</cdr:y>
    </cdr:from>
    <cdr:to>
      <cdr:x>0.86919</cdr:x>
      <cdr:y>0.14957</cdr:y>
    </cdr:to>
    <cdr:sp macro="" textlink="">
      <cdr:nvSpPr>
        <cdr:cNvPr id="14" name="TextBox 13"/>
        <cdr:cNvSpPr txBox="1"/>
      </cdr:nvSpPr>
      <cdr:spPr>
        <a:xfrm xmlns:a="http://schemas.openxmlformats.org/drawingml/2006/main">
          <a:off x="8671035" y="252246"/>
          <a:ext cx="756745" cy="299545"/>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r>
            <a:rPr lang="en-IN" sz="1600" b="1" dirty="0" smtClean="0"/>
            <a:t>   240</a:t>
          </a:r>
          <a:endParaRPr lang="en-US" sz="1600" b="1" dirty="0"/>
        </a:p>
      </cdr:txBody>
    </cdr:sp>
  </cdr:relSizeAnchor>
  <cdr:relSizeAnchor xmlns:cdr="http://schemas.openxmlformats.org/drawingml/2006/chartDrawing">
    <cdr:from>
      <cdr:x>0.88163</cdr:x>
      <cdr:y>0.50083</cdr:y>
    </cdr:from>
    <cdr:to>
      <cdr:x>0.97611</cdr:x>
      <cdr:y>0.61194</cdr:y>
    </cdr:to>
    <cdr:sp macro="" textlink="">
      <cdr:nvSpPr>
        <cdr:cNvPr id="15" name="TextBox 14"/>
        <cdr:cNvSpPr txBox="1"/>
      </cdr:nvSpPr>
      <cdr:spPr>
        <a:xfrm xmlns:a="http://schemas.openxmlformats.org/drawingml/2006/main">
          <a:off x="9499672" y="1607642"/>
          <a:ext cx="1018029" cy="356655"/>
        </a:xfrm>
        <a:prstGeom xmlns:a="http://schemas.openxmlformats.org/drawingml/2006/main" prst="rect">
          <a:avLst/>
        </a:prstGeom>
      </cdr:spPr>
      <cdr:txBody>
        <a:bodyPr xmlns:a="http://schemas.openxmlformats.org/drawingml/2006/main" wrap="none" rtlCol="0"/>
        <a:lstStyle xmlns:a="http://schemas.openxmlformats.org/drawingml/2006/main"/>
        <a:p xmlns:a="http://schemas.openxmlformats.org/drawingml/2006/main">
          <a:r>
            <a:rPr lang="en-IN" sz="1600" b="1" dirty="0" smtClean="0"/>
            <a:t>114</a:t>
          </a:r>
          <a:endParaRPr lang="en-US" sz="1600" b="1"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7"/>
            <a:ext cx="2946400" cy="498555"/>
          </a:xfrm>
          <a:prstGeom prst="rect">
            <a:avLst/>
          </a:prstGeom>
        </p:spPr>
        <p:txBody>
          <a:bodyPr vert="horz" lIns="91440" tIns="45720" rIns="91440" bIns="45720" rtlCol="0"/>
          <a:lstStyle>
            <a:lvl1pPr algn="l">
              <a:defRPr sz="1200"/>
            </a:lvl1pPr>
          </a:lstStyle>
          <a:p>
            <a:endParaRPr lang="en-IN"/>
          </a:p>
        </p:txBody>
      </p:sp>
      <p:sp>
        <p:nvSpPr>
          <p:cNvPr id="3" name="Date Placeholder 2"/>
          <p:cNvSpPr>
            <a:spLocks noGrp="1"/>
          </p:cNvSpPr>
          <p:nvPr>
            <p:ph type="dt" sz="quarter" idx="1"/>
          </p:nvPr>
        </p:nvSpPr>
        <p:spPr>
          <a:xfrm>
            <a:off x="3849689" y="7"/>
            <a:ext cx="2946400" cy="498555"/>
          </a:xfrm>
          <a:prstGeom prst="rect">
            <a:avLst/>
          </a:prstGeom>
        </p:spPr>
        <p:txBody>
          <a:bodyPr vert="horz" lIns="91440" tIns="45720" rIns="91440" bIns="45720" rtlCol="0"/>
          <a:lstStyle>
            <a:lvl1pPr algn="r">
              <a:defRPr sz="1200"/>
            </a:lvl1pPr>
          </a:lstStyle>
          <a:p>
            <a:fld id="{D524D54B-2A9A-4CEC-956E-02E5F815DD52}" type="datetimeFigureOut">
              <a:rPr lang="en-IN" smtClean="0"/>
              <a:pPr/>
              <a:t>09-09-2020</a:t>
            </a:fld>
            <a:endParaRPr lang="en-IN"/>
          </a:p>
        </p:txBody>
      </p:sp>
      <p:sp>
        <p:nvSpPr>
          <p:cNvPr id="4" name="Footer Placeholder 3"/>
          <p:cNvSpPr>
            <a:spLocks noGrp="1"/>
          </p:cNvSpPr>
          <p:nvPr>
            <p:ph type="ftr" sz="quarter" idx="2"/>
          </p:nvPr>
        </p:nvSpPr>
        <p:spPr>
          <a:xfrm>
            <a:off x="0" y="9431266"/>
            <a:ext cx="2946400" cy="498555"/>
          </a:xfrm>
          <a:prstGeom prst="rect">
            <a:avLst/>
          </a:prstGeom>
        </p:spPr>
        <p:txBody>
          <a:bodyPr vert="horz" lIns="91440" tIns="45720" rIns="91440" bIns="45720" rtlCol="0" anchor="b"/>
          <a:lstStyle>
            <a:lvl1pPr algn="l">
              <a:defRPr sz="1200"/>
            </a:lvl1pPr>
          </a:lstStyle>
          <a:p>
            <a:endParaRPr lang="en-IN"/>
          </a:p>
        </p:txBody>
      </p:sp>
      <p:sp>
        <p:nvSpPr>
          <p:cNvPr id="5" name="Slide Number Placeholder 4"/>
          <p:cNvSpPr>
            <a:spLocks noGrp="1"/>
          </p:cNvSpPr>
          <p:nvPr>
            <p:ph type="sldNum" sz="quarter" idx="3"/>
          </p:nvPr>
        </p:nvSpPr>
        <p:spPr>
          <a:xfrm>
            <a:off x="3849689" y="9431266"/>
            <a:ext cx="2946400" cy="498555"/>
          </a:xfrm>
          <a:prstGeom prst="rect">
            <a:avLst/>
          </a:prstGeom>
        </p:spPr>
        <p:txBody>
          <a:bodyPr vert="horz" lIns="91440" tIns="45720" rIns="91440" bIns="45720" rtlCol="0" anchor="b"/>
          <a:lstStyle>
            <a:lvl1pPr algn="r">
              <a:defRPr sz="1200"/>
            </a:lvl1pPr>
          </a:lstStyle>
          <a:p>
            <a:fld id="{01D68368-7B62-482E-AA12-351F31C85161}" type="slidenum">
              <a:rPr lang="en-IN" smtClean="0"/>
              <a:pPr/>
              <a:t>‹#›</a:t>
            </a:fld>
            <a:endParaRPr lang="en-IN"/>
          </a:p>
        </p:txBody>
      </p:sp>
    </p:spTree>
    <p:extLst>
      <p:ext uri="{BB962C8B-B14F-4D97-AF65-F5344CB8AC3E}">
        <p14:creationId xmlns:p14="http://schemas.microsoft.com/office/powerpoint/2010/main" val="1389184069"/>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7" y="4"/>
            <a:ext cx="2945659" cy="498215"/>
          </a:xfrm>
          <a:prstGeom prst="rect">
            <a:avLst/>
          </a:prstGeom>
        </p:spPr>
        <p:txBody>
          <a:bodyPr vert="horz" lIns="91440" tIns="45720" rIns="91440" bIns="45720" rtlCol="0"/>
          <a:lstStyle>
            <a:lvl1pPr algn="l">
              <a:defRPr sz="1200"/>
            </a:lvl1pPr>
          </a:lstStyle>
          <a:p>
            <a:endParaRPr lang="en-IN"/>
          </a:p>
        </p:txBody>
      </p:sp>
      <p:sp>
        <p:nvSpPr>
          <p:cNvPr id="3" name="Date Placeholder 2"/>
          <p:cNvSpPr>
            <a:spLocks noGrp="1"/>
          </p:cNvSpPr>
          <p:nvPr>
            <p:ph type="dt" idx="1"/>
          </p:nvPr>
        </p:nvSpPr>
        <p:spPr>
          <a:xfrm>
            <a:off x="3850451" y="4"/>
            <a:ext cx="2945659" cy="498215"/>
          </a:xfrm>
          <a:prstGeom prst="rect">
            <a:avLst/>
          </a:prstGeom>
        </p:spPr>
        <p:txBody>
          <a:bodyPr vert="horz" lIns="91440" tIns="45720" rIns="91440" bIns="45720" rtlCol="0"/>
          <a:lstStyle>
            <a:lvl1pPr algn="r">
              <a:defRPr sz="1200"/>
            </a:lvl1pPr>
          </a:lstStyle>
          <a:p>
            <a:fld id="{09DD398F-0472-4093-9167-A8802536EA8C}" type="datetimeFigureOut">
              <a:rPr lang="en-IN" smtClean="0"/>
              <a:pPr/>
              <a:t>09-09-2020</a:t>
            </a:fld>
            <a:endParaRPr lang="en-IN"/>
          </a:p>
        </p:txBody>
      </p:sp>
      <p:sp>
        <p:nvSpPr>
          <p:cNvPr id="4" name="Slide Image Placeholder 3"/>
          <p:cNvSpPr>
            <a:spLocks noGrp="1" noRot="1" noChangeAspect="1"/>
          </p:cNvSpPr>
          <p:nvPr>
            <p:ph type="sldImg" idx="2"/>
          </p:nvPr>
        </p:nvSpPr>
        <p:spPr>
          <a:xfrm>
            <a:off x="981075" y="1241425"/>
            <a:ext cx="4835525" cy="3348038"/>
          </a:xfrm>
          <a:prstGeom prst="rect">
            <a:avLst/>
          </a:prstGeom>
          <a:noFill/>
          <a:ln w="12700">
            <a:solidFill>
              <a:prstClr val="black"/>
            </a:solidFill>
          </a:ln>
        </p:spPr>
        <p:txBody>
          <a:bodyPr vert="horz" lIns="91440" tIns="45720" rIns="91440" bIns="45720" rtlCol="0" anchor="ctr"/>
          <a:lstStyle/>
          <a:p>
            <a:endParaRPr lang="en-IN"/>
          </a:p>
        </p:txBody>
      </p:sp>
      <p:sp>
        <p:nvSpPr>
          <p:cNvPr id="5" name="Notes Placeholder 4"/>
          <p:cNvSpPr>
            <a:spLocks noGrp="1"/>
          </p:cNvSpPr>
          <p:nvPr>
            <p:ph type="body" sz="quarter" idx="3"/>
          </p:nvPr>
        </p:nvSpPr>
        <p:spPr>
          <a:xfrm>
            <a:off x="679768" y="4778729"/>
            <a:ext cx="5438140" cy="3909865"/>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6" name="Footer Placeholder 5"/>
          <p:cNvSpPr>
            <a:spLocks noGrp="1"/>
          </p:cNvSpPr>
          <p:nvPr>
            <p:ph type="ftr" sz="quarter" idx="4"/>
          </p:nvPr>
        </p:nvSpPr>
        <p:spPr>
          <a:xfrm>
            <a:off x="7" y="9431608"/>
            <a:ext cx="2945659" cy="498213"/>
          </a:xfrm>
          <a:prstGeom prst="rect">
            <a:avLst/>
          </a:prstGeom>
        </p:spPr>
        <p:txBody>
          <a:bodyPr vert="horz" lIns="91440" tIns="45720" rIns="91440" bIns="45720" rtlCol="0" anchor="b"/>
          <a:lstStyle>
            <a:lvl1pPr algn="l">
              <a:defRPr sz="1200"/>
            </a:lvl1pPr>
          </a:lstStyle>
          <a:p>
            <a:endParaRPr lang="en-IN"/>
          </a:p>
        </p:txBody>
      </p:sp>
      <p:sp>
        <p:nvSpPr>
          <p:cNvPr id="7" name="Slide Number Placeholder 6"/>
          <p:cNvSpPr>
            <a:spLocks noGrp="1"/>
          </p:cNvSpPr>
          <p:nvPr>
            <p:ph type="sldNum" sz="quarter" idx="5"/>
          </p:nvPr>
        </p:nvSpPr>
        <p:spPr>
          <a:xfrm>
            <a:off x="3850451" y="9431608"/>
            <a:ext cx="2945659" cy="498213"/>
          </a:xfrm>
          <a:prstGeom prst="rect">
            <a:avLst/>
          </a:prstGeom>
        </p:spPr>
        <p:txBody>
          <a:bodyPr vert="horz" lIns="91440" tIns="45720" rIns="91440" bIns="45720" rtlCol="0" anchor="b"/>
          <a:lstStyle>
            <a:lvl1pPr algn="r">
              <a:defRPr sz="1200"/>
            </a:lvl1pPr>
          </a:lstStyle>
          <a:p>
            <a:fld id="{D5B668ED-C370-439B-9DF9-05F8121C9276}" type="slidenum">
              <a:rPr lang="en-IN" smtClean="0"/>
              <a:pPr/>
              <a:t>‹#›</a:t>
            </a:fld>
            <a:endParaRPr lang="en-IN"/>
          </a:p>
        </p:txBody>
      </p:sp>
    </p:spTree>
    <p:extLst>
      <p:ext uri="{BB962C8B-B14F-4D97-AF65-F5344CB8AC3E}">
        <p14:creationId xmlns:p14="http://schemas.microsoft.com/office/powerpoint/2010/main" val="947298044"/>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fld id="{D5B668ED-C370-439B-9DF9-05F8121C9276}" type="slidenum">
              <a:rPr lang="en-IN" smtClean="0"/>
              <a:pPr/>
              <a:t>1</a:t>
            </a:fld>
            <a:endParaRPr lang="en-IN"/>
          </a:p>
        </p:txBody>
      </p:sp>
    </p:spTree>
    <p:extLst>
      <p:ext uri="{BB962C8B-B14F-4D97-AF65-F5344CB8AC3E}">
        <p14:creationId xmlns:p14="http://schemas.microsoft.com/office/powerpoint/2010/main" val="27071619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Image Placeholder 1">
            <a:extLst>
              <a:ext uri="{FF2B5EF4-FFF2-40B4-BE49-F238E27FC236}">
                <a16:creationId xmlns:a16="http://schemas.microsoft.com/office/drawing/2014/main" xmlns="" id="{598B9CFE-A80E-4549-9F1C-4942A30B40D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Notes Placeholder 2">
            <a:extLst>
              <a:ext uri="{FF2B5EF4-FFF2-40B4-BE49-F238E27FC236}">
                <a16:creationId xmlns:a16="http://schemas.microsoft.com/office/drawing/2014/main" xmlns="" id="{1CFB96B1-52F7-44DB-B9BE-60AFFAEB35A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a:extLst>
              <a:ext uri="{FF2B5EF4-FFF2-40B4-BE49-F238E27FC236}">
                <a16:creationId xmlns:a16="http://schemas.microsoft.com/office/drawing/2014/main" xmlns="" id="{90D507C0-56B8-434E-AC50-F9648BAC072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a:extLst>
              <a:ext uri="{FF2B5EF4-FFF2-40B4-BE49-F238E27FC236}">
                <a16:creationId xmlns:a16="http://schemas.microsoft.com/office/drawing/2014/main" xmlns="" id="{EE27EBD5-2AA7-4691-81C9-B2F00D869DF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a:extLst>
              <a:ext uri="{FF2B5EF4-FFF2-40B4-BE49-F238E27FC236}">
                <a16:creationId xmlns:a16="http://schemas.microsoft.com/office/drawing/2014/main" xmlns="" id="{2A63F67C-4DD5-4EF9-8EFA-A51BBDE6E4B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a:extLst>
              <a:ext uri="{FF2B5EF4-FFF2-40B4-BE49-F238E27FC236}">
                <a16:creationId xmlns:a16="http://schemas.microsoft.com/office/drawing/2014/main" xmlns="" id="{04A8D15B-9261-4A43-B167-944F5ADE797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a:extLst>
              <a:ext uri="{FF2B5EF4-FFF2-40B4-BE49-F238E27FC236}">
                <a16:creationId xmlns:a16="http://schemas.microsoft.com/office/drawing/2014/main" xmlns="" id="{0E007DA9-EE3C-45AE-BF3D-7CBB9D04D5B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Notes Placeholder 2">
            <a:extLst>
              <a:ext uri="{FF2B5EF4-FFF2-40B4-BE49-F238E27FC236}">
                <a16:creationId xmlns:a16="http://schemas.microsoft.com/office/drawing/2014/main" xmlns="" id="{C5F8918C-F059-4BC7-8DF3-C3F89307453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Slide Image Placeholder 1">
            <a:extLst>
              <a:ext uri="{FF2B5EF4-FFF2-40B4-BE49-F238E27FC236}">
                <a16:creationId xmlns:a16="http://schemas.microsoft.com/office/drawing/2014/main" xmlns="" id="{2FF0B6D3-F9A8-4885-B288-65492E5DEA8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5" name="Notes Placeholder 2">
            <a:extLst>
              <a:ext uri="{FF2B5EF4-FFF2-40B4-BE49-F238E27FC236}">
                <a16:creationId xmlns:a16="http://schemas.microsoft.com/office/drawing/2014/main" xmlns="" id="{488F5157-FB37-4192-B348-D59F5F989D2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a:extLst>
              <a:ext uri="{FF2B5EF4-FFF2-40B4-BE49-F238E27FC236}">
                <a16:creationId xmlns:a16="http://schemas.microsoft.com/office/drawing/2014/main" xmlns="" id="{FA120302-755D-4155-AD25-AE835131AFE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Notes Placeholder 2">
            <a:extLst>
              <a:ext uri="{FF2B5EF4-FFF2-40B4-BE49-F238E27FC236}">
                <a16:creationId xmlns:a16="http://schemas.microsoft.com/office/drawing/2014/main" xmlns="" id="{A9A2E609-89A6-4A0B-A1CB-727EAC7E558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a:extLst>
              <a:ext uri="{FF2B5EF4-FFF2-40B4-BE49-F238E27FC236}">
                <a16:creationId xmlns:a16="http://schemas.microsoft.com/office/drawing/2014/main" xmlns="" id="{93055F46-24DD-40FF-A0E2-FB03614FE0E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3" name="Notes Placeholder 2">
            <a:extLst>
              <a:ext uri="{FF2B5EF4-FFF2-40B4-BE49-F238E27FC236}">
                <a16:creationId xmlns:a16="http://schemas.microsoft.com/office/drawing/2014/main" xmlns="" id="{2272AD8F-D7A0-4F20-91F5-B639C361A6E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a:extLst>
              <a:ext uri="{FF2B5EF4-FFF2-40B4-BE49-F238E27FC236}">
                <a16:creationId xmlns:a16="http://schemas.microsoft.com/office/drawing/2014/main" xmlns="" id="{CA65DA16-BF6D-4D8A-B121-7A030EA43DE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Notes Placeholder 2">
            <a:extLst>
              <a:ext uri="{FF2B5EF4-FFF2-40B4-BE49-F238E27FC236}">
                <a16:creationId xmlns:a16="http://schemas.microsoft.com/office/drawing/2014/main" xmlns="" id="{999DC931-8B66-4401-AC55-CF85834921F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IN" sz="1400"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IN" sz="1400"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114410775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8785102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114410775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114410775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290568162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270633239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114410775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114410775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279</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11441077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280</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281</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282</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283</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284</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285</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286</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287</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288</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IN"/>
          </a:p>
        </p:txBody>
      </p:sp>
      <p:sp>
        <p:nvSpPr>
          <p:cNvPr id="4" name="Slide Number Placeholder 3"/>
          <p:cNvSpPr>
            <a:spLocks noGrp="1"/>
          </p:cNvSpPr>
          <p:nvPr>
            <p:ph type="sldNum" sz="quarter" idx="10"/>
          </p:nvPr>
        </p:nvSpPr>
        <p:spPr/>
        <p:txBody>
          <a:bodyPr/>
          <a:lstStyle/>
          <a:p>
            <a:fld id="{D5B668ED-C370-439B-9DF9-05F8121C9276}" type="slidenum">
              <a:rPr lang="en-IN" smtClean="0"/>
              <a:pPr/>
              <a:t>294</a:t>
            </a:fld>
            <a:endParaRPr lang="en-IN"/>
          </a:p>
        </p:txBody>
      </p:sp>
      <p:sp>
        <p:nvSpPr>
          <p:cNvPr id="5" name="Footer Placeholder 4"/>
          <p:cNvSpPr>
            <a:spLocks noGrp="1"/>
          </p:cNvSpPr>
          <p:nvPr>
            <p:ph type="ftr" sz="quarter" idx="11"/>
          </p:nvPr>
        </p:nvSpPr>
        <p:spPr/>
        <p:txBody>
          <a:bodyPr/>
          <a:lstStyle/>
          <a:p>
            <a:endParaRPr lang="en-IN"/>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IN" smtClean="0"/>
          </a:p>
        </p:txBody>
      </p:sp>
      <p:sp>
        <p:nvSpPr>
          <p:cNvPr id="18436"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BFF7ADC6-45E6-4A4C-87C9-0594CB980052}" type="slidenum">
              <a:rPr lang="en-IN" smtClean="0"/>
              <a:pPr fontAlgn="base">
                <a:spcBef>
                  <a:spcPct val="0"/>
                </a:spcBef>
                <a:spcAft>
                  <a:spcPct val="0"/>
                </a:spcAft>
                <a:defRPr/>
              </a:pPr>
              <a:t>38</a:t>
            </a:fld>
            <a:endParaRPr lang="en-IN" smtClean="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297</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114410775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299</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300</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301</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302</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303</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304</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305</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306</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
        <p:nvSpPr>
          <p:cNvPr id="4" name="Slide Number Placeholder 3"/>
          <p:cNvSpPr>
            <a:spLocks noGrp="1"/>
          </p:cNvSpPr>
          <p:nvPr>
            <p:ph type="sldNum" sz="quarter" idx="10"/>
          </p:nvPr>
        </p:nvSpPr>
        <p:spPr/>
        <p:txBody>
          <a:bodyPr/>
          <a:lstStyle/>
          <a:p>
            <a:fld id="{D5B668ED-C370-439B-9DF9-05F8121C9276}" type="slidenum">
              <a:rPr lang="en-IN" smtClean="0"/>
              <a:pPr/>
              <a:t>307</a:t>
            </a:fld>
            <a:endParaRPr lang="en-IN"/>
          </a:p>
        </p:txBody>
      </p:sp>
      <p:sp>
        <p:nvSpPr>
          <p:cNvPr id="5" name="Footer Placeholder 4"/>
          <p:cNvSpPr>
            <a:spLocks noGrp="1"/>
          </p:cNvSpPr>
          <p:nvPr>
            <p:ph type="ftr" sz="quarter" idx="11"/>
          </p:nvPr>
        </p:nvSpPr>
        <p:spPr/>
        <p:txBody>
          <a:bodyPr/>
          <a:lstStyle/>
          <a:p>
            <a:endParaRPr lang="en-IN"/>
          </a:p>
        </p:txBody>
      </p:sp>
    </p:spTree>
    <p:extLst>
      <p:ext uri="{BB962C8B-B14F-4D97-AF65-F5344CB8AC3E}">
        <p14:creationId xmlns:p14="http://schemas.microsoft.com/office/powerpoint/2010/main" val="9166988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IN" smtClean="0"/>
          </a:p>
        </p:txBody>
      </p:sp>
      <p:sp>
        <p:nvSpPr>
          <p:cNvPr id="4" name="Slide Number Placeholder 3"/>
          <p:cNvSpPr>
            <a:spLocks noGrp="1"/>
          </p:cNvSpPr>
          <p:nvPr>
            <p:ph type="sldNum" sz="quarter" idx="5"/>
          </p:nvPr>
        </p:nvSpPr>
        <p:spPr/>
        <p:txBody>
          <a:bodyPr/>
          <a:lstStyle/>
          <a:p>
            <a:pPr>
              <a:defRPr/>
            </a:pPr>
            <a:fld id="{A074B8E7-7E8B-4B6B-8C04-11B288897845}" type="slidenum">
              <a:rPr lang="en-IN" smtClean="0"/>
              <a:pPr>
                <a:defRPr/>
              </a:pPr>
              <a:t>39</a:t>
            </a:fld>
            <a:endParaRPr lang="en-IN"/>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114410775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Image Placeholder 1"/>
          <p:cNvSpPr>
            <a:spLocks noGrp="1" noRot="1" noChangeAspect="1" noTextEdit="1"/>
          </p:cNvSpPr>
          <p:nvPr>
            <p:ph type="sldImg"/>
          </p:nvPr>
        </p:nvSpPr>
        <p:spPr/>
      </p:sp>
      <p:sp>
        <p:nvSpPr>
          <p:cNvPr id="24579" name="Notes Placeholder 2"/>
          <p:cNvSpPr>
            <a:spLocks noGrp="1"/>
          </p:cNvSpPr>
          <p:nvPr>
            <p:ph type="body" idx="1"/>
          </p:nvPr>
        </p:nvSpPr>
        <p:spPr>
          <a:noFill/>
          <a:ln/>
        </p:spPr>
        <p:txBody>
          <a:bodyPr/>
          <a:lstStyle/>
          <a:p>
            <a:r>
              <a:rPr lang="en-US" smtClean="0"/>
              <a:t>CADA wprks completed</a:t>
            </a:r>
          </a:p>
        </p:txBody>
      </p:sp>
      <p:sp>
        <p:nvSpPr>
          <p:cNvPr id="24580" name="Slide Number Placeholder 3"/>
          <p:cNvSpPr>
            <a:spLocks noGrp="1"/>
          </p:cNvSpPr>
          <p:nvPr>
            <p:ph type="sldNum" sz="quarter"/>
          </p:nvPr>
        </p:nvSpPr>
        <p:spPr>
          <a:noFill/>
          <a:ln/>
        </p:spPr>
        <p:txBody>
          <a:bodyPr/>
          <a:lstStyle/>
          <a:p>
            <a:pPr>
              <a:tabLst>
                <a:tab pos="736600" algn="l"/>
                <a:tab pos="1474788" algn="l"/>
                <a:tab pos="2211388" algn="l"/>
                <a:tab pos="2949575" algn="l"/>
              </a:tabLst>
            </a:pPr>
            <a:fld id="{00BF356F-AFEC-4472-BA80-0285D93DCDD3}" type="slidenum">
              <a:rPr lang="en-US" smtClean="0"/>
              <a:pPr>
                <a:tabLst>
                  <a:tab pos="736600" algn="l"/>
                  <a:tab pos="1474788" algn="l"/>
                  <a:tab pos="2211388" algn="l"/>
                  <a:tab pos="2949575" algn="l"/>
                </a:tabLst>
              </a:pPr>
              <a:t>327</a:t>
            </a:fld>
            <a:endParaRPr lang="en-US" smtClean="0"/>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2" name="Rectangle 6"/>
          <p:cNvSpPr>
            <a:spLocks noGrp="1" noChangeArrowheads="1"/>
          </p:cNvSpPr>
          <p:nvPr>
            <p:ph type="sldNum" sz="quarter"/>
          </p:nvPr>
        </p:nvSpPr>
        <p:spPr>
          <a:noFill/>
          <a:ln/>
        </p:spPr>
        <p:txBody>
          <a:bodyPr/>
          <a:lstStyle/>
          <a:p>
            <a:pPr>
              <a:tabLst>
                <a:tab pos="736600" algn="l"/>
                <a:tab pos="1474788" algn="l"/>
                <a:tab pos="2211388" algn="l"/>
                <a:tab pos="2949575" algn="l"/>
              </a:tabLst>
            </a:pPr>
            <a:fld id="{8099B4C8-69D8-4236-AC60-2F563EA85050}" type="slidenum">
              <a:rPr lang="en-US" smtClean="0"/>
              <a:pPr>
                <a:tabLst>
                  <a:tab pos="736600" algn="l"/>
                  <a:tab pos="1474788" algn="l"/>
                  <a:tab pos="2211388" algn="l"/>
                  <a:tab pos="2949575" algn="l"/>
                </a:tabLst>
              </a:pPr>
              <a:t>328</a:t>
            </a:fld>
            <a:endParaRPr lang="en-US" smtClean="0"/>
          </a:p>
        </p:txBody>
      </p:sp>
      <p:sp>
        <p:nvSpPr>
          <p:cNvPr id="25603" name="Text Box 1"/>
          <p:cNvSpPr txBox="1">
            <a:spLocks noChangeArrowheads="1"/>
          </p:cNvSpPr>
          <p:nvPr/>
        </p:nvSpPr>
        <p:spPr bwMode="auto">
          <a:xfrm>
            <a:off x="0" y="0"/>
            <a:ext cx="1540" cy="1696"/>
          </a:xfrm>
          <a:prstGeom prst="rect">
            <a:avLst/>
          </a:prstGeom>
          <a:noFill/>
          <a:ln w="9525">
            <a:noFill/>
            <a:round/>
            <a:headEnd/>
            <a:tailEnd/>
          </a:ln>
        </p:spPr>
        <p:txBody>
          <a:bodyPr lIns="91710" tIns="45855" rIns="91710" bIns="45855"/>
          <a:lstStyle/>
          <a:p>
            <a:pPr>
              <a:lnSpc>
                <a:spcPct val="100000"/>
              </a:lnSpc>
            </a:pPr>
            <a:fld id="{B75E0FA7-5D33-4C4E-A39E-AD63E4803018}" type="slidenum">
              <a:rPr lang="en-US" sz="1400">
                <a:solidFill>
                  <a:srgbClr val="FFFFFF"/>
                </a:solidFill>
              </a:rPr>
              <a:pPr>
                <a:lnSpc>
                  <a:spcPct val="100000"/>
                </a:lnSpc>
              </a:pPr>
              <a:t>328</a:t>
            </a:fld>
            <a:endParaRPr lang="en-US" sz="1400">
              <a:solidFill>
                <a:srgbClr val="FFFFFF"/>
              </a:solidFill>
            </a:endParaRPr>
          </a:p>
        </p:txBody>
      </p:sp>
      <p:sp>
        <p:nvSpPr>
          <p:cNvPr id="25604" name="Rectangle 2"/>
          <p:cNvSpPr>
            <a:spLocks noGrp="1" noRot="1" noChangeAspect="1" noChangeArrowheads="1" noTextEdit="1"/>
          </p:cNvSpPr>
          <p:nvPr>
            <p:ph type="sldImg"/>
          </p:nvPr>
        </p:nvSpPr>
        <p:spPr>
          <a:xfrm>
            <a:off x="709613" y="744538"/>
            <a:ext cx="5378450" cy="3722687"/>
          </a:xfrm>
          <a:solidFill>
            <a:srgbClr val="FFFFFF"/>
          </a:solidFill>
          <a:ln>
            <a:solidFill>
              <a:srgbClr val="000000"/>
            </a:solidFill>
            <a:miter lim="800000"/>
          </a:ln>
        </p:spPr>
      </p:sp>
      <p:sp>
        <p:nvSpPr>
          <p:cNvPr id="25605" name="Rectangle 3"/>
          <p:cNvSpPr>
            <a:spLocks noGrp="1" noChangeArrowheads="1"/>
          </p:cNvSpPr>
          <p:nvPr>
            <p:ph type="body" idx="1"/>
          </p:nvPr>
        </p:nvSpPr>
        <p:spPr>
          <a:xfrm>
            <a:off x="680383" y="4717341"/>
            <a:ext cx="5436909" cy="4468078"/>
          </a:xfrm>
          <a:noFill/>
          <a:ln/>
        </p:spPr>
        <p:txBody>
          <a:bodyPr wrap="none" anchor="ctr"/>
          <a:lstStyle/>
          <a:p>
            <a:pPr eaLnBrk="1">
              <a:spcBef>
                <a:spcPct val="0"/>
              </a:spcBef>
              <a:tabLst>
                <a:tab pos="736600" algn="l"/>
                <a:tab pos="1474788" algn="l"/>
                <a:tab pos="2211388" algn="l"/>
                <a:tab pos="2949575" algn="l"/>
                <a:tab pos="3687763" algn="l"/>
                <a:tab pos="4424363" algn="l"/>
                <a:tab pos="5162550" algn="l"/>
              </a:tabLst>
            </a:pPr>
            <a:r>
              <a:rPr lang="en-US" sz="2000" smtClean="0">
                <a:latin typeface="Arial" charset="0"/>
                <a:ea typeface="Microsoft YaHei" charset="-122"/>
              </a:rPr>
              <a:t>Mammalassery distributory CADA works</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IN" smtClean="0"/>
          </a:p>
        </p:txBody>
      </p:sp>
      <p:sp>
        <p:nvSpPr>
          <p:cNvPr id="4" name="Slide Number Placeholder 3"/>
          <p:cNvSpPr>
            <a:spLocks noGrp="1"/>
          </p:cNvSpPr>
          <p:nvPr>
            <p:ph type="sldNum" sz="quarter" idx="5"/>
          </p:nvPr>
        </p:nvSpPr>
        <p:spPr/>
        <p:txBody>
          <a:bodyPr/>
          <a:lstStyle/>
          <a:p>
            <a:pPr>
              <a:defRPr/>
            </a:pPr>
            <a:fld id="{E605622E-8250-47DC-A3FB-FD93B925C262}" type="slidenum">
              <a:rPr lang="en-IN" smtClean="0"/>
              <a:pPr>
                <a:defRPr/>
              </a:pPr>
              <a:t>40</a:t>
            </a:fld>
            <a:endParaRPr lang="en-IN"/>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6" name="Rectangle 6"/>
          <p:cNvSpPr>
            <a:spLocks noGrp="1" noChangeArrowheads="1"/>
          </p:cNvSpPr>
          <p:nvPr>
            <p:ph type="sldNum" sz="quarter"/>
          </p:nvPr>
        </p:nvSpPr>
        <p:spPr>
          <a:noFill/>
          <a:ln/>
        </p:spPr>
        <p:txBody>
          <a:bodyPr/>
          <a:lstStyle/>
          <a:p>
            <a:pPr>
              <a:tabLst>
                <a:tab pos="736600" algn="l"/>
                <a:tab pos="1474788" algn="l"/>
                <a:tab pos="2211388" algn="l"/>
                <a:tab pos="2949575" algn="l"/>
              </a:tabLst>
            </a:pPr>
            <a:fld id="{E4AC90A7-C34C-4A15-B9A5-A6D4708B1D6A}" type="slidenum">
              <a:rPr lang="en-US" smtClean="0"/>
              <a:pPr>
                <a:tabLst>
                  <a:tab pos="736600" algn="l"/>
                  <a:tab pos="1474788" algn="l"/>
                  <a:tab pos="2211388" algn="l"/>
                  <a:tab pos="2949575" algn="l"/>
                </a:tabLst>
              </a:pPr>
              <a:t>329</a:t>
            </a:fld>
            <a:endParaRPr lang="en-US" smtClean="0"/>
          </a:p>
        </p:txBody>
      </p:sp>
      <p:sp>
        <p:nvSpPr>
          <p:cNvPr id="26627" name="Text Box 1"/>
          <p:cNvSpPr txBox="1">
            <a:spLocks noChangeArrowheads="1"/>
          </p:cNvSpPr>
          <p:nvPr/>
        </p:nvSpPr>
        <p:spPr bwMode="auto">
          <a:xfrm>
            <a:off x="0" y="0"/>
            <a:ext cx="1540" cy="1696"/>
          </a:xfrm>
          <a:prstGeom prst="rect">
            <a:avLst/>
          </a:prstGeom>
          <a:noFill/>
          <a:ln w="9525">
            <a:noFill/>
            <a:round/>
            <a:headEnd/>
            <a:tailEnd/>
          </a:ln>
        </p:spPr>
        <p:txBody>
          <a:bodyPr lIns="91710" tIns="45855" rIns="91710" bIns="45855"/>
          <a:lstStyle/>
          <a:p>
            <a:pPr>
              <a:lnSpc>
                <a:spcPct val="100000"/>
              </a:lnSpc>
            </a:pPr>
            <a:fld id="{8E3CD7D6-9424-4F96-893E-06302E96E575}" type="slidenum">
              <a:rPr lang="en-US" sz="1400">
                <a:solidFill>
                  <a:srgbClr val="FFFFFF"/>
                </a:solidFill>
              </a:rPr>
              <a:pPr>
                <a:lnSpc>
                  <a:spcPct val="100000"/>
                </a:lnSpc>
              </a:pPr>
              <a:t>329</a:t>
            </a:fld>
            <a:endParaRPr lang="en-US" sz="1400">
              <a:solidFill>
                <a:srgbClr val="FFFFFF"/>
              </a:solidFill>
            </a:endParaRPr>
          </a:p>
        </p:txBody>
      </p:sp>
      <p:sp>
        <p:nvSpPr>
          <p:cNvPr id="26628" name="Rectangle 2"/>
          <p:cNvSpPr>
            <a:spLocks noGrp="1" noRot="1" noChangeAspect="1" noChangeArrowheads="1" noTextEdit="1"/>
          </p:cNvSpPr>
          <p:nvPr>
            <p:ph type="sldImg"/>
          </p:nvPr>
        </p:nvSpPr>
        <p:spPr>
          <a:xfrm>
            <a:off x="709613" y="744538"/>
            <a:ext cx="5378450" cy="3724275"/>
          </a:xfrm>
          <a:solidFill>
            <a:srgbClr val="FFFFFF"/>
          </a:solidFill>
          <a:ln>
            <a:solidFill>
              <a:srgbClr val="000000"/>
            </a:solidFill>
            <a:miter lim="800000"/>
          </a:ln>
        </p:spPr>
      </p:sp>
      <p:sp>
        <p:nvSpPr>
          <p:cNvPr id="26629" name="Rectangle 3"/>
          <p:cNvSpPr>
            <a:spLocks noGrp="1" noChangeArrowheads="1"/>
          </p:cNvSpPr>
          <p:nvPr>
            <p:ph type="body" idx="1"/>
          </p:nvPr>
        </p:nvSpPr>
        <p:spPr>
          <a:xfrm>
            <a:off x="680383" y="4717341"/>
            <a:ext cx="5436909" cy="4468078"/>
          </a:xfrm>
          <a:noFill/>
          <a:ln/>
        </p:spPr>
        <p:txBody>
          <a:bodyPr wrap="none" anchor="ctr"/>
          <a:lstStyle/>
          <a:p>
            <a:pPr eaLnBrk="1">
              <a:spcBef>
                <a:spcPct val="0"/>
              </a:spcBef>
              <a:tabLst>
                <a:tab pos="736600" algn="l"/>
                <a:tab pos="1474788" algn="l"/>
                <a:tab pos="2211388" algn="l"/>
                <a:tab pos="2949575" algn="l"/>
                <a:tab pos="3687763" algn="l"/>
                <a:tab pos="4424363" algn="l"/>
                <a:tab pos="5162550" algn="l"/>
              </a:tabLst>
            </a:pPr>
            <a:endParaRPr lang="en-US" sz="2000" smtClean="0">
              <a:latin typeface="Arial" charset="0"/>
              <a:ea typeface="Microsoft YaHei" charset="-122"/>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smtClean="0"/>
          </a:p>
        </p:txBody>
      </p:sp>
      <p:sp>
        <p:nvSpPr>
          <p:cNvPr id="4" name="Slide Number Placeholder 3"/>
          <p:cNvSpPr>
            <a:spLocks noGrp="1"/>
          </p:cNvSpPr>
          <p:nvPr>
            <p:ph type="sldNum" sz="quarter" idx="5"/>
          </p:nvPr>
        </p:nvSpPr>
        <p:spPr/>
        <p:txBody>
          <a:bodyPr/>
          <a:lstStyle/>
          <a:p>
            <a:pPr>
              <a:defRPr/>
            </a:pPr>
            <a:fld id="{CFACD268-966B-4636-B6F6-CAF52670181E}" type="slidenum">
              <a:rPr lang="en-IN" smtClean="0"/>
              <a:pPr>
                <a:defRPr/>
              </a:pPr>
              <a:t>43</a:t>
            </a:fld>
            <a:endParaRPr lang="en-IN"/>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smtClean="0"/>
          </a:p>
        </p:txBody>
      </p:sp>
      <p:sp>
        <p:nvSpPr>
          <p:cNvPr id="4" name="Slide Number Placeholder 3"/>
          <p:cNvSpPr>
            <a:spLocks noGrp="1"/>
          </p:cNvSpPr>
          <p:nvPr>
            <p:ph type="sldNum" sz="quarter" idx="5"/>
          </p:nvPr>
        </p:nvSpPr>
        <p:spPr/>
        <p:txBody>
          <a:bodyPr/>
          <a:lstStyle/>
          <a:p>
            <a:pPr>
              <a:defRPr/>
            </a:pPr>
            <a:fld id="{2F9F0042-A308-4474-9688-089FC63FB233}" type="slidenum">
              <a:rPr lang="en-IN" smtClean="0"/>
              <a:pPr>
                <a:defRPr/>
              </a:pPr>
              <a:t>44</a:t>
            </a:fld>
            <a:endParaRPr lang="en-IN"/>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114410775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11441077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11441077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Tree>
    <p:extLst>
      <p:ext uri="{BB962C8B-B14F-4D97-AF65-F5344CB8AC3E}">
        <p14:creationId xmlns:p14="http://schemas.microsoft.com/office/powerpoint/2010/main" val="30506029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Tree>
    <p:extLst>
      <p:ext uri="{BB962C8B-B14F-4D97-AF65-F5344CB8AC3E}">
        <p14:creationId xmlns:p14="http://schemas.microsoft.com/office/powerpoint/2010/main" val="30506029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Tree>
    <p:extLst>
      <p:ext uri="{BB962C8B-B14F-4D97-AF65-F5344CB8AC3E}">
        <p14:creationId xmlns:p14="http://schemas.microsoft.com/office/powerpoint/2010/main" val="305060293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noTextEdit="1"/>
          </p:cNvSpPr>
          <p:nvPr>
            <p:ph type="sldImg"/>
          </p:nvPr>
        </p:nvSpPr>
        <p:spPr bwMode="auto">
          <a:noFill/>
          <a:ln>
            <a:solidFill>
              <a:srgbClr val="000000"/>
            </a:solidFill>
            <a:miter lim="800000"/>
            <a:headEnd/>
            <a:tailEnd/>
          </a:ln>
        </p:spPr>
      </p:sp>
      <p:sp>
        <p:nvSpPr>
          <p:cNvPr id="6146"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noTextEdit="1"/>
          </p:cNvSpPr>
          <p:nvPr>
            <p:ph type="sldImg"/>
          </p:nvPr>
        </p:nvSpPr>
        <p:spPr bwMode="auto">
          <a:noFill/>
          <a:ln>
            <a:solidFill>
              <a:srgbClr val="000000"/>
            </a:solidFill>
            <a:miter lim="800000"/>
            <a:headEnd/>
            <a:tailEnd/>
          </a:ln>
        </p:spPr>
      </p:sp>
      <p:sp>
        <p:nvSpPr>
          <p:cNvPr id="8194"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Slide Image Placeholder 1"/>
          <p:cNvSpPr>
            <a:spLocks noGrp="1" noRot="1" noChangeAspect="1" noTextEdit="1"/>
          </p:cNvSpPr>
          <p:nvPr>
            <p:ph type="sldImg"/>
          </p:nvPr>
        </p:nvSpPr>
        <p:spPr bwMode="auto">
          <a:noFill/>
          <a:ln>
            <a:solidFill>
              <a:srgbClr val="000000"/>
            </a:solidFill>
            <a:miter lim="800000"/>
            <a:headEnd/>
            <a:tailEnd/>
          </a:ln>
        </p:spPr>
      </p:sp>
      <p:sp>
        <p:nvSpPr>
          <p:cNvPr id="11266"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166988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Slide Image Placeholder 1"/>
          <p:cNvSpPr>
            <a:spLocks noGrp="1" noRot="1" noChangeAspect="1" noTextEdit="1"/>
          </p:cNvSpPr>
          <p:nvPr>
            <p:ph type="sldImg"/>
          </p:nvPr>
        </p:nvSpPr>
        <p:spPr bwMode="auto">
          <a:noFill/>
          <a:ln>
            <a:solidFill>
              <a:srgbClr val="000000"/>
            </a:solidFill>
            <a:miter lim="800000"/>
            <a:headEnd/>
            <a:tailEnd/>
          </a:ln>
        </p:spPr>
      </p:sp>
      <p:sp>
        <p:nvSpPr>
          <p:cNvPr id="13314"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Slide Image Placeholder 1"/>
          <p:cNvSpPr>
            <a:spLocks noGrp="1" noRot="1" noChangeAspect="1" noTextEdit="1"/>
          </p:cNvSpPr>
          <p:nvPr>
            <p:ph type="sldImg"/>
          </p:nvPr>
        </p:nvSpPr>
        <p:spPr bwMode="auto">
          <a:noFill/>
          <a:ln>
            <a:solidFill>
              <a:srgbClr val="000000"/>
            </a:solidFill>
            <a:miter lim="800000"/>
            <a:headEnd/>
            <a:tailEnd/>
          </a:ln>
        </p:spPr>
      </p:sp>
      <p:sp>
        <p:nvSpPr>
          <p:cNvPr id="15362"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Slide Image Placeholder 1"/>
          <p:cNvSpPr>
            <a:spLocks noGrp="1" noRot="1" noChangeAspect="1" noTextEdit="1"/>
          </p:cNvSpPr>
          <p:nvPr>
            <p:ph type="sldImg"/>
          </p:nvPr>
        </p:nvSpPr>
        <p:spPr bwMode="auto">
          <a:noFill/>
          <a:ln>
            <a:solidFill>
              <a:srgbClr val="000000"/>
            </a:solidFill>
            <a:miter lim="800000"/>
            <a:headEnd/>
            <a:tailEnd/>
          </a:ln>
        </p:spPr>
      </p:sp>
      <p:sp>
        <p:nvSpPr>
          <p:cNvPr id="17410"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Slide Image Placeholder 1"/>
          <p:cNvSpPr>
            <a:spLocks noGrp="1" noRot="1" noChangeAspect="1" noTextEdit="1"/>
          </p:cNvSpPr>
          <p:nvPr>
            <p:ph type="sldImg"/>
          </p:nvPr>
        </p:nvSpPr>
        <p:spPr bwMode="auto">
          <a:noFill/>
          <a:ln>
            <a:solidFill>
              <a:srgbClr val="000000"/>
            </a:solidFill>
            <a:miter lim="800000"/>
            <a:headEnd/>
            <a:tailEnd/>
          </a:ln>
        </p:spPr>
      </p:sp>
      <p:sp>
        <p:nvSpPr>
          <p:cNvPr id="19458"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lt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smtClean="0"/>
          </a:p>
        </p:txBody>
      </p:sp>
      <p:sp>
        <p:nvSpPr>
          <p:cNvPr id="4" name="Slide Number Placeholder 3"/>
          <p:cNvSpPr>
            <a:spLocks noGrp="1"/>
          </p:cNvSpPr>
          <p:nvPr>
            <p:ph type="sldNum" sz="quarter" idx="5"/>
          </p:nvPr>
        </p:nvSpPr>
        <p:spPr/>
        <p:txBody>
          <a:bodyPr/>
          <a:lstStyle/>
          <a:p>
            <a:pPr>
              <a:defRPr/>
            </a:pPr>
            <a:fld id="{71331214-BD0D-4209-992F-3C67F1037999}" type="slidenum">
              <a:rPr lang="en-IN" smtClean="0"/>
              <a:pPr>
                <a:defRPr/>
              </a:pPr>
              <a:t>97</a:t>
            </a:fld>
            <a:endParaRPr lang="en-IN"/>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Image Placeholder 1">
            <a:extLst>
              <a:ext uri="{FF2B5EF4-FFF2-40B4-BE49-F238E27FC236}">
                <a16:creationId xmlns="" xmlns:a16="http://schemas.microsoft.com/office/drawing/2014/main" id="{4FA68A91-4E18-4120-B24E-DFB3F07CF4A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Notes Placeholder 2">
            <a:extLst>
              <a:ext uri="{FF2B5EF4-FFF2-40B4-BE49-F238E27FC236}">
                <a16:creationId xmlns="" xmlns:a16="http://schemas.microsoft.com/office/drawing/2014/main" id="{71729BAE-84CD-4AE6-9748-2811AAC2472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6148" name="Slide Number Placeholder 3">
            <a:extLst>
              <a:ext uri="{FF2B5EF4-FFF2-40B4-BE49-F238E27FC236}">
                <a16:creationId xmlns="" xmlns:a16="http://schemas.microsoft.com/office/drawing/2014/main" id="{ADC4BA00-BDA7-46D6-9160-C7CDD0195B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0452" indent="-283067">
              <a:spcBef>
                <a:spcPct val="30000"/>
              </a:spcBef>
              <a:defRPr sz="1200">
                <a:solidFill>
                  <a:schemeClr val="tx1"/>
                </a:solidFill>
                <a:latin typeface="Calibri" panose="020F0502020204030204" pitchFamily="34" charset="0"/>
              </a:defRPr>
            </a:lvl2pPr>
            <a:lvl3pPr marL="1140264" indent="-225494">
              <a:spcBef>
                <a:spcPct val="30000"/>
              </a:spcBef>
              <a:defRPr sz="1200">
                <a:solidFill>
                  <a:schemeClr val="tx1"/>
                </a:solidFill>
                <a:latin typeface="Calibri" panose="020F0502020204030204" pitchFamily="34" charset="0"/>
              </a:defRPr>
            </a:lvl3pPr>
            <a:lvl4pPr marL="1597649" indent="-225494">
              <a:spcBef>
                <a:spcPct val="30000"/>
              </a:spcBef>
              <a:defRPr sz="1200">
                <a:solidFill>
                  <a:schemeClr val="tx1"/>
                </a:solidFill>
                <a:latin typeface="Calibri" panose="020F0502020204030204" pitchFamily="34" charset="0"/>
              </a:defRPr>
            </a:lvl4pPr>
            <a:lvl5pPr marL="2055034" indent="-225494">
              <a:spcBef>
                <a:spcPct val="30000"/>
              </a:spcBef>
              <a:defRPr sz="1200">
                <a:solidFill>
                  <a:schemeClr val="tx1"/>
                </a:solidFill>
                <a:latin typeface="Calibri" panose="020F0502020204030204" pitchFamily="34" charset="0"/>
              </a:defRPr>
            </a:lvl5pPr>
            <a:lvl6pPr marL="2515617" indent="-225494" eaLnBrk="0" fontAlgn="base" hangingPunct="0">
              <a:spcBef>
                <a:spcPct val="30000"/>
              </a:spcBef>
              <a:spcAft>
                <a:spcPct val="0"/>
              </a:spcAft>
              <a:defRPr sz="1200">
                <a:solidFill>
                  <a:schemeClr val="tx1"/>
                </a:solidFill>
                <a:latin typeface="Calibri" panose="020F0502020204030204" pitchFamily="34" charset="0"/>
              </a:defRPr>
            </a:lvl6pPr>
            <a:lvl7pPr marL="2976200" indent="-225494" eaLnBrk="0" fontAlgn="base" hangingPunct="0">
              <a:spcBef>
                <a:spcPct val="30000"/>
              </a:spcBef>
              <a:spcAft>
                <a:spcPct val="0"/>
              </a:spcAft>
              <a:defRPr sz="1200">
                <a:solidFill>
                  <a:schemeClr val="tx1"/>
                </a:solidFill>
                <a:latin typeface="Calibri" panose="020F0502020204030204" pitchFamily="34" charset="0"/>
              </a:defRPr>
            </a:lvl7pPr>
            <a:lvl8pPr marL="3436783" indent="-225494" eaLnBrk="0" fontAlgn="base" hangingPunct="0">
              <a:spcBef>
                <a:spcPct val="30000"/>
              </a:spcBef>
              <a:spcAft>
                <a:spcPct val="0"/>
              </a:spcAft>
              <a:defRPr sz="1200">
                <a:solidFill>
                  <a:schemeClr val="tx1"/>
                </a:solidFill>
                <a:latin typeface="Calibri" panose="020F0502020204030204" pitchFamily="34" charset="0"/>
              </a:defRPr>
            </a:lvl8pPr>
            <a:lvl9pPr marL="3897367" indent="-225494"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CAA46B4-E41C-462F-B3CC-21222E3B797B}" type="slidenum">
              <a:rPr lang="en-GB" altLang="en-US">
                <a:latin typeface="Times New Roman" panose="02020603050405020304" pitchFamily="18" charset="0"/>
                <a:cs typeface="Arial" panose="020B0604020202020204" pitchFamily="34" charset="0"/>
              </a:rPr>
              <a:pPr>
                <a:spcBef>
                  <a:spcPct val="0"/>
                </a:spcBef>
              </a:pPr>
              <a:t>114</a:t>
            </a:fld>
            <a:endParaRPr lang="en-GB" altLang="en-US">
              <a:latin typeface="Times New Roman" panose="02020603050405020304" pitchFamily="18" charset="0"/>
              <a:cs typeface="Arial" panose="020B0604020202020204" pitchFamily="34" charset="0"/>
            </a:endParaRPr>
          </a:p>
        </p:txBody>
      </p:sp>
      <p:sp>
        <p:nvSpPr>
          <p:cNvPr id="6149" name="Footer Placeholder 1">
            <a:extLst>
              <a:ext uri="{FF2B5EF4-FFF2-40B4-BE49-F238E27FC236}">
                <a16:creationId xmlns="" xmlns:a16="http://schemas.microsoft.com/office/drawing/2014/main" id="{04FEA107-9049-4917-B2B5-0E4168EC6D9E}"/>
              </a:ext>
            </a:extLst>
          </p:cNvPr>
          <p:cNvSpPr>
            <a:spLocks noGrp="1" noChangeArrowheads="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0452" indent="-283067">
              <a:defRPr>
                <a:solidFill>
                  <a:schemeClr val="tx1"/>
                </a:solidFill>
                <a:latin typeface="Calibri" panose="020F0502020204030204" pitchFamily="34" charset="0"/>
              </a:defRPr>
            </a:lvl2pPr>
            <a:lvl3pPr marL="1140264" indent="-225494">
              <a:defRPr>
                <a:solidFill>
                  <a:schemeClr val="tx1"/>
                </a:solidFill>
                <a:latin typeface="Calibri" panose="020F0502020204030204" pitchFamily="34" charset="0"/>
              </a:defRPr>
            </a:lvl3pPr>
            <a:lvl4pPr marL="1597649" indent="-225494">
              <a:defRPr>
                <a:solidFill>
                  <a:schemeClr val="tx1"/>
                </a:solidFill>
                <a:latin typeface="Calibri" panose="020F0502020204030204" pitchFamily="34" charset="0"/>
              </a:defRPr>
            </a:lvl4pPr>
            <a:lvl5pPr marL="2055034" indent="-225494">
              <a:defRPr>
                <a:solidFill>
                  <a:schemeClr val="tx1"/>
                </a:solidFill>
                <a:latin typeface="Calibri" panose="020F0502020204030204" pitchFamily="34" charset="0"/>
              </a:defRPr>
            </a:lvl5pPr>
            <a:lvl6pPr marL="2515617" indent="-225494" eaLnBrk="0" fontAlgn="base" hangingPunct="0">
              <a:spcBef>
                <a:spcPct val="0"/>
              </a:spcBef>
              <a:spcAft>
                <a:spcPct val="0"/>
              </a:spcAft>
              <a:defRPr>
                <a:solidFill>
                  <a:schemeClr val="tx1"/>
                </a:solidFill>
                <a:latin typeface="Calibri" panose="020F0502020204030204" pitchFamily="34" charset="0"/>
              </a:defRPr>
            </a:lvl6pPr>
            <a:lvl7pPr marL="2976200" indent="-225494" eaLnBrk="0" fontAlgn="base" hangingPunct="0">
              <a:spcBef>
                <a:spcPct val="0"/>
              </a:spcBef>
              <a:spcAft>
                <a:spcPct val="0"/>
              </a:spcAft>
              <a:defRPr>
                <a:solidFill>
                  <a:schemeClr val="tx1"/>
                </a:solidFill>
                <a:latin typeface="Calibri" panose="020F0502020204030204" pitchFamily="34" charset="0"/>
              </a:defRPr>
            </a:lvl7pPr>
            <a:lvl8pPr marL="3436783" indent="-225494" eaLnBrk="0" fontAlgn="base" hangingPunct="0">
              <a:spcBef>
                <a:spcPct val="0"/>
              </a:spcBef>
              <a:spcAft>
                <a:spcPct val="0"/>
              </a:spcAft>
              <a:defRPr>
                <a:solidFill>
                  <a:schemeClr val="tx1"/>
                </a:solidFill>
                <a:latin typeface="Calibri" panose="020F0502020204030204" pitchFamily="34" charset="0"/>
              </a:defRPr>
            </a:lvl8pPr>
            <a:lvl9pPr marL="3897367" indent="-225494"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r>
              <a:rPr lang="en-GB" altLang="en-US">
                <a:latin typeface="Times New Roman" panose="02020603050405020304" pitchFamily="18" charset="0"/>
              </a:rPr>
              <a:t>Monitoring South Organisation, CWC, Bengaluru</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t>CADWM works of NLBC did not pick up hence dropped. Proposed CCA- 28.67 Th </a:t>
            </a:r>
            <a:r>
              <a:rPr lang="en-US" dirty="0" err="1"/>
              <a:t>Hect</a:t>
            </a:r>
            <a:r>
              <a:rPr lang="en-US" dirty="0"/>
              <a:t>.; Cost 750 Cr--- State share 687.83 Cr + central share 62.17 cr. </a:t>
            </a:r>
          </a:p>
        </p:txBody>
      </p:sp>
    </p:spTree>
    <p:extLst>
      <p:ext uri="{BB962C8B-B14F-4D97-AF65-F5344CB8AC3E}">
        <p14:creationId xmlns:p14="http://schemas.microsoft.com/office/powerpoint/2010/main" val="114410775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114410775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t>Slow progress of UTP CADWM is due to slow progress of AIBP WORKS.</a:t>
            </a:r>
          </a:p>
          <a:p>
            <a:r>
              <a:rPr lang="en-US" dirty="0"/>
              <a:t>AIBP works of UTP are delaying due to delay in </a:t>
            </a:r>
            <a:r>
              <a:rPr lang="en-US" dirty="0" err="1"/>
              <a:t>compensastion</a:t>
            </a:r>
            <a:r>
              <a:rPr lang="en-US" dirty="0"/>
              <a:t> for land acquisition, approval of revised estimate. Earlier railway crossing at 232 km, highway crossing at 231.942 km and halt of works due heavy rains last year  delayed it.</a:t>
            </a:r>
          </a:p>
          <a:p>
            <a:r>
              <a:rPr lang="en-US" dirty="0"/>
              <a:t>Karanja was included in 2018. They have shown good progress during last year, and hence will complete works this year.</a:t>
            </a:r>
          </a:p>
        </p:txBody>
      </p:sp>
    </p:spTree>
    <p:extLst>
      <p:ext uri="{BB962C8B-B14F-4D97-AF65-F5344CB8AC3E}">
        <p14:creationId xmlns:p14="http://schemas.microsoft.com/office/powerpoint/2010/main" val="91669888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224708346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t>CA PROPOSAL for </a:t>
            </a:r>
            <a:r>
              <a:rPr lang="en-US" dirty="0" err="1"/>
              <a:t>Rameshwara</a:t>
            </a:r>
            <a:r>
              <a:rPr lang="en-US" dirty="0"/>
              <a:t> amounting to Rs     received. COMMENTS HAS BEEN GIVEN . </a:t>
            </a:r>
          </a:p>
          <a:p>
            <a:r>
              <a:rPr lang="en-US" dirty="0"/>
              <a:t>UTP authorities has been requested for CA proposal. </a:t>
            </a:r>
          </a:p>
        </p:txBody>
      </p:sp>
    </p:spTree>
    <p:extLst>
      <p:ext uri="{BB962C8B-B14F-4D97-AF65-F5344CB8AC3E}">
        <p14:creationId xmlns:p14="http://schemas.microsoft.com/office/powerpoint/2010/main" val="91669888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110702511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Image Placeholder 1">
            <a:extLst>
              <a:ext uri="{FF2B5EF4-FFF2-40B4-BE49-F238E27FC236}">
                <a16:creationId xmlns:a16="http://schemas.microsoft.com/office/drawing/2014/main" xmlns="" id="{4FA68A91-4E18-4120-B24E-DFB3F07CF4A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Notes Placeholder 2">
            <a:extLst>
              <a:ext uri="{FF2B5EF4-FFF2-40B4-BE49-F238E27FC236}">
                <a16:creationId xmlns:a16="http://schemas.microsoft.com/office/drawing/2014/main" xmlns="" id="{71729BAE-84CD-4AE6-9748-2811AAC2472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dirty="0"/>
          </a:p>
        </p:txBody>
      </p:sp>
      <p:sp>
        <p:nvSpPr>
          <p:cNvPr id="6148" name="Slide Number Placeholder 3">
            <a:extLst>
              <a:ext uri="{FF2B5EF4-FFF2-40B4-BE49-F238E27FC236}">
                <a16:creationId xmlns:a16="http://schemas.microsoft.com/office/drawing/2014/main" xmlns="" id="{ADC4BA00-BDA7-46D6-9160-C7CDD0195B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300">
                <a:solidFill>
                  <a:schemeClr val="tx1"/>
                </a:solidFill>
                <a:latin typeface="Calibri" panose="020F0502020204030204" pitchFamily="34" charset="0"/>
              </a:defRPr>
            </a:lvl1pPr>
            <a:lvl2pPr marL="814720" indent="-311459">
              <a:spcBef>
                <a:spcPct val="30000"/>
              </a:spcBef>
              <a:defRPr sz="1300">
                <a:solidFill>
                  <a:schemeClr val="tx1"/>
                </a:solidFill>
                <a:latin typeface="Calibri" panose="020F0502020204030204" pitchFamily="34" charset="0"/>
              </a:defRPr>
            </a:lvl2pPr>
            <a:lvl3pPr marL="1254632" indent="-248112">
              <a:spcBef>
                <a:spcPct val="30000"/>
              </a:spcBef>
              <a:defRPr sz="1300">
                <a:solidFill>
                  <a:schemeClr val="tx1"/>
                </a:solidFill>
                <a:latin typeface="Calibri" panose="020F0502020204030204" pitchFamily="34" charset="0"/>
              </a:defRPr>
            </a:lvl3pPr>
            <a:lvl4pPr marL="1757893" indent="-248112">
              <a:spcBef>
                <a:spcPct val="30000"/>
              </a:spcBef>
              <a:defRPr sz="1300">
                <a:solidFill>
                  <a:schemeClr val="tx1"/>
                </a:solidFill>
                <a:latin typeface="Calibri" panose="020F0502020204030204" pitchFamily="34" charset="0"/>
              </a:defRPr>
            </a:lvl4pPr>
            <a:lvl5pPr marL="2261154" indent="-248112">
              <a:spcBef>
                <a:spcPct val="30000"/>
              </a:spcBef>
              <a:defRPr sz="1300">
                <a:solidFill>
                  <a:schemeClr val="tx1"/>
                </a:solidFill>
                <a:latin typeface="Calibri" panose="020F0502020204030204" pitchFamily="34" charset="0"/>
              </a:defRPr>
            </a:lvl5pPr>
            <a:lvl6pPr marL="2767933" indent="-248112" eaLnBrk="0" fontAlgn="base" hangingPunct="0">
              <a:spcBef>
                <a:spcPct val="30000"/>
              </a:spcBef>
              <a:spcAft>
                <a:spcPct val="0"/>
              </a:spcAft>
              <a:defRPr sz="1300">
                <a:solidFill>
                  <a:schemeClr val="tx1"/>
                </a:solidFill>
                <a:latin typeface="Calibri" panose="020F0502020204030204" pitchFamily="34" charset="0"/>
              </a:defRPr>
            </a:lvl6pPr>
            <a:lvl7pPr marL="3274713" indent="-248112" eaLnBrk="0" fontAlgn="base" hangingPunct="0">
              <a:spcBef>
                <a:spcPct val="30000"/>
              </a:spcBef>
              <a:spcAft>
                <a:spcPct val="0"/>
              </a:spcAft>
              <a:defRPr sz="1300">
                <a:solidFill>
                  <a:schemeClr val="tx1"/>
                </a:solidFill>
                <a:latin typeface="Calibri" panose="020F0502020204030204" pitchFamily="34" charset="0"/>
              </a:defRPr>
            </a:lvl7pPr>
            <a:lvl8pPr marL="3781492" indent="-248112" eaLnBrk="0" fontAlgn="base" hangingPunct="0">
              <a:spcBef>
                <a:spcPct val="30000"/>
              </a:spcBef>
              <a:spcAft>
                <a:spcPct val="0"/>
              </a:spcAft>
              <a:defRPr sz="1300">
                <a:solidFill>
                  <a:schemeClr val="tx1"/>
                </a:solidFill>
                <a:latin typeface="Calibri" panose="020F0502020204030204" pitchFamily="34" charset="0"/>
              </a:defRPr>
            </a:lvl8pPr>
            <a:lvl9pPr marL="4288272" indent="-248112" eaLnBrk="0" fontAlgn="base" hangingPunct="0">
              <a:spcBef>
                <a:spcPct val="30000"/>
              </a:spcBef>
              <a:spcAft>
                <a:spcPct val="0"/>
              </a:spcAft>
              <a:defRPr sz="1300">
                <a:solidFill>
                  <a:schemeClr val="tx1"/>
                </a:solidFill>
                <a:latin typeface="Calibri" panose="020F0502020204030204" pitchFamily="34" charset="0"/>
              </a:defRPr>
            </a:lvl9pPr>
          </a:lstStyle>
          <a:p>
            <a:pPr>
              <a:spcBef>
                <a:spcPct val="0"/>
              </a:spcBef>
            </a:pPr>
            <a:fld id="{0CAA46B4-E41C-462F-B3CC-21222E3B797B}" type="slidenum">
              <a:rPr lang="en-GB" altLang="en-US">
                <a:latin typeface="Times New Roman" panose="02020603050405020304" pitchFamily="18" charset="0"/>
                <a:cs typeface="Arial" panose="020B0604020202020204" pitchFamily="34" charset="0"/>
              </a:rPr>
              <a:pPr>
                <a:spcBef>
                  <a:spcPct val="0"/>
                </a:spcBef>
              </a:pPr>
              <a:t>134</a:t>
            </a:fld>
            <a:endParaRPr lang="en-GB" altLang="en-US">
              <a:latin typeface="Times New Roman" panose="02020603050405020304" pitchFamily="18" charset="0"/>
              <a:cs typeface="Arial" panose="020B0604020202020204" pitchFamily="34" charset="0"/>
            </a:endParaRPr>
          </a:p>
        </p:txBody>
      </p:sp>
      <p:sp>
        <p:nvSpPr>
          <p:cNvPr id="6149" name="Footer Placeholder 1">
            <a:extLst>
              <a:ext uri="{FF2B5EF4-FFF2-40B4-BE49-F238E27FC236}">
                <a16:creationId xmlns:a16="http://schemas.microsoft.com/office/drawing/2014/main" xmlns="" id="{04FEA107-9049-4917-B2B5-0E4168EC6D9E}"/>
              </a:ext>
            </a:extLst>
          </p:cNvPr>
          <p:cNvSpPr>
            <a:spLocks noGrp="1" noChangeArrowheads="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814720" indent="-311459">
              <a:defRPr>
                <a:solidFill>
                  <a:schemeClr val="tx1"/>
                </a:solidFill>
                <a:latin typeface="Calibri" panose="020F0502020204030204" pitchFamily="34" charset="0"/>
              </a:defRPr>
            </a:lvl2pPr>
            <a:lvl3pPr marL="1254632" indent="-248112">
              <a:defRPr>
                <a:solidFill>
                  <a:schemeClr val="tx1"/>
                </a:solidFill>
                <a:latin typeface="Calibri" panose="020F0502020204030204" pitchFamily="34" charset="0"/>
              </a:defRPr>
            </a:lvl3pPr>
            <a:lvl4pPr marL="1757893" indent="-248112">
              <a:defRPr>
                <a:solidFill>
                  <a:schemeClr val="tx1"/>
                </a:solidFill>
                <a:latin typeface="Calibri" panose="020F0502020204030204" pitchFamily="34" charset="0"/>
              </a:defRPr>
            </a:lvl4pPr>
            <a:lvl5pPr marL="2261154" indent="-248112">
              <a:defRPr>
                <a:solidFill>
                  <a:schemeClr val="tx1"/>
                </a:solidFill>
                <a:latin typeface="Calibri" panose="020F0502020204030204" pitchFamily="34" charset="0"/>
              </a:defRPr>
            </a:lvl5pPr>
            <a:lvl6pPr marL="2767933" indent="-248112" eaLnBrk="0" fontAlgn="base" hangingPunct="0">
              <a:spcBef>
                <a:spcPct val="0"/>
              </a:spcBef>
              <a:spcAft>
                <a:spcPct val="0"/>
              </a:spcAft>
              <a:defRPr>
                <a:solidFill>
                  <a:schemeClr val="tx1"/>
                </a:solidFill>
                <a:latin typeface="Calibri" panose="020F0502020204030204" pitchFamily="34" charset="0"/>
              </a:defRPr>
            </a:lvl6pPr>
            <a:lvl7pPr marL="3274713" indent="-248112" eaLnBrk="0" fontAlgn="base" hangingPunct="0">
              <a:spcBef>
                <a:spcPct val="0"/>
              </a:spcBef>
              <a:spcAft>
                <a:spcPct val="0"/>
              </a:spcAft>
              <a:defRPr>
                <a:solidFill>
                  <a:schemeClr val="tx1"/>
                </a:solidFill>
                <a:latin typeface="Calibri" panose="020F0502020204030204" pitchFamily="34" charset="0"/>
              </a:defRPr>
            </a:lvl7pPr>
            <a:lvl8pPr marL="3781492" indent="-248112" eaLnBrk="0" fontAlgn="base" hangingPunct="0">
              <a:spcBef>
                <a:spcPct val="0"/>
              </a:spcBef>
              <a:spcAft>
                <a:spcPct val="0"/>
              </a:spcAft>
              <a:defRPr>
                <a:solidFill>
                  <a:schemeClr val="tx1"/>
                </a:solidFill>
                <a:latin typeface="Calibri" panose="020F0502020204030204" pitchFamily="34" charset="0"/>
              </a:defRPr>
            </a:lvl8pPr>
            <a:lvl9pPr marL="4288272" indent="-248112"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r>
              <a:rPr lang="en-GB" altLang="en-US">
                <a:latin typeface="Times New Roman" panose="02020603050405020304" pitchFamily="18" charset="0"/>
              </a:rPr>
              <a:t>Monitoring South Organisation, CWC, Bengaluru</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318155135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45" name="Slide Image Placeholder 1"/>
          <p:cNvSpPr>
            <a:spLocks noGrp="1" noRot="1" noChangeAspect="1"/>
          </p:cNvSpPr>
          <p:nvPr>
            <p:ph type="sldImg"/>
          </p:nvPr>
        </p:nvSpPr>
        <p:spPr/>
      </p:sp>
      <p:sp>
        <p:nvSpPr>
          <p:cNvPr id="1048646" name="Notes Placeholder 2"/>
          <p:cNvSpPr>
            <a:spLocks noGrp="1"/>
          </p:cNvSpPr>
          <p:nvPr>
            <p:ph type="body" idx="1"/>
          </p:nvPr>
        </p:nvSpPr>
        <p:spPr/>
        <p:txBody>
          <a:bodyPr>
            <a:normAutofit/>
          </a:bodyPr>
          <a:lstStyle/>
          <a:p>
            <a:endParaRPr lang="en-US"/>
          </a:p>
        </p:txBody>
      </p:sp>
    </p:spTree>
    <p:extLst>
      <p:ext uri="{BB962C8B-B14F-4D97-AF65-F5344CB8AC3E}">
        <p14:creationId xmlns:p14="http://schemas.microsoft.com/office/powerpoint/2010/main" val="57793712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45" name="Slide Image Placeholder 1"/>
          <p:cNvSpPr>
            <a:spLocks noGrp="1" noRot="1" noChangeAspect="1"/>
          </p:cNvSpPr>
          <p:nvPr>
            <p:ph type="sldImg"/>
          </p:nvPr>
        </p:nvSpPr>
        <p:spPr/>
      </p:sp>
      <p:sp>
        <p:nvSpPr>
          <p:cNvPr id="1048646" name="Notes Placeholder 2"/>
          <p:cNvSpPr>
            <a:spLocks noGrp="1"/>
          </p:cNvSpPr>
          <p:nvPr>
            <p:ph type="body" idx="1"/>
          </p:nvPr>
        </p:nvSpPr>
        <p:spPr/>
        <p:txBody>
          <a:bodyPr>
            <a:normAutofit/>
          </a:bodyPr>
          <a:lstStyle/>
          <a:p>
            <a:endParaRPr lang="en-US"/>
          </a:p>
        </p:txBody>
      </p:sp>
    </p:spTree>
    <p:extLst>
      <p:ext uri="{BB962C8B-B14F-4D97-AF65-F5344CB8AC3E}">
        <p14:creationId xmlns:p14="http://schemas.microsoft.com/office/powerpoint/2010/main" val="255588906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91" name="Slide Image Placeholder 1"/>
          <p:cNvSpPr>
            <a:spLocks noGrp="1" noRot="1" noChangeAspect="1" noTextEdit="1"/>
          </p:cNvSpPr>
          <p:nvPr>
            <p:ph type="sldImg"/>
          </p:nvPr>
        </p:nvSpPr>
        <p:spPr bwMode="auto">
          <a:noFill/>
          <a:ln>
            <a:solidFill>
              <a:srgbClr val="000000"/>
            </a:solidFill>
            <a:miter lim="800000"/>
            <a:headEnd/>
            <a:tailEnd/>
          </a:ln>
        </p:spPr>
      </p:sp>
      <p:sp>
        <p:nvSpPr>
          <p:cNvPr id="1048592" name="Notes Placeholder 2"/>
          <p:cNvSpPr>
            <a:spLocks noGrp="1"/>
          </p:cNvSpPr>
          <p:nvPr>
            <p:ph type="body" idx="1"/>
          </p:nvPr>
        </p:nvSpPr>
        <p:spPr bwMode="auto">
          <a:noFill/>
        </p:spPr>
        <p:txBody>
          <a:bodyPr/>
          <a:lstStyle/>
          <a:p>
            <a:r>
              <a:rPr lang="en-US" dirty="0"/>
              <a:t>FP -23.6%        CA release- 0 %        PP of CCA 12.1 %                 WUA – 38.2 %</a:t>
            </a:r>
          </a:p>
        </p:txBody>
      </p:sp>
    </p:spTree>
    <p:extLst>
      <p:ext uri="{BB962C8B-B14F-4D97-AF65-F5344CB8AC3E}">
        <p14:creationId xmlns:p14="http://schemas.microsoft.com/office/powerpoint/2010/main" val="60589935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97" name="Slide Image Placeholder 1"/>
          <p:cNvSpPr>
            <a:spLocks noGrp="1" noRot="1" noChangeAspect="1" noTextEdit="1"/>
          </p:cNvSpPr>
          <p:nvPr>
            <p:ph type="sldImg"/>
          </p:nvPr>
        </p:nvSpPr>
        <p:spPr bwMode="auto">
          <a:noFill/>
          <a:ln>
            <a:solidFill>
              <a:srgbClr val="000000"/>
            </a:solidFill>
            <a:miter lim="800000"/>
            <a:headEnd/>
            <a:tailEnd/>
          </a:ln>
        </p:spPr>
      </p:sp>
      <p:sp>
        <p:nvSpPr>
          <p:cNvPr id="1048598" name="Notes Placeholder 2"/>
          <p:cNvSpPr>
            <a:spLocks noGrp="1"/>
          </p:cNvSpPr>
          <p:nvPr>
            <p:ph type="body" idx="1"/>
          </p:nvPr>
        </p:nvSpPr>
        <p:spPr bwMode="auto">
          <a:noFill/>
        </p:spPr>
        <p:txBody>
          <a:bodyPr/>
          <a:lstStyle/>
          <a:p>
            <a:endParaRPr lang="en-US"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03" name="Slide Image Placeholder 1"/>
          <p:cNvSpPr>
            <a:spLocks noGrp="1" noRot="1" noChangeAspect="1" noTextEdit="1"/>
          </p:cNvSpPr>
          <p:nvPr>
            <p:ph type="sldImg"/>
          </p:nvPr>
        </p:nvSpPr>
        <p:spPr bwMode="auto">
          <a:noFill/>
          <a:ln>
            <a:solidFill>
              <a:srgbClr val="000000"/>
            </a:solidFill>
            <a:miter lim="800000"/>
            <a:headEnd/>
            <a:tailEnd/>
          </a:ln>
        </p:spPr>
      </p:sp>
      <p:sp>
        <p:nvSpPr>
          <p:cNvPr id="1048604" name="Notes Placeholder 2"/>
          <p:cNvSpPr>
            <a:spLocks noGrp="1"/>
          </p:cNvSpPr>
          <p:nvPr>
            <p:ph type="body" idx="1"/>
          </p:nvPr>
        </p:nvSpPr>
        <p:spPr bwMode="auto">
          <a:noFill/>
        </p:spPr>
        <p:txBody>
          <a:bodyPr/>
          <a:lstStyle/>
          <a:p>
            <a:endParaRPr lang="en-US"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09" name="Slide Image Placeholder 1"/>
          <p:cNvSpPr>
            <a:spLocks noGrp="1" noRot="1" noChangeAspect="1" noTextEdit="1"/>
          </p:cNvSpPr>
          <p:nvPr>
            <p:ph type="sldImg"/>
          </p:nvPr>
        </p:nvSpPr>
        <p:spPr bwMode="auto">
          <a:noFill/>
          <a:ln>
            <a:solidFill>
              <a:srgbClr val="000000"/>
            </a:solidFill>
            <a:miter lim="800000"/>
            <a:headEnd/>
            <a:tailEnd/>
          </a:ln>
        </p:spPr>
      </p:sp>
      <p:sp>
        <p:nvSpPr>
          <p:cNvPr id="1048610" name="Notes Placeholder 2"/>
          <p:cNvSpPr>
            <a:spLocks noGrp="1"/>
          </p:cNvSpPr>
          <p:nvPr>
            <p:ph type="body" idx="1"/>
          </p:nvPr>
        </p:nvSpPr>
        <p:spPr bwMode="auto">
          <a:noFill/>
        </p:spPr>
        <p:txBody>
          <a:bodyPr/>
          <a:lstStyle/>
          <a:p>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15" name="Slide Image Placeholder 1"/>
          <p:cNvSpPr>
            <a:spLocks noGrp="1" noRot="1" noChangeAspect="1" noTextEdit="1"/>
          </p:cNvSpPr>
          <p:nvPr>
            <p:ph type="sldImg"/>
          </p:nvPr>
        </p:nvSpPr>
        <p:spPr bwMode="auto">
          <a:noFill/>
          <a:ln>
            <a:solidFill>
              <a:srgbClr val="000000"/>
            </a:solidFill>
            <a:miter lim="800000"/>
            <a:headEnd/>
            <a:tailEnd/>
          </a:ln>
        </p:spPr>
      </p:sp>
      <p:sp>
        <p:nvSpPr>
          <p:cNvPr id="1048616" name="Notes Placeholder 2"/>
          <p:cNvSpPr>
            <a:spLocks noGrp="1"/>
          </p:cNvSpPr>
          <p:nvPr>
            <p:ph type="body" idx="1"/>
          </p:nvPr>
        </p:nvSpPr>
        <p:spPr bwMode="auto">
          <a:noFill/>
        </p:spPr>
        <p:txBody>
          <a:bodyPr/>
          <a:lstStyle/>
          <a:p>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21" name="Slide Image Placeholder 1"/>
          <p:cNvSpPr>
            <a:spLocks noGrp="1" noRot="1" noChangeAspect="1" noTextEdit="1"/>
          </p:cNvSpPr>
          <p:nvPr>
            <p:ph type="sldImg"/>
          </p:nvPr>
        </p:nvSpPr>
        <p:spPr bwMode="auto">
          <a:noFill/>
          <a:ln>
            <a:solidFill>
              <a:srgbClr val="000000"/>
            </a:solidFill>
            <a:miter lim="800000"/>
            <a:headEnd/>
            <a:tailEnd/>
          </a:ln>
        </p:spPr>
      </p:sp>
      <p:sp>
        <p:nvSpPr>
          <p:cNvPr id="1048622" name="Notes Placeholder 2"/>
          <p:cNvSpPr>
            <a:spLocks noGrp="1"/>
          </p:cNvSpPr>
          <p:nvPr>
            <p:ph type="body" idx="1"/>
          </p:nvPr>
        </p:nvSpPr>
        <p:spPr bwMode="auto">
          <a:noFill/>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40" name="Slide Image Placeholder 1"/>
          <p:cNvSpPr>
            <a:spLocks noGrp="1" noRot="1" noChangeAspect="1"/>
          </p:cNvSpPr>
          <p:nvPr>
            <p:ph type="sldImg"/>
          </p:nvPr>
        </p:nvSpPr>
        <p:spPr/>
      </p:sp>
      <p:sp>
        <p:nvSpPr>
          <p:cNvPr id="1048641" name="Notes Placeholder 2"/>
          <p:cNvSpPr>
            <a:spLocks noGrp="1"/>
          </p:cNvSpPr>
          <p:nvPr>
            <p:ph type="body" idx="1"/>
          </p:nvPr>
        </p:nvSpPr>
        <p:spPr/>
        <p:txBody>
          <a:bodyPr>
            <a:normAutofit/>
          </a:bodyP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45" name="Slide Image Placeholder 1"/>
          <p:cNvSpPr>
            <a:spLocks noGrp="1" noRot="1" noChangeAspect="1"/>
          </p:cNvSpPr>
          <p:nvPr>
            <p:ph type="sldImg"/>
          </p:nvPr>
        </p:nvSpPr>
        <p:spPr/>
      </p:sp>
      <p:sp>
        <p:nvSpPr>
          <p:cNvPr id="1048646" name="Notes Placeholder 2"/>
          <p:cNvSpPr>
            <a:spLocks noGrp="1"/>
          </p:cNvSpPr>
          <p:nvPr>
            <p:ph type="body" idx="1"/>
          </p:nvPr>
        </p:nvSpPr>
        <p:spPr/>
        <p:txBody>
          <a:bodyPr>
            <a:normAutofit/>
          </a:bodyP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45" name="Slide Image Placeholder 1"/>
          <p:cNvSpPr>
            <a:spLocks noGrp="1" noRot="1" noChangeAspect="1"/>
          </p:cNvSpPr>
          <p:nvPr>
            <p:ph type="sldImg"/>
          </p:nvPr>
        </p:nvSpPr>
        <p:spPr/>
      </p:sp>
      <p:sp>
        <p:nvSpPr>
          <p:cNvPr id="1048646" name="Notes Placeholder 2"/>
          <p:cNvSpPr>
            <a:spLocks noGrp="1"/>
          </p:cNvSpPr>
          <p:nvPr>
            <p:ph type="body" idx="1"/>
          </p:nvPr>
        </p:nvSpPr>
        <p:spPr/>
        <p:txBody>
          <a:bodyPr>
            <a:normAutofit/>
          </a:bodyPr>
          <a:lstStyle/>
          <a:p>
            <a:endParaRPr lang="en-US"/>
          </a:p>
        </p:txBody>
      </p:sp>
    </p:spTree>
    <p:extLst>
      <p:ext uri="{BB962C8B-B14F-4D97-AF65-F5344CB8AC3E}">
        <p14:creationId xmlns:p14="http://schemas.microsoft.com/office/powerpoint/2010/main" val="302535480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114410775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Tree>
    <p:extLst>
      <p:ext uri="{BB962C8B-B14F-4D97-AF65-F5344CB8AC3E}">
        <p14:creationId xmlns:p14="http://schemas.microsoft.com/office/powerpoint/2010/main" val="91669888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xfrm>
            <a:off x="981075" y="1241425"/>
            <a:ext cx="4835525" cy="3348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9166988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extLst>
      <p:ext uri="{BB962C8B-B14F-4D97-AF65-F5344CB8AC3E}">
        <p14:creationId xmlns:p14="http://schemas.microsoft.com/office/powerpoint/2010/main" val="91669888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fld id="{B6EC1F36-8A22-4141-95D1-AE576C57C50C}" type="slidenum">
              <a:rPr lang="en-IN" smtClean="0"/>
              <a:t>161</a:t>
            </a:fld>
            <a:endParaRPr lang="en-IN"/>
          </a:p>
        </p:txBody>
      </p:sp>
    </p:spTree>
    <p:extLst>
      <p:ext uri="{BB962C8B-B14F-4D97-AF65-F5344CB8AC3E}">
        <p14:creationId xmlns:p14="http://schemas.microsoft.com/office/powerpoint/2010/main" val="316752404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Slide Image Placeholder 1">
            <a:extLst>
              <a:ext uri="{FF2B5EF4-FFF2-40B4-BE49-F238E27FC236}">
                <a16:creationId xmlns:a16="http://schemas.microsoft.com/office/drawing/2014/main" xmlns="" id="{39C48231-60B4-4758-9793-B1225CB6942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747" name="Notes Placeholder 2">
            <a:extLst>
              <a:ext uri="{FF2B5EF4-FFF2-40B4-BE49-F238E27FC236}">
                <a16:creationId xmlns:a16="http://schemas.microsoft.com/office/drawing/2014/main" xmlns="" id="{B5B28334-C820-476D-9543-5D8AA717DC3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a:extLst>
              <a:ext uri="{FF2B5EF4-FFF2-40B4-BE49-F238E27FC236}">
                <a16:creationId xmlns:a16="http://schemas.microsoft.com/office/drawing/2014/main" xmlns="" id="{B86ACC4D-DD54-47AB-AD70-650118676C2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es Placeholder 2">
            <a:extLst>
              <a:ext uri="{FF2B5EF4-FFF2-40B4-BE49-F238E27FC236}">
                <a16:creationId xmlns:a16="http://schemas.microsoft.com/office/drawing/2014/main" xmlns="" id="{8AAE65EF-5AD9-45DC-A374-6DE94D20597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a:extLst>
              <a:ext uri="{FF2B5EF4-FFF2-40B4-BE49-F238E27FC236}">
                <a16:creationId xmlns:a16="http://schemas.microsoft.com/office/drawing/2014/main" xmlns="" id="{0E6E094D-440D-49E9-AF47-F53E15DFA35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5" name="Notes Placeholder 2">
            <a:extLst>
              <a:ext uri="{FF2B5EF4-FFF2-40B4-BE49-F238E27FC236}">
                <a16:creationId xmlns:a16="http://schemas.microsoft.com/office/drawing/2014/main" xmlns="" id="{B4127AB8-CE1A-4799-8484-D4FE2228170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a:extLst>
              <a:ext uri="{FF2B5EF4-FFF2-40B4-BE49-F238E27FC236}">
                <a16:creationId xmlns:a16="http://schemas.microsoft.com/office/drawing/2014/main" xmlns="" id="{C2035E2D-E20F-4967-A9B2-41A10AFBE7B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es Placeholder 2">
            <a:extLst>
              <a:ext uri="{FF2B5EF4-FFF2-40B4-BE49-F238E27FC236}">
                <a16:creationId xmlns:a16="http://schemas.microsoft.com/office/drawing/2014/main" xmlns="" id="{489D414A-C1B6-43D8-BD1F-24E47785D16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a:extLst>
              <a:ext uri="{FF2B5EF4-FFF2-40B4-BE49-F238E27FC236}">
                <a16:creationId xmlns:a16="http://schemas.microsoft.com/office/drawing/2014/main" xmlns="" id="{0A7D4CC5-3732-46BC-858B-573297F48DA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843" name="Notes Placeholder 2">
            <a:extLst>
              <a:ext uri="{FF2B5EF4-FFF2-40B4-BE49-F238E27FC236}">
                <a16:creationId xmlns:a16="http://schemas.microsoft.com/office/drawing/2014/main" xmlns="" id="{BE71A321-934C-43F5-A769-5F37BC0CF52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a:extLst>
              <a:ext uri="{FF2B5EF4-FFF2-40B4-BE49-F238E27FC236}">
                <a16:creationId xmlns:a16="http://schemas.microsoft.com/office/drawing/2014/main" xmlns="" id="{1F210270-72D8-4574-9FC3-7C0C6EF8A9A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Notes Placeholder 2">
            <a:extLst>
              <a:ext uri="{FF2B5EF4-FFF2-40B4-BE49-F238E27FC236}">
                <a16:creationId xmlns:a16="http://schemas.microsoft.com/office/drawing/2014/main" xmlns="" id="{3A15CD2F-B1D9-4F6D-8D5A-388618ACD7A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Image Placeholder 1">
            <a:extLst>
              <a:ext uri="{FF2B5EF4-FFF2-40B4-BE49-F238E27FC236}">
                <a16:creationId xmlns:a16="http://schemas.microsoft.com/office/drawing/2014/main" xmlns="" id="{CEBBD715-39A6-4511-9745-3C3DA01F98E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Notes Placeholder 2">
            <a:extLst>
              <a:ext uri="{FF2B5EF4-FFF2-40B4-BE49-F238E27FC236}">
                <a16:creationId xmlns:a16="http://schemas.microsoft.com/office/drawing/2014/main" xmlns="" id="{83A683FA-6A45-4EC6-880A-75C9A915C6C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238250" y="1122363"/>
            <a:ext cx="7429500" cy="2387600"/>
          </a:xfrm>
        </p:spPr>
        <p:txBody>
          <a:bodyPr anchor="b"/>
          <a:lstStyle>
            <a:lvl1pPr algn="ctr">
              <a:defRPr sz="6000"/>
            </a:lvl1pPr>
          </a:lstStyle>
          <a:p>
            <a:r>
              <a:rPr lang="en-US" smtClean="0"/>
              <a:t>Click to edit Master title style</a:t>
            </a:r>
            <a:endParaRPr lang="en-IN"/>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IN"/>
          </a:p>
        </p:txBody>
      </p:sp>
      <p:sp>
        <p:nvSpPr>
          <p:cNvPr id="4" name="Date Placeholder 3"/>
          <p:cNvSpPr>
            <a:spLocks noGrp="1"/>
          </p:cNvSpPr>
          <p:nvPr>
            <p:ph type="dt" sz="half" idx="10"/>
          </p:nvPr>
        </p:nvSpPr>
        <p:spPr/>
        <p:txBody>
          <a:bodyPr/>
          <a:lstStyle/>
          <a:p>
            <a:fld id="{A0DD278F-8C02-454E-9C07-AA044B8FDAF2}" type="datetime1">
              <a:rPr lang="en-IN" smtClean="0"/>
              <a:pPr/>
              <a:t>09-09-2020</a:t>
            </a:fld>
            <a:endParaRPr lang="en-IN"/>
          </a:p>
        </p:txBody>
      </p:sp>
      <p:sp>
        <p:nvSpPr>
          <p:cNvPr id="5" name="Footer Placeholder 4"/>
          <p:cNvSpPr>
            <a:spLocks noGrp="1"/>
          </p:cNvSpPr>
          <p:nvPr>
            <p:ph type="ftr" sz="quarter" idx="11"/>
          </p:nvPr>
        </p:nvSpPr>
        <p:spPr/>
        <p:txBody>
          <a:bodyPr/>
          <a:lstStyle/>
          <a:p>
            <a:r>
              <a:rPr lang="en-IN" smtClean="0"/>
              <a:t>ASSAM</a:t>
            </a:r>
            <a:endParaRPr lang="en-IN"/>
          </a:p>
        </p:txBody>
      </p:sp>
      <p:sp>
        <p:nvSpPr>
          <p:cNvPr id="6" name="Slide Number Placeholder 5"/>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324534970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10"/>
          </p:nvPr>
        </p:nvSpPr>
        <p:spPr/>
        <p:txBody>
          <a:bodyPr/>
          <a:lstStyle/>
          <a:p>
            <a:fld id="{6AA69710-CE99-4AF4-9787-D9C2165D2155}" type="datetime1">
              <a:rPr lang="en-IN" smtClean="0"/>
              <a:pPr/>
              <a:t>09-09-2020</a:t>
            </a:fld>
            <a:endParaRPr lang="en-IN"/>
          </a:p>
        </p:txBody>
      </p:sp>
      <p:sp>
        <p:nvSpPr>
          <p:cNvPr id="5" name="Footer Placeholder 4"/>
          <p:cNvSpPr>
            <a:spLocks noGrp="1"/>
          </p:cNvSpPr>
          <p:nvPr>
            <p:ph type="ftr" sz="quarter" idx="11"/>
          </p:nvPr>
        </p:nvSpPr>
        <p:spPr/>
        <p:txBody>
          <a:bodyPr/>
          <a:lstStyle/>
          <a:p>
            <a:r>
              <a:rPr lang="en-IN" smtClean="0"/>
              <a:t>ASSAM</a:t>
            </a:r>
            <a:endParaRPr lang="en-IN"/>
          </a:p>
        </p:txBody>
      </p:sp>
      <p:sp>
        <p:nvSpPr>
          <p:cNvPr id="6" name="Slide Number Placeholder 5"/>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16445116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1" y="365125"/>
            <a:ext cx="2135981" cy="5811838"/>
          </a:xfrm>
        </p:spPr>
        <p:txBody>
          <a:bodyPr vert="eaVert"/>
          <a:lstStyle/>
          <a:p>
            <a:r>
              <a:rPr lang="en-US" smtClean="0"/>
              <a:t>Click to edit Master title style</a:t>
            </a:r>
            <a:endParaRPr lang="en-IN"/>
          </a:p>
        </p:txBody>
      </p:sp>
      <p:sp>
        <p:nvSpPr>
          <p:cNvPr id="3" name="Vertical Text Placeholder 2"/>
          <p:cNvSpPr>
            <a:spLocks noGrp="1"/>
          </p:cNvSpPr>
          <p:nvPr>
            <p:ph type="body" orient="vert" idx="1"/>
          </p:nvPr>
        </p:nvSpPr>
        <p:spPr>
          <a:xfrm>
            <a:off x="681037" y="365125"/>
            <a:ext cx="6284119"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10"/>
          </p:nvPr>
        </p:nvSpPr>
        <p:spPr/>
        <p:txBody>
          <a:bodyPr/>
          <a:lstStyle/>
          <a:p>
            <a:fld id="{7CACC6C7-0B56-4AE0-B2E8-1B4FF27B3A6F}" type="datetime1">
              <a:rPr lang="en-IN" smtClean="0"/>
              <a:pPr/>
              <a:t>09-09-2020</a:t>
            </a:fld>
            <a:endParaRPr lang="en-IN"/>
          </a:p>
        </p:txBody>
      </p:sp>
      <p:sp>
        <p:nvSpPr>
          <p:cNvPr id="5" name="Footer Placeholder 4"/>
          <p:cNvSpPr>
            <a:spLocks noGrp="1"/>
          </p:cNvSpPr>
          <p:nvPr>
            <p:ph type="ftr" sz="quarter" idx="11"/>
          </p:nvPr>
        </p:nvSpPr>
        <p:spPr/>
        <p:txBody>
          <a:bodyPr/>
          <a:lstStyle/>
          <a:p>
            <a:r>
              <a:rPr lang="en-IN" smtClean="0"/>
              <a:t>ASSAM</a:t>
            </a:r>
            <a:endParaRPr lang="en-IN"/>
          </a:p>
        </p:txBody>
      </p:sp>
      <p:sp>
        <p:nvSpPr>
          <p:cNvPr id="6" name="Slide Number Placeholder 5"/>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42837520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61132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10"/>
          </p:nvPr>
        </p:nvSpPr>
        <p:spPr/>
        <p:txBody>
          <a:bodyPr/>
          <a:lstStyle/>
          <a:p>
            <a:fld id="{2F67CAA2-426B-4B83-8718-CC4ED452B68A}" type="datetime1">
              <a:rPr lang="en-IN" smtClean="0"/>
              <a:pPr/>
              <a:t>09-09-2020</a:t>
            </a:fld>
            <a:endParaRPr lang="en-IN"/>
          </a:p>
        </p:txBody>
      </p:sp>
      <p:sp>
        <p:nvSpPr>
          <p:cNvPr id="5" name="Footer Placeholder 4"/>
          <p:cNvSpPr>
            <a:spLocks noGrp="1"/>
          </p:cNvSpPr>
          <p:nvPr>
            <p:ph type="ftr" sz="quarter" idx="11"/>
          </p:nvPr>
        </p:nvSpPr>
        <p:spPr/>
        <p:txBody>
          <a:bodyPr/>
          <a:lstStyle/>
          <a:p>
            <a:r>
              <a:rPr lang="en-IN" smtClean="0"/>
              <a:t>ASSAM</a:t>
            </a:r>
            <a:endParaRPr lang="en-IN"/>
          </a:p>
        </p:txBody>
      </p:sp>
      <p:sp>
        <p:nvSpPr>
          <p:cNvPr id="6" name="Slide Number Placeholder 5"/>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296001249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5878" y="1709738"/>
            <a:ext cx="8543925" cy="2852737"/>
          </a:xfrm>
        </p:spPr>
        <p:txBody>
          <a:bodyPr anchor="b"/>
          <a:lstStyle>
            <a:lvl1pPr>
              <a:defRPr sz="6000"/>
            </a:lvl1pPr>
          </a:lstStyle>
          <a:p>
            <a:r>
              <a:rPr lang="en-US" smtClean="0"/>
              <a:t>Click to edit Master title style</a:t>
            </a:r>
            <a:endParaRPr lang="en-IN"/>
          </a:p>
        </p:txBody>
      </p:sp>
      <p:sp>
        <p:nvSpPr>
          <p:cNvPr id="3" name="Text Placeholder 2"/>
          <p:cNvSpPr>
            <a:spLocks noGrp="1"/>
          </p:cNvSpPr>
          <p:nvPr>
            <p:ph type="body" idx="1"/>
          </p:nvPr>
        </p:nvSpPr>
        <p:spPr>
          <a:xfrm>
            <a:off x="675878" y="4589464"/>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23B3F0C-3209-4243-8445-E16AE40BFC1C}" type="datetime1">
              <a:rPr lang="en-IN" smtClean="0"/>
              <a:pPr/>
              <a:t>09-09-2020</a:t>
            </a:fld>
            <a:endParaRPr lang="en-IN"/>
          </a:p>
        </p:txBody>
      </p:sp>
      <p:sp>
        <p:nvSpPr>
          <p:cNvPr id="5" name="Footer Placeholder 4"/>
          <p:cNvSpPr>
            <a:spLocks noGrp="1"/>
          </p:cNvSpPr>
          <p:nvPr>
            <p:ph type="ftr" sz="quarter" idx="11"/>
          </p:nvPr>
        </p:nvSpPr>
        <p:spPr/>
        <p:txBody>
          <a:bodyPr/>
          <a:lstStyle/>
          <a:p>
            <a:r>
              <a:rPr lang="en-IN" smtClean="0"/>
              <a:t>ASSAM</a:t>
            </a:r>
            <a:endParaRPr lang="en-IN"/>
          </a:p>
        </p:txBody>
      </p:sp>
      <p:sp>
        <p:nvSpPr>
          <p:cNvPr id="6" name="Slide Number Placeholder 5"/>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21278992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Content Placeholder 2"/>
          <p:cNvSpPr>
            <a:spLocks noGrp="1"/>
          </p:cNvSpPr>
          <p:nvPr>
            <p:ph sz="half" idx="1"/>
          </p:nvPr>
        </p:nvSpPr>
        <p:spPr>
          <a:xfrm>
            <a:off x="681038" y="1825625"/>
            <a:ext cx="421005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Content Placeholder 3"/>
          <p:cNvSpPr>
            <a:spLocks noGrp="1"/>
          </p:cNvSpPr>
          <p:nvPr>
            <p:ph sz="half" idx="2"/>
          </p:nvPr>
        </p:nvSpPr>
        <p:spPr>
          <a:xfrm>
            <a:off x="5014913" y="1825625"/>
            <a:ext cx="421005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5" name="Date Placeholder 4"/>
          <p:cNvSpPr>
            <a:spLocks noGrp="1"/>
          </p:cNvSpPr>
          <p:nvPr>
            <p:ph type="dt" sz="half" idx="10"/>
          </p:nvPr>
        </p:nvSpPr>
        <p:spPr/>
        <p:txBody>
          <a:bodyPr/>
          <a:lstStyle/>
          <a:p>
            <a:fld id="{D1FE0A59-83C7-4970-AB0A-2A8FD35205F2}" type="datetime1">
              <a:rPr lang="en-IN" smtClean="0"/>
              <a:pPr/>
              <a:t>09-09-2020</a:t>
            </a:fld>
            <a:endParaRPr lang="en-IN"/>
          </a:p>
        </p:txBody>
      </p:sp>
      <p:sp>
        <p:nvSpPr>
          <p:cNvPr id="6" name="Footer Placeholder 5"/>
          <p:cNvSpPr>
            <a:spLocks noGrp="1"/>
          </p:cNvSpPr>
          <p:nvPr>
            <p:ph type="ftr" sz="quarter" idx="11"/>
          </p:nvPr>
        </p:nvSpPr>
        <p:spPr/>
        <p:txBody>
          <a:bodyPr/>
          <a:lstStyle/>
          <a:p>
            <a:r>
              <a:rPr lang="en-IN" smtClean="0"/>
              <a:t>ASSAM</a:t>
            </a:r>
            <a:endParaRPr lang="en-IN"/>
          </a:p>
        </p:txBody>
      </p:sp>
      <p:sp>
        <p:nvSpPr>
          <p:cNvPr id="7" name="Slide Number Placeholder 6"/>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4162670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82328" y="365126"/>
            <a:ext cx="8543925" cy="1325563"/>
          </a:xfrm>
        </p:spPr>
        <p:txBody>
          <a:bodyPr/>
          <a:lstStyle/>
          <a:p>
            <a:r>
              <a:rPr lang="en-US" smtClean="0"/>
              <a:t>Click to edit Master title style</a:t>
            </a:r>
            <a:endParaRPr lang="en-IN"/>
          </a:p>
        </p:txBody>
      </p:sp>
      <p:sp>
        <p:nvSpPr>
          <p:cNvPr id="3" name="Text Placeholder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82328" y="2505075"/>
            <a:ext cx="4190702"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14913" y="2505075"/>
            <a:ext cx="4211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7" name="Date Placeholder 6"/>
          <p:cNvSpPr>
            <a:spLocks noGrp="1"/>
          </p:cNvSpPr>
          <p:nvPr>
            <p:ph type="dt" sz="half" idx="10"/>
          </p:nvPr>
        </p:nvSpPr>
        <p:spPr/>
        <p:txBody>
          <a:bodyPr/>
          <a:lstStyle/>
          <a:p>
            <a:fld id="{F81B7C13-B6DD-40CD-80BA-AB533B49C745}" type="datetime1">
              <a:rPr lang="en-IN" smtClean="0"/>
              <a:pPr/>
              <a:t>09-09-2020</a:t>
            </a:fld>
            <a:endParaRPr lang="en-IN"/>
          </a:p>
        </p:txBody>
      </p:sp>
      <p:sp>
        <p:nvSpPr>
          <p:cNvPr id="8" name="Footer Placeholder 7"/>
          <p:cNvSpPr>
            <a:spLocks noGrp="1"/>
          </p:cNvSpPr>
          <p:nvPr>
            <p:ph type="ftr" sz="quarter" idx="11"/>
          </p:nvPr>
        </p:nvSpPr>
        <p:spPr/>
        <p:txBody>
          <a:bodyPr/>
          <a:lstStyle/>
          <a:p>
            <a:r>
              <a:rPr lang="en-IN" smtClean="0"/>
              <a:t>ASSAM</a:t>
            </a:r>
            <a:endParaRPr lang="en-IN"/>
          </a:p>
        </p:txBody>
      </p:sp>
      <p:sp>
        <p:nvSpPr>
          <p:cNvPr id="9" name="Slide Number Placeholder 8"/>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22649047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Date Placeholder 2"/>
          <p:cNvSpPr>
            <a:spLocks noGrp="1"/>
          </p:cNvSpPr>
          <p:nvPr>
            <p:ph type="dt" sz="half" idx="10"/>
          </p:nvPr>
        </p:nvSpPr>
        <p:spPr/>
        <p:txBody>
          <a:bodyPr/>
          <a:lstStyle/>
          <a:p>
            <a:fld id="{3CF5567D-635C-414A-B335-34A545FA9751}" type="datetime1">
              <a:rPr lang="en-IN" smtClean="0"/>
              <a:pPr/>
              <a:t>09-09-2020</a:t>
            </a:fld>
            <a:endParaRPr lang="en-IN"/>
          </a:p>
        </p:txBody>
      </p:sp>
      <p:sp>
        <p:nvSpPr>
          <p:cNvPr id="4" name="Footer Placeholder 3"/>
          <p:cNvSpPr>
            <a:spLocks noGrp="1"/>
          </p:cNvSpPr>
          <p:nvPr>
            <p:ph type="ftr" sz="quarter" idx="11"/>
          </p:nvPr>
        </p:nvSpPr>
        <p:spPr/>
        <p:txBody>
          <a:bodyPr/>
          <a:lstStyle/>
          <a:p>
            <a:r>
              <a:rPr lang="en-IN" smtClean="0"/>
              <a:t>ASSAM</a:t>
            </a:r>
            <a:endParaRPr lang="en-IN"/>
          </a:p>
        </p:txBody>
      </p:sp>
      <p:sp>
        <p:nvSpPr>
          <p:cNvPr id="5" name="Slide Number Placeholder 4"/>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8787893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F2A8399-F820-42C9-AE31-49274AF02F1E}" type="datetime1">
              <a:rPr lang="en-IN" smtClean="0"/>
              <a:pPr/>
              <a:t>09-09-2020</a:t>
            </a:fld>
            <a:endParaRPr lang="en-IN"/>
          </a:p>
        </p:txBody>
      </p:sp>
      <p:sp>
        <p:nvSpPr>
          <p:cNvPr id="3" name="Footer Placeholder 2"/>
          <p:cNvSpPr>
            <a:spLocks noGrp="1"/>
          </p:cNvSpPr>
          <p:nvPr>
            <p:ph type="ftr" sz="quarter" idx="11"/>
          </p:nvPr>
        </p:nvSpPr>
        <p:spPr/>
        <p:txBody>
          <a:bodyPr/>
          <a:lstStyle/>
          <a:p>
            <a:r>
              <a:rPr lang="en-IN" smtClean="0"/>
              <a:t>ASSAM</a:t>
            </a:r>
            <a:endParaRPr lang="en-IN"/>
          </a:p>
        </p:txBody>
      </p:sp>
      <p:sp>
        <p:nvSpPr>
          <p:cNvPr id="4" name="Slide Number Placeholder 3"/>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9511230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en-US" smtClean="0"/>
              <a:t>Click to edit Master title style</a:t>
            </a:r>
            <a:endParaRPr lang="en-IN"/>
          </a:p>
        </p:txBody>
      </p:sp>
      <p:sp>
        <p:nvSpPr>
          <p:cNvPr id="3" name="Content Placeholder 2"/>
          <p:cNvSpPr>
            <a:spLocks noGrp="1"/>
          </p:cNvSpPr>
          <p:nvPr>
            <p:ph idx="1"/>
          </p:nvPr>
        </p:nvSpPr>
        <p:spPr>
          <a:xfrm>
            <a:off x="4211340" y="987426"/>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EF41059-A337-4D6B-A014-D11DC6A54130}" type="datetime1">
              <a:rPr lang="en-IN" smtClean="0"/>
              <a:pPr/>
              <a:t>09-09-2020</a:t>
            </a:fld>
            <a:endParaRPr lang="en-IN"/>
          </a:p>
        </p:txBody>
      </p:sp>
      <p:sp>
        <p:nvSpPr>
          <p:cNvPr id="6" name="Footer Placeholder 5"/>
          <p:cNvSpPr>
            <a:spLocks noGrp="1"/>
          </p:cNvSpPr>
          <p:nvPr>
            <p:ph type="ftr" sz="quarter" idx="11"/>
          </p:nvPr>
        </p:nvSpPr>
        <p:spPr/>
        <p:txBody>
          <a:bodyPr/>
          <a:lstStyle/>
          <a:p>
            <a:r>
              <a:rPr lang="en-IN" smtClean="0"/>
              <a:t>ASSAM</a:t>
            </a:r>
            <a:endParaRPr lang="en-IN"/>
          </a:p>
        </p:txBody>
      </p:sp>
      <p:sp>
        <p:nvSpPr>
          <p:cNvPr id="7" name="Slide Number Placeholder 6"/>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29480627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en-US" smtClean="0"/>
              <a:t>Click to edit Master title style</a:t>
            </a:r>
            <a:endParaRPr lang="en-IN"/>
          </a:p>
        </p:txBody>
      </p:sp>
      <p:sp>
        <p:nvSpPr>
          <p:cNvPr id="3" name="Picture Placeholder 2"/>
          <p:cNvSpPr>
            <a:spLocks noGrp="1"/>
          </p:cNvSpPr>
          <p:nvPr>
            <p:ph type="pic" idx="1"/>
          </p:nvPr>
        </p:nvSpPr>
        <p:spPr>
          <a:xfrm>
            <a:off x="4211340" y="987426"/>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IN"/>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335DFFE-E015-445E-BDA3-CA27E18A2045}" type="datetime1">
              <a:rPr lang="en-IN" smtClean="0"/>
              <a:pPr/>
              <a:t>09-09-2020</a:t>
            </a:fld>
            <a:endParaRPr lang="en-IN"/>
          </a:p>
        </p:txBody>
      </p:sp>
      <p:sp>
        <p:nvSpPr>
          <p:cNvPr id="6" name="Footer Placeholder 5"/>
          <p:cNvSpPr>
            <a:spLocks noGrp="1"/>
          </p:cNvSpPr>
          <p:nvPr>
            <p:ph type="ftr" sz="quarter" idx="11"/>
          </p:nvPr>
        </p:nvSpPr>
        <p:spPr/>
        <p:txBody>
          <a:bodyPr/>
          <a:lstStyle/>
          <a:p>
            <a:r>
              <a:rPr lang="en-IN" smtClean="0"/>
              <a:t>ASSAM</a:t>
            </a:r>
            <a:endParaRPr lang="en-IN"/>
          </a:p>
        </p:txBody>
      </p:sp>
      <p:sp>
        <p:nvSpPr>
          <p:cNvPr id="7" name="Slide Number Placeholder 6"/>
          <p:cNvSpPr>
            <a:spLocks noGrp="1"/>
          </p:cNvSpPr>
          <p:nvPr>
            <p:ph type="sldNum" sz="quarter" idx="12"/>
          </p:nvPr>
        </p:nvSpPr>
        <p:spPr/>
        <p:txBody>
          <a:bodyPr/>
          <a:lstStyle/>
          <a:p>
            <a:fld id="{396A2484-D5D1-4CDB-824C-75F47FDB7F6F}" type="slidenum">
              <a:rPr lang="en-IN" smtClean="0"/>
              <a:pPr/>
              <a:t>‹#›</a:t>
            </a:fld>
            <a:endParaRPr lang="en-IN"/>
          </a:p>
        </p:txBody>
      </p:sp>
    </p:spTree>
    <p:extLst>
      <p:ext uri="{BB962C8B-B14F-4D97-AF65-F5344CB8AC3E}">
        <p14:creationId xmlns:p14="http://schemas.microsoft.com/office/powerpoint/2010/main" val="86990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38" y="365126"/>
            <a:ext cx="8543925" cy="1325563"/>
          </a:xfrm>
          <a:prstGeom prst="rect">
            <a:avLst/>
          </a:prstGeom>
        </p:spPr>
        <p:txBody>
          <a:bodyPr vert="horz" lIns="91440" tIns="45720" rIns="91440" bIns="45720" rtlCol="0" anchor="ctr">
            <a:normAutofit/>
          </a:bodyPr>
          <a:lstStyle/>
          <a:p>
            <a:r>
              <a:rPr lang="en-US" smtClean="0"/>
              <a:t>Click to edit Master title style</a:t>
            </a:r>
            <a:endParaRPr lang="en-IN"/>
          </a:p>
        </p:txBody>
      </p:sp>
      <p:sp>
        <p:nvSpPr>
          <p:cNvPr id="3" name="Text Placeholder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2"/>
          </p:nvPr>
        </p:nvSpPr>
        <p:spPr>
          <a:xfrm>
            <a:off x="681038" y="6356351"/>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0BCC5EF-064B-4800-9601-890ED9642FAD}" type="datetime1">
              <a:rPr lang="en-IN" smtClean="0"/>
              <a:pPr/>
              <a:t>09-09-2020</a:t>
            </a:fld>
            <a:endParaRPr lang="en-IN"/>
          </a:p>
        </p:txBody>
      </p:sp>
      <p:sp>
        <p:nvSpPr>
          <p:cNvPr id="5" name="Footer Placeholder 4"/>
          <p:cNvSpPr>
            <a:spLocks noGrp="1"/>
          </p:cNvSpPr>
          <p:nvPr>
            <p:ph type="ftr" sz="quarter" idx="3"/>
          </p:nvPr>
        </p:nvSpPr>
        <p:spPr>
          <a:xfrm>
            <a:off x="3281363" y="6356351"/>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IN" smtClean="0"/>
              <a:t>ASSAM</a:t>
            </a:r>
            <a:endParaRPr lang="en-IN"/>
          </a:p>
        </p:txBody>
      </p:sp>
      <p:sp>
        <p:nvSpPr>
          <p:cNvPr id="6" name="Slide Number Placeholder 5"/>
          <p:cNvSpPr>
            <a:spLocks noGrp="1"/>
          </p:cNvSpPr>
          <p:nvPr>
            <p:ph type="sldNum" sz="quarter" idx="4"/>
          </p:nvPr>
        </p:nvSpPr>
        <p:spPr>
          <a:xfrm>
            <a:off x="6996113" y="6356351"/>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6A2484-D5D1-4CDB-824C-75F47FDB7F6F}" type="slidenum">
              <a:rPr lang="en-IN" smtClean="0"/>
              <a:pPr/>
              <a:t>‹#›</a:t>
            </a:fld>
            <a:endParaRPr lang="en-IN"/>
          </a:p>
        </p:txBody>
      </p:sp>
    </p:spTree>
    <p:extLst>
      <p:ext uri="{BB962C8B-B14F-4D97-AF65-F5344CB8AC3E}">
        <p14:creationId xmlns:p14="http://schemas.microsoft.com/office/powerpoint/2010/main" val="321069524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sldNum="0"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2.xml"/><Relationship Id="rId5" Type="http://schemas.openxmlformats.org/officeDocument/2006/relationships/image" Target="../media/image43.jpeg"/><Relationship Id="rId4" Type="http://schemas.openxmlformats.org/officeDocument/2006/relationships/image" Target="../media/image42.jpeg"/></Relationships>
</file>

<file path=ppt/slides/_rels/slide10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2.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10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2.xml"/><Relationship Id="rId4" Type="http://schemas.openxmlformats.org/officeDocument/2006/relationships/image" Target="../media/image53.jpeg"/></Relationships>
</file>

<file path=ppt/slides/_rels/slide11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8" Type="http://schemas.openxmlformats.org/officeDocument/2006/relationships/diagramColors" Target="../diagrams/colors1.xml"/><Relationship Id="rId13" Type="http://schemas.openxmlformats.org/officeDocument/2006/relationships/diagramColors" Target="../diagrams/colors2.xml"/><Relationship Id="rId3" Type="http://schemas.openxmlformats.org/officeDocument/2006/relationships/image" Target="../media/image57.png"/><Relationship Id="rId7" Type="http://schemas.openxmlformats.org/officeDocument/2006/relationships/diagramQuickStyle" Target="../diagrams/quickStyle1.xml"/><Relationship Id="rId12" Type="http://schemas.openxmlformats.org/officeDocument/2006/relationships/diagramQuickStyle" Target="../diagrams/quickStyle2.xml"/><Relationship Id="rId2" Type="http://schemas.openxmlformats.org/officeDocument/2006/relationships/notesSlide" Target="../notesSlides/notesSlide55.xml"/><Relationship Id="rId1" Type="http://schemas.openxmlformats.org/officeDocument/2006/relationships/slideLayout" Target="../slideLayouts/slideLayout1.xml"/><Relationship Id="rId6" Type="http://schemas.openxmlformats.org/officeDocument/2006/relationships/diagramLayout" Target="../diagrams/layout1.xml"/><Relationship Id="rId11" Type="http://schemas.openxmlformats.org/officeDocument/2006/relationships/diagramLayout" Target="../diagrams/layout2.xml"/><Relationship Id="rId5" Type="http://schemas.openxmlformats.org/officeDocument/2006/relationships/diagramData" Target="../diagrams/data1.xml"/><Relationship Id="rId10" Type="http://schemas.openxmlformats.org/officeDocument/2006/relationships/diagramData" Target="../diagrams/data2.xml"/><Relationship Id="rId4" Type="http://schemas.openxmlformats.org/officeDocument/2006/relationships/image" Target="../media/image23.jpeg"/><Relationship Id="rId9" Type="http://schemas.microsoft.com/office/2007/relationships/diagramDrawing" Target="../diagrams/drawing1.xml"/><Relationship Id="rId14" Type="http://schemas.microsoft.com/office/2007/relationships/diagramDrawing" Target="../diagrams/drawing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jpeg"/><Relationship Id="rId1" Type="http://schemas.openxmlformats.org/officeDocument/2006/relationships/slideLayout" Target="../slideLayouts/slideLayout2.xml"/><Relationship Id="rId5" Type="http://schemas.openxmlformats.org/officeDocument/2006/relationships/image" Target="../media/image61.jpeg"/><Relationship Id="rId4" Type="http://schemas.openxmlformats.org/officeDocument/2006/relationships/image" Target="../media/image60.jpeg"/></Relationships>
</file>

<file path=ppt/slides/_rels/slide117.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57.xml"/><Relationship Id="rId1" Type="http://schemas.openxmlformats.org/officeDocument/2006/relationships/slideLayout" Target="../slideLayouts/slideLayout1.xml"/><Relationship Id="rId4" Type="http://schemas.openxmlformats.org/officeDocument/2006/relationships/chart" Target="../charts/char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5.xml"/><Relationship Id="rId1" Type="http://schemas.openxmlformats.org/officeDocument/2006/relationships/slideLayout" Target="../slideLayouts/slideLayout1.xml"/><Relationship Id="rId5" Type="http://schemas.openxmlformats.org/officeDocument/2006/relationships/image" Target="../media/image64.jpeg"/><Relationship Id="rId4" Type="http://schemas.openxmlformats.org/officeDocument/2006/relationships/image" Target="../media/image63.jpeg"/></Relationships>
</file>

<file path=ppt/slides/_rels/slide12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6.xml"/><Relationship Id="rId1" Type="http://schemas.openxmlformats.org/officeDocument/2006/relationships/slideLayout" Target="../slideLayouts/slideLayout1.xml"/><Relationship Id="rId4" Type="http://schemas.openxmlformats.org/officeDocument/2006/relationships/image" Target="../media/image66.jpeg"/></Relationships>
</file>

<file path=ppt/slides/_rels/slide129.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jpeg"/><Relationship Id="rId1" Type="http://schemas.openxmlformats.org/officeDocument/2006/relationships/slideLayout" Target="../slideLayouts/slideLayout2.xml"/><Relationship Id="rId4" Type="http://schemas.openxmlformats.org/officeDocument/2006/relationships/image" Target="../media/image70.jpeg"/></Relationships>
</file>

<file path=ppt/slides/_rels/slide13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67.xml"/><Relationship Id="rId1" Type="http://schemas.openxmlformats.org/officeDocument/2006/relationships/slideLayout" Target="../slideLayouts/slideLayout1.xml"/><Relationship Id="rId4" Type="http://schemas.openxmlformats.org/officeDocument/2006/relationships/image" Target="../media/image72.jpe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8" Type="http://schemas.openxmlformats.org/officeDocument/2006/relationships/diagramColors" Target="../diagrams/colors3.xml"/><Relationship Id="rId13" Type="http://schemas.openxmlformats.org/officeDocument/2006/relationships/diagramColors" Target="../diagrams/colors4.xml"/><Relationship Id="rId3" Type="http://schemas.openxmlformats.org/officeDocument/2006/relationships/image" Target="../media/image74.png"/><Relationship Id="rId7" Type="http://schemas.openxmlformats.org/officeDocument/2006/relationships/diagramQuickStyle" Target="../diagrams/quickStyle3.xml"/><Relationship Id="rId12" Type="http://schemas.openxmlformats.org/officeDocument/2006/relationships/diagramQuickStyle" Target="../diagrams/quickStyle4.xml"/><Relationship Id="rId2" Type="http://schemas.openxmlformats.org/officeDocument/2006/relationships/notesSlide" Target="../notesSlides/notesSlide69.xml"/><Relationship Id="rId1" Type="http://schemas.openxmlformats.org/officeDocument/2006/relationships/slideLayout" Target="../slideLayouts/slideLayout1.xml"/><Relationship Id="rId6" Type="http://schemas.openxmlformats.org/officeDocument/2006/relationships/diagramLayout" Target="../diagrams/layout3.xml"/><Relationship Id="rId11" Type="http://schemas.openxmlformats.org/officeDocument/2006/relationships/diagramLayout" Target="../diagrams/layout4.xml"/><Relationship Id="rId5" Type="http://schemas.openxmlformats.org/officeDocument/2006/relationships/diagramData" Target="../diagrams/data3.xml"/><Relationship Id="rId10" Type="http://schemas.openxmlformats.org/officeDocument/2006/relationships/diagramData" Target="../diagrams/data4.xml"/><Relationship Id="rId4" Type="http://schemas.openxmlformats.org/officeDocument/2006/relationships/image" Target="../media/image23.jpeg"/><Relationship Id="rId9" Type="http://schemas.microsoft.com/office/2007/relationships/diagramDrawing" Target="../diagrams/drawing3.xml"/><Relationship Id="rId14" Type="http://schemas.microsoft.com/office/2007/relationships/diagramDrawing" Target="../diagrams/drawing4.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80.xml"/><Relationship Id="rId1" Type="http://schemas.openxmlformats.org/officeDocument/2006/relationships/slideLayout" Target="../slideLayouts/slideLayout7.xml"/><Relationship Id="rId4" Type="http://schemas.openxmlformats.org/officeDocument/2006/relationships/image" Target="../media/image77.jpeg"/></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38.xml"/><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image" Target="../media/image112.jpeg"/><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image" Target="../media/image114.jpeg"/><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image" Target="../media/image122.jpeg"/><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6.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image" Target="../media/image138.jpeg"/><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88.xml"/><Relationship Id="rId1" Type="http://schemas.openxmlformats.org/officeDocument/2006/relationships/slideLayout" Target="../slideLayouts/slideLayout7.xml"/><Relationship Id="rId5" Type="http://schemas.openxmlformats.org/officeDocument/2006/relationships/image" Target="../media/image142.jpeg"/><Relationship Id="rId4" Type="http://schemas.openxmlformats.org/officeDocument/2006/relationships/image" Target="../media/image141.jpeg"/></Relationships>
</file>

<file path=ppt/slides/_rels/slide328.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89.xml"/><Relationship Id="rId1" Type="http://schemas.openxmlformats.org/officeDocument/2006/relationships/slideLayout" Target="../slideLayouts/slideLayout7.xml"/><Relationship Id="rId5" Type="http://schemas.openxmlformats.org/officeDocument/2006/relationships/image" Target="../media/image145.jpeg"/><Relationship Id="rId4" Type="http://schemas.openxmlformats.org/officeDocument/2006/relationships/image" Target="../media/image144.jpeg"/></Relationships>
</file>

<file path=ppt/slides/_rels/slide32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90.xml"/><Relationship Id="rId1" Type="http://schemas.openxmlformats.org/officeDocument/2006/relationships/slideLayout" Target="../slideLayouts/slideLayout7.xml"/><Relationship Id="rId4" Type="http://schemas.openxmlformats.org/officeDocument/2006/relationships/image" Target="../media/image147.png"/></Relationships>
</file>

<file path=ppt/slides/_rels/slide3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s>
</file>

<file path=ppt/slides/_rels/slide4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image" Target="../media/image20.jpeg"/><Relationship Id="rId5" Type="http://schemas.openxmlformats.org/officeDocument/2006/relationships/image" Target="../media/image19.jpeg"/><Relationship Id="rId4" Type="http://schemas.openxmlformats.org/officeDocument/2006/relationships/image" Target="../media/image18.jpeg"/></Relationships>
</file>

<file path=ppt/slides/_rels/slide4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2.xml"/><Relationship Id="rId5" Type="http://schemas.openxmlformats.org/officeDocument/2006/relationships/image" Target="../media/image24.png"/><Relationship Id="rId4" Type="http://schemas.openxmlformats.org/officeDocument/2006/relationships/image" Target="../media/image23.jpeg"/></Relationships>
</file>

<file path=ppt/slides/_rels/slide5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40.xml"/><Relationship Id="rId1" Type="http://schemas.openxmlformats.org/officeDocument/2006/relationships/slideLayout" Target="../slideLayouts/slideLayout1.xml"/><Relationship Id="rId4" Type="http://schemas.openxmlformats.org/officeDocument/2006/relationships/image" Target="../media/image27.png"/></Relationships>
</file>

<file path=ppt/slides/_rels/slide7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41.xml"/><Relationship Id="rId1" Type="http://schemas.openxmlformats.org/officeDocument/2006/relationships/slideLayout" Target="../slideLayouts/slideLayout1.xml"/><Relationship Id="rId5" Type="http://schemas.openxmlformats.org/officeDocument/2006/relationships/image" Target="../media/image30.jpeg"/><Relationship Id="rId4" Type="http://schemas.openxmlformats.org/officeDocument/2006/relationships/image" Target="../media/image29.jpeg"/></Relationships>
</file>

<file path=ppt/slides/_rels/slide7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2.xml"/><Relationship Id="rId1" Type="http://schemas.openxmlformats.org/officeDocument/2006/relationships/slideLayout" Target="../slideLayouts/slideLayout1.xml"/><Relationship Id="rId4" Type="http://schemas.openxmlformats.org/officeDocument/2006/relationships/image" Target="../media/image32.jpeg"/></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36.emf"/><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2328" y="365126"/>
            <a:ext cx="8543925" cy="2902181"/>
          </a:xfrm>
        </p:spPr>
        <p:style>
          <a:lnRef idx="2">
            <a:schemeClr val="accent2">
              <a:shade val="50000"/>
            </a:schemeClr>
          </a:lnRef>
          <a:fillRef idx="1">
            <a:schemeClr val="accent2"/>
          </a:fillRef>
          <a:effectRef idx="0">
            <a:schemeClr val="accent2"/>
          </a:effectRef>
          <a:fontRef idx="minor">
            <a:schemeClr val="lt1"/>
          </a:fontRef>
        </p:style>
        <p:txBody>
          <a:bodyPr rtlCol="0" anchor="ctr">
            <a:normAutofit/>
          </a:bodyPr>
          <a:lstStyle/>
          <a:p>
            <a:pPr algn="ctr"/>
            <a:r>
              <a:rPr lang="en-IN" sz="5400" b="1" dirty="0"/>
              <a:t>7</a:t>
            </a:r>
            <a:r>
              <a:rPr lang="en-IN" sz="5400" b="1" baseline="30000" dirty="0" smtClean="0"/>
              <a:t>th</a:t>
            </a:r>
            <a:r>
              <a:rPr lang="en-IN" sz="5400" b="1" dirty="0" smtClean="0"/>
              <a:t> </a:t>
            </a:r>
            <a:r>
              <a:rPr lang="en-IN" sz="5400" b="1" dirty="0"/>
              <a:t>PIRC Meeting  </a:t>
            </a:r>
            <a:r>
              <a:rPr lang="en-IN" sz="5400" b="1" dirty="0" smtClean="0"/>
              <a:t>(Virtual, 11</a:t>
            </a:r>
            <a:r>
              <a:rPr lang="en-IN" sz="5400" b="1" baseline="30000" dirty="0" smtClean="0"/>
              <a:t>th</a:t>
            </a:r>
            <a:r>
              <a:rPr lang="en-IN" sz="5400" b="1" dirty="0" smtClean="0"/>
              <a:t> September </a:t>
            </a:r>
            <a:r>
              <a:rPr lang="en-IN" sz="5400" b="1" dirty="0"/>
              <a:t>2020</a:t>
            </a:r>
            <a:r>
              <a:rPr lang="en-IN" sz="5400" b="1" dirty="0" smtClean="0"/>
              <a:t>)</a:t>
            </a:r>
            <a:r>
              <a:rPr lang="en-IN" sz="5400" b="1" dirty="0"/>
              <a:t>	</a:t>
            </a:r>
            <a:endParaRPr lang="en-US" sz="5400" b="1" dirty="0"/>
          </a:p>
        </p:txBody>
      </p:sp>
      <p:sp>
        <p:nvSpPr>
          <p:cNvPr id="3" name="Subtitle 2"/>
          <p:cNvSpPr>
            <a:spLocks noGrp="1"/>
          </p:cNvSpPr>
          <p:nvPr>
            <p:ph sz="half" idx="2"/>
          </p:nvPr>
        </p:nvSpPr>
        <p:spPr>
          <a:xfrm>
            <a:off x="682328" y="3746810"/>
            <a:ext cx="8531120" cy="1962614"/>
          </a:xfrm>
        </p:spPr>
        <p:style>
          <a:lnRef idx="3">
            <a:schemeClr val="lt1"/>
          </a:lnRef>
          <a:fillRef idx="1">
            <a:schemeClr val="accent6"/>
          </a:fillRef>
          <a:effectRef idx="1">
            <a:schemeClr val="accent6"/>
          </a:effectRef>
          <a:fontRef idx="minor">
            <a:schemeClr val="lt1"/>
          </a:fontRef>
        </p:style>
        <p:txBody>
          <a:bodyPr anchor="ctr">
            <a:noAutofit/>
          </a:bodyPr>
          <a:lstStyle/>
          <a:p>
            <a:pPr marL="0" indent="0" algn="ctr">
              <a:buNone/>
            </a:pPr>
            <a:r>
              <a:rPr lang="en-IN" sz="6000" b="1" dirty="0" smtClean="0"/>
              <a:t>Progress Review Presentations</a:t>
            </a:r>
            <a:endParaRPr lang="en-IN" sz="6000" dirty="0"/>
          </a:p>
        </p:txBody>
      </p:sp>
    </p:spTree>
    <p:extLst>
      <p:ext uri="{BB962C8B-B14F-4D97-AF65-F5344CB8AC3E}">
        <p14:creationId xmlns:p14="http://schemas.microsoft.com/office/powerpoint/2010/main" val="404436186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6367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CA Release Progress</a:t>
            </a: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056189829"/>
              </p:ext>
            </p:extLst>
          </p:nvPr>
        </p:nvGraphicFramePr>
        <p:xfrm>
          <a:off x="150470" y="1389232"/>
          <a:ext cx="9618566" cy="4837947"/>
        </p:xfrm>
        <a:graphic>
          <a:graphicData uri="http://schemas.openxmlformats.org/drawingml/2006/table">
            <a:tbl>
              <a:tblPr/>
              <a:tblGrid>
                <a:gridCol w="579565"/>
                <a:gridCol w="1230334"/>
                <a:gridCol w="894111"/>
                <a:gridCol w="817041"/>
                <a:gridCol w="869719"/>
                <a:gridCol w="869719"/>
                <a:gridCol w="869719"/>
                <a:gridCol w="869719"/>
                <a:gridCol w="869719"/>
                <a:gridCol w="869719"/>
                <a:gridCol w="879201"/>
              </a:tblGrid>
              <a:tr h="414114">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400" b="1" i="0" u="none" strike="noStrike" dirty="0" smtClean="0">
                          <a:solidFill>
                            <a:schemeClr val="tx1"/>
                          </a:solidFill>
                          <a:latin typeface="Arial" pitchFamily="34" charset="0"/>
                          <a:cs typeface="Arial" pitchFamily="34" charset="0"/>
                        </a:rPr>
                        <a:t>CA  Release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580475">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446492">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AP</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349.37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69.18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69.18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178.62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0886">
                <a:tc>
                  <a:txBody>
                    <a:bodyPr/>
                    <a:lstStyle/>
                    <a:p>
                      <a:pPr algn="ctr" rtl="0" fontAlgn="ctr"/>
                      <a:r>
                        <a:rPr lang="en-US" sz="1400" b="1" i="0" u="none" strike="noStrike" dirty="0" smtClean="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Assam</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106.27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79.26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48829">
                <a:tc>
                  <a:txBody>
                    <a:bodyPr/>
                    <a:lstStyle/>
                    <a:p>
                      <a:pPr algn="ctr" rtl="0" fontAlgn="ctr"/>
                      <a:r>
                        <a:rPr lang="en-US" sz="1400" b="1" i="0" u="none" strike="noStrike" dirty="0" smtClean="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Bihar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55.57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12.60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8.76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35.78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64.39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13997">
                <a:tc>
                  <a:txBody>
                    <a:bodyPr/>
                    <a:lstStyle/>
                    <a:p>
                      <a:pPr algn="ctr" rtl="0" fontAlgn="ctr"/>
                      <a:r>
                        <a:rPr lang="en-IN" sz="1400" b="1" i="0" u="none" strike="noStrike" dirty="0" smtClean="0">
                          <a:solidFill>
                            <a:srgbClr val="000000"/>
                          </a:solidFill>
                          <a:effectLst/>
                          <a:latin typeface="Arial" panose="020B0604020202020204" pitchFamily="34" charset="0"/>
                        </a:rPr>
                        <a:t>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Chhattisgarh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79.57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9.93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21.73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27.31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57.86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3806">
                <a:tc>
                  <a:txBody>
                    <a:bodyPr/>
                    <a:lstStyle/>
                    <a:p>
                      <a:pPr algn="ctr" rtl="0" fontAlgn="ctr"/>
                      <a:r>
                        <a:rPr lang="en-IN" sz="1400" b="1" i="0" u="none" strike="noStrike" dirty="0" smtClean="0">
                          <a:solidFill>
                            <a:srgbClr val="000000"/>
                          </a:solidFill>
                          <a:effectLst/>
                          <a:latin typeface="Arial" panose="020B0604020202020204" pitchFamily="34" charset="0"/>
                        </a:rPr>
                        <a:t>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Goa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18.78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6.78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69026">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Gujarat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400" b="1" i="0" u="none" strike="noStrike">
                          <a:solidFill>
                            <a:srgbClr val="000000"/>
                          </a:solidFill>
                          <a:effectLst/>
                          <a:latin typeface="Arial"/>
                        </a:rPr>
                        <a:t>2510.88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681.64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690.48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347.04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400" b="1" i="0" u="none" strike="noStrike">
                          <a:solidFill>
                            <a:srgbClr val="000000"/>
                          </a:solidFill>
                          <a:effectLst/>
                          <a:latin typeface="Arial"/>
                        </a:rPr>
                        <a:t>0.00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400" b="1" i="0" u="none" strike="noStrike">
                          <a:solidFill>
                            <a:srgbClr val="000000"/>
                          </a:solidFill>
                          <a:effectLst/>
                          <a:latin typeface="Arial"/>
                        </a:rPr>
                        <a:t>0.00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1719.16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68.47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7212">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J&amp;K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400" b="1" i="0" u="none" strike="noStrike">
                          <a:solidFill>
                            <a:srgbClr val="000000"/>
                          </a:solidFill>
                          <a:effectLst/>
                          <a:latin typeface="Arial"/>
                        </a:rPr>
                        <a:t>5.25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2.78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52.94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6155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Jharkhand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133.32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6155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Karnataka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175.88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31.42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3.79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4.45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68.40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38.89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41.08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513323" y="791948"/>
            <a:ext cx="1945148"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(CA in Rs. Crores)</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084594" y="6342404"/>
            <a:ext cx="3343275" cy="365125"/>
          </a:xfrm>
        </p:spPr>
        <p:txBody>
          <a:bodyPr/>
          <a:lstStyle/>
          <a:p>
            <a:r>
              <a:rPr lang="en-IN" sz="1800" b="1" smtClean="0">
                <a:solidFill>
                  <a:schemeClr val="tx1"/>
                </a:solidFill>
                <a:latin typeface="Book Antiqua" pitchFamily="18" charset="0"/>
              </a:rPr>
              <a:t>Consolidated</a:t>
            </a:r>
            <a:endParaRPr lang="en-IN" sz="1800" b="1" dirty="0">
              <a:solidFill>
                <a:schemeClr val="tx1"/>
              </a:solidFill>
              <a:latin typeface="Book Antiqua" pitchFamily="18" charset="0"/>
            </a:endParaRPr>
          </a:p>
        </p:txBody>
      </p:sp>
      <p:sp>
        <p:nvSpPr>
          <p:cNvPr id="7" name="Rectangle 6"/>
          <p:cNvSpPr/>
          <p:nvPr/>
        </p:nvSpPr>
        <p:spPr>
          <a:xfrm>
            <a:off x="1" y="0"/>
            <a:ext cx="9906000" cy="648182"/>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Tree>
    <p:extLst>
      <p:ext uri="{BB962C8B-B14F-4D97-AF65-F5344CB8AC3E}">
        <p14:creationId xmlns:p14="http://schemas.microsoft.com/office/powerpoint/2010/main" val="17640527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012156" y="254000"/>
            <a:ext cx="5262563" cy="4619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a:defRPr/>
            </a:pPr>
            <a:r>
              <a:rPr lang="en-IN" sz="2400" b="1" dirty="0">
                <a:latin typeface="Times New Roman" pitchFamily="18" charset="0"/>
                <a:cs typeface="Times New Roman" pitchFamily="18" charset="0"/>
              </a:rPr>
              <a:t>WUA Progress  (Formed)</a:t>
            </a:r>
          </a:p>
        </p:txBody>
      </p:sp>
      <p:graphicFrame>
        <p:nvGraphicFramePr>
          <p:cNvPr id="7" name="Table 6"/>
          <p:cNvGraphicFramePr>
            <a:graphicFrameLocks noGrp="1"/>
          </p:cNvGraphicFramePr>
          <p:nvPr/>
        </p:nvGraphicFramePr>
        <p:xfrm>
          <a:off x="189178" y="1071564"/>
          <a:ext cx="9716823" cy="4986335"/>
        </p:xfrm>
        <a:graphic>
          <a:graphicData uri="http://schemas.openxmlformats.org/drawingml/2006/table">
            <a:tbl>
              <a:tblPr/>
              <a:tblGrid>
                <a:gridCol w="1471149"/>
                <a:gridCol w="872139"/>
                <a:gridCol w="872139"/>
                <a:gridCol w="713568"/>
                <a:gridCol w="792854"/>
                <a:gridCol w="792854"/>
                <a:gridCol w="951423"/>
                <a:gridCol w="1109994"/>
                <a:gridCol w="951423"/>
                <a:gridCol w="1189280"/>
              </a:tblGrid>
              <a:tr h="357198">
                <a:tc rowSpan="3">
                  <a:txBody>
                    <a:bodyPr/>
                    <a:lstStyle/>
                    <a:p>
                      <a:pPr algn="ctr" rtl="0" fontAlgn="t"/>
                      <a:endParaRPr lang="en-US" sz="2000" b="1" i="0" u="none" strike="noStrike" dirty="0" smtClean="0">
                        <a:solidFill>
                          <a:srgbClr val="FFFFFF"/>
                        </a:solidFill>
                        <a:latin typeface="Times New Roman"/>
                      </a:endParaRPr>
                    </a:p>
                    <a:p>
                      <a:pPr algn="ctr" rtl="0" fontAlgn="t"/>
                      <a:r>
                        <a:rPr lang="en-US" sz="2000" b="1" i="0" u="none" strike="noStrike" dirty="0" smtClean="0">
                          <a:solidFill>
                            <a:srgbClr val="FFFFFF"/>
                          </a:solidFill>
                          <a:latin typeface="Times New Roman"/>
                        </a:rPr>
                        <a:t>Project </a:t>
                      </a:r>
                      <a:r>
                        <a:rPr lang="en-US" sz="2000" b="1" i="0" u="none" strike="noStrike" dirty="0">
                          <a:solidFill>
                            <a:srgbClr val="FFFFFF"/>
                          </a:solidFill>
                          <a:latin typeface="Times New Roman"/>
                        </a:rPr>
                        <a:t>Name </a:t>
                      </a: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3">
                  <a:txBody>
                    <a:bodyPr/>
                    <a:lstStyle/>
                    <a:p>
                      <a:pPr algn="ctr" rtl="0" fontAlgn="t"/>
                      <a:r>
                        <a:rPr lang="en-US" sz="2000" b="1" i="0" u="none" strike="noStrike" dirty="0" smtClean="0">
                          <a:solidFill>
                            <a:srgbClr val="FFFFFF"/>
                          </a:solidFill>
                          <a:latin typeface="Times New Roman"/>
                        </a:rPr>
                        <a:t>WUA Target</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gridSpan="4">
                  <a:txBody>
                    <a:bodyPr/>
                    <a:lstStyle/>
                    <a:p>
                      <a:pPr algn="ctr" rtl="0" fontAlgn="t"/>
                      <a:r>
                        <a:rPr lang="en-US" sz="2000" b="1" i="0" u="none" strike="noStrike" dirty="0" smtClean="0">
                          <a:solidFill>
                            <a:srgbClr val="FFFFFF"/>
                          </a:solidFill>
                          <a:latin typeface="Times New Roman"/>
                        </a:rPr>
                        <a:t>WUA Progress</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hMerge="1">
                  <a:txBody>
                    <a:bodyPr/>
                    <a:lstStyle/>
                    <a:p>
                      <a:endParaRPr lang="en-US"/>
                    </a:p>
                  </a:txBody>
                  <a:tcPr/>
                </a:tc>
                <a:tc rowSpan="2" hMerge="1">
                  <a:txBody>
                    <a:bodyPr/>
                    <a:lstStyle/>
                    <a:p>
                      <a:endParaRPr lang="en-US"/>
                    </a:p>
                  </a:txBody>
                  <a:tcPr/>
                </a:tc>
                <a:tc rowSpan="2" h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3">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Total </a:t>
                      </a:r>
                      <a:r>
                        <a:rPr lang="en-US" sz="2000" b="1" i="0" u="none" strike="noStrike" dirty="0" err="1" smtClean="0">
                          <a:solidFill>
                            <a:srgbClr val="FFFFFF"/>
                          </a:solidFill>
                          <a:latin typeface="Times New Roman"/>
                        </a:rPr>
                        <a:t>Achvt</a:t>
                      </a:r>
                      <a:r>
                        <a:rPr lang="en-US" sz="2000" b="1" i="0" u="none" strike="noStrike" dirty="0" smtClean="0">
                          <a:solidFill>
                            <a:srgbClr val="FFFFFF"/>
                          </a:solidFill>
                          <a:latin typeface="Times New Roman"/>
                        </a:rPr>
                        <a:t>*.</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3">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 of Progress</a:t>
                      </a: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gridSpan="2">
                  <a:txBody>
                    <a:bodyPr/>
                    <a:lstStyle/>
                    <a:p>
                      <a:pPr algn="ctr" rtl="0" fontAlgn="t"/>
                      <a:r>
                        <a:rPr lang="en-US" sz="2000" b="1" i="0" u="none" strike="noStrike" dirty="0" smtClean="0">
                          <a:solidFill>
                            <a:srgbClr val="FFFFFF"/>
                          </a:solidFill>
                          <a:latin typeface="Times New Roman"/>
                        </a:rPr>
                        <a:t>2020-21</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h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224908">
                <a:tc vMerge="1">
                  <a:txBody>
                    <a:bodyPr/>
                    <a:lstStyle/>
                    <a:p>
                      <a:endParaRPr lang="en-IN"/>
                    </a:p>
                  </a:txBody>
                  <a:tcPr/>
                </a:tc>
                <a:tc vMerge="1">
                  <a:txBody>
                    <a:bodyPr/>
                    <a:lstStyle/>
                    <a:p>
                      <a:endParaRPr lang="en-IN"/>
                    </a:p>
                  </a:txBody>
                  <a:tcPr/>
                </a:tc>
                <a:tc gridSpan="4"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tc vMerge="1">
                  <a:txBody>
                    <a:bodyPr/>
                    <a:lstStyle/>
                    <a:p>
                      <a:endParaRPr lang="en-IN"/>
                    </a:p>
                  </a:txBody>
                  <a:tcPr/>
                </a:tc>
                <a:tc vMerge="1">
                  <a:txBody>
                    <a:bodyPr/>
                    <a:lstStyle/>
                    <a:p>
                      <a:endParaRPr lang="en-IN"/>
                    </a:p>
                  </a:txBody>
                  <a:tcPr/>
                </a:tc>
                <a:tc rowSpan="2">
                  <a:txBody>
                    <a:bodyPr/>
                    <a:lstStyle/>
                    <a:p>
                      <a:pPr algn="ctr" rtl="0" fontAlgn="t"/>
                      <a:r>
                        <a:rPr lang="en-US" sz="2000" b="1" i="0" u="none" strike="noStrike" dirty="0" smtClean="0">
                          <a:solidFill>
                            <a:srgbClr val="FFFFFF"/>
                          </a:solidFill>
                          <a:latin typeface="Times New Roman"/>
                        </a:rPr>
                        <a:t>Target</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a:txBody>
                    <a:bodyPr/>
                    <a:lstStyle/>
                    <a:p>
                      <a:pPr algn="ctr" rtl="0" fontAlgn="t"/>
                      <a:r>
                        <a:rPr lang="en-US" sz="2000" b="1" i="0" u="none" strike="noStrike" dirty="0" err="1" smtClean="0">
                          <a:solidFill>
                            <a:srgbClr val="FFFFFF"/>
                          </a:solidFill>
                          <a:latin typeface="Times New Roman"/>
                        </a:rPr>
                        <a:t>Achivt</a:t>
                      </a:r>
                      <a:r>
                        <a:rPr lang="en-US" sz="2000" b="1" i="0" u="none" strike="noStrike" dirty="0" smtClean="0">
                          <a:solidFill>
                            <a:srgbClr val="FFFFFF"/>
                          </a:solidFill>
                          <a:latin typeface="Times New Roman"/>
                        </a:rPr>
                        <a:t>. </a:t>
                      </a:r>
                      <a:r>
                        <a:rPr lang="en-US" sz="2000" b="1" i="0" u="none" strike="noStrike" dirty="0" err="1" smtClean="0">
                          <a:solidFill>
                            <a:srgbClr val="FFFFFF"/>
                          </a:solidFill>
                          <a:latin typeface="Times New Roman"/>
                        </a:rPr>
                        <a:t>Upto</a:t>
                      </a:r>
                      <a:r>
                        <a:rPr lang="en-US" sz="2000" b="1" i="0" u="none" strike="noStrike" dirty="0" smtClean="0">
                          <a:solidFill>
                            <a:srgbClr val="FFFFFF"/>
                          </a:solidFill>
                          <a:latin typeface="Times New Roman"/>
                        </a:rPr>
                        <a:t> Aug,20</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696460">
                <a:tc vMerge="1">
                  <a:txBody>
                    <a:bodyPr/>
                    <a:lstStyle/>
                    <a:p>
                      <a:endParaRPr lang="en-US"/>
                    </a:p>
                  </a:txBody>
                  <a:tcPr/>
                </a:tc>
                <a:tc vMerge="1">
                  <a:txBody>
                    <a:bodyPr/>
                    <a:lstStyle/>
                    <a:p>
                      <a:endParaRPr lang="en-US"/>
                    </a:p>
                  </a:txBody>
                  <a:tcPr/>
                </a:tc>
                <a:tc>
                  <a:txBody>
                    <a:bodyPr/>
                    <a:lstStyle/>
                    <a:p>
                      <a:pPr algn="ctr" rtl="0" fontAlgn="t"/>
                      <a:r>
                        <a:rPr lang="en-US" sz="2000" b="1" i="0" u="none" strike="noStrike" dirty="0" smtClean="0">
                          <a:solidFill>
                            <a:srgbClr val="FFFFFF"/>
                          </a:solidFill>
                          <a:latin typeface="Times New Roman"/>
                        </a:rPr>
                        <a:t>2016-17</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smtClean="0">
                          <a:solidFill>
                            <a:srgbClr val="FFFFFF"/>
                          </a:solidFill>
                          <a:latin typeface="Times New Roman"/>
                        </a:rPr>
                        <a:t>2017-18</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smtClean="0">
                          <a:solidFill>
                            <a:srgbClr val="FFFFFF"/>
                          </a:solidFill>
                          <a:latin typeface="Times New Roman"/>
                        </a:rPr>
                        <a:t>2018-19</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smtClean="0">
                          <a:solidFill>
                            <a:srgbClr val="FFFFFF"/>
                          </a:solidFill>
                          <a:latin typeface="Times New Roman"/>
                        </a:rPr>
                        <a:t>2019-20</a:t>
                      </a:r>
                      <a:endParaRPr lang="en-US" sz="20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endParaRPr lang="en-US"/>
                    </a:p>
                  </a:txBody>
                  <a:tcPr/>
                </a:tc>
                <a:tc v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829926">
                <a:tc>
                  <a:txBody>
                    <a:bodyPr/>
                    <a:lstStyle/>
                    <a:p>
                      <a:pPr algn="l" rtl="0" fontAlgn="ctr"/>
                      <a:r>
                        <a:rPr lang="en-US" sz="1800" b="0" i="0" u="none" strike="noStrike" dirty="0">
                          <a:solidFill>
                            <a:srgbClr val="000000"/>
                          </a:solidFill>
                          <a:latin typeface="Times New Roman"/>
                        </a:rPr>
                        <a:t>Upper </a:t>
                      </a:r>
                      <a:r>
                        <a:rPr lang="en-US" sz="1800" b="0" i="0" u="none" strike="noStrike" dirty="0" err="1">
                          <a:solidFill>
                            <a:srgbClr val="000000"/>
                          </a:solidFill>
                          <a:latin typeface="Times New Roman"/>
                        </a:rPr>
                        <a:t>Indravati</a:t>
                      </a:r>
                      <a:r>
                        <a:rPr lang="en-US" sz="1800" b="0" i="0" u="none" strike="noStrike" dirty="0">
                          <a:solidFill>
                            <a:srgbClr val="000000"/>
                          </a:solidFill>
                          <a:latin typeface="Times New Roman"/>
                        </a:rPr>
                        <a:t>  </a:t>
                      </a:r>
                      <a:r>
                        <a:rPr lang="en-US" sz="1800" b="0" i="0" u="none" strike="noStrike" dirty="0" err="1">
                          <a:solidFill>
                            <a:srgbClr val="000000"/>
                          </a:solidFill>
                          <a:latin typeface="Times New Roman"/>
                        </a:rPr>
                        <a:t>Extn</a:t>
                      </a:r>
                      <a:r>
                        <a:rPr lang="en-US" sz="18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59</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59</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rgbClr val="000000"/>
                          </a:solidFill>
                          <a:latin typeface="Times New Roman"/>
                        </a:rPr>
                        <a:t>59</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1800" b="0" i="0" u="none" strike="noStrike" dirty="0" smtClean="0">
                          <a:solidFill>
                            <a:srgbClr val="000000"/>
                          </a:solidFill>
                          <a:latin typeface="Times New Roman"/>
                        </a:rPr>
                        <a:t>-</a:t>
                      </a:r>
                      <a:endParaRPr lang="en-US" sz="18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36314">
                <a:tc>
                  <a:txBody>
                    <a:bodyPr/>
                    <a:lstStyle/>
                    <a:p>
                      <a:pPr algn="l" rtl="0" fontAlgn="ctr"/>
                      <a:r>
                        <a:rPr lang="en-US" sz="1800" b="0" i="0" u="none" strike="noStrike" dirty="0">
                          <a:solidFill>
                            <a:srgbClr val="000000"/>
                          </a:solidFill>
                          <a:latin typeface="Times New Roman"/>
                        </a:rPr>
                        <a:t>Ret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19</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a:solidFill>
                            <a:srgbClr val="000000"/>
                          </a:solidFill>
                          <a:latin typeface="Times New Roman"/>
                        </a:rPr>
                        <a:t>19</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a:solidFill>
                            <a:srgbClr val="000000"/>
                          </a:solidFill>
                          <a:latin typeface="Times New Roman"/>
                        </a:rPr>
                        <a:t>19</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a:t>
                      </a:r>
                      <a:endParaRPr lang="en-US" sz="2000" b="0" i="0" u="none" strike="noStrike" kern="1200" dirty="0">
                        <a:solidFill>
                          <a:srgbClr val="000000"/>
                        </a:solidFill>
                        <a:latin typeface="Times New Roman"/>
                        <a:ea typeface="+mn-ea"/>
                        <a:cs typeface="+mn-cs"/>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0" i="0" u="none" strike="noStrike" dirty="0" smtClean="0">
                          <a:solidFill>
                            <a:srgbClr val="000000"/>
                          </a:solidFill>
                          <a:latin typeface="Times New Roman"/>
                        </a:rPr>
                        <a:t>-</a:t>
                      </a:r>
                      <a:endParaRPr lang="en-IN" sz="1800" dirty="0"/>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7198">
                <a:tc>
                  <a:txBody>
                    <a:bodyPr/>
                    <a:lstStyle/>
                    <a:p>
                      <a:pPr algn="l" rtl="0" fontAlgn="ctr"/>
                      <a:r>
                        <a:rPr lang="en-US" sz="1800" b="0" i="0" u="none" strike="noStrike" kern="1200" dirty="0" err="1">
                          <a:solidFill>
                            <a:srgbClr val="000000"/>
                          </a:solidFill>
                          <a:latin typeface="Times New Roman"/>
                          <a:ea typeface="+mn-ea"/>
                          <a:cs typeface="+mn-cs"/>
                        </a:rPr>
                        <a:t>Rukura</a:t>
                      </a:r>
                      <a:r>
                        <a:rPr lang="en-US" sz="1800" b="0" i="0" u="none" strike="noStrike" kern="1200" dirty="0">
                          <a:solidFill>
                            <a:srgbClr val="000000"/>
                          </a:solidFill>
                          <a:latin typeface="Times New Roman"/>
                          <a:ea typeface="+mn-ea"/>
                          <a:cs typeface="+mn-cs"/>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15</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3</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10</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a:solidFill>
                            <a:srgbClr val="000000"/>
                          </a:solidFill>
                          <a:latin typeface="Times New Roman"/>
                        </a:rPr>
                        <a:t>2</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a:solidFill>
                            <a:srgbClr val="000000"/>
                          </a:solidFill>
                          <a:latin typeface="Times New Roman"/>
                        </a:rPr>
                        <a:t>15</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a:t>
                      </a:r>
                      <a:endParaRPr lang="en-US" sz="2000" b="0" i="0" u="none" strike="noStrike" kern="1200" dirty="0">
                        <a:solidFill>
                          <a:srgbClr val="000000"/>
                        </a:solidFill>
                        <a:latin typeface="Times New Roman"/>
                        <a:ea typeface="+mn-ea"/>
                        <a:cs typeface="+mn-cs"/>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0" i="0" u="none" strike="noStrike" dirty="0" smtClean="0">
                          <a:solidFill>
                            <a:srgbClr val="000000"/>
                          </a:solidFill>
                          <a:latin typeface="Times New Roman"/>
                        </a:rPr>
                        <a:t>-</a:t>
                      </a:r>
                      <a:endParaRPr lang="en-IN" sz="1800" dirty="0"/>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9556">
                <a:tc>
                  <a:txBody>
                    <a:bodyPr/>
                    <a:lstStyle/>
                    <a:p>
                      <a:pPr algn="l" rtl="0" fontAlgn="ctr"/>
                      <a:r>
                        <a:rPr lang="en-US" sz="1800" b="0" i="0" u="none" strike="noStrike" dirty="0">
                          <a:solidFill>
                            <a:srgbClr val="000000"/>
                          </a:solidFill>
                          <a:latin typeface="Times New Roman"/>
                        </a:rPr>
                        <a:t>Lower </a:t>
                      </a:r>
                      <a:r>
                        <a:rPr lang="en-US" sz="1800" b="0" i="0" u="none" strike="noStrike" dirty="0" err="1">
                          <a:solidFill>
                            <a:srgbClr val="000000"/>
                          </a:solidFill>
                          <a:latin typeface="Times New Roman"/>
                        </a:rPr>
                        <a:t>Indra</a:t>
                      </a:r>
                      <a:r>
                        <a:rPr lang="en-US" sz="18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75</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a:solidFill>
                            <a:srgbClr val="000000"/>
                          </a:solidFill>
                          <a:latin typeface="Times New Roman"/>
                        </a:rPr>
                        <a:t>0</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75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IN" sz="1800" dirty="0" smtClean="0"/>
                        <a:t>0</a:t>
                      </a:r>
                      <a:endParaRPr lang="en-IN" sz="1800" dirty="0"/>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26279">
                <a:tc>
                  <a:txBody>
                    <a:bodyPr/>
                    <a:lstStyle/>
                    <a:p>
                      <a:pPr algn="l" rtl="0" fontAlgn="ctr"/>
                      <a:r>
                        <a:rPr lang="en-US" sz="1800" b="0" i="0" u="none" strike="noStrike" dirty="0" err="1">
                          <a:solidFill>
                            <a:srgbClr val="000000"/>
                          </a:solidFill>
                          <a:latin typeface="Times New Roman"/>
                        </a:rPr>
                        <a:t>Telengiri</a:t>
                      </a:r>
                      <a:r>
                        <a:rPr lang="en-US" sz="18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22</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rgbClr val="000000"/>
                          </a:solidFill>
                          <a:latin typeface="Times New Roman"/>
                        </a:rPr>
                        <a:t>0</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22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IN" sz="1800" dirty="0" smtClean="0"/>
                        <a:t>0</a:t>
                      </a:r>
                      <a:endParaRPr lang="en-IN" sz="1800" dirty="0"/>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75354">
                <a:tc>
                  <a:txBody>
                    <a:bodyPr/>
                    <a:lstStyle/>
                    <a:p>
                      <a:pPr algn="l" rtl="0" fontAlgn="ctr"/>
                      <a:r>
                        <a:rPr lang="en-US" sz="1800" b="0" i="0" u="none" strike="noStrike" dirty="0">
                          <a:solidFill>
                            <a:srgbClr val="000000"/>
                          </a:solidFill>
                          <a:latin typeface="Times New Roman"/>
                        </a:rPr>
                        <a:t>Subarnarekha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156</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13</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 </a:t>
                      </a: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6</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4</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23</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IN" sz="1800" dirty="0" smtClean="0"/>
                        <a:t>0</a:t>
                      </a:r>
                      <a:endParaRPr lang="en-IN" sz="1800" dirty="0"/>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82125">
                <a:tc>
                  <a:txBody>
                    <a:bodyPr/>
                    <a:lstStyle/>
                    <a:p>
                      <a:pPr algn="l" rtl="0" fontAlgn="ctr"/>
                      <a:r>
                        <a:rPr lang="en-US" sz="1800" b="0" i="0" u="none" strike="noStrike" dirty="0" err="1" smtClean="0">
                          <a:solidFill>
                            <a:srgbClr val="000000"/>
                          </a:solidFill>
                          <a:latin typeface="Times New Roman"/>
                        </a:rPr>
                        <a:t>Anandapur</a:t>
                      </a:r>
                      <a:r>
                        <a:rPr lang="en-US" sz="1800" b="0" i="0" u="none" strike="noStrike" dirty="0" smtClean="0">
                          <a:solidFill>
                            <a:srgbClr val="000000"/>
                          </a:solidFill>
                          <a:latin typeface="Times New Roman"/>
                        </a:rPr>
                        <a:t> </a:t>
                      </a:r>
                      <a:endParaRPr lang="en-US" sz="18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133</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rgbClr val="000000"/>
                          </a:solidFill>
                          <a:latin typeface="Times New Roman"/>
                        </a:rPr>
                        <a:t>0</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8</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IN" sz="1800" dirty="0" smtClean="0"/>
                        <a:t>0</a:t>
                      </a:r>
                      <a:endParaRPr lang="en-IN" sz="2000" b="0" i="0" u="none" strike="noStrike" kern="1200" dirty="0" smtClean="0">
                        <a:solidFill>
                          <a:srgbClr val="000000"/>
                        </a:solidFill>
                        <a:latin typeface="Times New Roman"/>
                        <a:ea typeface="+mn-ea"/>
                        <a:cs typeface="+mn-cs"/>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18585">
                <a:tc>
                  <a:txBody>
                    <a:bodyPr/>
                    <a:lstStyle/>
                    <a:p>
                      <a:pPr algn="l" rtl="0" fontAlgn="ctr"/>
                      <a:r>
                        <a:rPr lang="en-US" sz="1800" b="0" i="0" u="none" strike="noStrike" dirty="0" err="1">
                          <a:solidFill>
                            <a:srgbClr val="000000"/>
                          </a:solidFill>
                          <a:latin typeface="Times New Roman"/>
                        </a:rPr>
                        <a:t>Kanupur</a:t>
                      </a:r>
                      <a:r>
                        <a:rPr lang="en-US" sz="18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66</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rgbClr val="000000"/>
                          </a:solidFill>
                          <a:latin typeface="Times New Roman"/>
                        </a:rPr>
                        <a:t>0</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IN" sz="1800" dirty="0" smtClean="0"/>
                        <a:t>0</a:t>
                      </a:r>
                      <a:endParaRPr lang="en-IN" sz="1800" dirty="0"/>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432">
                <a:tc>
                  <a:txBody>
                    <a:bodyPr/>
                    <a:lstStyle/>
                    <a:p>
                      <a:pPr algn="r" rtl="0" fontAlgn="ctr"/>
                      <a:r>
                        <a:rPr lang="en-US" sz="2000" b="1" i="0" u="none" strike="noStrike" dirty="0">
                          <a:solidFill>
                            <a:srgbClr val="0000FF"/>
                          </a:solidFill>
                          <a:latin typeface="Times New Roman"/>
                        </a:rPr>
                        <a:t>Total </a:t>
                      </a:r>
                    </a:p>
                  </a:txBody>
                  <a:tcPr marL="7527" marR="67746"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a:solidFill>
                            <a:srgbClr val="0000FF"/>
                          </a:solidFill>
                          <a:latin typeface="Times New Roman"/>
                        </a:rPr>
                        <a:t>545</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a:solidFill>
                            <a:srgbClr val="0000FF"/>
                          </a:solidFill>
                          <a:latin typeface="Times New Roman"/>
                        </a:rPr>
                        <a:t>16</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a:solidFill>
                            <a:srgbClr val="0000FF"/>
                          </a:solidFill>
                          <a:latin typeface="Times New Roman"/>
                        </a:rPr>
                        <a:t>69</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a:solidFill>
                            <a:srgbClr val="0000FF"/>
                          </a:solidFill>
                          <a:latin typeface="Times New Roman"/>
                        </a:rPr>
                        <a:t>27</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4</a:t>
                      </a:r>
                      <a:endParaRPr lang="en-US" sz="2000" b="1" i="0" u="none" strike="noStrike" dirty="0">
                        <a:solidFill>
                          <a:srgbClr val="0000FF"/>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116</a:t>
                      </a:r>
                      <a:endParaRPr lang="en-US" sz="2000" b="1" i="0" u="none" strike="noStrike" dirty="0">
                        <a:solidFill>
                          <a:srgbClr val="0000FF"/>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21%</a:t>
                      </a:r>
                      <a:endParaRPr lang="en-US" sz="2000" b="1" i="0" u="none" strike="noStrike" dirty="0">
                        <a:solidFill>
                          <a:srgbClr val="0000FF"/>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105</a:t>
                      </a:r>
                      <a:endParaRPr lang="en-US" sz="2000" b="1" i="0" u="none" strike="noStrike" dirty="0">
                        <a:solidFill>
                          <a:srgbClr val="0000FF"/>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a:r>
                        <a:rPr lang="en-IN" sz="1800" dirty="0" smtClean="0"/>
                        <a:t>0</a:t>
                      </a:r>
                      <a:endParaRPr lang="en-IN" sz="1800" dirty="0"/>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r>
            </a:tbl>
          </a:graphicData>
        </a:graphic>
      </p:graphicFrame>
      <p:sp>
        <p:nvSpPr>
          <p:cNvPr id="8" name="Rounded Rectangle 7"/>
          <p:cNvSpPr/>
          <p:nvPr/>
        </p:nvSpPr>
        <p:spPr>
          <a:xfrm>
            <a:off x="7493133" y="642938"/>
            <a:ext cx="2412867" cy="428625"/>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IN" b="1" dirty="0">
                <a:latin typeface="Times New Roman" pitchFamily="18" charset="0"/>
                <a:cs typeface="Times New Roman" pitchFamily="18" charset="0"/>
              </a:rPr>
              <a:t>WUA’s</a:t>
            </a:r>
            <a:r>
              <a:rPr lang="en-IN" sz="2400" b="1" dirty="0">
                <a:latin typeface="Times New Roman" pitchFamily="18" charset="0"/>
                <a:cs typeface="Times New Roman" pitchFamily="18" charset="0"/>
              </a:rPr>
              <a:t> in Nos.</a:t>
            </a:r>
          </a:p>
        </p:txBody>
      </p:sp>
      <p:sp>
        <p:nvSpPr>
          <p:cNvPr id="11" name="Rounded Rectangle 10"/>
          <p:cNvSpPr/>
          <p:nvPr/>
        </p:nvSpPr>
        <p:spPr>
          <a:xfrm>
            <a:off x="7972955" y="139701"/>
            <a:ext cx="1779985" cy="428625"/>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3600" b="1" dirty="0">
                <a:solidFill>
                  <a:srgbClr val="FF0000"/>
                </a:solidFill>
              </a:rPr>
              <a:t>Odisha</a:t>
            </a:r>
          </a:p>
        </p:txBody>
      </p:sp>
      <p:sp>
        <p:nvSpPr>
          <p:cNvPr id="9" name="Rectangle 8"/>
          <p:cNvSpPr/>
          <p:nvPr/>
        </p:nvSpPr>
        <p:spPr>
          <a:xfrm>
            <a:off x="154782" y="6151563"/>
            <a:ext cx="9751219" cy="5715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IN" dirty="0"/>
              <a:t>NB: * </a:t>
            </a:r>
            <a:r>
              <a:rPr lang="en-IN" b="1" dirty="0"/>
              <a:t>Formation of WUA has  been formed as per </a:t>
            </a:r>
            <a:r>
              <a:rPr lang="en-IN" b="1" dirty="0" err="1"/>
              <a:t>Pani</a:t>
            </a:r>
            <a:r>
              <a:rPr lang="en-IN" b="1" dirty="0"/>
              <a:t> Panchayat Act of Government of Odisha. </a:t>
            </a:r>
          </a:p>
        </p:txBody>
      </p:sp>
    </p:spTree>
    <p:extLst>
      <p:ext uri="{BB962C8B-B14F-4D97-AF65-F5344CB8AC3E}">
        <p14:creationId xmlns:p14="http://schemas.microsoft.com/office/powerpoint/2010/main" val="3344605911"/>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012156" y="254000"/>
            <a:ext cx="5262563" cy="584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a:defRPr/>
            </a:pPr>
            <a:r>
              <a:rPr lang="en-IN" sz="3200" b="1" dirty="0">
                <a:latin typeface="Times New Roman" pitchFamily="18" charset="0"/>
                <a:cs typeface="Times New Roman" pitchFamily="18" charset="0"/>
              </a:rPr>
              <a:t>WUA Progress</a:t>
            </a:r>
          </a:p>
        </p:txBody>
      </p:sp>
      <p:graphicFrame>
        <p:nvGraphicFramePr>
          <p:cNvPr id="7" name="Table 6"/>
          <p:cNvGraphicFramePr>
            <a:graphicFrameLocks noGrp="1"/>
          </p:cNvGraphicFramePr>
          <p:nvPr/>
        </p:nvGraphicFramePr>
        <p:xfrm>
          <a:off x="309563" y="1285876"/>
          <a:ext cx="9286876" cy="4092605"/>
        </p:xfrm>
        <a:graphic>
          <a:graphicData uri="http://schemas.openxmlformats.org/drawingml/2006/table">
            <a:tbl>
              <a:tblPr/>
              <a:tblGrid>
                <a:gridCol w="2321695"/>
                <a:gridCol w="1238286"/>
                <a:gridCol w="1470427"/>
                <a:gridCol w="2012163"/>
                <a:gridCol w="2244305"/>
              </a:tblGrid>
              <a:tr h="921318">
                <a:tc>
                  <a:txBody>
                    <a:bodyPr/>
                    <a:lstStyle/>
                    <a:p>
                      <a:pPr algn="ctr" rtl="0" fontAlgn="t"/>
                      <a:endParaRPr lang="en-US" sz="2000" b="1" i="0" u="none" strike="noStrike" dirty="0" smtClean="0">
                        <a:solidFill>
                          <a:srgbClr val="FFFFFF"/>
                        </a:solidFill>
                        <a:latin typeface="Times New Roman"/>
                      </a:endParaRPr>
                    </a:p>
                    <a:p>
                      <a:pPr algn="ctr" rtl="0" fontAlgn="t"/>
                      <a:r>
                        <a:rPr lang="en-US" sz="2000" b="1" i="0" u="none" strike="noStrike" dirty="0" smtClean="0">
                          <a:solidFill>
                            <a:srgbClr val="FFFFFF"/>
                          </a:solidFill>
                          <a:latin typeface="Times New Roman"/>
                        </a:rPr>
                        <a:t>Project </a:t>
                      </a:r>
                      <a:r>
                        <a:rPr lang="en-US" sz="2000" b="1" i="0" u="none" strike="noStrike" dirty="0">
                          <a:solidFill>
                            <a:srgbClr val="FFFFFF"/>
                          </a:solidFill>
                          <a:latin typeface="Times New Roman"/>
                        </a:rPr>
                        <a:t>Name </a:t>
                      </a: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smtClean="0">
                          <a:solidFill>
                            <a:srgbClr val="FFFFFF"/>
                          </a:solidFill>
                          <a:latin typeface="Times New Roman"/>
                        </a:rPr>
                        <a:t>WUA Target</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Total *(Formed)</a:t>
                      </a:r>
                    </a:p>
                    <a:p>
                      <a:pPr marL="0" marR="0" indent="0" algn="ctr" defTabSz="914400" rtl="0" eaLnBrk="1" fontAlgn="t" latinLnBrk="0" hangingPunct="1">
                        <a:lnSpc>
                          <a:spcPct val="100000"/>
                        </a:lnSpc>
                        <a:spcBef>
                          <a:spcPts val="0"/>
                        </a:spcBef>
                        <a:spcAft>
                          <a:spcPts val="0"/>
                        </a:spcAft>
                        <a:buClrTx/>
                        <a:buSzTx/>
                        <a:buFontTx/>
                        <a:buNone/>
                        <a:tabLst/>
                        <a:defRPr/>
                      </a:pP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Total</a:t>
                      </a:r>
                      <a:r>
                        <a:rPr lang="en-US" sz="2000" b="1" i="0" u="none" strike="noStrike" baseline="0" dirty="0" smtClean="0">
                          <a:solidFill>
                            <a:srgbClr val="FFFFFF"/>
                          </a:solidFill>
                          <a:latin typeface="Times New Roman"/>
                        </a:rPr>
                        <a:t> </a:t>
                      </a:r>
                    </a:p>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baseline="0" dirty="0" smtClean="0">
                          <a:solidFill>
                            <a:srgbClr val="FFFFFF"/>
                          </a:solidFill>
                          <a:latin typeface="Times New Roman"/>
                        </a:rPr>
                        <a:t>(Handed over)</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Functional Grant released (in Cr.)</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435882">
                <a:tc>
                  <a:txBody>
                    <a:bodyPr/>
                    <a:lstStyle/>
                    <a:p>
                      <a:pPr algn="l" rtl="0" fontAlgn="ctr"/>
                      <a:r>
                        <a:rPr lang="en-US" sz="1800" b="0" i="0" u="none" strike="noStrike" dirty="0">
                          <a:solidFill>
                            <a:srgbClr val="000000"/>
                          </a:solidFill>
                          <a:latin typeface="Times New Roman"/>
                        </a:rPr>
                        <a:t>Upper </a:t>
                      </a:r>
                      <a:r>
                        <a:rPr lang="en-US" sz="1800" b="0" i="0" u="none" strike="noStrike" dirty="0" err="1">
                          <a:solidFill>
                            <a:srgbClr val="000000"/>
                          </a:solidFill>
                          <a:latin typeface="Times New Roman"/>
                        </a:rPr>
                        <a:t>Indravati</a:t>
                      </a:r>
                      <a:r>
                        <a:rPr lang="en-US" sz="1800" b="0" i="0" u="none" strike="noStrike" dirty="0">
                          <a:solidFill>
                            <a:srgbClr val="000000"/>
                          </a:solidFill>
                          <a:latin typeface="Times New Roman"/>
                        </a:rPr>
                        <a:t>  </a:t>
                      </a:r>
                      <a:r>
                        <a:rPr lang="en-US" sz="1800" b="0" i="0" u="none" strike="noStrike" dirty="0" err="1">
                          <a:solidFill>
                            <a:srgbClr val="000000"/>
                          </a:solidFill>
                          <a:latin typeface="Times New Roman"/>
                        </a:rPr>
                        <a:t>Extn</a:t>
                      </a:r>
                      <a:r>
                        <a:rPr lang="en-US" sz="18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59</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rgbClr val="000000"/>
                          </a:solidFill>
                          <a:latin typeface="Times New Roman"/>
                        </a:rPr>
                        <a:t>59</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59</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2.46</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127">
                <a:tc>
                  <a:txBody>
                    <a:bodyPr/>
                    <a:lstStyle/>
                    <a:p>
                      <a:pPr algn="l" rtl="0" fontAlgn="ctr"/>
                      <a:r>
                        <a:rPr lang="en-US" sz="1800" b="0" i="0" u="none" strike="noStrike" dirty="0">
                          <a:solidFill>
                            <a:srgbClr val="000000"/>
                          </a:solidFill>
                          <a:latin typeface="Times New Roman"/>
                        </a:rPr>
                        <a:t>Ret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19</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a:solidFill>
                            <a:srgbClr val="000000"/>
                          </a:solidFill>
                          <a:latin typeface="Times New Roman"/>
                        </a:rPr>
                        <a:t>19</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19</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9425">
                <a:tc>
                  <a:txBody>
                    <a:bodyPr/>
                    <a:lstStyle/>
                    <a:p>
                      <a:pPr algn="l" rtl="0" fontAlgn="ctr"/>
                      <a:r>
                        <a:rPr lang="en-US" sz="1800" b="0" i="0" u="none" strike="noStrike" kern="1200" dirty="0" err="1">
                          <a:solidFill>
                            <a:srgbClr val="000000"/>
                          </a:solidFill>
                          <a:latin typeface="Times New Roman"/>
                          <a:ea typeface="+mn-ea"/>
                          <a:cs typeface="+mn-cs"/>
                        </a:rPr>
                        <a:t>Rukura</a:t>
                      </a:r>
                      <a:r>
                        <a:rPr lang="en-US" sz="1800" b="0" i="0" u="none" strike="noStrike" kern="1200" dirty="0">
                          <a:solidFill>
                            <a:srgbClr val="000000"/>
                          </a:solidFill>
                          <a:latin typeface="Times New Roman"/>
                          <a:ea typeface="+mn-ea"/>
                          <a:cs typeface="+mn-cs"/>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15</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a:solidFill>
                            <a:srgbClr val="000000"/>
                          </a:solidFill>
                          <a:latin typeface="Times New Roman"/>
                        </a:rPr>
                        <a:t>15</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15</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0.055</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71519">
                <a:tc>
                  <a:txBody>
                    <a:bodyPr/>
                    <a:lstStyle/>
                    <a:p>
                      <a:pPr algn="l" rtl="0" fontAlgn="ctr"/>
                      <a:r>
                        <a:rPr lang="en-US" sz="1800" b="0" i="0" u="none" strike="noStrike" dirty="0">
                          <a:solidFill>
                            <a:srgbClr val="000000"/>
                          </a:solidFill>
                          <a:latin typeface="Times New Roman"/>
                        </a:rPr>
                        <a:t>Lower </a:t>
                      </a:r>
                      <a:r>
                        <a:rPr lang="en-US" sz="1800" b="0" i="0" u="none" strike="noStrike" dirty="0" err="1">
                          <a:solidFill>
                            <a:srgbClr val="000000"/>
                          </a:solidFill>
                          <a:latin typeface="Times New Roman"/>
                        </a:rPr>
                        <a:t>Indra</a:t>
                      </a:r>
                      <a:r>
                        <a:rPr lang="en-US" sz="18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75</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a:solidFill>
                            <a:srgbClr val="000000"/>
                          </a:solidFill>
                          <a:latin typeface="Times New Roman"/>
                        </a:rPr>
                        <a:t>0</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66646">
                <a:tc>
                  <a:txBody>
                    <a:bodyPr/>
                    <a:lstStyle/>
                    <a:p>
                      <a:pPr algn="l" rtl="0" fontAlgn="ctr"/>
                      <a:r>
                        <a:rPr lang="en-US" sz="1800" b="0" i="0" u="none" strike="noStrike" dirty="0" err="1">
                          <a:solidFill>
                            <a:srgbClr val="000000"/>
                          </a:solidFill>
                          <a:latin typeface="Times New Roman"/>
                        </a:rPr>
                        <a:t>Telengiri</a:t>
                      </a:r>
                      <a:r>
                        <a:rPr lang="en-US" sz="18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22</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rgbClr val="000000"/>
                          </a:solidFill>
                          <a:latin typeface="Times New Roman"/>
                        </a:rPr>
                        <a:t>0</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127">
                <a:tc>
                  <a:txBody>
                    <a:bodyPr/>
                    <a:lstStyle/>
                    <a:p>
                      <a:pPr algn="l" rtl="0" fontAlgn="ctr"/>
                      <a:r>
                        <a:rPr lang="en-US" sz="1800" b="0" i="0" u="none" strike="noStrike" dirty="0">
                          <a:solidFill>
                            <a:srgbClr val="000000"/>
                          </a:solidFill>
                          <a:latin typeface="Times New Roman"/>
                        </a:rPr>
                        <a:t>Subarnarekha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156</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23</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42220">
                <a:tc>
                  <a:txBody>
                    <a:bodyPr/>
                    <a:lstStyle/>
                    <a:p>
                      <a:pPr algn="l" rtl="0" fontAlgn="ctr"/>
                      <a:r>
                        <a:rPr lang="en-US" sz="1800" b="0" i="0" u="none" strike="noStrike" dirty="0" err="1" smtClean="0">
                          <a:solidFill>
                            <a:srgbClr val="000000"/>
                          </a:solidFill>
                          <a:latin typeface="Times New Roman"/>
                        </a:rPr>
                        <a:t>Anandapur</a:t>
                      </a:r>
                      <a:r>
                        <a:rPr lang="en-US" sz="1800" b="0" i="0" u="none" strike="noStrike" dirty="0" smtClean="0">
                          <a:solidFill>
                            <a:srgbClr val="000000"/>
                          </a:solidFill>
                          <a:latin typeface="Times New Roman"/>
                        </a:rPr>
                        <a:t> </a:t>
                      </a:r>
                      <a:endParaRPr lang="en-US" sz="18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133</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rgbClr val="000000"/>
                          </a:solidFill>
                          <a:latin typeface="Times New Roman"/>
                        </a:rPr>
                        <a:t>0</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9185">
                <a:tc>
                  <a:txBody>
                    <a:bodyPr/>
                    <a:lstStyle/>
                    <a:p>
                      <a:pPr algn="l" rtl="0" fontAlgn="ctr"/>
                      <a:r>
                        <a:rPr lang="en-US" sz="1800" b="0" i="0" u="none" strike="noStrike" dirty="0" err="1">
                          <a:solidFill>
                            <a:srgbClr val="000000"/>
                          </a:solidFill>
                          <a:latin typeface="Times New Roman"/>
                        </a:rPr>
                        <a:t>Kanupur</a:t>
                      </a:r>
                      <a:r>
                        <a:rPr lang="en-US" sz="18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66</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rgbClr val="000000"/>
                          </a:solidFill>
                          <a:latin typeface="Times New Roman"/>
                        </a:rPr>
                        <a:t>0</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127">
                <a:tc>
                  <a:txBody>
                    <a:bodyPr/>
                    <a:lstStyle/>
                    <a:p>
                      <a:pPr algn="r" rtl="0" fontAlgn="ctr"/>
                      <a:r>
                        <a:rPr lang="en-US" sz="2000" b="1" i="0" u="none" strike="noStrike" dirty="0">
                          <a:solidFill>
                            <a:srgbClr val="0000FF"/>
                          </a:solidFill>
                          <a:latin typeface="Times New Roman"/>
                        </a:rPr>
                        <a:t>Total </a:t>
                      </a:r>
                    </a:p>
                  </a:txBody>
                  <a:tcPr marL="7527" marR="67746"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a:solidFill>
                            <a:srgbClr val="0000FF"/>
                          </a:solidFill>
                          <a:latin typeface="Times New Roman"/>
                        </a:rPr>
                        <a:t>545</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116</a:t>
                      </a:r>
                      <a:endParaRPr lang="en-US" sz="2000" b="1" i="0" u="none" strike="noStrike" dirty="0">
                        <a:solidFill>
                          <a:srgbClr val="0000FF"/>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93</a:t>
                      </a:r>
                      <a:endParaRPr lang="en-US" sz="2000" b="1" i="0" u="none" strike="noStrike" dirty="0">
                        <a:solidFill>
                          <a:srgbClr val="0000FF"/>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2.515</a:t>
                      </a:r>
                      <a:endParaRPr lang="en-US" sz="2000" b="1" i="0" u="none" strike="noStrike" dirty="0">
                        <a:solidFill>
                          <a:srgbClr val="0000FF"/>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r>
            </a:tbl>
          </a:graphicData>
        </a:graphic>
      </p:graphicFrame>
      <p:sp>
        <p:nvSpPr>
          <p:cNvPr id="8" name="Rounded Rectangle 7"/>
          <p:cNvSpPr/>
          <p:nvPr/>
        </p:nvSpPr>
        <p:spPr>
          <a:xfrm>
            <a:off x="7493133" y="642938"/>
            <a:ext cx="2412867" cy="428625"/>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IN" sz="2400" b="1" dirty="0">
                <a:latin typeface="Times New Roman" pitchFamily="18" charset="0"/>
                <a:cs typeface="Times New Roman" pitchFamily="18" charset="0"/>
              </a:rPr>
              <a:t>WUA’s in Nos.</a:t>
            </a:r>
          </a:p>
        </p:txBody>
      </p:sp>
      <p:sp>
        <p:nvSpPr>
          <p:cNvPr id="11" name="Rounded Rectangle 10"/>
          <p:cNvSpPr/>
          <p:nvPr/>
        </p:nvSpPr>
        <p:spPr>
          <a:xfrm>
            <a:off x="7972955" y="139701"/>
            <a:ext cx="1779985" cy="428625"/>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3600" b="1" dirty="0">
                <a:solidFill>
                  <a:srgbClr val="FF0000"/>
                </a:solidFill>
              </a:rPr>
              <a:t>Odisha</a:t>
            </a:r>
          </a:p>
        </p:txBody>
      </p:sp>
      <p:sp>
        <p:nvSpPr>
          <p:cNvPr id="9" name="Rectangle 8"/>
          <p:cNvSpPr/>
          <p:nvPr/>
        </p:nvSpPr>
        <p:spPr>
          <a:xfrm>
            <a:off x="309563" y="5572125"/>
            <a:ext cx="9364266" cy="9286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IN" dirty="0"/>
              <a:t>NB: * </a:t>
            </a:r>
            <a:r>
              <a:rPr lang="en-IN" b="1" dirty="0"/>
              <a:t>WUA has  been formed as per </a:t>
            </a:r>
            <a:r>
              <a:rPr lang="en-IN" b="1" dirty="0" err="1"/>
              <a:t>Pani</a:t>
            </a:r>
            <a:r>
              <a:rPr lang="en-IN" b="1" dirty="0"/>
              <a:t> Panchayat Act of Government of Odisha. </a:t>
            </a:r>
          </a:p>
          <a:p>
            <a:pPr algn="just">
              <a:defRPr/>
            </a:pPr>
            <a:r>
              <a:rPr lang="en-IN" b="1" dirty="0"/>
              <a:t>** Functional Grant will be released after receiving farmers share, which is under process.</a:t>
            </a:r>
          </a:p>
        </p:txBody>
      </p:sp>
    </p:spTree>
    <p:extLst>
      <p:ext uri="{BB962C8B-B14F-4D97-AF65-F5344CB8AC3E}">
        <p14:creationId xmlns:p14="http://schemas.microsoft.com/office/powerpoint/2010/main" val="4258514452"/>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553892" y="225425"/>
            <a:ext cx="4488656" cy="584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a:defRPr/>
            </a:pPr>
            <a:r>
              <a:rPr lang="en-IN" sz="3200" b="1" dirty="0">
                <a:latin typeface="Times New Roman" pitchFamily="18" charset="0"/>
                <a:cs typeface="Times New Roman" pitchFamily="18" charset="0"/>
              </a:rPr>
              <a:t>CA Release Progress </a:t>
            </a:r>
          </a:p>
        </p:txBody>
      </p:sp>
      <p:graphicFrame>
        <p:nvGraphicFramePr>
          <p:cNvPr id="7" name="Table 6"/>
          <p:cNvGraphicFramePr>
            <a:graphicFrameLocks noGrp="1"/>
          </p:cNvGraphicFramePr>
          <p:nvPr/>
        </p:nvGraphicFramePr>
        <p:xfrm>
          <a:off x="154781" y="1025526"/>
          <a:ext cx="9519048" cy="4770455"/>
        </p:xfrm>
        <a:graphic>
          <a:graphicData uri="http://schemas.openxmlformats.org/drawingml/2006/table">
            <a:tbl>
              <a:tblPr/>
              <a:tblGrid>
                <a:gridCol w="1732728"/>
                <a:gridCol w="1130726"/>
                <a:gridCol w="773906"/>
                <a:gridCol w="928687"/>
                <a:gridCol w="773906"/>
                <a:gridCol w="928687"/>
                <a:gridCol w="1006079"/>
                <a:gridCol w="1083469"/>
                <a:gridCol w="1160860"/>
              </a:tblGrid>
              <a:tr h="474073">
                <a:tc rowSpan="2">
                  <a:txBody>
                    <a:bodyPr/>
                    <a:lstStyle/>
                    <a:p>
                      <a:pPr algn="ctr" rtl="0" fontAlgn="t"/>
                      <a:r>
                        <a:rPr lang="en-US" sz="2000" b="1" i="0" u="none" strike="noStrike" dirty="0" smtClean="0">
                          <a:solidFill>
                            <a:srgbClr val="FFFFFF"/>
                          </a:solidFill>
                          <a:latin typeface="Times New Roman"/>
                        </a:rPr>
                        <a:t>Project </a:t>
                      </a:r>
                      <a:r>
                        <a:rPr lang="en-US" sz="2000" b="1" i="0" u="none" strike="noStrike" dirty="0">
                          <a:solidFill>
                            <a:srgbClr val="FFFFFF"/>
                          </a:solidFill>
                          <a:latin typeface="Times New Roman"/>
                        </a:rPr>
                        <a:t>Name </a:t>
                      </a: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a:txBody>
                    <a:bodyPr/>
                    <a:lstStyle/>
                    <a:p>
                      <a:pPr algn="ctr" rtl="0" fontAlgn="t"/>
                      <a:r>
                        <a:rPr lang="en-US" sz="2000" b="1" i="0" u="none" strike="noStrike" dirty="0" smtClean="0">
                          <a:solidFill>
                            <a:srgbClr val="FFFFFF"/>
                          </a:solidFill>
                          <a:latin typeface="Times New Roman"/>
                        </a:rPr>
                        <a:t>Overall CA Target</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gridSpan="5">
                  <a:txBody>
                    <a:bodyPr/>
                    <a:lstStyle/>
                    <a:p>
                      <a:pPr algn="ctr" rtl="0" fontAlgn="t"/>
                      <a:r>
                        <a:rPr lang="en-US" sz="2000" b="1" i="0" u="none" strike="noStrike" dirty="0" smtClean="0">
                          <a:solidFill>
                            <a:srgbClr val="FFFFFF"/>
                          </a:solidFill>
                          <a:latin typeface="Times New Roman"/>
                        </a:rPr>
                        <a:t>CA Release Progress</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 of Progress</a:t>
                      </a:r>
                    </a:p>
                    <a:p>
                      <a:pPr algn="ctr" rtl="0" fontAlgn="t"/>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a:txBody>
                    <a:bodyPr/>
                    <a:lstStyle/>
                    <a:p>
                      <a:pPr algn="ctr" rtl="0" fontAlgn="t"/>
                      <a:r>
                        <a:rPr lang="en-US" sz="2000" b="1" i="0" u="none" strike="noStrike" dirty="0" smtClean="0">
                          <a:solidFill>
                            <a:srgbClr val="FFFFFF"/>
                          </a:solidFill>
                          <a:latin typeface="Times New Roman"/>
                        </a:rPr>
                        <a:t>Balance CA </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616536">
                <a:tc vMerge="1">
                  <a:txBody>
                    <a:bodyPr/>
                    <a:lstStyle/>
                    <a:p>
                      <a:endParaRPr lang="en-US"/>
                    </a:p>
                  </a:txBody>
                  <a:tcPr/>
                </a:tc>
                <a:tc vMerge="1">
                  <a:txBody>
                    <a:bodyPr/>
                    <a:lstStyle/>
                    <a:p>
                      <a:endParaRPr lang="en-US"/>
                    </a:p>
                  </a:txBody>
                  <a:tcPr/>
                </a:tc>
                <a:tc>
                  <a:txBody>
                    <a:bodyPr/>
                    <a:lstStyle/>
                    <a:p>
                      <a:pPr algn="ctr" rtl="0" fontAlgn="t"/>
                      <a:r>
                        <a:rPr lang="en-US" sz="2000" b="1" i="0" u="none" strike="noStrike" dirty="0" smtClean="0">
                          <a:solidFill>
                            <a:srgbClr val="FFFFFF"/>
                          </a:solidFill>
                          <a:latin typeface="Times New Roman"/>
                        </a:rPr>
                        <a:t>2016-17</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smtClean="0">
                          <a:solidFill>
                            <a:srgbClr val="FFFFFF"/>
                          </a:solidFill>
                          <a:latin typeface="Times New Roman"/>
                        </a:rPr>
                        <a:t>2017-18</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smtClean="0">
                          <a:solidFill>
                            <a:srgbClr val="FFFFFF"/>
                          </a:solidFill>
                          <a:latin typeface="Times New Roman"/>
                        </a:rPr>
                        <a:t>2018-19</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smtClean="0">
                          <a:solidFill>
                            <a:srgbClr val="FFFFFF"/>
                          </a:solidFill>
                          <a:latin typeface="Times New Roman"/>
                        </a:rPr>
                        <a:t>2019-20</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smtClean="0">
                          <a:solidFill>
                            <a:srgbClr val="FFFFFF"/>
                          </a:solidFill>
                          <a:latin typeface="Times New Roman"/>
                        </a:rPr>
                        <a:t>Total</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endParaRPr lang="en-US" dirty="0"/>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820526">
                <a:tc>
                  <a:txBody>
                    <a:bodyPr/>
                    <a:lstStyle/>
                    <a:p>
                      <a:pPr algn="l" rtl="0" fontAlgn="ctr"/>
                      <a:r>
                        <a:rPr lang="en-US" sz="2000" b="0" i="0" u="none" strike="noStrike" dirty="0">
                          <a:solidFill>
                            <a:srgbClr val="000000"/>
                          </a:solidFill>
                          <a:latin typeface="Times New Roman"/>
                        </a:rPr>
                        <a:t>Upper </a:t>
                      </a:r>
                      <a:r>
                        <a:rPr lang="en-US" sz="2000" b="0" i="0" u="none" strike="noStrike" dirty="0" err="1">
                          <a:solidFill>
                            <a:srgbClr val="000000"/>
                          </a:solidFill>
                          <a:latin typeface="Times New Roman"/>
                        </a:rPr>
                        <a:t>Indravati</a:t>
                      </a:r>
                      <a:r>
                        <a:rPr lang="en-US" sz="2000" b="0" i="0" u="none" strike="noStrike" dirty="0">
                          <a:solidFill>
                            <a:srgbClr val="000000"/>
                          </a:solidFill>
                          <a:latin typeface="Times New Roman"/>
                        </a:rPr>
                        <a:t>  </a:t>
                      </a:r>
                      <a:r>
                        <a:rPr lang="en-US" sz="2000" b="0" i="0" u="none" strike="noStrike" dirty="0" err="1">
                          <a:solidFill>
                            <a:srgbClr val="000000"/>
                          </a:solidFill>
                          <a:latin typeface="Times New Roman"/>
                        </a:rPr>
                        <a:t>Extn</a:t>
                      </a:r>
                      <a:r>
                        <a:rPr lang="en-US" sz="20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44.03</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8.50</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30.83</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39.33</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US" sz="2000" b="1" i="0" u="none" strike="noStrike" kern="1200" dirty="0" smtClean="0">
                          <a:solidFill>
                            <a:srgbClr val="000000"/>
                          </a:solidFill>
                          <a:latin typeface="Times New Roman"/>
                          <a:ea typeface="+mn-ea"/>
                          <a:cs typeface="+mn-cs"/>
                        </a:rPr>
                        <a:t>89.33%</a:t>
                      </a:r>
                      <a:endParaRPr lang="en-US" sz="2000" b="1" i="0" u="none" strike="noStrike" kern="1200" dirty="0">
                        <a:solidFill>
                          <a:srgbClr val="000000"/>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4.71</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91409">
                <a:tc>
                  <a:txBody>
                    <a:bodyPr/>
                    <a:lstStyle/>
                    <a:p>
                      <a:pPr algn="l" rtl="0" fontAlgn="ctr"/>
                      <a:r>
                        <a:rPr lang="en-US" sz="2000" b="0" i="0" u="none" strike="noStrike" dirty="0">
                          <a:solidFill>
                            <a:srgbClr val="000000"/>
                          </a:solidFill>
                          <a:latin typeface="Times New Roman"/>
                        </a:rPr>
                        <a:t>Ret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a:solidFill>
                            <a:srgbClr val="000000"/>
                          </a:solidFill>
                          <a:latin typeface="Times New Roman"/>
                        </a:rPr>
                        <a:t>16.55</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a:solidFill>
                            <a:srgbClr val="000000"/>
                          </a:solidFill>
                          <a:latin typeface="Times New Roman"/>
                          <a:ea typeface="+mn-ea"/>
                          <a:cs typeface="+mn-cs"/>
                        </a:rPr>
                        <a:t>0.00</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a:solidFill>
                            <a:srgbClr val="000000"/>
                          </a:solidFill>
                          <a:latin typeface="Times New Roman"/>
                          <a:ea typeface="+mn-ea"/>
                          <a:cs typeface="+mn-cs"/>
                        </a:rPr>
                        <a:t>4.11</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rgbClr val="000000"/>
                          </a:solidFill>
                          <a:latin typeface="Times New Roman"/>
                          <a:ea typeface="+mn-ea"/>
                          <a:cs typeface="+mn-cs"/>
                        </a:rPr>
                        <a:t>9.11</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13.21</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US" sz="2000" b="1" i="0" u="none" strike="noStrike" kern="1200" dirty="0" smtClean="0">
                          <a:solidFill>
                            <a:srgbClr val="000000"/>
                          </a:solidFill>
                          <a:latin typeface="Times New Roman"/>
                          <a:ea typeface="+mn-ea"/>
                          <a:cs typeface="+mn-cs"/>
                        </a:rPr>
                        <a:t>79.88%</a:t>
                      </a:r>
                      <a:endParaRPr lang="en-US" sz="2000" b="1" i="0" u="none" strike="noStrike" kern="1200" dirty="0">
                        <a:solidFill>
                          <a:srgbClr val="000000"/>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3.34</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7150">
                <a:tc>
                  <a:txBody>
                    <a:bodyPr/>
                    <a:lstStyle/>
                    <a:p>
                      <a:pPr algn="l" rtl="0" fontAlgn="ctr"/>
                      <a:r>
                        <a:rPr lang="en-US" sz="2000" b="0" i="0" u="none" strike="noStrike" kern="1200" dirty="0" err="1">
                          <a:solidFill>
                            <a:srgbClr val="000000"/>
                          </a:solidFill>
                          <a:latin typeface="Times New Roman"/>
                          <a:ea typeface="+mn-ea"/>
                          <a:cs typeface="+mn-cs"/>
                        </a:rPr>
                        <a:t>Rukura</a:t>
                      </a:r>
                      <a:r>
                        <a:rPr lang="en-US" sz="2000" b="0" i="0" u="none" strike="noStrike" kern="1200" dirty="0">
                          <a:solidFill>
                            <a:srgbClr val="000000"/>
                          </a:solidFill>
                          <a:latin typeface="Times New Roman"/>
                          <a:ea typeface="+mn-ea"/>
                          <a:cs typeface="+mn-cs"/>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10.21</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a:solidFill>
                            <a:srgbClr val="000000"/>
                          </a:solidFill>
                          <a:latin typeface="Times New Roman"/>
                          <a:ea typeface="+mn-ea"/>
                          <a:cs typeface="+mn-cs"/>
                        </a:rPr>
                        <a:t>2.41</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a:solidFill>
                            <a:srgbClr val="000000"/>
                          </a:solidFill>
                          <a:latin typeface="Times New Roman"/>
                          <a:ea typeface="+mn-ea"/>
                          <a:cs typeface="+mn-cs"/>
                        </a:rPr>
                        <a:t>0.80</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rgbClr val="000000"/>
                          </a:solidFill>
                          <a:latin typeface="Times New Roman"/>
                          <a:ea typeface="+mn-ea"/>
                          <a:cs typeface="+mn-cs"/>
                        </a:rPr>
                        <a:t>0.58</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3.79</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US" sz="2000" b="1" i="0" u="none" strike="noStrike" kern="1200" dirty="0" smtClean="0">
                          <a:solidFill>
                            <a:srgbClr val="000000"/>
                          </a:solidFill>
                          <a:latin typeface="Times New Roman"/>
                          <a:ea typeface="+mn-ea"/>
                          <a:cs typeface="+mn-cs"/>
                        </a:rPr>
                        <a:t>37.12%</a:t>
                      </a:r>
                      <a:endParaRPr lang="en-US" sz="2000" b="1" i="0" u="none" strike="noStrike" kern="1200" dirty="0">
                        <a:solidFill>
                          <a:srgbClr val="000000"/>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6.42</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00699">
                <a:tc>
                  <a:txBody>
                    <a:bodyPr/>
                    <a:lstStyle/>
                    <a:p>
                      <a:pPr algn="l" rtl="0" fontAlgn="ctr"/>
                      <a:r>
                        <a:rPr lang="en-US" sz="2000" b="0" i="0" u="none" strike="noStrike" dirty="0">
                          <a:solidFill>
                            <a:srgbClr val="000000"/>
                          </a:solidFill>
                          <a:latin typeface="Times New Roman"/>
                        </a:rPr>
                        <a:t>Lower </a:t>
                      </a:r>
                      <a:r>
                        <a:rPr lang="en-US" sz="2000" b="0" i="0" u="none" strike="noStrike" dirty="0" err="1">
                          <a:solidFill>
                            <a:srgbClr val="000000"/>
                          </a:solidFill>
                          <a:latin typeface="Times New Roman"/>
                        </a:rPr>
                        <a:t>Indra</a:t>
                      </a:r>
                      <a:r>
                        <a:rPr lang="en-US" sz="20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51.67</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a:solidFill>
                            <a:srgbClr val="000000"/>
                          </a:solidFill>
                          <a:latin typeface="Times New Roman"/>
                          <a:ea typeface="+mn-ea"/>
                          <a:cs typeface="+mn-cs"/>
                        </a:rPr>
                        <a:t>24.37</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a:solidFill>
                            <a:srgbClr val="000000"/>
                          </a:solidFill>
                          <a:latin typeface="Times New Roman"/>
                          <a:ea typeface="+mn-ea"/>
                          <a:cs typeface="+mn-cs"/>
                        </a:rPr>
                        <a:t>0.00</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rgbClr val="000000"/>
                          </a:solidFill>
                          <a:latin typeface="Times New Roman"/>
                          <a:ea typeface="+mn-ea"/>
                          <a:cs typeface="+mn-cs"/>
                        </a:rPr>
                        <a:t>7.58</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31.95</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US" sz="2000" b="1" i="0" u="none" strike="noStrike" kern="1200" dirty="0" smtClean="0">
                          <a:solidFill>
                            <a:srgbClr val="000000"/>
                          </a:solidFill>
                          <a:latin typeface="Times New Roman"/>
                          <a:ea typeface="+mn-ea"/>
                          <a:cs typeface="+mn-cs"/>
                        </a:rPr>
                        <a:t>61.83%</a:t>
                      </a:r>
                      <a:endParaRPr lang="en-US" sz="2000" b="1" i="0" u="none" strike="noStrike" kern="1200" dirty="0">
                        <a:solidFill>
                          <a:srgbClr val="000000"/>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18.82</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85031">
                <a:tc>
                  <a:txBody>
                    <a:bodyPr/>
                    <a:lstStyle/>
                    <a:p>
                      <a:pPr algn="l" rtl="0" fontAlgn="ctr"/>
                      <a:r>
                        <a:rPr lang="en-US" sz="2000" b="0" i="0" u="none" strike="noStrike" dirty="0" err="1">
                          <a:solidFill>
                            <a:srgbClr val="000000"/>
                          </a:solidFill>
                          <a:latin typeface="Times New Roman"/>
                        </a:rPr>
                        <a:t>Telengiri</a:t>
                      </a:r>
                      <a:r>
                        <a:rPr lang="en-US" sz="20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16.72</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0.00</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2.84</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4.75</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7.59</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US" sz="2000" b="1" i="0" u="none" strike="noStrike" kern="1200" dirty="0" smtClean="0">
                          <a:solidFill>
                            <a:srgbClr val="000000"/>
                          </a:solidFill>
                          <a:latin typeface="Times New Roman"/>
                          <a:ea typeface="+mn-ea"/>
                          <a:cs typeface="+mn-cs"/>
                        </a:rPr>
                        <a:t>45.39%</a:t>
                      </a:r>
                      <a:endParaRPr lang="en-US" sz="2000" b="1" i="0" u="none" strike="noStrike" kern="1200" dirty="0">
                        <a:solidFill>
                          <a:srgbClr val="000000"/>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9.13</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7150">
                <a:tc>
                  <a:txBody>
                    <a:bodyPr/>
                    <a:lstStyle/>
                    <a:p>
                      <a:pPr algn="l" rtl="0" fontAlgn="ctr"/>
                      <a:r>
                        <a:rPr lang="en-US" sz="2000" b="0" i="0" u="none" strike="noStrike" dirty="0">
                          <a:solidFill>
                            <a:srgbClr val="000000"/>
                          </a:solidFill>
                          <a:latin typeface="Times New Roman"/>
                        </a:rPr>
                        <a:t>Subarnarekha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126.03</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0.00</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16.28</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16.29</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US" sz="2000" b="1" i="0" u="none" strike="noStrike" kern="1200" dirty="0" smtClean="0">
                          <a:solidFill>
                            <a:srgbClr val="000000"/>
                          </a:solidFill>
                          <a:latin typeface="Times New Roman"/>
                          <a:ea typeface="+mn-ea"/>
                          <a:cs typeface="+mn-cs"/>
                        </a:rPr>
                        <a:t>12.92%</a:t>
                      </a:r>
                      <a:endParaRPr lang="en-US" sz="2000" b="1" i="0" u="none" strike="noStrike" kern="1200" dirty="0">
                        <a:solidFill>
                          <a:srgbClr val="000000"/>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109.74</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31157">
                <a:tc>
                  <a:txBody>
                    <a:bodyPr/>
                    <a:lstStyle/>
                    <a:p>
                      <a:pPr algn="l" rtl="0" fontAlgn="ctr"/>
                      <a:r>
                        <a:rPr lang="en-US" sz="2000" b="0" i="0" u="none" strike="noStrike" dirty="0" err="1" smtClean="0">
                          <a:solidFill>
                            <a:srgbClr val="000000"/>
                          </a:solidFill>
                          <a:latin typeface="Times New Roman"/>
                        </a:rPr>
                        <a:t>Anandapur</a:t>
                      </a:r>
                      <a:r>
                        <a:rPr lang="en-US" sz="2000" b="0" i="0" u="none" strike="noStrike" dirty="0" smtClean="0">
                          <a:solidFill>
                            <a:srgbClr val="000000"/>
                          </a:solidFill>
                          <a:latin typeface="Times New Roman"/>
                        </a:rPr>
                        <a:t> </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101.57</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0.00</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1.82</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1.82</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US" sz="2000" b="1" i="0" u="none" strike="noStrike" kern="1200" dirty="0" smtClean="0">
                          <a:solidFill>
                            <a:srgbClr val="000000"/>
                          </a:solidFill>
                          <a:latin typeface="Times New Roman"/>
                          <a:ea typeface="+mn-ea"/>
                          <a:cs typeface="+mn-cs"/>
                        </a:rPr>
                        <a:t>1.79%</a:t>
                      </a:r>
                      <a:endParaRPr lang="en-US" sz="2000" b="1" i="0" u="none" strike="noStrike" kern="1200" dirty="0">
                        <a:solidFill>
                          <a:srgbClr val="000000"/>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99.75</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14318">
                <a:tc>
                  <a:txBody>
                    <a:bodyPr/>
                    <a:lstStyle/>
                    <a:p>
                      <a:pPr algn="l" rtl="0" fontAlgn="ctr"/>
                      <a:r>
                        <a:rPr lang="en-US" sz="2000" b="0" i="0" u="none" strike="noStrike" dirty="0" err="1">
                          <a:solidFill>
                            <a:srgbClr val="000000"/>
                          </a:solidFill>
                          <a:latin typeface="Times New Roman"/>
                        </a:rPr>
                        <a:t>Kanupur</a:t>
                      </a:r>
                      <a:r>
                        <a:rPr lang="en-US" sz="20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53.44</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0.00</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1.89</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3.65</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endParaRPr lang="en-US" sz="2000" b="0" i="0" u="none" strike="noStrike" kern="1200" dirty="0">
                        <a:solidFill>
                          <a:srgbClr val="000000"/>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rgbClr val="000000"/>
                          </a:solidFill>
                          <a:latin typeface="Times New Roman"/>
                          <a:ea typeface="+mn-ea"/>
                          <a:cs typeface="+mn-cs"/>
                        </a:rPr>
                        <a:t>5.54</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a:r>
                        <a:rPr lang="en-US" sz="2000" b="1" i="0" u="none" strike="noStrike" kern="1200" dirty="0" smtClean="0">
                          <a:solidFill>
                            <a:srgbClr val="000000"/>
                          </a:solidFill>
                          <a:latin typeface="Times New Roman"/>
                          <a:ea typeface="+mn-ea"/>
                          <a:cs typeface="+mn-cs"/>
                        </a:rPr>
                        <a:t>10.37%</a:t>
                      </a:r>
                      <a:endParaRPr lang="en-US" sz="2000" b="1" i="0" u="none" strike="noStrike" kern="1200" dirty="0">
                        <a:solidFill>
                          <a:srgbClr val="000000"/>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47.90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389">
                <a:tc>
                  <a:txBody>
                    <a:bodyPr/>
                    <a:lstStyle/>
                    <a:p>
                      <a:pPr algn="r" rtl="0" fontAlgn="ctr"/>
                      <a:r>
                        <a:rPr lang="en-US" sz="2000" b="1" i="0" u="none" strike="noStrike" kern="1200" dirty="0">
                          <a:solidFill>
                            <a:srgbClr val="FFFFFF"/>
                          </a:solidFill>
                          <a:latin typeface="Times New Roman"/>
                          <a:ea typeface="+mn-ea"/>
                          <a:cs typeface="+mn-cs"/>
                        </a:rPr>
                        <a:t>Total </a:t>
                      </a:r>
                    </a:p>
                  </a:txBody>
                  <a:tcPr marL="7527" marR="67746"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smtClean="0">
                          <a:solidFill>
                            <a:srgbClr val="FFFFFF"/>
                          </a:solidFill>
                          <a:latin typeface="Times New Roman"/>
                          <a:ea typeface="+mn-ea"/>
                          <a:cs typeface="+mn-cs"/>
                        </a:rPr>
                        <a:t>420.22</a:t>
                      </a:r>
                      <a:endParaRPr lang="en-US" sz="2000" b="1" i="0" u="none" strike="noStrike" kern="1200" dirty="0">
                        <a:solidFill>
                          <a:srgbClr val="FFFFFF"/>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a:solidFill>
                            <a:srgbClr val="FFFFFF"/>
                          </a:solidFill>
                          <a:latin typeface="Times New Roman"/>
                          <a:ea typeface="+mn-ea"/>
                          <a:cs typeface="+mn-cs"/>
                        </a:rPr>
                        <a:t>35.28</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a:solidFill>
                            <a:srgbClr val="FFFFFF"/>
                          </a:solidFill>
                          <a:latin typeface="Times New Roman"/>
                          <a:ea typeface="+mn-ea"/>
                          <a:cs typeface="+mn-cs"/>
                        </a:rPr>
                        <a:t>58.57</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a:solidFill>
                            <a:srgbClr val="FFFFFF"/>
                          </a:solidFill>
                          <a:latin typeface="Times New Roman"/>
                          <a:ea typeface="+mn-ea"/>
                          <a:cs typeface="+mn-cs"/>
                        </a:rPr>
                        <a:t>3.65</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smtClean="0">
                          <a:solidFill>
                            <a:srgbClr val="FFFFFF"/>
                          </a:solidFill>
                          <a:latin typeface="Times New Roman"/>
                          <a:ea typeface="+mn-ea"/>
                          <a:cs typeface="+mn-cs"/>
                        </a:rPr>
                        <a:t>22.02</a:t>
                      </a:r>
                      <a:endParaRPr lang="en-US" sz="2000" b="1" i="0" u="none" strike="noStrike" kern="1200" dirty="0">
                        <a:solidFill>
                          <a:srgbClr val="FFFFFF"/>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smtClean="0">
                          <a:solidFill>
                            <a:srgbClr val="FFFFFF"/>
                          </a:solidFill>
                          <a:latin typeface="Times New Roman"/>
                          <a:ea typeface="+mn-ea"/>
                          <a:cs typeface="+mn-cs"/>
                        </a:rPr>
                        <a:t>119.52</a:t>
                      </a:r>
                      <a:endParaRPr lang="en-US" sz="2000" b="1" i="0" u="none" strike="noStrike" kern="1200" dirty="0">
                        <a:solidFill>
                          <a:srgbClr val="FFFFFF"/>
                        </a:solidFill>
                        <a:latin typeface="Times New Roman"/>
                        <a:ea typeface="+mn-ea"/>
                        <a:cs typeface="+mn-cs"/>
                      </a:endParaRP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a:r>
                        <a:rPr lang="en-US" sz="2000" b="1" i="0" u="none" strike="noStrike" kern="1200" dirty="0" smtClean="0">
                          <a:solidFill>
                            <a:srgbClr val="FFFFFF"/>
                          </a:solidFill>
                          <a:latin typeface="Times New Roman"/>
                          <a:ea typeface="+mn-ea"/>
                          <a:cs typeface="+mn-cs"/>
                        </a:rPr>
                        <a:t>28.44%</a:t>
                      </a:r>
                      <a:endParaRPr lang="en-US" sz="2000" b="1" i="0" u="none" strike="noStrike" kern="1200" dirty="0">
                        <a:solidFill>
                          <a:srgbClr val="FFFFFF"/>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a:r>
                        <a:rPr lang="en-US" sz="2000" b="1" i="0" u="none" strike="noStrike" kern="1200" dirty="0" smtClean="0">
                          <a:solidFill>
                            <a:srgbClr val="FFFFFF"/>
                          </a:solidFill>
                          <a:latin typeface="Times New Roman"/>
                          <a:ea typeface="+mn-ea"/>
                          <a:cs typeface="+mn-cs"/>
                        </a:rPr>
                        <a:t>299.81</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r>
            </a:tbl>
          </a:graphicData>
        </a:graphic>
      </p:graphicFrame>
      <p:sp>
        <p:nvSpPr>
          <p:cNvPr id="8" name="Rounded Rectangle 7"/>
          <p:cNvSpPr/>
          <p:nvPr/>
        </p:nvSpPr>
        <p:spPr>
          <a:xfrm>
            <a:off x="7369308" y="600076"/>
            <a:ext cx="2304521" cy="428625"/>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IN" sz="2400" b="1" dirty="0">
                <a:latin typeface="Times New Roman" pitchFamily="18" charset="0"/>
                <a:cs typeface="Times New Roman" pitchFamily="18" charset="0"/>
              </a:rPr>
              <a:t>CA in Rs. Cr.</a:t>
            </a:r>
          </a:p>
        </p:txBody>
      </p:sp>
      <p:sp>
        <p:nvSpPr>
          <p:cNvPr id="11" name="Rounded Rectangle 10"/>
          <p:cNvSpPr/>
          <p:nvPr/>
        </p:nvSpPr>
        <p:spPr>
          <a:xfrm>
            <a:off x="7897284" y="139701"/>
            <a:ext cx="1779985" cy="428625"/>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3600" b="1" dirty="0">
                <a:solidFill>
                  <a:srgbClr val="FF0000"/>
                </a:solidFill>
              </a:rPr>
              <a:t>Odisha</a:t>
            </a:r>
          </a:p>
        </p:txBody>
      </p:sp>
      <p:sp>
        <p:nvSpPr>
          <p:cNvPr id="9" name="Rectangle 8"/>
          <p:cNvSpPr/>
          <p:nvPr/>
        </p:nvSpPr>
        <p:spPr>
          <a:xfrm>
            <a:off x="232173" y="5848350"/>
            <a:ext cx="9441656" cy="1016000"/>
          </a:xfrm>
          <a:prstGeom prst="rect">
            <a:avLst/>
          </a:prstGeom>
        </p:spPr>
        <p:style>
          <a:lnRef idx="2">
            <a:schemeClr val="accent2"/>
          </a:lnRef>
          <a:fillRef idx="1">
            <a:schemeClr val="lt1"/>
          </a:fillRef>
          <a:effectRef idx="0">
            <a:schemeClr val="accent2"/>
          </a:effectRef>
          <a:fontRef idx="minor">
            <a:schemeClr val="dk1"/>
          </a:fontRef>
        </p:style>
        <p:txBody>
          <a:bodyPr>
            <a:spAutoFit/>
          </a:bodyPr>
          <a:lstStyle/>
          <a:p>
            <a:pPr algn="just">
              <a:defRPr/>
            </a:pPr>
            <a:r>
              <a:rPr lang="en-IN" sz="2000" b="1" dirty="0">
                <a:latin typeface="Times New Roman" pitchFamily="18" charset="0"/>
                <a:cs typeface="Times New Roman" pitchFamily="18" charset="0"/>
              </a:rPr>
              <a:t>During 2020-21, CA proposal of 05 projects namely Anandapur, Lower </a:t>
            </a:r>
            <a:r>
              <a:rPr lang="en-IN" sz="2000" b="1" dirty="0" err="1">
                <a:latin typeface="Times New Roman" pitchFamily="18" charset="0"/>
                <a:cs typeface="Times New Roman" pitchFamily="18" charset="0"/>
              </a:rPr>
              <a:t>Indra</a:t>
            </a:r>
            <a:r>
              <a:rPr lang="en-IN" sz="2000" b="1" dirty="0">
                <a:latin typeface="Times New Roman" pitchFamily="18" charset="0"/>
                <a:cs typeface="Times New Roman" pitchFamily="18" charset="0"/>
              </a:rPr>
              <a:t>, Ret, Subarnarekha &amp; </a:t>
            </a:r>
            <a:r>
              <a:rPr lang="en-IN" sz="2000" b="1" dirty="0" err="1">
                <a:latin typeface="Times New Roman" pitchFamily="18" charset="0"/>
                <a:cs typeface="Times New Roman" pitchFamily="18" charset="0"/>
              </a:rPr>
              <a:t>Telengiri</a:t>
            </a:r>
            <a:r>
              <a:rPr lang="en-IN" sz="2000" b="1" dirty="0">
                <a:latin typeface="Times New Roman" pitchFamily="18" charset="0"/>
                <a:cs typeface="Times New Roman" pitchFamily="18" charset="0"/>
              </a:rPr>
              <a:t> submitted.  But, Central Assistance has not yet been released.</a:t>
            </a:r>
            <a:endParaRPr lang="en-US" sz="2000" dirty="0"/>
          </a:p>
        </p:txBody>
      </p:sp>
    </p:spTree>
    <p:extLst>
      <p:ext uri="{BB962C8B-B14F-4D97-AF65-F5344CB8AC3E}">
        <p14:creationId xmlns:p14="http://schemas.microsoft.com/office/powerpoint/2010/main" val="680779147"/>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70422" y="381001"/>
            <a:ext cx="6500813" cy="4619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a:defRPr/>
            </a:pPr>
            <a:r>
              <a:rPr lang="en-IN" sz="2400" b="1" dirty="0">
                <a:latin typeface="Times New Roman" pitchFamily="18" charset="0"/>
                <a:cs typeface="Times New Roman" pitchFamily="18" charset="0"/>
              </a:rPr>
              <a:t>Total Expenditure Progress</a:t>
            </a:r>
          </a:p>
        </p:txBody>
      </p:sp>
      <p:graphicFrame>
        <p:nvGraphicFramePr>
          <p:cNvPr id="7" name="Table 6"/>
          <p:cNvGraphicFramePr>
            <a:graphicFrameLocks noGrp="1"/>
          </p:cNvGraphicFramePr>
          <p:nvPr/>
        </p:nvGraphicFramePr>
        <p:xfrm>
          <a:off x="189178" y="1306514"/>
          <a:ext cx="9716827" cy="5257799"/>
        </p:xfrm>
        <a:graphic>
          <a:graphicData uri="http://schemas.openxmlformats.org/drawingml/2006/table">
            <a:tbl>
              <a:tblPr/>
              <a:tblGrid>
                <a:gridCol w="1656757"/>
                <a:gridCol w="967208"/>
                <a:gridCol w="806007"/>
                <a:gridCol w="886608"/>
                <a:gridCol w="886608"/>
                <a:gridCol w="967208"/>
                <a:gridCol w="967208"/>
                <a:gridCol w="967208"/>
                <a:gridCol w="806007"/>
                <a:gridCol w="806008"/>
              </a:tblGrid>
              <a:tr h="250794">
                <a:tc rowSpan="3">
                  <a:txBody>
                    <a:bodyPr/>
                    <a:lstStyle/>
                    <a:p>
                      <a:pPr algn="ctr" rtl="0" fontAlgn="t"/>
                      <a:endParaRPr lang="en-US" sz="1600" b="1" i="0" u="none" strike="noStrike" dirty="0" smtClean="0">
                        <a:solidFill>
                          <a:srgbClr val="FFFFFF"/>
                        </a:solidFill>
                        <a:latin typeface="Times New Roman"/>
                      </a:endParaRPr>
                    </a:p>
                    <a:p>
                      <a:pPr algn="ctr" rtl="0" fontAlgn="t"/>
                      <a:r>
                        <a:rPr lang="en-US" sz="1600" b="1" i="0" u="none" strike="noStrike" dirty="0" smtClean="0">
                          <a:solidFill>
                            <a:srgbClr val="FFFFFF"/>
                          </a:solidFill>
                          <a:latin typeface="Times New Roman"/>
                        </a:rPr>
                        <a:t>Project </a:t>
                      </a:r>
                      <a:r>
                        <a:rPr lang="en-US" sz="1600" b="1" i="0" u="none" strike="noStrike" dirty="0">
                          <a:solidFill>
                            <a:srgbClr val="FFFFFF"/>
                          </a:solidFill>
                          <a:latin typeface="Times New Roman"/>
                        </a:rPr>
                        <a:t>Name </a:t>
                      </a: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3">
                  <a:txBody>
                    <a:bodyPr/>
                    <a:lstStyle/>
                    <a:p>
                      <a:pPr algn="ctr" rtl="0" fontAlgn="t"/>
                      <a:r>
                        <a:rPr lang="en-US" sz="1600" b="1" i="0" u="none" strike="noStrike" dirty="0" smtClean="0">
                          <a:solidFill>
                            <a:srgbClr val="FFFFFF"/>
                          </a:solidFill>
                          <a:latin typeface="Times New Roman"/>
                        </a:rPr>
                        <a:t>Total Estimate </a:t>
                      </a:r>
                      <a:endParaRPr lang="en-US" sz="16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gridSpan="4">
                  <a:txBody>
                    <a:bodyPr/>
                    <a:lstStyle/>
                    <a:p>
                      <a:pPr algn="ctr" rtl="0" fontAlgn="t"/>
                      <a:r>
                        <a:rPr lang="en-US" sz="1600" b="1" i="0" u="none" strike="noStrike" dirty="0" smtClean="0">
                          <a:solidFill>
                            <a:srgbClr val="FFFFFF"/>
                          </a:solidFill>
                          <a:latin typeface="Times New Roman"/>
                        </a:rPr>
                        <a:t>Total Expenditure Incurred </a:t>
                      </a:r>
                      <a:endParaRPr lang="en-US" sz="16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hMerge="1">
                  <a:txBody>
                    <a:bodyPr/>
                    <a:lstStyle/>
                    <a:p>
                      <a:endParaRPr lang="en-US"/>
                    </a:p>
                  </a:txBody>
                  <a:tcPr/>
                </a:tc>
                <a:tc rowSpan="2" hMerge="1">
                  <a:txBody>
                    <a:bodyPr/>
                    <a:lstStyle/>
                    <a:p>
                      <a:endParaRPr lang="en-US"/>
                    </a:p>
                  </a:txBody>
                  <a:tcPr/>
                </a:tc>
                <a:tc rowSpan="2" hMerge="1">
                  <a:txBody>
                    <a:bodyPr/>
                    <a:lstStyle/>
                    <a:p>
                      <a:pPr algn="ctr" rtl="0" fontAlgn="t"/>
                      <a:endParaRPr lang="en-US" sz="16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3">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rgbClr val="FFFFFF"/>
                          </a:solidFill>
                          <a:latin typeface="Times New Roman"/>
                        </a:rPr>
                        <a:t>Total </a:t>
                      </a:r>
                      <a:r>
                        <a:rPr lang="en-US" sz="1600" b="1" i="0" u="none" strike="noStrike" dirty="0" err="1" smtClean="0">
                          <a:solidFill>
                            <a:srgbClr val="FFFFFF"/>
                          </a:solidFill>
                          <a:latin typeface="Times New Roman"/>
                        </a:rPr>
                        <a:t>Achvt</a:t>
                      </a:r>
                      <a:r>
                        <a:rPr lang="en-US" sz="1600" b="1" i="0" u="none" strike="noStrike" dirty="0" smtClean="0">
                          <a:solidFill>
                            <a:srgbClr val="FFFFFF"/>
                          </a:solidFill>
                          <a:latin typeface="Times New Roman"/>
                        </a:rPr>
                        <a:t>.</a:t>
                      </a:r>
                    </a:p>
                    <a:p>
                      <a:pPr marL="0" marR="0" indent="0" algn="ctr" defTabSz="914400" rtl="0" eaLnBrk="1" fontAlgn="t" latinLnBrk="0" hangingPunct="1">
                        <a:lnSpc>
                          <a:spcPct val="100000"/>
                        </a:lnSpc>
                        <a:spcBef>
                          <a:spcPts val="0"/>
                        </a:spcBef>
                        <a:spcAft>
                          <a:spcPts val="0"/>
                        </a:spcAft>
                        <a:buClrTx/>
                        <a:buSzTx/>
                        <a:buFontTx/>
                        <a:buNone/>
                        <a:tabLst/>
                        <a:defRPr/>
                      </a:pPr>
                      <a:endParaRPr lang="en-US" sz="1600" b="1" i="0" u="none" strike="noStrike" dirty="0" smtClean="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3">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rgbClr val="FFFFFF"/>
                          </a:solidFill>
                          <a:latin typeface="Times New Roman"/>
                        </a:rPr>
                        <a:t>% of Progress</a:t>
                      </a:r>
                    </a:p>
                    <a:p>
                      <a:pPr marL="0" marR="0" indent="0" algn="ctr" defTabSz="914400" rtl="0" eaLnBrk="1" fontAlgn="t" latinLnBrk="0" hangingPunct="1">
                        <a:lnSpc>
                          <a:spcPct val="100000"/>
                        </a:lnSpc>
                        <a:spcBef>
                          <a:spcPts val="0"/>
                        </a:spcBef>
                        <a:spcAft>
                          <a:spcPts val="0"/>
                        </a:spcAft>
                        <a:buClrTx/>
                        <a:buSzTx/>
                        <a:buFontTx/>
                        <a:buNone/>
                        <a:tabLst/>
                        <a:defRPr/>
                      </a:pPr>
                      <a:endParaRPr lang="en-US" sz="1600" b="1" i="0" u="none" strike="noStrike" dirty="0" smtClean="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gridSpan="2">
                  <a:txBody>
                    <a:bodyPr/>
                    <a:lstStyle/>
                    <a:p>
                      <a:pPr algn="ctr" rtl="0" fontAlgn="t"/>
                      <a:r>
                        <a:rPr lang="en-US" sz="1600" b="1" i="0" u="none" strike="noStrike" dirty="0" smtClean="0">
                          <a:solidFill>
                            <a:srgbClr val="FFFFFF"/>
                          </a:solidFill>
                          <a:latin typeface="Times New Roman"/>
                        </a:rPr>
                        <a:t>2020-21</a:t>
                      </a:r>
                      <a:endParaRPr lang="en-US" sz="16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h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85751">
                <a:tc vMerge="1">
                  <a:txBody>
                    <a:bodyPr/>
                    <a:lstStyle/>
                    <a:p>
                      <a:endParaRPr lang="en-IN"/>
                    </a:p>
                  </a:txBody>
                  <a:tcPr/>
                </a:tc>
                <a:tc vMerge="1">
                  <a:txBody>
                    <a:bodyPr/>
                    <a:lstStyle/>
                    <a:p>
                      <a:endParaRPr lang="en-IN"/>
                    </a:p>
                  </a:txBody>
                  <a:tcPr/>
                </a:tc>
                <a:tc gridSpan="4" vMerge="1">
                  <a:txBody>
                    <a:bodyPr/>
                    <a:lstStyle/>
                    <a:p>
                      <a:pPr algn="ctr" rtl="0" fontAlgn="t"/>
                      <a:endParaRPr lang="en-US" sz="16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hMerge="1" vMerge="1">
                  <a:txBody>
                    <a:bodyPr/>
                    <a:lstStyle/>
                    <a:p>
                      <a:pPr algn="ctr" rtl="0" fontAlgn="t"/>
                      <a:endParaRPr lang="en-US" sz="16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hMerge="1" vMerge="1">
                  <a:txBody>
                    <a:bodyPr/>
                    <a:lstStyle/>
                    <a:p>
                      <a:pPr algn="ctr" rtl="0" fontAlgn="t"/>
                      <a:endParaRPr lang="en-US" sz="16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hMerge="1" vMerge="1">
                  <a:txBody>
                    <a:bodyPr/>
                    <a:lstStyle/>
                    <a:p>
                      <a:pPr algn="ctr" rtl="0" fontAlgn="t"/>
                      <a:endParaRPr lang="en-US" sz="16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endParaRPr lang="en-IN"/>
                    </a:p>
                  </a:txBody>
                  <a:tcPr/>
                </a:tc>
                <a:tc vMerge="1">
                  <a:txBody>
                    <a:bodyPr/>
                    <a:lstStyle/>
                    <a:p>
                      <a:endParaRPr lang="en-IN"/>
                    </a:p>
                  </a:txBody>
                  <a:tcPr/>
                </a:tc>
                <a:tc rowSpan="2">
                  <a:txBody>
                    <a:bodyPr/>
                    <a:lstStyle/>
                    <a:p>
                      <a:pPr algn="ctr" rtl="0" fontAlgn="t"/>
                      <a:r>
                        <a:rPr lang="en-US" sz="1600" b="1" i="0" u="none" strike="noStrike" dirty="0" smtClean="0">
                          <a:solidFill>
                            <a:srgbClr val="FFFFFF"/>
                          </a:solidFill>
                          <a:latin typeface="Times New Roman"/>
                        </a:rPr>
                        <a:t>BE</a:t>
                      </a:r>
                      <a:endParaRPr lang="en-US" sz="16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a:txBody>
                    <a:bodyPr/>
                    <a:lstStyle/>
                    <a:p>
                      <a:pPr algn="ctr" rtl="0" fontAlgn="t"/>
                      <a:r>
                        <a:rPr lang="en-US" sz="1600" b="1" i="0" u="none" strike="noStrike" dirty="0" err="1" smtClean="0">
                          <a:solidFill>
                            <a:srgbClr val="FFFFFF"/>
                          </a:solidFill>
                          <a:latin typeface="Times New Roman"/>
                        </a:rPr>
                        <a:t>Achivt</a:t>
                      </a:r>
                      <a:r>
                        <a:rPr lang="en-US" sz="1600" b="1" i="0" u="none" strike="noStrike" dirty="0" smtClean="0">
                          <a:solidFill>
                            <a:srgbClr val="FFFFFF"/>
                          </a:solidFill>
                          <a:latin typeface="Times New Roman"/>
                        </a:rPr>
                        <a:t>. </a:t>
                      </a:r>
                      <a:r>
                        <a:rPr lang="en-US" sz="1600" b="1" i="0" u="none" strike="noStrike" dirty="0" err="1" smtClean="0">
                          <a:solidFill>
                            <a:srgbClr val="FFFFFF"/>
                          </a:solidFill>
                          <a:latin typeface="Times New Roman"/>
                        </a:rPr>
                        <a:t>Upto</a:t>
                      </a:r>
                      <a:r>
                        <a:rPr lang="en-US" sz="1600" b="1" i="0" u="none" strike="noStrike" baseline="0" dirty="0" smtClean="0">
                          <a:solidFill>
                            <a:srgbClr val="FFFFFF"/>
                          </a:solidFill>
                          <a:latin typeface="Times New Roman"/>
                        </a:rPr>
                        <a:t> Aug,20</a:t>
                      </a:r>
                      <a:endParaRPr lang="en-US" sz="16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652736">
                <a:tc vMerge="1">
                  <a:txBody>
                    <a:bodyPr/>
                    <a:lstStyle/>
                    <a:p>
                      <a:endParaRPr lang="en-IN"/>
                    </a:p>
                  </a:txBody>
                  <a:tcPr/>
                </a:tc>
                <a:tc vMerge="1">
                  <a:txBody>
                    <a:bodyPr/>
                    <a:lstStyle/>
                    <a:p>
                      <a:endParaRPr lang="en-IN"/>
                    </a:p>
                  </a:txBody>
                  <a:tcPr/>
                </a:tc>
                <a:tc>
                  <a:txBody>
                    <a:bodyPr/>
                    <a:lstStyle/>
                    <a:p>
                      <a:pPr algn="ctr" rtl="0" fontAlgn="t"/>
                      <a:r>
                        <a:rPr lang="en-US" sz="1600" b="1" i="0" u="none" strike="noStrike" dirty="0" smtClean="0">
                          <a:solidFill>
                            <a:srgbClr val="FFFFFF"/>
                          </a:solidFill>
                          <a:latin typeface="Times New Roman"/>
                        </a:rPr>
                        <a:t>2016-17</a:t>
                      </a:r>
                      <a:endParaRPr lang="en-US" sz="16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600" b="1" i="0" u="none" strike="noStrike" dirty="0" smtClean="0">
                          <a:solidFill>
                            <a:srgbClr val="FFFFFF"/>
                          </a:solidFill>
                          <a:latin typeface="Times New Roman"/>
                        </a:rPr>
                        <a:t>2017-18</a:t>
                      </a:r>
                      <a:endParaRPr lang="en-US" sz="16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600" b="1" i="0" u="none" strike="noStrike" dirty="0" smtClean="0">
                          <a:solidFill>
                            <a:srgbClr val="FFFFFF"/>
                          </a:solidFill>
                          <a:latin typeface="Times New Roman"/>
                        </a:rPr>
                        <a:t>2018-19</a:t>
                      </a:r>
                      <a:endParaRPr lang="en-US" sz="16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600" b="1" i="0" u="none" strike="noStrike" dirty="0" smtClean="0">
                          <a:solidFill>
                            <a:srgbClr val="FFFFFF"/>
                          </a:solidFill>
                          <a:latin typeface="Times New Roman"/>
                        </a:rPr>
                        <a:t>2019-20</a:t>
                      </a:r>
                      <a:endParaRPr lang="en-US" sz="1600" b="1" i="0" u="none" strike="noStrike" dirty="0">
                        <a:solidFill>
                          <a:srgbClr val="FFFFFF"/>
                        </a:solidFill>
                        <a:latin typeface="Times New Roman"/>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r>
              <a:tr h="921372">
                <a:tc>
                  <a:txBody>
                    <a:bodyPr/>
                    <a:lstStyle/>
                    <a:p>
                      <a:pPr algn="l" rtl="0" fontAlgn="ctr"/>
                      <a:r>
                        <a:rPr lang="en-US" sz="2000" b="0" i="0" u="none" strike="noStrike" dirty="0" smtClean="0">
                          <a:solidFill>
                            <a:srgbClr val="000000"/>
                          </a:solidFill>
                          <a:latin typeface="Times New Roman"/>
                        </a:rPr>
                        <a:t>Upper </a:t>
                      </a:r>
                      <a:r>
                        <a:rPr lang="en-US" sz="2000" b="0" i="0" u="none" strike="noStrike" dirty="0" err="1">
                          <a:solidFill>
                            <a:srgbClr val="000000"/>
                          </a:solidFill>
                          <a:latin typeface="Times New Roman"/>
                        </a:rPr>
                        <a:t>Indravati</a:t>
                      </a:r>
                      <a:r>
                        <a:rPr lang="en-US" sz="2000" b="0" i="0" u="none" strike="noStrike" dirty="0">
                          <a:solidFill>
                            <a:srgbClr val="000000"/>
                          </a:solidFill>
                          <a:latin typeface="Times New Roman"/>
                        </a:rPr>
                        <a:t>  </a:t>
                      </a:r>
                      <a:r>
                        <a:rPr lang="en-US" sz="2000" b="0" i="0" u="none" strike="noStrike" dirty="0" err="1">
                          <a:solidFill>
                            <a:srgbClr val="000000"/>
                          </a:solidFill>
                          <a:latin typeface="Times New Roman"/>
                        </a:rPr>
                        <a:t>Extn</a:t>
                      </a:r>
                      <a:r>
                        <a:rPr lang="en-US" sz="20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140.27</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43.43</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65.85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13.14</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2.89</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125.31</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89%</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52879">
                <a:tc>
                  <a:txBody>
                    <a:bodyPr/>
                    <a:lstStyle/>
                    <a:p>
                      <a:pPr algn="l" rtl="0" fontAlgn="ctr"/>
                      <a:r>
                        <a:rPr lang="en-US" sz="2000" b="0" i="0" u="none" strike="noStrike">
                          <a:solidFill>
                            <a:srgbClr val="000000"/>
                          </a:solidFill>
                          <a:latin typeface="Times New Roman"/>
                        </a:rPr>
                        <a:t>Ret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a:solidFill>
                            <a:srgbClr val="000000"/>
                          </a:solidFill>
                          <a:latin typeface="Times New Roman"/>
                        </a:rPr>
                        <a:t>46.87</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0.66</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8.13</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28.64</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2.72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40.15</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86%</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3.80</a:t>
                      </a:r>
                      <a:endParaRPr lang="en-US" sz="2000" b="0" i="0" u="none" strike="noStrike" kern="1200" dirty="0">
                        <a:solidFill>
                          <a:srgbClr val="000000"/>
                        </a:solidFill>
                        <a:latin typeface="Times New Roman"/>
                        <a:ea typeface="+mn-ea"/>
                        <a:cs typeface="+mn-cs"/>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0.52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28639">
                <a:tc>
                  <a:txBody>
                    <a:bodyPr/>
                    <a:lstStyle/>
                    <a:p>
                      <a:pPr algn="l" rtl="0" fontAlgn="ctr"/>
                      <a:r>
                        <a:rPr lang="en-US" sz="2000" b="0" i="0" u="none" strike="noStrike">
                          <a:solidFill>
                            <a:srgbClr val="000000"/>
                          </a:solidFill>
                          <a:latin typeface="Times New Roman"/>
                        </a:rPr>
                        <a:t>Rukura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a:solidFill>
                            <a:srgbClr val="000000"/>
                          </a:solidFill>
                          <a:latin typeface="Times New Roman"/>
                        </a:rPr>
                        <a:t>31.71</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4.82</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11.06</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5.12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1.66</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22.66</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71%</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0.05</a:t>
                      </a:r>
                      <a:endParaRPr lang="en-US" sz="2000" b="0" i="0" u="none" strike="noStrike" kern="1200" dirty="0">
                        <a:solidFill>
                          <a:srgbClr val="000000"/>
                        </a:solidFill>
                        <a:latin typeface="Times New Roman"/>
                        <a:ea typeface="+mn-ea"/>
                        <a:cs typeface="+mn-cs"/>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0.01</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28639">
                <a:tc>
                  <a:txBody>
                    <a:bodyPr/>
                    <a:lstStyle/>
                    <a:p>
                      <a:pPr algn="l" rtl="0" fontAlgn="ctr"/>
                      <a:r>
                        <a:rPr lang="en-US" sz="2000" b="0" i="0" u="none" strike="noStrike">
                          <a:solidFill>
                            <a:srgbClr val="000000"/>
                          </a:solidFill>
                          <a:latin typeface="Times New Roman"/>
                        </a:rPr>
                        <a:t>Lower Indra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a:solidFill>
                            <a:srgbClr val="000000"/>
                          </a:solidFill>
                          <a:latin typeface="Times New Roman"/>
                        </a:rPr>
                        <a:t>103.08</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2.00</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39.18</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31.14</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72.32</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70%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19.29</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1.38</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7199">
                <a:tc>
                  <a:txBody>
                    <a:bodyPr/>
                    <a:lstStyle/>
                    <a:p>
                      <a:pPr algn="l" rtl="0" fontAlgn="ctr"/>
                      <a:r>
                        <a:rPr lang="en-US" sz="2000" b="0" i="0" u="none" strike="noStrike">
                          <a:solidFill>
                            <a:srgbClr val="000000"/>
                          </a:solidFill>
                          <a:latin typeface="Times New Roman"/>
                        </a:rPr>
                        <a:t>Telengiri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54.51</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0</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0.25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6.94</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36.31</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43.50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80%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11.50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7.16</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21868">
                <a:tc>
                  <a:txBody>
                    <a:bodyPr/>
                    <a:lstStyle/>
                    <a:p>
                      <a:pPr algn="l" rtl="0" fontAlgn="ctr"/>
                      <a:r>
                        <a:rPr lang="en-US" sz="2000" b="0" i="0" u="none" strike="noStrike">
                          <a:solidFill>
                            <a:srgbClr val="000000"/>
                          </a:solidFill>
                          <a:latin typeface="Times New Roman"/>
                        </a:rPr>
                        <a:t>Subarnarekha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389.58</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7.85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11.95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12.98</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4.53</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37.31</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10%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12.07</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0.48</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92180">
                <a:tc>
                  <a:txBody>
                    <a:bodyPr/>
                    <a:lstStyle/>
                    <a:p>
                      <a:pPr algn="l" rtl="0" fontAlgn="ctr"/>
                      <a:r>
                        <a:rPr lang="en-US" sz="2000" b="0" i="0" u="none" strike="noStrike" dirty="0" err="1" smtClean="0">
                          <a:solidFill>
                            <a:srgbClr val="000000"/>
                          </a:solidFill>
                          <a:latin typeface="Times New Roman"/>
                        </a:rPr>
                        <a:t>Anandapur</a:t>
                      </a:r>
                      <a:r>
                        <a:rPr lang="en-US" sz="2000" b="0" i="0" u="none" strike="noStrike" dirty="0" smtClean="0">
                          <a:solidFill>
                            <a:srgbClr val="000000"/>
                          </a:solidFill>
                          <a:latin typeface="Times New Roman"/>
                        </a:rPr>
                        <a:t> </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334.37</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2.08</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2.09</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3.30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7.47</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2%</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9.00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0.96</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43309">
                <a:tc>
                  <a:txBody>
                    <a:bodyPr/>
                    <a:lstStyle/>
                    <a:p>
                      <a:pPr algn="l" rtl="0" fontAlgn="ctr"/>
                      <a:r>
                        <a:rPr lang="en-US" sz="2000" b="0" i="0" u="none" strike="noStrike" dirty="0" err="1">
                          <a:solidFill>
                            <a:srgbClr val="000000"/>
                          </a:solidFill>
                          <a:latin typeface="Times New Roman"/>
                        </a:rPr>
                        <a:t>Kanupur</a:t>
                      </a:r>
                      <a:r>
                        <a:rPr lang="en-US" sz="20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164.85</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1.45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1.28</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2.73</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kern="1200" dirty="0" smtClean="0">
                          <a:solidFill>
                            <a:srgbClr val="000000"/>
                          </a:solidFill>
                          <a:latin typeface="Times New Roman"/>
                          <a:ea typeface="+mn-ea"/>
                          <a:cs typeface="+mn-cs"/>
                        </a:rPr>
                        <a:t>2%</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0.29</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433">
                <a:tc>
                  <a:txBody>
                    <a:bodyPr/>
                    <a:lstStyle/>
                    <a:p>
                      <a:pPr algn="r" rtl="0" fontAlgn="ctr"/>
                      <a:r>
                        <a:rPr lang="en-US" sz="2000" b="1" i="0" u="none" strike="noStrike" dirty="0">
                          <a:solidFill>
                            <a:srgbClr val="0000FF"/>
                          </a:solidFill>
                          <a:latin typeface="Times New Roman"/>
                        </a:rPr>
                        <a:t>Total </a:t>
                      </a:r>
                    </a:p>
                  </a:txBody>
                  <a:tcPr marL="7527" marR="67746"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a:solidFill>
                            <a:srgbClr val="0000FF"/>
                          </a:solidFill>
                          <a:latin typeface="Times New Roman"/>
                          <a:ea typeface="+mn-ea"/>
                          <a:cs typeface="+mn-cs"/>
                        </a:rPr>
                        <a:t>1265.24</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a:solidFill>
                            <a:srgbClr val="0000FF"/>
                          </a:solidFill>
                          <a:latin typeface="Times New Roman"/>
                          <a:ea typeface="+mn-ea"/>
                          <a:cs typeface="+mn-cs"/>
                        </a:rPr>
                        <a:t>58.76</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a:solidFill>
                            <a:srgbClr val="0000FF"/>
                          </a:solidFill>
                          <a:latin typeface="Times New Roman"/>
                          <a:ea typeface="+mn-ea"/>
                          <a:cs typeface="+mn-cs"/>
                        </a:rPr>
                        <a:t>100.77</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a:solidFill>
                            <a:srgbClr val="0000FF"/>
                          </a:solidFill>
                          <a:latin typeface="Times New Roman"/>
                          <a:ea typeface="+mn-ea"/>
                          <a:cs typeface="+mn-cs"/>
                        </a:rPr>
                        <a:t>109.37</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82.55</a:t>
                      </a:r>
                      <a:endParaRPr lang="en-US" sz="2000" b="1" i="0" u="none" strike="noStrike" kern="1200" dirty="0">
                        <a:solidFill>
                          <a:srgbClr val="0000FF"/>
                        </a:solidFill>
                        <a:latin typeface="Times New Roman"/>
                        <a:ea typeface="+mn-ea"/>
                        <a:cs typeface="+mn-cs"/>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351.45</a:t>
                      </a:r>
                      <a:endParaRPr lang="en-US" sz="2000" b="1" i="0" u="none" strike="noStrike" kern="1200" dirty="0">
                        <a:solidFill>
                          <a:srgbClr val="0000FF"/>
                        </a:solidFill>
                        <a:latin typeface="Times New Roman"/>
                        <a:ea typeface="+mn-ea"/>
                        <a:cs typeface="+mn-cs"/>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fontAlgn="ctr"/>
                      <a:r>
                        <a:rPr lang="en-US" sz="2000" b="1" i="0" u="none" strike="noStrike" kern="1200" dirty="0" smtClean="0">
                          <a:solidFill>
                            <a:srgbClr val="0000FF"/>
                          </a:solidFill>
                          <a:latin typeface="Times New Roman"/>
                          <a:ea typeface="+mn-ea"/>
                          <a:cs typeface="+mn-cs"/>
                        </a:rPr>
                        <a:t>27%</a:t>
                      </a:r>
                      <a:endParaRPr lang="en-US" sz="2000" b="1" i="0" u="none" strike="noStrike" kern="1200" dirty="0">
                        <a:solidFill>
                          <a:srgbClr val="0000FF"/>
                        </a:solidFill>
                        <a:latin typeface="Times New Roman"/>
                        <a:ea typeface="+mn-ea"/>
                        <a:cs typeface="+mn-cs"/>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56.00</a:t>
                      </a:r>
                      <a:endParaRPr lang="en-US" sz="2000" b="1" i="0" u="none" strike="noStrike" kern="1200" dirty="0">
                        <a:solidFill>
                          <a:srgbClr val="0000FF"/>
                        </a:solidFill>
                        <a:latin typeface="Times New Roman"/>
                        <a:ea typeface="+mn-ea"/>
                        <a:cs typeface="+mn-cs"/>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10.51</a:t>
                      </a:r>
                      <a:endParaRPr lang="en-US" sz="2000" b="1" i="0" u="none" strike="noStrike" kern="1200" dirty="0">
                        <a:solidFill>
                          <a:srgbClr val="0000FF"/>
                        </a:solidFill>
                        <a:latin typeface="Times New Roman"/>
                        <a:ea typeface="+mn-ea"/>
                        <a:cs typeface="+mn-cs"/>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r>
            </a:tbl>
          </a:graphicData>
        </a:graphic>
      </p:graphicFrame>
      <p:sp>
        <p:nvSpPr>
          <p:cNvPr id="8" name="Rounded Rectangle 7"/>
          <p:cNvSpPr/>
          <p:nvPr/>
        </p:nvSpPr>
        <p:spPr>
          <a:xfrm>
            <a:off x="7444978" y="854076"/>
            <a:ext cx="2166938" cy="428625"/>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IN" sz="2400" b="1" dirty="0">
                <a:latin typeface="Times New Roman" pitchFamily="18" charset="0"/>
                <a:cs typeface="Times New Roman" pitchFamily="18" charset="0"/>
              </a:rPr>
              <a:t>TE in Rs. Cr.</a:t>
            </a:r>
          </a:p>
        </p:txBody>
      </p:sp>
      <p:pic>
        <p:nvPicPr>
          <p:cNvPr id="8323" name="Picture 4" descr="orissawater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892" y="280989"/>
            <a:ext cx="1083469" cy="1000125"/>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11" name="Rounded Rectangle 10"/>
          <p:cNvSpPr/>
          <p:nvPr/>
        </p:nvSpPr>
        <p:spPr>
          <a:xfrm>
            <a:off x="8126016" y="357189"/>
            <a:ext cx="1779984" cy="428625"/>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3600" b="1" dirty="0">
                <a:solidFill>
                  <a:srgbClr val="FF0000"/>
                </a:solidFill>
              </a:rPr>
              <a:t>Odisha</a:t>
            </a:r>
          </a:p>
        </p:txBody>
      </p:sp>
    </p:spTree>
    <p:extLst>
      <p:ext uri="{BB962C8B-B14F-4D97-AF65-F5344CB8AC3E}">
        <p14:creationId xmlns:p14="http://schemas.microsoft.com/office/powerpoint/2010/main" val="1160446065"/>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315641" y="357188"/>
            <a:ext cx="6810375" cy="3693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a:defRPr/>
            </a:pPr>
            <a:r>
              <a:rPr lang="en-IN" b="1" dirty="0">
                <a:latin typeface="Times New Roman" pitchFamily="18" charset="0"/>
                <a:cs typeface="Times New Roman" pitchFamily="18" charset="0"/>
              </a:rPr>
              <a:t>STATUS OF LTIF RELEASED BY NABARD AS STATE SHARE </a:t>
            </a:r>
          </a:p>
        </p:txBody>
      </p:sp>
      <p:graphicFrame>
        <p:nvGraphicFramePr>
          <p:cNvPr id="7" name="Table 6"/>
          <p:cNvGraphicFramePr>
            <a:graphicFrameLocks noGrp="1"/>
          </p:cNvGraphicFramePr>
          <p:nvPr/>
        </p:nvGraphicFramePr>
        <p:xfrm>
          <a:off x="464344" y="1643063"/>
          <a:ext cx="9054704" cy="4656140"/>
        </p:xfrm>
        <a:graphic>
          <a:graphicData uri="http://schemas.openxmlformats.org/drawingml/2006/table">
            <a:tbl>
              <a:tblPr/>
              <a:tblGrid>
                <a:gridCol w="2476477"/>
                <a:gridCol w="2399119"/>
                <a:gridCol w="2399119"/>
                <a:gridCol w="1779989"/>
              </a:tblGrid>
              <a:tr h="616546">
                <a:tc>
                  <a:txBody>
                    <a:bodyPr/>
                    <a:lstStyle/>
                    <a:p>
                      <a:pPr algn="ctr" rtl="0" fontAlgn="t"/>
                      <a:r>
                        <a:rPr lang="en-US" sz="2000" b="1" i="0" u="none" strike="noStrike" dirty="0" smtClean="0">
                          <a:solidFill>
                            <a:srgbClr val="FFFFFF"/>
                          </a:solidFill>
                          <a:latin typeface="Times New Roman"/>
                        </a:rPr>
                        <a:t>Project </a:t>
                      </a:r>
                      <a:r>
                        <a:rPr lang="en-US" sz="2000" b="1" i="0" u="none" strike="noStrike" dirty="0">
                          <a:solidFill>
                            <a:srgbClr val="FFFFFF"/>
                          </a:solidFill>
                          <a:latin typeface="Times New Roman"/>
                        </a:rPr>
                        <a:t>Name </a:t>
                      </a: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kern="1200" dirty="0" smtClean="0">
                          <a:solidFill>
                            <a:srgbClr val="FFFFFF"/>
                          </a:solidFill>
                          <a:latin typeface="Times New Roman"/>
                          <a:ea typeface="+mn-ea"/>
                          <a:cs typeface="+mn-cs"/>
                        </a:rPr>
                        <a:t>Eligible State under LTIF</a:t>
                      </a:r>
                      <a:endParaRPr lang="en-US" sz="2000" b="1" i="0" u="none" strike="noStrike" kern="1200" dirty="0">
                        <a:solidFill>
                          <a:srgbClr val="FFFFFF"/>
                        </a:solidFill>
                        <a:latin typeface="Times New Roman"/>
                        <a:ea typeface="+mn-ea"/>
                        <a:cs typeface="+mn-cs"/>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kern="1200" dirty="0" smtClean="0">
                          <a:solidFill>
                            <a:srgbClr val="FFFFFF"/>
                          </a:solidFill>
                          <a:latin typeface="Times New Roman"/>
                          <a:ea typeface="+mn-ea"/>
                          <a:cs typeface="+mn-cs"/>
                        </a:rPr>
                        <a:t>Amount Released so far </a:t>
                      </a:r>
                      <a:endParaRPr lang="en-US" sz="2000" b="1" i="0" u="none" strike="noStrike" kern="1200" dirty="0">
                        <a:solidFill>
                          <a:srgbClr val="FFFFFF"/>
                        </a:solidFill>
                        <a:latin typeface="Times New Roman"/>
                        <a:ea typeface="+mn-ea"/>
                        <a:cs typeface="+mn-cs"/>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 of released </a:t>
                      </a:r>
                    </a:p>
                    <a:p>
                      <a:pPr marL="0" marR="0" indent="0" algn="ctr" defTabSz="914400" rtl="0" eaLnBrk="1" fontAlgn="t" latinLnBrk="0" hangingPunct="1">
                        <a:lnSpc>
                          <a:spcPct val="100000"/>
                        </a:lnSpc>
                        <a:spcBef>
                          <a:spcPts val="0"/>
                        </a:spcBef>
                        <a:spcAft>
                          <a:spcPts val="0"/>
                        </a:spcAft>
                        <a:buClrTx/>
                        <a:buSzTx/>
                        <a:buFontTx/>
                        <a:buNone/>
                        <a:tabLst/>
                        <a:defRPr/>
                      </a:pPr>
                      <a:endParaRPr lang="en-US" sz="2000" b="1" i="0" u="none" strike="noStrike" kern="1200" dirty="0">
                        <a:solidFill>
                          <a:srgbClr val="FFFFFF"/>
                        </a:solidFill>
                        <a:latin typeface="Times New Roman"/>
                        <a:ea typeface="+mn-ea"/>
                        <a:cs typeface="+mn-cs"/>
                      </a:endParaRPr>
                    </a:p>
                  </a:txBody>
                  <a:tcPr marL="7527" marR="7527"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507400">
                <a:tc>
                  <a:txBody>
                    <a:bodyPr/>
                    <a:lstStyle/>
                    <a:p>
                      <a:pPr algn="l" rtl="0" fontAlgn="ctr"/>
                      <a:r>
                        <a:rPr lang="en-US" sz="1800" b="0" i="0" u="none" strike="noStrike" dirty="0">
                          <a:solidFill>
                            <a:srgbClr val="000000"/>
                          </a:solidFill>
                          <a:latin typeface="Times New Roman"/>
                        </a:rPr>
                        <a:t>Upper </a:t>
                      </a:r>
                      <a:r>
                        <a:rPr lang="en-US" sz="1800" b="0" i="0" u="none" strike="noStrike" dirty="0" err="1">
                          <a:solidFill>
                            <a:srgbClr val="000000"/>
                          </a:solidFill>
                          <a:latin typeface="Times New Roman"/>
                        </a:rPr>
                        <a:t>Indravati</a:t>
                      </a:r>
                      <a:r>
                        <a:rPr lang="en-US" sz="1800" b="0" i="0" u="none" strike="noStrike" dirty="0">
                          <a:solidFill>
                            <a:srgbClr val="000000"/>
                          </a:solidFill>
                          <a:latin typeface="Times New Roman"/>
                        </a:rPr>
                        <a:t>  </a:t>
                      </a:r>
                      <a:r>
                        <a:rPr lang="en-US" sz="1800" b="0" i="0" u="none" strike="noStrike" dirty="0" err="1">
                          <a:solidFill>
                            <a:srgbClr val="000000"/>
                          </a:solidFill>
                          <a:latin typeface="Times New Roman"/>
                        </a:rPr>
                        <a:t>Extn</a:t>
                      </a:r>
                      <a:r>
                        <a:rPr lang="en-US" sz="18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96.24</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88.31</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92%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41916">
                <a:tc>
                  <a:txBody>
                    <a:bodyPr/>
                    <a:lstStyle/>
                    <a:p>
                      <a:pPr algn="l" rtl="0" fontAlgn="ctr"/>
                      <a:r>
                        <a:rPr lang="en-US" sz="1800" b="0" i="0" u="none" strike="noStrike" dirty="0">
                          <a:solidFill>
                            <a:srgbClr val="000000"/>
                          </a:solidFill>
                          <a:latin typeface="Times New Roman"/>
                        </a:rPr>
                        <a:t>Ret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30.32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25.94</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86%</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500054">
                <a:tc>
                  <a:txBody>
                    <a:bodyPr/>
                    <a:lstStyle/>
                    <a:p>
                      <a:pPr algn="l" rtl="0" fontAlgn="ctr"/>
                      <a:r>
                        <a:rPr lang="en-US" sz="1800" b="0" i="0" u="none" strike="noStrike" kern="1200" dirty="0" err="1">
                          <a:solidFill>
                            <a:srgbClr val="000000"/>
                          </a:solidFill>
                          <a:latin typeface="Times New Roman"/>
                          <a:ea typeface="+mn-ea"/>
                          <a:cs typeface="+mn-cs"/>
                        </a:rPr>
                        <a:t>Rukura</a:t>
                      </a:r>
                      <a:r>
                        <a:rPr lang="en-US" sz="1800" b="0" i="0" u="none" strike="noStrike" kern="1200" dirty="0">
                          <a:solidFill>
                            <a:srgbClr val="000000"/>
                          </a:solidFill>
                          <a:latin typeface="Times New Roman"/>
                          <a:ea typeface="+mn-ea"/>
                          <a:cs typeface="+mn-cs"/>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rgbClr val="000000"/>
                          </a:solidFill>
                          <a:latin typeface="Times New Roman"/>
                          <a:ea typeface="+mn-ea"/>
                          <a:cs typeface="+mn-cs"/>
                        </a:rPr>
                        <a:t>21.50</a:t>
                      </a:r>
                      <a:endParaRPr lang="en-US" sz="2000" b="0" i="0" u="none" strike="noStrike" kern="1200" dirty="0">
                        <a:solidFill>
                          <a:srgbClr val="000000"/>
                        </a:solidFill>
                        <a:latin typeface="Times New Roman"/>
                        <a:ea typeface="+mn-ea"/>
                        <a:cs typeface="+mn-cs"/>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13.93</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42%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500054">
                <a:tc>
                  <a:txBody>
                    <a:bodyPr/>
                    <a:lstStyle/>
                    <a:p>
                      <a:pPr algn="l" rtl="0" fontAlgn="ctr"/>
                      <a:r>
                        <a:rPr lang="en-US" sz="1800" b="0" i="0" u="none" strike="noStrike" dirty="0">
                          <a:solidFill>
                            <a:srgbClr val="000000"/>
                          </a:solidFill>
                          <a:latin typeface="Times New Roman"/>
                        </a:rPr>
                        <a:t>Lower </a:t>
                      </a:r>
                      <a:r>
                        <a:rPr lang="en-US" sz="1800" b="0" i="0" u="none" strike="noStrike" dirty="0" err="1">
                          <a:solidFill>
                            <a:srgbClr val="000000"/>
                          </a:solidFill>
                          <a:latin typeface="Times New Roman"/>
                        </a:rPr>
                        <a:t>Indra</a:t>
                      </a:r>
                      <a:r>
                        <a:rPr lang="en-US" sz="18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51.41</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30.96</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60%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7181">
                <a:tc>
                  <a:txBody>
                    <a:bodyPr/>
                    <a:lstStyle/>
                    <a:p>
                      <a:pPr algn="l" rtl="0" fontAlgn="ctr"/>
                      <a:r>
                        <a:rPr lang="en-US" sz="1800" b="0" i="0" u="none" strike="noStrike" dirty="0" err="1">
                          <a:solidFill>
                            <a:srgbClr val="000000"/>
                          </a:solidFill>
                          <a:latin typeface="Times New Roman"/>
                        </a:rPr>
                        <a:t>Telengiri</a:t>
                      </a:r>
                      <a:r>
                        <a:rPr lang="en-US" sz="18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37.79</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19.73</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52%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21847">
                <a:tc>
                  <a:txBody>
                    <a:bodyPr/>
                    <a:lstStyle/>
                    <a:p>
                      <a:pPr algn="l" rtl="0" fontAlgn="ctr"/>
                      <a:r>
                        <a:rPr lang="en-US" sz="1800" b="0" i="0" u="none" strike="noStrike" dirty="0">
                          <a:solidFill>
                            <a:srgbClr val="000000"/>
                          </a:solidFill>
                          <a:latin typeface="Times New Roman"/>
                        </a:rPr>
                        <a:t>Subarnarekha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263.55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19.52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7.4%</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92155">
                <a:tc>
                  <a:txBody>
                    <a:bodyPr/>
                    <a:lstStyle/>
                    <a:p>
                      <a:pPr algn="l" rtl="0" fontAlgn="ctr"/>
                      <a:r>
                        <a:rPr lang="en-US" sz="1800" b="0" i="0" u="none" strike="noStrike" dirty="0" err="1" smtClean="0">
                          <a:solidFill>
                            <a:srgbClr val="000000"/>
                          </a:solidFill>
                          <a:latin typeface="Times New Roman"/>
                        </a:rPr>
                        <a:t>Anandapur</a:t>
                      </a:r>
                      <a:r>
                        <a:rPr lang="en-US" sz="1800" b="0" i="0" u="none" strike="noStrike" dirty="0" smtClean="0">
                          <a:solidFill>
                            <a:srgbClr val="000000"/>
                          </a:solidFill>
                          <a:latin typeface="Times New Roman"/>
                        </a:rPr>
                        <a:t> </a:t>
                      </a:r>
                      <a:endParaRPr lang="en-US" sz="18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232.79</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3.49</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96568">
                <a:tc>
                  <a:txBody>
                    <a:bodyPr/>
                    <a:lstStyle/>
                    <a:p>
                      <a:pPr algn="l" rtl="0" fontAlgn="ctr"/>
                      <a:r>
                        <a:rPr lang="en-US" sz="1800" b="0" i="0" u="none" strike="noStrike" dirty="0" err="1">
                          <a:solidFill>
                            <a:srgbClr val="000000"/>
                          </a:solidFill>
                          <a:latin typeface="Times New Roman"/>
                        </a:rPr>
                        <a:t>Kanupur</a:t>
                      </a:r>
                      <a:r>
                        <a:rPr lang="en-US" sz="1800" b="0" i="0" u="none" strike="noStrike" dirty="0">
                          <a:solidFill>
                            <a:srgbClr val="000000"/>
                          </a:solidFill>
                          <a:latin typeface="Times New Roman"/>
                        </a:rPr>
                        <a:t> </a:t>
                      </a: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111.41</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417">
                <a:tc>
                  <a:txBody>
                    <a:bodyPr/>
                    <a:lstStyle/>
                    <a:p>
                      <a:pPr algn="r" rtl="0" fontAlgn="ctr"/>
                      <a:r>
                        <a:rPr lang="en-US" sz="2000" b="1" i="0" u="none" strike="noStrike" dirty="0">
                          <a:solidFill>
                            <a:srgbClr val="0000FF"/>
                          </a:solidFill>
                          <a:latin typeface="Times New Roman"/>
                        </a:rPr>
                        <a:t>Total </a:t>
                      </a:r>
                    </a:p>
                  </a:txBody>
                  <a:tcPr marL="7527" marR="67746"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845.01</a:t>
                      </a:r>
                      <a:endParaRPr lang="en-US" sz="2000" b="1" i="0" u="none" strike="noStrike" dirty="0">
                        <a:solidFill>
                          <a:srgbClr val="0000FF"/>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201.88</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24%</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r>
            </a:tbl>
          </a:graphicData>
        </a:graphic>
      </p:graphicFrame>
      <p:sp>
        <p:nvSpPr>
          <p:cNvPr id="8" name="Rounded Rectangle 7"/>
          <p:cNvSpPr/>
          <p:nvPr/>
        </p:nvSpPr>
        <p:spPr>
          <a:xfrm>
            <a:off x="6887766" y="1143001"/>
            <a:ext cx="2476500" cy="428625"/>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IN" sz="2400" b="1" dirty="0">
                <a:solidFill>
                  <a:schemeClr val="bg1"/>
                </a:solidFill>
                <a:latin typeface="Times New Roman" pitchFamily="18" charset="0"/>
                <a:cs typeface="Times New Roman" pitchFamily="18" charset="0"/>
              </a:rPr>
              <a:t>Amount in Cr.</a:t>
            </a:r>
          </a:p>
        </p:txBody>
      </p:sp>
      <p:sp>
        <p:nvSpPr>
          <p:cNvPr id="11" name="Rounded Rectangle 10"/>
          <p:cNvSpPr/>
          <p:nvPr/>
        </p:nvSpPr>
        <p:spPr>
          <a:xfrm>
            <a:off x="8126016" y="182564"/>
            <a:ext cx="1779984" cy="428625"/>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3600" b="1" dirty="0">
                <a:solidFill>
                  <a:srgbClr val="FF0000"/>
                </a:solidFill>
              </a:rPr>
              <a:t>Odisha</a:t>
            </a:r>
          </a:p>
        </p:txBody>
      </p:sp>
    </p:spTree>
    <p:extLst>
      <p:ext uri="{BB962C8B-B14F-4D97-AF65-F5344CB8AC3E}">
        <p14:creationId xmlns:p14="http://schemas.microsoft.com/office/powerpoint/2010/main" val="2948330652"/>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553891" y="357188"/>
            <a:ext cx="4875609" cy="46196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a:defRPr/>
            </a:pPr>
            <a:r>
              <a:rPr lang="en-IN" sz="2400" b="1" dirty="0">
                <a:latin typeface="Times New Roman" pitchFamily="18" charset="0"/>
                <a:cs typeface="Times New Roman" pitchFamily="18" charset="0"/>
              </a:rPr>
              <a:t>Micro Irrigation Progress  </a:t>
            </a:r>
          </a:p>
        </p:txBody>
      </p:sp>
      <p:graphicFrame>
        <p:nvGraphicFramePr>
          <p:cNvPr id="7" name="Table 6"/>
          <p:cNvGraphicFramePr>
            <a:graphicFrameLocks noGrp="1"/>
          </p:cNvGraphicFramePr>
          <p:nvPr/>
        </p:nvGraphicFramePr>
        <p:xfrm>
          <a:off x="232173" y="1374776"/>
          <a:ext cx="9286877" cy="4878389"/>
        </p:xfrm>
        <a:graphic>
          <a:graphicData uri="http://schemas.openxmlformats.org/drawingml/2006/table">
            <a:tbl>
              <a:tblPr/>
              <a:tblGrid>
                <a:gridCol w="2476500"/>
                <a:gridCol w="1160860"/>
                <a:gridCol w="2238933"/>
                <a:gridCol w="3410584"/>
              </a:tblGrid>
              <a:tr h="616644">
                <a:tc>
                  <a:txBody>
                    <a:bodyPr/>
                    <a:lstStyle/>
                    <a:p>
                      <a:pPr algn="ctr" rtl="0" fontAlgn="t"/>
                      <a:endParaRPr lang="en-US" sz="2000" b="1" i="0" u="none" strike="noStrike" dirty="0" smtClean="0">
                        <a:solidFill>
                          <a:srgbClr val="FFFFFF"/>
                        </a:solidFill>
                        <a:latin typeface="Times New Roman"/>
                      </a:endParaRPr>
                    </a:p>
                    <a:p>
                      <a:pPr algn="ctr" rtl="0" fontAlgn="t"/>
                      <a:r>
                        <a:rPr lang="en-US" sz="2000" b="1" i="0" u="none" strike="noStrike" dirty="0" smtClean="0">
                          <a:solidFill>
                            <a:srgbClr val="FFFFFF"/>
                          </a:solidFill>
                          <a:latin typeface="Times New Roman"/>
                        </a:rPr>
                        <a:t>Project </a:t>
                      </a:r>
                      <a:r>
                        <a:rPr lang="en-US" sz="2000" b="1" i="0" u="none" strike="noStrike" dirty="0">
                          <a:solidFill>
                            <a:srgbClr val="FFFFFF"/>
                          </a:solidFill>
                          <a:latin typeface="Times New Roman"/>
                        </a:rPr>
                        <a:t>Name </a:t>
                      </a:r>
                    </a:p>
                  </a:txBody>
                  <a:tcPr marL="7527" marR="7527" marT="694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kern="1200" dirty="0" smtClean="0">
                          <a:solidFill>
                            <a:srgbClr val="FFFFFF"/>
                          </a:solidFill>
                          <a:latin typeface="Times New Roman"/>
                          <a:ea typeface="+mn-ea"/>
                          <a:cs typeface="+mn-cs"/>
                        </a:rPr>
                        <a:t>Target </a:t>
                      </a:r>
                      <a:endParaRPr lang="en-US" sz="2000" b="1" i="0" u="none" strike="noStrike" kern="1200" dirty="0">
                        <a:solidFill>
                          <a:srgbClr val="FFFFFF"/>
                        </a:solidFill>
                        <a:latin typeface="Times New Roman"/>
                        <a:ea typeface="+mn-ea"/>
                        <a:cs typeface="+mn-cs"/>
                      </a:endParaRPr>
                    </a:p>
                  </a:txBody>
                  <a:tcPr marL="7527" marR="7527" marT="694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kern="1200" dirty="0" smtClean="0">
                          <a:solidFill>
                            <a:srgbClr val="FFFFFF"/>
                          </a:solidFill>
                          <a:latin typeface="Times New Roman"/>
                          <a:ea typeface="+mn-ea"/>
                          <a:cs typeface="+mn-cs"/>
                        </a:rPr>
                        <a:t>Achievement </a:t>
                      </a:r>
                      <a:r>
                        <a:rPr lang="en-US" sz="2000" b="1" i="0" u="none" strike="noStrike" kern="1200" dirty="0" err="1" smtClean="0">
                          <a:solidFill>
                            <a:srgbClr val="FFFFFF"/>
                          </a:solidFill>
                          <a:latin typeface="Times New Roman"/>
                          <a:ea typeface="+mn-ea"/>
                          <a:cs typeface="+mn-cs"/>
                        </a:rPr>
                        <a:t>upto</a:t>
                      </a:r>
                      <a:r>
                        <a:rPr lang="en-US" sz="2000" b="1" i="0" u="none" strike="noStrike" kern="1200" dirty="0" smtClean="0">
                          <a:solidFill>
                            <a:srgbClr val="FFFFFF"/>
                          </a:solidFill>
                          <a:latin typeface="Times New Roman"/>
                          <a:ea typeface="+mn-ea"/>
                          <a:cs typeface="+mn-cs"/>
                        </a:rPr>
                        <a:t> August, 2020</a:t>
                      </a:r>
                      <a:endParaRPr lang="en-US" sz="2000" b="1" i="0" u="none" strike="noStrike" kern="1200" dirty="0">
                        <a:solidFill>
                          <a:srgbClr val="FFFFFF"/>
                        </a:solidFill>
                        <a:latin typeface="Times New Roman"/>
                        <a:ea typeface="+mn-ea"/>
                        <a:cs typeface="+mn-cs"/>
                      </a:endParaRPr>
                    </a:p>
                  </a:txBody>
                  <a:tcPr marL="7527" marR="7527" marT="694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kern="1200" dirty="0" smtClean="0">
                          <a:solidFill>
                            <a:srgbClr val="FFFFFF"/>
                          </a:solidFill>
                          <a:latin typeface="Times New Roman"/>
                          <a:ea typeface="+mn-ea"/>
                          <a:cs typeface="+mn-cs"/>
                        </a:rPr>
                        <a:t>Remarks</a:t>
                      </a:r>
                      <a:endParaRPr lang="en-US" sz="2000" b="1" i="0" u="none" strike="noStrike" kern="1200" dirty="0">
                        <a:solidFill>
                          <a:srgbClr val="FFFFFF"/>
                        </a:solidFill>
                        <a:latin typeface="Times New Roman"/>
                        <a:ea typeface="+mn-ea"/>
                        <a:cs typeface="+mn-cs"/>
                      </a:endParaRPr>
                    </a:p>
                  </a:txBody>
                  <a:tcPr marL="7527" marR="7527" marT="694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616644">
                <a:tc>
                  <a:txBody>
                    <a:bodyPr/>
                    <a:lstStyle/>
                    <a:p>
                      <a:pPr algn="l" rtl="0" fontAlgn="ctr"/>
                      <a:r>
                        <a:rPr lang="en-US" sz="1800" b="0" i="0" u="none" strike="noStrike" dirty="0">
                          <a:solidFill>
                            <a:srgbClr val="000000"/>
                          </a:solidFill>
                          <a:latin typeface="Times New Roman"/>
                        </a:rPr>
                        <a:t>Upper </a:t>
                      </a:r>
                      <a:r>
                        <a:rPr lang="en-US" sz="1800" b="0" i="0" u="none" strike="noStrike" dirty="0" err="1">
                          <a:solidFill>
                            <a:srgbClr val="000000"/>
                          </a:solidFill>
                          <a:latin typeface="Times New Roman"/>
                        </a:rPr>
                        <a:t>Indravati</a:t>
                      </a:r>
                      <a:r>
                        <a:rPr lang="en-US" sz="1800" b="0" i="0" u="none" strike="noStrike" dirty="0">
                          <a:solidFill>
                            <a:srgbClr val="000000"/>
                          </a:solidFill>
                          <a:latin typeface="Times New Roman"/>
                        </a:rPr>
                        <a:t>  </a:t>
                      </a:r>
                      <a:r>
                        <a:rPr lang="en-US" sz="1800" b="0" i="0" u="none" strike="noStrike" dirty="0" err="1">
                          <a:solidFill>
                            <a:srgbClr val="000000"/>
                          </a:solidFill>
                          <a:latin typeface="Times New Roman"/>
                        </a:rPr>
                        <a:t>Extn</a:t>
                      </a:r>
                      <a:r>
                        <a:rPr lang="en-US" sz="1800" b="0" i="0" u="none" strike="noStrike" dirty="0">
                          <a:solidFill>
                            <a:srgbClr val="000000"/>
                          </a:solidFill>
                          <a:latin typeface="Times New Roman"/>
                        </a:rPr>
                        <a:t>. </a:t>
                      </a: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2.548</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0.000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just" fontAlgn="ctr"/>
                      <a:r>
                        <a:rPr lang="en-US" sz="2000" b="0" i="0" u="none" strike="noStrike" dirty="0" smtClean="0">
                          <a:solidFill>
                            <a:srgbClr val="000000"/>
                          </a:solidFill>
                          <a:latin typeface="Times New Roman"/>
                        </a:rPr>
                        <a:t>Not done. The area was covered under field channel.</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616644">
                <a:tc>
                  <a:txBody>
                    <a:bodyPr/>
                    <a:lstStyle/>
                    <a:p>
                      <a:pPr algn="l" rtl="0" fontAlgn="ctr"/>
                      <a:r>
                        <a:rPr lang="en-US" sz="1800" b="0" i="0" u="none" strike="noStrike" dirty="0">
                          <a:solidFill>
                            <a:srgbClr val="000000"/>
                          </a:solidFill>
                          <a:latin typeface="Times New Roman"/>
                        </a:rPr>
                        <a:t>Ret </a:t>
                      </a: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0.850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0.000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Not done. The area was covered under field channel</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19612">
                <a:tc>
                  <a:txBody>
                    <a:bodyPr/>
                    <a:lstStyle/>
                    <a:p>
                      <a:pPr algn="l" rtl="0" fontAlgn="ctr"/>
                      <a:r>
                        <a:rPr lang="en-US" sz="1800" b="0" i="0" u="none" strike="noStrike" kern="1200" dirty="0" err="1">
                          <a:solidFill>
                            <a:srgbClr val="000000"/>
                          </a:solidFill>
                          <a:latin typeface="Times New Roman"/>
                          <a:ea typeface="+mn-ea"/>
                          <a:cs typeface="+mn-cs"/>
                        </a:rPr>
                        <a:t>Rukura</a:t>
                      </a:r>
                      <a:r>
                        <a:rPr lang="en-US" sz="1800" b="0" i="0" u="none" strike="noStrike" kern="1200" dirty="0">
                          <a:solidFill>
                            <a:srgbClr val="000000"/>
                          </a:solidFill>
                          <a:latin typeface="Times New Roman"/>
                          <a:ea typeface="+mn-ea"/>
                          <a:cs typeface="+mn-cs"/>
                        </a:rPr>
                        <a:t> </a:t>
                      </a: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rgbClr val="000000"/>
                          </a:solidFill>
                          <a:latin typeface="Times New Roman"/>
                          <a:ea typeface="+mn-ea"/>
                          <a:cs typeface="+mn-cs"/>
                        </a:rPr>
                        <a:t>0.575</a:t>
                      </a:r>
                      <a:endParaRPr lang="en-US" sz="2000" b="0" i="0" u="none" strike="noStrike" kern="1200" dirty="0">
                        <a:solidFill>
                          <a:srgbClr val="000000"/>
                        </a:solidFill>
                        <a:latin typeface="Times New Roman"/>
                        <a:ea typeface="+mn-ea"/>
                        <a:cs typeface="+mn-cs"/>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0.252</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370 ha of area identified.</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28694">
                <a:tc>
                  <a:txBody>
                    <a:bodyPr/>
                    <a:lstStyle/>
                    <a:p>
                      <a:pPr algn="l" rtl="0" fontAlgn="ctr"/>
                      <a:r>
                        <a:rPr lang="en-US" sz="1800" b="0" i="0" u="none" strike="noStrike" dirty="0">
                          <a:solidFill>
                            <a:srgbClr val="000000"/>
                          </a:solidFill>
                          <a:latin typeface="Times New Roman"/>
                        </a:rPr>
                        <a:t>Lower </a:t>
                      </a:r>
                      <a:r>
                        <a:rPr lang="en-US" sz="1800" b="0" i="0" u="none" strike="noStrike" dirty="0" err="1">
                          <a:solidFill>
                            <a:srgbClr val="000000"/>
                          </a:solidFill>
                          <a:latin typeface="Times New Roman"/>
                        </a:rPr>
                        <a:t>Indra</a:t>
                      </a:r>
                      <a:r>
                        <a:rPr lang="en-US" sz="1800" b="0" i="0" u="none" strike="noStrike" dirty="0">
                          <a:solidFill>
                            <a:srgbClr val="000000"/>
                          </a:solidFill>
                          <a:latin typeface="Times New Roman"/>
                        </a:rPr>
                        <a:t> </a:t>
                      </a: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2.990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0.000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Under execution.</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616644">
                <a:tc>
                  <a:txBody>
                    <a:bodyPr/>
                    <a:lstStyle/>
                    <a:p>
                      <a:pPr algn="l" rtl="0" fontAlgn="ctr"/>
                      <a:r>
                        <a:rPr lang="en-US" sz="1800" b="0" i="0" u="none" strike="noStrike" dirty="0" err="1">
                          <a:solidFill>
                            <a:srgbClr val="000000"/>
                          </a:solidFill>
                          <a:latin typeface="Times New Roman"/>
                        </a:rPr>
                        <a:t>Telengiri</a:t>
                      </a:r>
                      <a:r>
                        <a:rPr lang="en-US" sz="1800" b="0" i="0" u="none" strike="noStrike" dirty="0">
                          <a:solidFill>
                            <a:srgbClr val="000000"/>
                          </a:solidFill>
                          <a:latin typeface="Times New Roman"/>
                        </a:rPr>
                        <a:t> </a:t>
                      </a: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0.995</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0.000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Not done. The area was covered under field channel</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21922">
                <a:tc>
                  <a:txBody>
                    <a:bodyPr/>
                    <a:lstStyle/>
                    <a:p>
                      <a:pPr algn="l" rtl="0" fontAlgn="ctr"/>
                      <a:r>
                        <a:rPr lang="en-US" sz="1800" b="0" i="0" u="none" strike="noStrike" dirty="0">
                          <a:solidFill>
                            <a:srgbClr val="000000"/>
                          </a:solidFill>
                          <a:latin typeface="Times New Roman"/>
                        </a:rPr>
                        <a:t>Subarnarekha </a:t>
                      </a: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6.993</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0.000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Not finalized</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61865">
                <a:tc>
                  <a:txBody>
                    <a:bodyPr/>
                    <a:lstStyle/>
                    <a:p>
                      <a:pPr algn="l" rtl="0" fontAlgn="ctr"/>
                      <a:r>
                        <a:rPr lang="en-US" sz="1800" b="0" i="0" u="none" strike="noStrike" dirty="0" err="1" smtClean="0">
                          <a:solidFill>
                            <a:srgbClr val="000000"/>
                          </a:solidFill>
                          <a:latin typeface="Times New Roman"/>
                        </a:rPr>
                        <a:t>Anandapur</a:t>
                      </a:r>
                      <a:r>
                        <a:rPr lang="en-US" sz="1800" b="0" i="0" u="none" strike="noStrike" dirty="0" smtClean="0">
                          <a:solidFill>
                            <a:srgbClr val="000000"/>
                          </a:solidFill>
                          <a:latin typeface="Times New Roman"/>
                        </a:rPr>
                        <a:t> </a:t>
                      </a:r>
                      <a:endParaRPr lang="en-US" sz="18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6.000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0.000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2000" b="0" i="0" u="none" strike="noStrike" dirty="0" smtClean="0">
                          <a:solidFill>
                            <a:srgbClr val="000000"/>
                          </a:solidFill>
                          <a:latin typeface="Times New Roman"/>
                        </a:rPr>
                        <a:t>Not finalized</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7245">
                <a:tc>
                  <a:txBody>
                    <a:bodyPr/>
                    <a:lstStyle/>
                    <a:p>
                      <a:pPr algn="l" rtl="0" fontAlgn="ctr"/>
                      <a:r>
                        <a:rPr lang="en-US" sz="1800" b="0" i="0" u="none" strike="noStrike" dirty="0" err="1">
                          <a:solidFill>
                            <a:srgbClr val="000000"/>
                          </a:solidFill>
                          <a:latin typeface="Times New Roman"/>
                        </a:rPr>
                        <a:t>Kanupur</a:t>
                      </a:r>
                      <a:r>
                        <a:rPr lang="en-US" sz="1800" b="0" i="0" u="none" strike="noStrike" dirty="0">
                          <a:solidFill>
                            <a:srgbClr val="000000"/>
                          </a:solidFill>
                          <a:latin typeface="Times New Roman"/>
                        </a:rPr>
                        <a:t> </a:t>
                      </a: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3.078</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0.000</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Not finalized.</a:t>
                      </a:r>
                      <a:endParaRPr lang="en-US" sz="2000" b="0" i="0" u="none" strike="noStrike" dirty="0">
                        <a:solidFill>
                          <a:srgbClr val="000000"/>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475">
                <a:tc>
                  <a:txBody>
                    <a:bodyPr/>
                    <a:lstStyle/>
                    <a:p>
                      <a:pPr algn="r" rtl="0" fontAlgn="ctr"/>
                      <a:r>
                        <a:rPr lang="en-US" sz="2000" b="1" i="0" u="none" strike="noStrike" dirty="0">
                          <a:solidFill>
                            <a:srgbClr val="0000FF"/>
                          </a:solidFill>
                          <a:latin typeface="Times New Roman"/>
                        </a:rPr>
                        <a:t>Total </a:t>
                      </a:r>
                    </a:p>
                  </a:txBody>
                  <a:tcPr marL="7527" marR="67746"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24.029</a:t>
                      </a:r>
                      <a:endParaRPr lang="en-US" sz="2000" b="1" i="0" u="none" strike="noStrike" dirty="0">
                        <a:solidFill>
                          <a:srgbClr val="0000FF"/>
                        </a:solidFill>
                        <a:latin typeface="Times New Roman"/>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0.252</a:t>
                      </a:r>
                    </a:p>
                  </a:txBody>
                  <a:tcPr marL="10319" marR="1031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endParaRPr lang="en-US" sz="2000" b="1" i="0" u="none" strike="noStrike" kern="1200" dirty="0">
                        <a:solidFill>
                          <a:srgbClr val="0000FF"/>
                        </a:solidFill>
                        <a:latin typeface="Times New Roman"/>
                        <a:ea typeface="+mn-ea"/>
                        <a:cs typeface="+mn-cs"/>
                      </a:endParaRPr>
                    </a:p>
                  </a:txBody>
                  <a:tcPr marL="7527" marR="7527" marT="69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r>
            </a:tbl>
          </a:graphicData>
        </a:graphic>
      </p:graphicFrame>
      <p:sp>
        <p:nvSpPr>
          <p:cNvPr id="8" name="Rounded Rectangle 7"/>
          <p:cNvSpPr/>
          <p:nvPr/>
        </p:nvSpPr>
        <p:spPr>
          <a:xfrm>
            <a:off x="6965156" y="928689"/>
            <a:ext cx="2476500" cy="428625"/>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IN" sz="2400" b="1" dirty="0">
                <a:solidFill>
                  <a:schemeClr val="bg1"/>
                </a:solidFill>
                <a:latin typeface="Times New Roman" pitchFamily="18" charset="0"/>
                <a:cs typeface="Times New Roman" pitchFamily="18" charset="0"/>
              </a:rPr>
              <a:t>Area in Th. Ha</a:t>
            </a:r>
          </a:p>
        </p:txBody>
      </p:sp>
      <p:sp>
        <p:nvSpPr>
          <p:cNvPr id="11" name="Rounded Rectangle 10"/>
          <p:cNvSpPr/>
          <p:nvPr/>
        </p:nvSpPr>
        <p:spPr>
          <a:xfrm>
            <a:off x="8126016" y="182564"/>
            <a:ext cx="1779984" cy="428625"/>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3600" b="1" dirty="0">
                <a:solidFill>
                  <a:srgbClr val="FF0000"/>
                </a:solidFill>
              </a:rPr>
              <a:t>Odisha</a:t>
            </a:r>
          </a:p>
        </p:txBody>
      </p:sp>
      <p:sp>
        <p:nvSpPr>
          <p:cNvPr id="9" name="Rectangle 8"/>
          <p:cNvSpPr/>
          <p:nvPr/>
        </p:nvSpPr>
        <p:spPr>
          <a:xfrm>
            <a:off x="386954" y="6286501"/>
            <a:ext cx="9132094" cy="4286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IN" dirty="0"/>
              <a:t>NB: </a:t>
            </a:r>
            <a:r>
              <a:rPr lang="en-IN" b="1" dirty="0"/>
              <a:t>The concept of Micro Irrigation has been adopted in Mega lift Projects </a:t>
            </a:r>
          </a:p>
        </p:txBody>
      </p:sp>
    </p:spTree>
    <p:extLst>
      <p:ext uri="{BB962C8B-B14F-4D97-AF65-F5344CB8AC3E}">
        <p14:creationId xmlns:p14="http://schemas.microsoft.com/office/powerpoint/2010/main" val="1760712664"/>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547813" y="142876"/>
            <a:ext cx="6346031" cy="5238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a:defRPr/>
            </a:pPr>
            <a:r>
              <a:rPr lang="en-IN" sz="2800" b="1" dirty="0">
                <a:latin typeface="Times New Roman" pitchFamily="18" charset="0"/>
                <a:cs typeface="Times New Roman" pitchFamily="18" charset="0"/>
              </a:rPr>
              <a:t>Broad Review</a:t>
            </a:r>
          </a:p>
        </p:txBody>
      </p:sp>
      <p:sp>
        <p:nvSpPr>
          <p:cNvPr id="6" name="TextBox 5"/>
          <p:cNvSpPr txBox="1"/>
          <p:nvPr/>
        </p:nvSpPr>
        <p:spPr>
          <a:xfrm>
            <a:off x="7584282" y="571500"/>
            <a:ext cx="2321719" cy="369888"/>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spAutoFit/>
          </a:bodyPr>
          <a:lstStyle/>
          <a:p>
            <a:pPr algn="ctr">
              <a:defRPr/>
            </a:pPr>
            <a:r>
              <a:rPr lang="en-IN" b="1" dirty="0">
                <a:latin typeface="Times New Roman" pitchFamily="18" charset="0"/>
                <a:cs typeface="Times New Roman" pitchFamily="18" charset="0"/>
              </a:rPr>
              <a:t>CCA in Th.ha</a:t>
            </a:r>
          </a:p>
        </p:txBody>
      </p:sp>
      <p:graphicFrame>
        <p:nvGraphicFramePr>
          <p:cNvPr id="8" name="Table 7"/>
          <p:cNvGraphicFramePr>
            <a:graphicFrameLocks noGrp="1"/>
          </p:cNvGraphicFramePr>
          <p:nvPr/>
        </p:nvGraphicFramePr>
        <p:xfrm>
          <a:off x="154782" y="949325"/>
          <a:ext cx="9596439" cy="5735654"/>
        </p:xfrm>
        <a:graphic>
          <a:graphicData uri="http://schemas.openxmlformats.org/drawingml/2006/table">
            <a:tbl>
              <a:tblPr/>
              <a:tblGrid>
                <a:gridCol w="1470389"/>
                <a:gridCol w="1396211"/>
                <a:gridCol w="1032344"/>
                <a:gridCol w="1032344"/>
                <a:gridCol w="946317"/>
                <a:gridCol w="945802"/>
                <a:gridCol w="1147795"/>
                <a:gridCol w="851297"/>
                <a:gridCol w="773940"/>
              </a:tblGrid>
              <a:tr h="280573">
                <a:tc rowSpan="2">
                  <a:txBody>
                    <a:bodyPr/>
                    <a:lstStyle/>
                    <a:p>
                      <a:pPr algn="ctr" rtl="0" fontAlgn="t"/>
                      <a:r>
                        <a:rPr lang="en-US" sz="1800" b="1" i="0" u="none" strike="noStrike" dirty="0">
                          <a:solidFill>
                            <a:srgbClr val="FFFFFF"/>
                          </a:solidFill>
                          <a:latin typeface="Times New Roman"/>
                        </a:rPr>
                        <a:t>Project Name </a:t>
                      </a: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gridSpan="5">
                  <a:txBody>
                    <a:bodyPr/>
                    <a:lstStyle/>
                    <a:p>
                      <a:pPr algn="ctr" rtl="0" fontAlgn="t"/>
                      <a:r>
                        <a:rPr lang="en-US" sz="1800" b="1" i="0" u="none" strike="noStrike" dirty="0">
                          <a:solidFill>
                            <a:srgbClr val="FFFFFF"/>
                          </a:solidFill>
                          <a:latin typeface="Times New Roman"/>
                        </a:rPr>
                        <a:t>CAD&amp;WM</a:t>
                      </a: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algn="ctr" rtl="0" fontAlgn="t"/>
                      <a:r>
                        <a:rPr lang="en-US" sz="1800" b="1" i="0" u="none" strike="noStrike">
                          <a:solidFill>
                            <a:srgbClr val="FFFFFF"/>
                          </a:solidFill>
                          <a:latin typeface="Times New Roman"/>
                        </a:rPr>
                        <a:t>AIBP</a:t>
                      </a: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hMerge="1">
                  <a:txBody>
                    <a:bodyPr/>
                    <a:lstStyle/>
                    <a:p>
                      <a:endParaRPr lang="en-US"/>
                    </a:p>
                  </a:txBody>
                  <a:tcPr/>
                </a:tc>
                <a:tc hMerge="1">
                  <a:txBody>
                    <a:bodyPr/>
                    <a:lstStyle/>
                    <a:p>
                      <a:endParaRPr lang="en-US"/>
                    </a:p>
                  </a:txBody>
                  <a:tcPr/>
                </a:tc>
              </a:tr>
              <a:tr h="1926484">
                <a:tc vMerge="1">
                  <a:txBody>
                    <a:bodyPr/>
                    <a:lstStyle/>
                    <a:p>
                      <a:endParaRPr lang="en-US"/>
                    </a:p>
                  </a:txBody>
                  <a:tcPr/>
                </a:tc>
                <a:tc>
                  <a:txBody>
                    <a:bodyPr/>
                    <a:lstStyle/>
                    <a:p>
                      <a:pPr algn="ctr" rtl="0" fontAlgn="t"/>
                      <a:r>
                        <a:rPr lang="en-US" sz="1800" b="1" i="0" u="none" strike="noStrike" dirty="0">
                          <a:solidFill>
                            <a:srgbClr val="FFFFFF"/>
                          </a:solidFill>
                          <a:latin typeface="Times New Roman"/>
                        </a:rPr>
                        <a:t>Total CCA of the Project</a:t>
                      </a: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800" b="1" i="0" u="none" strike="noStrike" dirty="0">
                          <a:solidFill>
                            <a:srgbClr val="FFFFFF"/>
                          </a:solidFill>
                          <a:latin typeface="Times New Roman"/>
                        </a:rPr>
                        <a:t>CCA developed before 31.03.2016(A*)</a:t>
                      </a: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800" b="1" i="0" u="none" strike="noStrike" dirty="0">
                          <a:solidFill>
                            <a:srgbClr val="FFFFFF"/>
                          </a:solidFill>
                          <a:latin typeface="Times New Roman"/>
                        </a:rPr>
                        <a:t>Progress in CCA for 99 priority </a:t>
                      </a:r>
                      <a:r>
                        <a:rPr lang="en-US" sz="1800" b="1" i="0" u="none" strike="noStrike" dirty="0" smtClean="0">
                          <a:solidFill>
                            <a:srgbClr val="FFFFFF"/>
                          </a:solidFill>
                          <a:latin typeface="Times New Roman"/>
                        </a:rPr>
                        <a:t>Projects</a:t>
                      </a:r>
                    </a:p>
                    <a:p>
                      <a:pPr algn="ctr" rtl="0" fontAlgn="t"/>
                      <a:r>
                        <a:rPr lang="en-US" sz="1800" b="1" i="0" u="none" strike="noStrike" dirty="0" smtClean="0">
                          <a:solidFill>
                            <a:srgbClr val="FFFFFF"/>
                          </a:solidFill>
                          <a:latin typeface="Times New Roman"/>
                        </a:rPr>
                        <a:t>(</a:t>
                      </a:r>
                      <a:r>
                        <a:rPr lang="en-US" sz="1800" b="1" i="0" u="none" strike="noStrike" dirty="0">
                          <a:solidFill>
                            <a:srgbClr val="FFFFFF"/>
                          </a:solidFill>
                          <a:latin typeface="Times New Roman"/>
                        </a:rPr>
                        <a:t>B</a:t>
                      </a:r>
                      <a:r>
                        <a:rPr lang="en-US" sz="1800" b="1" i="0" u="none" strike="noStrike" dirty="0" smtClean="0">
                          <a:solidFill>
                            <a:srgbClr val="FFFFFF"/>
                          </a:solidFill>
                          <a:latin typeface="Times New Roman"/>
                        </a:rPr>
                        <a:t>), Aug, 20</a:t>
                      </a:r>
                      <a:endParaRPr lang="en-US" sz="1800" b="1" i="0" u="none" strike="noStrike" dirty="0">
                        <a:solidFill>
                          <a:srgbClr val="FFFFFF"/>
                        </a:solidFill>
                        <a:latin typeface="Times New Roman"/>
                      </a:endParaRP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800" b="1" i="0" u="none" strike="noStrike" dirty="0">
                          <a:solidFill>
                            <a:srgbClr val="FFFFFF"/>
                          </a:solidFill>
                          <a:latin typeface="Times New Roman"/>
                        </a:rPr>
                        <a:t>Cumulative CCA developed (A+B)</a:t>
                      </a: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800" b="1" i="0" u="none" strike="noStrike" dirty="0">
                          <a:solidFill>
                            <a:srgbClr val="FFFFFF"/>
                          </a:solidFill>
                          <a:latin typeface="Times New Roman"/>
                        </a:rPr>
                        <a:t>% CCA progress</a:t>
                      </a: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800" b="1" i="0" u="none" strike="noStrike" dirty="0">
                          <a:solidFill>
                            <a:srgbClr val="FFFFFF"/>
                          </a:solidFill>
                          <a:latin typeface="Times New Roman"/>
                        </a:rPr>
                        <a:t>Ultimate Irrigation Potential</a:t>
                      </a: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800" b="1" i="0" u="none" strike="noStrike" dirty="0">
                          <a:solidFill>
                            <a:srgbClr val="FFFFFF"/>
                          </a:solidFill>
                          <a:latin typeface="Times New Roman"/>
                        </a:rPr>
                        <a:t>Potential </a:t>
                      </a:r>
                      <a:r>
                        <a:rPr lang="en-US" sz="1800" b="1" i="0" u="none" strike="noStrike" dirty="0" smtClean="0">
                          <a:solidFill>
                            <a:srgbClr val="FFFFFF"/>
                          </a:solidFill>
                          <a:latin typeface="Times New Roman"/>
                        </a:rPr>
                        <a:t>Created</a:t>
                      </a:r>
                      <a:r>
                        <a:rPr lang="en-US" sz="1800" b="1" i="0" u="none" strike="noStrike" baseline="0" dirty="0" smtClean="0">
                          <a:solidFill>
                            <a:srgbClr val="FFFFFF"/>
                          </a:solidFill>
                          <a:latin typeface="Times New Roman"/>
                        </a:rPr>
                        <a:t> </a:t>
                      </a:r>
                      <a:r>
                        <a:rPr lang="en-US" sz="1800" b="1" i="0" u="none" strike="noStrike" baseline="0" dirty="0" err="1" smtClean="0">
                          <a:solidFill>
                            <a:srgbClr val="FFFFFF"/>
                          </a:solidFill>
                          <a:latin typeface="Times New Roman"/>
                        </a:rPr>
                        <a:t>upto</a:t>
                      </a:r>
                      <a:r>
                        <a:rPr lang="en-US" sz="1800" b="1" i="0" u="none" strike="noStrike" baseline="0" dirty="0" smtClean="0">
                          <a:solidFill>
                            <a:srgbClr val="FFFFFF"/>
                          </a:solidFill>
                          <a:latin typeface="Times New Roman"/>
                        </a:rPr>
                        <a:t> Aug, 20</a:t>
                      </a:r>
                      <a:endParaRPr lang="en-US" sz="1800" b="1" i="0" u="none" strike="noStrike" dirty="0">
                        <a:solidFill>
                          <a:srgbClr val="FFFFFF"/>
                        </a:solidFill>
                        <a:latin typeface="Times New Roman"/>
                      </a:endParaRP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1800" b="1" i="0" u="none" strike="noStrike" dirty="0">
                          <a:solidFill>
                            <a:srgbClr val="FFFFFF"/>
                          </a:solidFill>
                          <a:latin typeface="Times New Roman"/>
                        </a:rPr>
                        <a:t>% of IPC</a:t>
                      </a:r>
                    </a:p>
                  </a:txBody>
                  <a:tcPr marL="6775" marR="6775" marT="625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829210">
                <a:tc>
                  <a:txBody>
                    <a:bodyPr/>
                    <a:lstStyle/>
                    <a:p>
                      <a:pPr algn="l" rtl="0" fontAlgn="ctr"/>
                      <a:r>
                        <a:rPr lang="en-US" sz="1800" b="0" i="0" u="none" strike="noStrike">
                          <a:solidFill>
                            <a:srgbClr val="000000"/>
                          </a:solidFill>
                          <a:latin typeface="Times New Roman"/>
                        </a:rPr>
                        <a:t>Upper Indravati  Extn. </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25.48</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1.65</a:t>
                      </a:r>
                      <a:endParaRPr lang="en-US" sz="2000" b="0" i="0" u="none" strike="noStrike" dirty="0">
                        <a:solidFill>
                          <a:srgbClr val="000000"/>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23.83</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25.48</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100%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chemeClr val="tx1"/>
                          </a:solidFill>
                          <a:latin typeface="Times New Roman"/>
                        </a:rPr>
                        <a:t>41.794</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chemeClr val="tx1"/>
                          </a:solidFill>
                          <a:latin typeface="Times New Roman"/>
                          <a:ea typeface="+mn-ea"/>
                          <a:cs typeface="+mn-cs"/>
                        </a:rPr>
                        <a:t>41.79</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chemeClr val="tx1"/>
                          </a:solidFill>
                          <a:latin typeface="Times New Roman"/>
                        </a:rPr>
                        <a:t>100%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552">
                <a:tc>
                  <a:txBody>
                    <a:bodyPr/>
                    <a:lstStyle/>
                    <a:p>
                      <a:pPr algn="l" rtl="0" fontAlgn="ctr"/>
                      <a:r>
                        <a:rPr lang="en-US" sz="1800" b="0" i="0" u="none" strike="noStrike">
                          <a:solidFill>
                            <a:srgbClr val="000000"/>
                          </a:solidFill>
                          <a:latin typeface="Times New Roman"/>
                        </a:rPr>
                        <a:t>Ret </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8.50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8.50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8.50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100%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9.78</a:t>
                      </a:r>
                      <a:endParaRPr lang="en-US" sz="2000" b="0" i="0" u="none" strike="noStrike" dirty="0">
                        <a:solidFill>
                          <a:schemeClr val="tx1"/>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chemeClr val="tx1"/>
                          </a:solidFill>
                          <a:latin typeface="Times New Roman"/>
                          <a:ea typeface="+mn-ea"/>
                          <a:cs typeface="+mn-cs"/>
                        </a:rPr>
                        <a:t>9.78</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chemeClr val="tx1"/>
                          </a:solidFill>
                          <a:latin typeface="Times New Roman"/>
                        </a:rPr>
                        <a:t>100%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14323">
                <a:tc>
                  <a:txBody>
                    <a:bodyPr/>
                    <a:lstStyle/>
                    <a:p>
                      <a:pPr algn="l" rtl="0" fontAlgn="ctr"/>
                      <a:r>
                        <a:rPr lang="en-US" sz="1800" b="0" i="0" u="none" strike="noStrike">
                          <a:solidFill>
                            <a:srgbClr val="000000"/>
                          </a:solidFill>
                          <a:latin typeface="Times New Roman"/>
                        </a:rPr>
                        <a:t>Rukura </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5.75</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rgbClr val="000000"/>
                          </a:solidFill>
                          <a:latin typeface="Times New Roman"/>
                        </a:rPr>
                        <a:t>5.65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5.65</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98%</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7.65</a:t>
                      </a:r>
                      <a:endParaRPr lang="en-US" sz="2000" b="0" i="0" u="none" strike="noStrike" dirty="0">
                        <a:solidFill>
                          <a:schemeClr val="tx1"/>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chemeClr val="tx1"/>
                          </a:solidFill>
                          <a:latin typeface="Times New Roman"/>
                          <a:ea typeface="+mn-ea"/>
                          <a:cs typeface="+mn-cs"/>
                        </a:rPr>
                        <a:t>7.08</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chemeClr val="tx1"/>
                          </a:solidFill>
                          <a:latin typeface="Times New Roman"/>
                        </a:rPr>
                        <a:t>89%</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8612">
                <a:tc>
                  <a:txBody>
                    <a:bodyPr/>
                    <a:lstStyle/>
                    <a:p>
                      <a:pPr algn="l" rtl="0" fontAlgn="ctr"/>
                      <a:r>
                        <a:rPr lang="en-US" sz="1800" b="0" i="0" u="none" strike="noStrike">
                          <a:solidFill>
                            <a:srgbClr val="000000"/>
                          </a:solidFill>
                          <a:latin typeface="Times New Roman"/>
                        </a:rPr>
                        <a:t>Lower Indra </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29.90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a:solidFill>
                            <a:srgbClr val="000000"/>
                          </a:solidFill>
                          <a:latin typeface="Times New Roman"/>
                        </a:rPr>
                        <a:t>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18.55</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18.55</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62%</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chemeClr val="tx1"/>
                          </a:solidFill>
                          <a:latin typeface="Times New Roman"/>
                        </a:rPr>
                        <a:t>38.87</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chemeClr val="tx1"/>
                          </a:solidFill>
                          <a:latin typeface="Times New Roman"/>
                          <a:ea typeface="+mn-ea"/>
                          <a:cs typeface="+mn-cs"/>
                        </a:rPr>
                        <a:t>36.40</a:t>
                      </a:r>
                      <a:endParaRPr lang="en-US" sz="2000" b="0" i="0" u="none" strike="noStrike" kern="1200" dirty="0">
                        <a:solidFill>
                          <a:schemeClr val="tx1"/>
                        </a:solidFill>
                        <a:latin typeface="Times New Roman"/>
                        <a:ea typeface="+mn-ea"/>
                        <a:cs typeface="+mn-cs"/>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94%</a:t>
                      </a:r>
                      <a:endParaRPr lang="en-US" sz="2000" b="0" i="0" u="none" strike="noStrike" dirty="0">
                        <a:solidFill>
                          <a:schemeClr val="tx1"/>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7185">
                <a:tc>
                  <a:txBody>
                    <a:bodyPr/>
                    <a:lstStyle/>
                    <a:p>
                      <a:pPr algn="l" rtl="0" fontAlgn="ctr"/>
                      <a:r>
                        <a:rPr lang="en-US" sz="1800" b="0" i="0" u="none" strike="noStrike">
                          <a:solidFill>
                            <a:srgbClr val="000000"/>
                          </a:solidFill>
                          <a:latin typeface="Times New Roman"/>
                        </a:rPr>
                        <a:t>Telengiri </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9.95</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8.36</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8.36</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84%</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13.79</a:t>
                      </a:r>
                      <a:endParaRPr lang="en-US" sz="2000" b="0" i="0" u="none" strike="noStrike" dirty="0">
                        <a:solidFill>
                          <a:schemeClr val="tx1"/>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chemeClr val="tx1"/>
                          </a:solidFill>
                          <a:latin typeface="Times New Roman"/>
                          <a:ea typeface="+mn-ea"/>
                          <a:cs typeface="+mn-cs"/>
                        </a:rPr>
                        <a:t>12.30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89%</a:t>
                      </a:r>
                      <a:endParaRPr lang="en-US" sz="2000" b="0" i="0" u="none" strike="noStrike" dirty="0">
                        <a:solidFill>
                          <a:schemeClr val="tx1"/>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7185">
                <a:tc>
                  <a:txBody>
                    <a:bodyPr/>
                    <a:lstStyle/>
                    <a:p>
                      <a:pPr algn="l" rtl="0" fontAlgn="ctr"/>
                      <a:r>
                        <a:rPr lang="en-US" sz="1800" b="0" i="0" u="none" strike="noStrike">
                          <a:solidFill>
                            <a:srgbClr val="000000"/>
                          </a:solidFill>
                          <a:latin typeface="Times New Roman"/>
                        </a:rPr>
                        <a:t>Subarnarekha </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69.80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1.10</a:t>
                      </a:r>
                      <a:endParaRPr lang="en-US" sz="2000" b="0" i="0" u="none" strike="noStrike" dirty="0">
                        <a:solidFill>
                          <a:srgbClr val="000000"/>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4.63</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5.73</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8%</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115.26</a:t>
                      </a:r>
                      <a:endParaRPr lang="en-US" sz="2000" b="0" i="0" u="none" strike="noStrike" dirty="0">
                        <a:solidFill>
                          <a:schemeClr val="tx1"/>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chemeClr val="tx1"/>
                          </a:solidFill>
                          <a:latin typeface="Times New Roman"/>
                          <a:ea typeface="+mn-ea"/>
                          <a:cs typeface="+mn-cs"/>
                        </a:rPr>
                        <a:t>77.97</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chemeClr val="tx1"/>
                          </a:solidFill>
                          <a:latin typeface="Times New Roman"/>
                        </a:rPr>
                        <a:t>68%</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90867">
                <a:tc>
                  <a:txBody>
                    <a:bodyPr/>
                    <a:lstStyle/>
                    <a:p>
                      <a:pPr algn="l" rtl="0" fontAlgn="ctr"/>
                      <a:r>
                        <a:rPr lang="en-US" sz="1800" b="0" i="0" u="none" strike="noStrike" dirty="0" err="1" smtClean="0">
                          <a:solidFill>
                            <a:srgbClr val="000000"/>
                          </a:solidFill>
                          <a:latin typeface="Times New Roman"/>
                        </a:rPr>
                        <a:t>Anandapur</a:t>
                      </a:r>
                      <a:r>
                        <a:rPr lang="en-US" sz="1800" b="0" i="0" u="none" strike="noStrike" dirty="0" smtClean="0">
                          <a:solidFill>
                            <a:srgbClr val="000000"/>
                          </a:solidFill>
                          <a:latin typeface="Times New Roman"/>
                        </a:rPr>
                        <a:t> </a:t>
                      </a:r>
                      <a:endParaRPr lang="en-US" sz="1800" b="0" i="0" u="none" strike="noStrike" dirty="0">
                        <a:solidFill>
                          <a:srgbClr val="000000"/>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60.00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2.22</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2.22</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3.7%</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a:solidFill>
                            <a:schemeClr val="tx1"/>
                          </a:solidFill>
                          <a:latin typeface="Times New Roman"/>
                        </a:rPr>
                        <a:t>56.72</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chemeClr val="tx1"/>
                          </a:solidFill>
                          <a:latin typeface="Times New Roman"/>
                          <a:ea typeface="+mn-ea"/>
                          <a:cs typeface="+mn-cs"/>
                        </a:rPr>
                        <a:t>3.00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chemeClr val="tx1"/>
                          </a:solidFill>
                          <a:latin typeface="Times New Roman"/>
                        </a:rPr>
                        <a:t>5%</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14323">
                <a:tc>
                  <a:txBody>
                    <a:bodyPr/>
                    <a:lstStyle/>
                    <a:p>
                      <a:pPr algn="l" rtl="0" fontAlgn="ctr"/>
                      <a:r>
                        <a:rPr lang="en-US" sz="1800" b="0" i="0" u="none" strike="noStrike">
                          <a:solidFill>
                            <a:srgbClr val="000000"/>
                          </a:solidFill>
                          <a:latin typeface="Times New Roman"/>
                        </a:rPr>
                        <a:t>Kanupur </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a:solidFill>
                            <a:srgbClr val="000000"/>
                          </a:solidFill>
                          <a:latin typeface="Times New Roman"/>
                        </a:rPr>
                        <a:t>29.58</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rgbClr val="000000"/>
                          </a:solidFill>
                          <a:latin typeface="Times New Roman"/>
                        </a:rPr>
                        <a:t>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0.00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smtClean="0">
                          <a:solidFill>
                            <a:srgbClr val="000000"/>
                          </a:solidFill>
                          <a:latin typeface="Times New Roman"/>
                          <a:ea typeface="+mn-ea"/>
                          <a:cs typeface="+mn-cs"/>
                        </a:rPr>
                        <a:t>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47.71</a:t>
                      </a:r>
                      <a:endParaRPr lang="en-US" sz="2000" b="0" i="0" u="none" strike="noStrike" dirty="0">
                        <a:solidFill>
                          <a:schemeClr val="tx1"/>
                        </a:solidFill>
                        <a:latin typeface="Times New Roman"/>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kern="1200" dirty="0">
                          <a:solidFill>
                            <a:schemeClr val="tx1"/>
                          </a:solidFill>
                          <a:latin typeface="Times New Roman"/>
                          <a:ea typeface="+mn-ea"/>
                          <a:cs typeface="+mn-cs"/>
                        </a:rPr>
                        <a:t>0.00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a:solidFill>
                            <a:schemeClr val="tx1"/>
                          </a:solidFill>
                          <a:latin typeface="Times New Roman"/>
                        </a:rPr>
                        <a:t>0%</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14323">
                <a:tc>
                  <a:txBody>
                    <a:bodyPr/>
                    <a:lstStyle/>
                    <a:p>
                      <a:pPr algn="r" rtl="0" fontAlgn="ctr"/>
                      <a:r>
                        <a:rPr lang="en-US" sz="2000" b="1" i="0" u="none" strike="noStrike" kern="1200" dirty="0">
                          <a:solidFill>
                            <a:srgbClr val="FFFFFF"/>
                          </a:solidFill>
                          <a:latin typeface="Times New Roman"/>
                          <a:ea typeface="+mn-ea"/>
                          <a:cs typeface="+mn-cs"/>
                        </a:rPr>
                        <a:t>Total </a:t>
                      </a:r>
                    </a:p>
                  </a:txBody>
                  <a:tcPr marL="6775" marR="60981"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a:solidFill>
                            <a:srgbClr val="FFFFFF"/>
                          </a:solidFill>
                          <a:latin typeface="Times New Roman"/>
                          <a:ea typeface="+mn-ea"/>
                          <a:cs typeface="+mn-cs"/>
                        </a:rPr>
                        <a:t>238.96</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a:solidFill>
                            <a:srgbClr val="FFFFFF"/>
                          </a:solidFill>
                          <a:latin typeface="Times New Roman"/>
                          <a:ea typeface="+mn-ea"/>
                          <a:cs typeface="+mn-cs"/>
                        </a:rPr>
                        <a:t>2.75</a:t>
                      </a: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smtClean="0">
                          <a:solidFill>
                            <a:srgbClr val="FFFFFF"/>
                          </a:solidFill>
                          <a:latin typeface="Times New Roman"/>
                          <a:ea typeface="+mn-ea"/>
                          <a:cs typeface="+mn-cs"/>
                        </a:rPr>
                        <a:t>64.76</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smtClean="0">
                          <a:solidFill>
                            <a:srgbClr val="FFFFFF"/>
                          </a:solidFill>
                          <a:latin typeface="Times New Roman"/>
                          <a:ea typeface="+mn-ea"/>
                          <a:cs typeface="+mn-cs"/>
                        </a:rPr>
                        <a:t>67.51</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smtClean="0">
                          <a:solidFill>
                            <a:srgbClr val="FFFFFF"/>
                          </a:solidFill>
                          <a:latin typeface="Times New Roman"/>
                          <a:ea typeface="+mn-ea"/>
                          <a:cs typeface="+mn-cs"/>
                        </a:rPr>
                        <a:t>28%</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smtClean="0">
                          <a:solidFill>
                            <a:srgbClr val="FFFFFF"/>
                          </a:solidFill>
                          <a:latin typeface="Times New Roman"/>
                          <a:ea typeface="+mn-ea"/>
                          <a:cs typeface="+mn-cs"/>
                        </a:rPr>
                        <a:t>331.57</a:t>
                      </a:r>
                      <a:endParaRPr lang="en-US" sz="2000" b="1" i="0" u="none" strike="noStrike" kern="1200" dirty="0">
                        <a:solidFill>
                          <a:srgbClr val="FFFFFF"/>
                        </a:solidFill>
                        <a:latin typeface="Times New Roman"/>
                        <a:ea typeface="+mn-ea"/>
                        <a:cs typeface="+mn-cs"/>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smtClean="0">
                          <a:solidFill>
                            <a:srgbClr val="FFFFFF"/>
                          </a:solidFill>
                          <a:latin typeface="Times New Roman"/>
                          <a:ea typeface="+mn-ea"/>
                          <a:cs typeface="+mn-cs"/>
                        </a:rPr>
                        <a:t>188.32</a:t>
                      </a:r>
                      <a:endParaRPr lang="en-US" sz="2000" b="1" i="0" u="none" strike="noStrike" kern="1200" dirty="0">
                        <a:solidFill>
                          <a:srgbClr val="FFFFFF"/>
                        </a:solidFill>
                        <a:latin typeface="Times New Roman"/>
                        <a:ea typeface="+mn-ea"/>
                        <a:cs typeface="+mn-cs"/>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c>
                  <a:txBody>
                    <a:bodyPr/>
                    <a:lstStyle/>
                    <a:p>
                      <a:pPr algn="ctr" rtl="0" fontAlgn="ctr"/>
                      <a:r>
                        <a:rPr lang="en-US" sz="2000" b="1" i="0" u="none" strike="noStrike" kern="1200" dirty="0" smtClean="0">
                          <a:solidFill>
                            <a:srgbClr val="FFFFFF"/>
                          </a:solidFill>
                          <a:latin typeface="Times New Roman"/>
                          <a:ea typeface="+mn-ea"/>
                          <a:cs typeface="+mn-cs"/>
                        </a:rPr>
                        <a:t>56%</a:t>
                      </a:r>
                      <a:endParaRPr lang="en-US" sz="2000" b="1" i="0" u="none" strike="noStrike" kern="1200" dirty="0">
                        <a:solidFill>
                          <a:srgbClr val="FFFFFF"/>
                        </a:solidFill>
                        <a:latin typeface="Times New Roman"/>
                        <a:ea typeface="+mn-ea"/>
                        <a:cs typeface="+mn-cs"/>
                      </a:endParaRPr>
                    </a:p>
                  </a:txBody>
                  <a:tcPr marL="6775" marR="6775" marT="62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50000"/>
                      </a:schemeClr>
                    </a:solidFill>
                  </a:tcPr>
                </a:tc>
              </a:tr>
            </a:tbl>
          </a:graphicData>
        </a:graphic>
      </p:graphicFrame>
      <p:sp>
        <p:nvSpPr>
          <p:cNvPr id="9" name="Rounded Rectangle 8"/>
          <p:cNvSpPr/>
          <p:nvPr/>
        </p:nvSpPr>
        <p:spPr>
          <a:xfrm>
            <a:off x="8126016" y="69851"/>
            <a:ext cx="1779984" cy="428625"/>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3600" b="1" dirty="0">
                <a:solidFill>
                  <a:srgbClr val="FF0000"/>
                </a:solidFill>
              </a:rPr>
              <a:t>Odisha</a:t>
            </a:r>
          </a:p>
        </p:txBody>
      </p:sp>
    </p:spTree>
    <p:extLst>
      <p:ext uri="{BB962C8B-B14F-4D97-AF65-F5344CB8AC3E}">
        <p14:creationId xmlns:p14="http://schemas.microsoft.com/office/powerpoint/2010/main" val="1324728313"/>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C:\Users\Assteic\Desktop\AIBP Meeting on 01.03.2017\UIIP\wc of Panjia Disty.1.jpg"/>
          <p:cNvPicPr>
            <a:picLocks noChangeAspect="1" noChangeArrowheads="1"/>
          </p:cNvPicPr>
          <p:nvPr/>
        </p:nvPicPr>
        <p:blipFill>
          <a:blip r:embed="rId2"/>
          <a:srcRect/>
          <a:stretch>
            <a:fillRect/>
          </a:stretch>
        </p:blipFill>
        <p:spPr bwMode="auto">
          <a:xfrm>
            <a:off x="232139" y="642918"/>
            <a:ext cx="4566079" cy="2500330"/>
          </a:xfrm>
          <a:prstGeom prst="roundRect">
            <a:avLst>
              <a:gd name="adj" fmla="val 16667"/>
            </a:avLst>
          </a:prstGeom>
          <a:ln>
            <a:solidFill>
              <a:srgbClr val="FF0000"/>
            </a:solid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5" name="Picture 62" descr="C:\Users\USER\Downloads\2. F.C. at 6235M of G.Disty.jpg"/>
          <p:cNvPicPr>
            <a:picLocks noChangeAspect="1" noChangeArrowheads="1"/>
          </p:cNvPicPr>
          <p:nvPr/>
        </p:nvPicPr>
        <p:blipFill>
          <a:blip r:embed="rId3"/>
          <a:srcRect/>
          <a:stretch>
            <a:fillRect/>
          </a:stretch>
        </p:blipFill>
        <p:spPr bwMode="auto">
          <a:xfrm>
            <a:off x="4953000" y="642918"/>
            <a:ext cx="4411297" cy="2500330"/>
          </a:xfrm>
          <a:prstGeom prst="roundRect">
            <a:avLst>
              <a:gd name="adj" fmla="val 16667"/>
            </a:avLst>
          </a:prstGeom>
          <a:ln>
            <a:solidFill>
              <a:srgbClr val="FF0000"/>
            </a:solid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2292" name="TextBox 18"/>
          <p:cNvSpPr txBox="1">
            <a:spLocks noChangeArrowheads="1"/>
          </p:cNvSpPr>
          <p:nvPr/>
        </p:nvSpPr>
        <p:spPr bwMode="auto">
          <a:xfrm>
            <a:off x="3482578" y="2643189"/>
            <a:ext cx="3405188" cy="338137"/>
          </a:xfrm>
          <a:prstGeom prst="rect">
            <a:avLst/>
          </a:prstGeom>
          <a:solidFill>
            <a:srgbClr val="002060"/>
          </a:solidFill>
          <a:ln w="9525">
            <a:solidFill>
              <a:srgbClr val="C00000"/>
            </a:solidFill>
            <a:miter lim="800000"/>
            <a:headEnd/>
            <a:tailEnd/>
          </a:ln>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sz="1600" b="1">
                <a:solidFill>
                  <a:schemeClr val="bg1"/>
                </a:solidFill>
                <a:latin typeface="Times New Roman" pitchFamily="18" charset="0"/>
                <a:cs typeface="Times New Roman" pitchFamily="18" charset="0"/>
              </a:rPr>
              <a:t>Field Channel under construction</a:t>
            </a:r>
          </a:p>
        </p:txBody>
      </p:sp>
      <p:sp>
        <p:nvSpPr>
          <p:cNvPr id="10245" name="TextBox 9"/>
          <p:cNvSpPr txBox="1">
            <a:spLocks noChangeArrowheads="1"/>
          </p:cNvSpPr>
          <p:nvPr/>
        </p:nvSpPr>
        <p:spPr bwMode="auto">
          <a:xfrm>
            <a:off x="386954" y="3214688"/>
            <a:ext cx="9054703" cy="461962"/>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a:spAutoFit/>
          </a:bodyPr>
          <a:lstStyle/>
          <a:p>
            <a:pPr algn="ctr">
              <a:defRPr/>
            </a:pPr>
            <a:r>
              <a:rPr lang="en-IN" sz="2400" b="1" dirty="0" err="1">
                <a:solidFill>
                  <a:schemeClr val="bg1"/>
                </a:solidFill>
                <a:latin typeface="Times New Roman" pitchFamily="18" charset="0"/>
                <a:cs typeface="Times New Roman" pitchFamily="18" charset="0"/>
              </a:rPr>
              <a:t>Rukura</a:t>
            </a:r>
            <a:r>
              <a:rPr lang="en-IN" sz="2400" b="1" dirty="0">
                <a:solidFill>
                  <a:schemeClr val="bg1"/>
                </a:solidFill>
                <a:latin typeface="Times New Roman" pitchFamily="18" charset="0"/>
                <a:cs typeface="Times New Roman" pitchFamily="18" charset="0"/>
              </a:rPr>
              <a:t> Irrigation Project</a:t>
            </a:r>
          </a:p>
        </p:txBody>
      </p:sp>
      <p:pic>
        <p:nvPicPr>
          <p:cNvPr id="9" name="Picture 8" descr="C:\Users\User\Desktop\rip photos\IMG-20171022-WA0003.jpg"/>
          <p:cNvPicPr/>
          <p:nvPr/>
        </p:nvPicPr>
        <p:blipFill>
          <a:blip r:embed="rId4"/>
          <a:srcRect t="20215"/>
          <a:stretch>
            <a:fillRect/>
          </a:stretch>
        </p:blipFill>
        <p:spPr bwMode="auto">
          <a:xfrm>
            <a:off x="386921" y="3857628"/>
            <a:ext cx="4101732" cy="2643206"/>
          </a:xfrm>
          <a:prstGeom prst="roundRect">
            <a:avLst>
              <a:gd name="adj" fmla="val 16667"/>
            </a:avLst>
          </a:prstGeom>
          <a:ln>
            <a:solidFill>
              <a:srgbClr val="C00000"/>
            </a:solid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2295" name="TextBox 9"/>
          <p:cNvSpPr txBox="1">
            <a:spLocks noChangeArrowheads="1"/>
          </p:cNvSpPr>
          <p:nvPr/>
        </p:nvSpPr>
        <p:spPr bwMode="auto">
          <a:xfrm>
            <a:off x="1779985" y="0"/>
            <a:ext cx="6887765" cy="461963"/>
          </a:xfrm>
          <a:prstGeom prst="rect">
            <a:avLst/>
          </a:prstGeom>
          <a:solidFill>
            <a:srgbClr val="002060"/>
          </a:solidFill>
          <a:ln w="9525">
            <a:solidFill>
              <a:srgbClr val="C00000"/>
            </a:solidFill>
            <a:miter lim="800000"/>
            <a:headEnd/>
            <a:tailEnd/>
          </a:ln>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sz="2400" b="1">
                <a:solidFill>
                  <a:schemeClr val="bg1"/>
                </a:solidFill>
                <a:latin typeface="Times New Roman" pitchFamily="18" charset="0"/>
                <a:cs typeface="Times New Roman" pitchFamily="18" charset="0"/>
              </a:rPr>
              <a:t>Upper Indravati Extension</a:t>
            </a:r>
          </a:p>
        </p:txBody>
      </p:sp>
      <p:pic>
        <p:nvPicPr>
          <p:cNvPr id="10250" name="Picture 10" descr="C:\Users\USER\Desktop\Rukura CAD Photo\DSC_0038.JPG"/>
          <p:cNvPicPr>
            <a:picLocks noChangeAspect="1" noChangeArrowheads="1"/>
          </p:cNvPicPr>
          <p:nvPr/>
        </p:nvPicPr>
        <p:blipFill>
          <a:blip r:embed="rId5" cstate="print"/>
          <a:srcRect/>
          <a:stretch>
            <a:fillRect/>
          </a:stretch>
        </p:blipFill>
        <p:spPr bwMode="auto">
          <a:xfrm>
            <a:off x="4692725" y="3786190"/>
            <a:ext cx="4643469" cy="264318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2297" name="TextBox 18"/>
          <p:cNvSpPr txBox="1">
            <a:spLocks noChangeArrowheads="1"/>
          </p:cNvSpPr>
          <p:nvPr/>
        </p:nvSpPr>
        <p:spPr bwMode="auto">
          <a:xfrm>
            <a:off x="2786062" y="6143625"/>
            <a:ext cx="3405188" cy="338138"/>
          </a:xfrm>
          <a:prstGeom prst="rect">
            <a:avLst/>
          </a:prstGeom>
          <a:solidFill>
            <a:srgbClr val="002060"/>
          </a:solidFill>
          <a:ln w="9525">
            <a:solidFill>
              <a:srgbClr val="C00000"/>
            </a:solidFill>
            <a:miter lim="800000"/>
            <a:headEnd/>
            <a:tailEnd/>
          </a:ln>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sz="1600" b="1">
                <a:solidFill>
                  <a:schemeClr val="bg1"/>
                </a:solidFill>
                <a:latin typeface="Times New Roman" pitchFamily="18" charset="0"/>
                <a:cs typeface="Times New Roman" pitchFamily="18" charset="0"/>
              </a:rPr>
              <a:t>Field Channel under construction</a:t>
            </a:r>
          </a:p>
        </p:txBody>
      </p:sp>
    </p:spTree>
    <p:extLst>
      <p:ext uri="{BB962C8B-B14F-4D97-AF65-F5344CB8AC3E}">
        <p14:creationId xmlns:p14="http://schemas.microsoft.com/office/powerpoint/2010/main" val="1912440910"/>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Box 9"/>
          <p:cNvSpPr txBox="1">
            <a:spLocks noChangeArrowheads="1"/>
          </p:cNvSpPr>
          <p:nvPr/>
        </p:nvSpPr>
        <p:spPr bwMode="auto">
          <a:xfrm>
            <a:off x="0" y="0"/>
            <a:ext cx="9906000" cy="461963"/>
          </a:xfrm>
          <a:prstGeom prst="rect">
            <a:avLst/>
          </a:prstGeom>
          <a:ln>
            <a:headEnd/>
            <a:tailEnd/>
          </a:ln>
        </p:spPr>
        <p:style>
          <a:lnRef idx="2">
            <a:schemeClr val="accent2">
              <a:shade val="50000"/>
            </a:schemeClr>
          </a:lnRef>
          <a:fillRef idx="1">
            <a:schemeClr val="accent2"/>
          </a:fillRef>
          <a:effectRef idx="0">
            <a:schemeClr val="accent2"/>
          </a:effectRef>
          <a:fontRef idx="minor">
            <a:schemeClr val="lt1"/>
          </a:fontRef>
        </p:style>
        <p:txBody>
          <a:bodyPr>
            <a:spAutoFit/>
          </a:bodyPr>
          <a:lstStyle/>
          <a:p>
            <a:pPr algn="ctr">
              <a:defRPr/>
            </a:pPr>
            <a:r>
              <a:rPr lang="en-IN" sz="2400" b="1" dirty="0">
                <a:solidFill>
                  <a:schemeClr val="bg1"/>
                </a:solidFill>
                <a:latin typeface="Times New Roman" pitchFamily="18" charset="0"/>
                <a:cs typeface="Times New Roman" pitchFamily="18" charset="0"/>
              </a:rPr>
              <a:t>Lower </a:t>
            </a:r>
            <a:r>
              <a:rPr lang="en-IN" sz="2400" b="1" dirty="0" err="1">
                <a:solidFill>
                  <a:schemeClr val="bg1"/>
                </a:solidFill>
                <a:latin typeface="Times New Roman" pitchFamily="18" charset="0"/>
                <a:cs typeface="Times New Roman" pitchFamily="18" charset="0"/>
              </a:rPr>
              <a:t>Indra</a:t>
            </a:r>
            <a:r>
              <a:rPr lang="en-IN" sz="2400" b="1" dirty="0">
                <a:solidFill>
                  <a:schemeClr val="bg1"/>
                </a:solidFill>
                <a:latin typeface="Times New Roman" pitchFamily="18" charset="0"/>
                <a:cs typeface="Times New Roman" pitchFamily="18" charset="0"/>
              </a:rPr>
              <a:t> Irr.Project (OFD works)</a:t>
            </a:r>
          </a:p>
        </p:txBody>
      </p:sp>
      <p:pic>
        <p:nvPicPr>
          <p:cNvPr id="13315" name="Picture 5" descr="C:\Users\USER\Desktop\MoWR Meeting\Photograph\F14-Double out let of Thagpali Sm of Kikiribeda Disty.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77150" y="-12115800"/>
            <a:ext cx="1136782" cy="1398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0" name="Picture 2"/>
          <p:cNvPicPr>
            <a:picLocks noChangeAspect="1" noChangeArrowheads="1"/>
          </p:cNvPicPr>
          <p:nvPr/>
        </p:nvPicPr>
        <p:blipFill>
          <a:blip r:embed="rId3"/>
          <a:srcRect/>
          <a:stretch>
            <a:fillRect/>
          </a:stretch>
        </p:blipFill>
        <p:spPr bwMode="auto">
          <a:xfrm>
            <a:off x="5185173" y="3210294"/>
            <a:ext cx="4488688" cy="3643338"/>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8" name="TextBox 7"/>
          <p:cNvSpPr txBox="1"/>
          <p:nvPr/>
        </p:nvSpPr>
        <p:spPr>
          <a:xfrm>
            <a:off x="6655594" y="6488114"/>
            <a:ext cx="2244329" cy="369887"/>
          </a:xfrm>
          <a:prstGeom prst="rect">
            <a:avLst/>
          </a:prstGeom>
        </p:spPr>
        <p:style>
          <a:lnRef idx="3">
            <a:schemeClr val="lt1"/>
          </a:lnRef>
          <a:fillRef idx="1">
            <a:schemeClr val="accent3"/>
          </a:fillRef>
          <a:effectRef idx="1">
            <a:schemeClr val="accent3"/>
          </a:effectRef>
          <a:fontRef idx="minor">
            <a:schemeClr val="lt1"/>
          </a:fontRef>
        </p:style>
        <p:txBody>
          <a:bodyPr>
            <a:spAutoFit/>
          </a:bodyPr>
          <a:lstStyle/>
          <a:p>
            <a:pPr algn="ctr">
              <a:defRPr/>
            </a:pPr>
            <a:r>
              <a:rPr lang="en-US" b="1" dirty="0"/>
              <a:t>UGPL Single Outlet</a:t>
            </a:r>
          </a:p>
        </p:txBody>
      </p:sp>
      <p:pic>
        <p:nvPicPr>
          <p:cNvPr id="27651" name="Picture 3"/>
          <p:cNvPicPr>
            <a:picLocks noChangeAspect="1" noChangeArrowheads="1"/>
          </p:cNvPicPr>
          <p:nvPr/>
        </p:nvPicPr>
        <p:blipFill>
          <a:blip r:embed="rId4"/>
          <a:srcRect/>
          <a:stretch>
            <a:fillRect/>
          </a:stretch>
        </p:blipFill>
        <p:spPr bwMode="auto">
          <a:xfrm>
            <a:off x="156502" y="482096"/>
            <a:ext cx="5028672" cy="371316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0" name="TextBox 9"/>
          <p:cNvSpPr txBox="1"/>
          <p:nvPr/>
        </p:nvSpPr>
        <p:spPr>
          <a:xfrm>
            <a:off x="232173" y="3786189"/>
            <a:ext cx="3946921" cy="369887"/>
          </a:xfrm>
          <a:prstGeom prst="rect">
            <a:avLst/>
          </a:prstGeom>
        </p:spPr>
        <p:style>
          <a:lnRef idx="3">
            <a:schemeClr val="lt1"/>
          </a:lnRef>
          <a:fillRef idx="1">
            <a:schemeClr val="accent3"/>
          </a:fillRef>
          <a:effectRef idx="1">
            <a:schemeClr val="accent3"/>
          </a:effectRef>
          <a:fontRef idx="minor">
            <a:schemeClr val="lt1"/>
          </a:fontRef>
        </p:style>
        <p:txBody>
          <a:bodyPr>
            <a:spAutoFit/>
          </a:bodyPr>
          <a:lstStyle/>
          <a:p>
            <a:pPr algn="ctr">
              <a:defRPr/>
            </a:pPr>
            <a:r>
              <a:rPr lang="en-US" b="1" dirty="0"/>
              <a:t>Pipe laying at Distributaries</a:t>
            </a:r>
          </a:p>
        </p:txBody>
      </p:sp>
      <p:pic>
        <p:nvPicPr>
          <p:cNvPr id="27652" name="Picture 4"/>
          <p:cNvPicPr>
            <a:picLocks noChangeAspect="1" noChangeArrowheads="1"/>
          </p:cNvPicPr>
          <p:nvPr/>
        </p:nvPicPr>
        <p:blipFill>
          <a:blip r:embed="rId5"/>
          <a:srcRect/>
          <a:stretch>
            <a:fillRect/>
          </a:stretch>
        </p:blipFill>
        <p:spPr bwMode="auto">
          <a:xfrm>
            <a:off x="5494738" y="500042"/>
            <a:ext cx="3946950" cy="271303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14" name="Rectangle 13"/>
          <p:cNvSpPr/>
          <p:nvPr/>
        </p:nvSpPr>
        <p:spPr>
          <a:xfrm>
            <a:off x="5185173" y="2786063"/>
            <a:ext cx="4411265" cy="646112"/>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lgn="ctr">
              <a:defRPr/>
            </a:pPr>
            <a:r>
              <a:rPr lang="en-US" b="1" dirty="0"/>
              <a:t>Testing of </a:t>
            </a:r>
            <a:r>
              <a:rPr lang="en-US" b="1" dirty="0" err="1"/>
              <a:t>Khariff</a:t>
            </a:r>
            <a:r>
              <a:rPr lang="en-US" b="1" dirty="0"/>
              <a:t> water supply in UGPL system </a:t>
            </a:r>
          </a:p>
        </p:txBody>
      </p:sp>
      <p:pic>
        <p:nvPicPr>
          <p:cNvPr id="27653" name="Picture 5"/>
          <p:cNvPicPr>
            <a:picLocks noChangeAspect="1" noChangeArrowheads="1"/>
          </p:cNvPicPr>
          <p:nvPr/>
        </p:nvPicPr>
        <p:blipFill>
          <a:blip r:embed="rId6"/>
          <a:srcRect/>
          <a:stretch>
            <a:fillRect/>
          </a:stretch>
        </p:blipFill>
        <p:spPr bwMode="auto">
          <a:xfrm>
            <a:off x="541703" y="4214818"/>
            <a:ext cx="4101732" cy="250033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16" name="TextBox 15"/>
          <p:cNvSpPr txBox="1"/>
          <p:nvPr/>
        </p:nvSpPr>
        <p:spPr>
          <a:xfrm>
            <a:off x="464344" y="6488114"/>
            <a:ext cx="4024313" cy="369887"/>
          </a:xfrm>
          <a:prstGeom prst="rect">
            <a:avLst/>
          </a:prstGeom>
        </p:spPr>
        <p:style>
          <a:lnRef idx="3">
            <a:schemeClr val="lt1"/>
          </a:lnRef>
          <a:fillRef idx="1">
            <a:schemeClr val="accent3"/>
          </a:fillRef>
          <a:effectRef idx="1">
            <a:schemeClr val="accent3"/>
          </a:effectRef>
          <a:fontRef idx="minor">
            <a:schemeClr val="lt1"/>
          </a:fontRef>
        </p:style>
        <p:txBody>
          <a:bodyPr>
            <a:spAutoFit/>
          </a:bodyPr>
          <a:lstStyle/>
          <a:p>
            <a:pPr algn="ctr">
              <a:defRPr/>
            </a:pPr>
            <a:r>
              <a:rPr lang="en-US" b="1" dirty="0"/>
              <a:t>UGPL Double Outlet</a:t>
            </a:r>
          </a:p>
        </p:txBody>
      </p:sp>
    </p:spTree>
    <p:extLst>
      <p:ext uri="{BB962C8B-B14F-4D97-AF65-F5344CB8AC3E}">
        <p14:creationId xmlns:p14="http://schemas.microsoft.com/office/powerpoint/2010/main" val="937800447"/>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TextBox 9"/>
          <p:cNvSpPr txBox="1">
            <a:spLocks noChangeArrowheads="1"/>
          </p:cNvSpPr>
          <p:nvPr/>
        </p:nvSpPr>
        <p:spPr bwMode="auto">
          <a:xfrm>
            <a:off x="309563" y="357188"/>
            <a:ext cx="9364266" cy="461962"/>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a:spAutoFit/>
          </a:bodyPr>
          <a:lstStyle/>
          <a:p>
            <a:pPr algn="ctr">
              <a:defRPr/>
            </a:pPr>
            <a:r>
              <a:rPr lang="en-IN" sz="2400" b="1" dirty="0" err="1">
                <a:solidFill>
                  <a:schemeClr val="bg1"/>
                </a:solidFill>
                <a:latin typeface="Times New Roman" pitchFamily="18" charset="0"/>
                <a:cs typeface="Times New Roman" pitchFamily="18" charset="0"/>
              </a:rPr>
              <a:t>Rukura</a:t>
            </a:r>
            <a:r>
              <a:rPr lang="en-IN" sz="2400" b="1" dirty="0">
                <a:solidFill>
                  <a:schemeClr val="bg1"/>
                </a:solidFill>
                <a:latin typeface="Times New Roman" pitchFamily="18" charset="0"/>
                <a:cs typeface="Times New Roman" pitchFamily="18" charset="0"/>
              </a:rPr>
              <a:t> Irrigation Project</a:t>
            </a:r>
          </a:p>
        </p:txBody>
      </p:sp>
      <p:sp>
        <p:nvSpPr>
          <p:cNvPr id="11273" name="TextBox 18"/>
          <p:cNvSpPr txBox="1">
            <a:spLocks noChangeArrowheads="1"/>
          </p:cNvSpPr>
          <p:nvPr/>
        </p:nvSpPr>
        <p:spPr bwMode="auto">
          <a:xfrm>
            <a:off x="2553891" y="1000126"/>
            <a:ext cx="5339953" cy="461963"/>
          </a:xfrm>
          <a:prstGeom prst="rect">
            <a:avLst/>
          </a:prstGeom>
          <a:ln>
            <a:headEnd/>
            <a:tailEnd/>
          </a:ln>
        </p:spPr>
        <p:style>
          <a:lnRef idx="2">
            <a:schemeClr val="accent2">
              <a:shade val="50000"/>
            </a:schemeClr>
          </a:lnRef>
          <a:fillRef idx="1">
            <a:schemeClr val="accent2"/>
          </a:fillRef>
          <a:effectRef idx="0">
            <a:schemeClr val="accent2"/>
          </a:effectRef>
          <a:fontRef idx="minor">
            <a:schemeClr val="lt1"/>
          </a:fontRef>
        </p:style>
        <p:txBody>
          <a:bodyPr>
            <a:spAutoFit/>
          </a:bodyPr>
          <a:lstStyle/>
          <a:p>
            <a:pPr algn="ctr">
              <a:defRPr/>
            </a:pPr>
            <a:r>
              <a:rPr lang="en-IN" sz="2400" dirty="0">
                <a:solidFill>
                  <a:schemeClr val="bg1"/>
                </a:solidFill>
                <a:latin typeface="Times New Roman" pitchFamily="18" charset="0"/>
                <a:cs typeface="Times New Roman" pitchFamily="18" charset="0"/>
              </a:rPr>
              <a:t>Aerial View of CAD&amp;WM works</a:t>
            </a:r>
          </a:p>
        </p:txBody>
      </p:sp>
      <p:pic>
        <p:nvPicPr>
          <p:cNvPr id="11274" name="Picture 10"/>
          <p:cNvPicPr>
            <a:picLocks noChangeAspect="1" noChangeArrowheads="1"/>
          </p:cNvPicPr>
          <p:nvPr/>
        </p:nvPicPr>
        <p:blipFill>
          <a:blip r:embed="rId2" cstate="print"/>
          <a:srcRect/>
          <a:stretch>
            <a:fillRect/>
          </a:stretch>
        </p:blipFill>
        <p:spPr bwMode="auto">
          <a:xfrm>
            <a:off x="464312" y="1500174"/>
            <a:ext cx="4566079" cy="5000660"/>
          </a:xfrm>
          <a:prstGeom prst="roundRect">
            <a:avLst>
              <a:gd name="adj" fmla="val 8594"/>
            </a:avLst>
          </a:prstGeom>
          <a:solidFill>
            <a:srgbClr val="FFFFFF">
              <a:shade val="85000"/>
            </a:srgbClr>
          </a:solidFill>
          <a:ln>
            <a:solidFill>
              <a:srgbClr val="FF0000"/>
            </a:solidFill>
          </a:ln>
          <a:effectLst>
            <a:reflection blurRad="12700" stA="38000" endPos="28000" dist="5000" dir="5400000" sy="-100000" algn="bl" rotWithShape="0"/>
          </a:effectLst>
        </p:spPr>
      </p:pic>
      <p:pic>
        <p:nvPicPr>
          <p:cNvPr id="11275" name="Picture 11" descr="G:\PIRC meeting\PIRC Meeting 6th 27-28.02.2020\6th PIRC\Rukura CAD Photo\07.jpg"/>
          <p:cNvPicPr>
            <a:picLocks noChangeAspect="1" noChangeArrowheads="1"/>
          </p:cNvPicPr>
          <p:nvPr/>
        </p:nvPicPr>
        <p:blipFill>
          <a:blip r:embed="rId3" cstate="print"/>
          <a:srcRect/>
          <a:stretch>
            <a:fillRect/>
          </a:stretch>
        </p:blipFill>
        <p:spPr bwMode="auto">
          <a:xfrm>
            <a:off x="5339956" y="1571612"/>
            <a:ext cx="4256514" cy="4857784"/>
          </a:xfrm>
          <a:prstGeom prst="roundRect">
            <a:avLst>
              <a:gd name="adj" fmla="val 8594"/>
            </a:avLst>
          </a:prstGeom>
          <a:solidFill>
            <a:srgbClr val="FFFFFF">
              <a:shade val="85000"/>
            </a:srgbClr>
          </a:solidFill>
          <a:ln>
            <a:solidFill>
              <a:srgbClr val="FF0000"/>
            </a:solidFill>
          </a:ln>
          <a:effectLst>
            <a:glow rad="101600">
              <a:schemeClr val="accent2">
                <a:satMod val="175000"/>
                <a:alpha val="40000"/>
              </a:schemeClr>
            </a:glow>
            <a:reflection blurRad="12700" stA="38000" endPos="28000" dist="5000" dir="5400000" sy="-100000" algn="bl" rotWithShape="0"/>
          </a:effectLst>
        </p:spPr>
      </p:pic>
    </p:spTree>
    <p:extLst>
      <p:ext uri="{BB962C8B-B14F-4D97-AF65-F5344CB8AC3E}">
        <p14:creationId xmlns:p14="http://schemas.microsoft.com/office/powerpoint/2010/main" val="347700363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6367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CA Release Progress</a:t>
            </a: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4125934564"/>
              </p:ext>
            </p:extLst>
          </p:nvPr>
        </p:nvGraphicFramePr>
        <p:xfrm>
          <a:off x="150470" y="1389232"/>
          <a:ext cx="9618566" cy="4805774"/>
        </p:xfrm>
        <a:graphic>
          <a:graphicData uri="http://schemas.openxmlformats.org/drawingml/2006/table">
            <a:tbl>
              <a:tblPr/>
              <a:tblGrid>
                <a:gridCol w="579565"/>
                <a:gridCol w="1230334"/>
                <a:gridCol w="894111"/>
                <a:gridCol w="817041"/>
                <a:gridCol w="869719"/>
                <a:gridCol w="869719"/>
                <a:gridCol w="869719"/>
                <a:gridCol w="869719"/>
                <a:gridCol w="869719"/>
                <a:gridCol w="869719"/>
                <a:gridCol w="879201"/>
              </a:tblGrid>
              <a:tr h="414114">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400" b="1" i="0" u="none" strike="noStrike" dirty="0" smtClean="0">
                          <a:solidFill>
                            <a:schemeClr val="tx1"/>
                          </a:solidFill>
                          <a:latin typeface="Arial" pitchFamily="34" charset="0"/>
                          <a:cs typeface="Arial" pitchFamily="34" charset="0"/>
                        </a:rPr>
                        <a:t>CA  Release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580475">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446492">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Kerala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48.71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5.52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0886">
                <a:tc>
                  <a:txBody>
                    <a:bodyPr/>
                    <a:lstStyle/>
                    <a:p>
                      <a:pPr algn="ctr" rtl="0" fontAlgn="ctr"/>
                      <a:r>
                        <a:rPr lang="en-IN" sz="1400" b="1" i="0" u="none" strike="noStrike" dirty="0" smtClean="0">
                          <a:solidFill>
                            <a:srgbClr val="000000"/>
                          </a:solidFill>
                          <a:effectLst/>
                          <a:latin typeface="Arial" panose="020B0604020202020204" pitchFamily="34" charset="0"/>
                        </a:rPr>
                        <a:t>11.</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MP</a:t>
                      </a:r>
                      <a:r>
                        <a:rPr lang="en-IN" sz="1400" b="1" i="0" u="none" strike="noStrike" baseline="0" dirty="0" smtClean="0">
                          <a:solidFill>
                            <a:srgbClr val="000000"/>
                          </a:solidFill>
                          <a:effectLst/>
                          <a:latin typeface="Arial"/>
                        </a:rPr>
                        <a:t> (WRD)</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636.68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61.49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102.79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55.97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0.00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15.96</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236.21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37.10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38.43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0886">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MP (NVDA)</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605.69</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0.00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0.00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31.19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20.00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19815">
                <a:tc>
                  <a:txBody>
                    <a:bodyPr/>
                    <a:lstStyle/>
                    <a:p>
                      <a:pPr algn="ctr" rtl="0" fontAlgn="ctr"/>
                      <a:r>
                        <a:rPr lang="en-IN" sz="1400" b="1" i="0" u="none" strike="noStrike" dirty="0" smtClean="0">
                          <a:solidFill>
                            <a:srgbClr val="000000"/>
                          </a:solidFill>
                          <a:effectLst/>
                          <a:latin typeface="Arial" panose="020B0604020202020204" pitchFamily="34" charset="0"/>
                        </a:rPr>
                        <a:t>12.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Maharashtra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a:solidFill>
                            <a:srgbClr val="000000"/>
                          </a:solidFill>
                          <a:effectLst/>
                          <a:latin typeface="Arial"/>
                        </a:rPr>
                        <a:t>1003.70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32.81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25.79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27.36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101.13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96955">
                <a:tc>
                  <a:txBody>
                    <a:bodyPr/>
                    <a:lstStyle/>
                    <a:p>
                      <a:pPr algn="ctr" rtl="0" fontAlgn="ctr"/>
                      <a:r>
                        <a:rPr lang="en-IN" sz="1400" b="1" i="0" u="none" strike="noStrike" dirty="0" smtClean="0">
                          <a:solidFill>
                            <a:srgbClr val="000000"/>
                          </a:solidFill>
                          <a:effectLst/>
                          <a:latin typeface="Arial" panose="020B0604020202020204" pitchFamily="34" charset="0"/>
                        </a:rPr>
                        <a:t>13.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Manipur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63.66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46.08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83620">
                <a:tc>
                  <a:txBody>
                    <a:bodyPr/>
                    <a:lstStyle/>
                    <a:p>
                      <a:pPr algn="ctr" rtl="0" fontAlgn="ctr"/>
                      <a:r>
                        <a:rPr lang="en-IN" sz="1400" b="1" i="0" u="none" strike="noStrike" dirty="0" smtClean="0">
                          <a:solidFill>
                            <a:srgbClr val="000000"/>
                          </a:solidFill>
                          <a:effectLst/>
                          <a:latin typeface="Arial" panose="020B0604020202020204" pitchFamily="34" charset="0"/>
                        </a:rPr>
                        <a:t>14.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Odisha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420.22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35.28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58.57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3.65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119.52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28.44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52632">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15.</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Rajasthan</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228.87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7.90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7212">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Telangana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230.05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7.44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27.16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11.81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21461">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Uttar Pradesh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709.49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36.34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299.53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1406">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Punjab</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917.00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156.00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300.31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61555">
                <a:tc>
                  <a:txBody>
                    <a:bodyPr/>
                    <a:lstStyle/>
                    <a:p>
                      <a:pPr marL="0" algn="ctr" defTabSz="914400" rtl="0" eaLnBrk="1" fontAlgn="ctr" latinLnBrk="0" hangingPunct="1"/>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Total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8298.96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853.86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933.15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593.23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164.01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108.66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2652.91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31.97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1512.17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513323" y="791948"/>
            <a:ext cx="1945148"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(CA in Rs. Crores)</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084594" y="6342404"/>
            <a:ext cx="3343275" cy="365125"/>
          </a:xfrm>
        </p:spPr>
        <p:txBody>
          <a:bodyPr/>
          <a:lstStyle/>
          <a:p>
            <a:r>
              <a:rPr lang="en-IN" sz="1800" b="1" smtClean="0">
                <a:solidFill>
                  <a:schemeClr val="tx1"/>
                </a:solidFill>
                <a:latin typeface="Book Antiqua" pitchFamily="18" charset="0"/>
              </a:rPr>
              <a:t>Consolidated</a:t>
            </a:r>
            <a:endParaRPr lang="en-IN" sz="1800" b="1" dirty="0">
              <a:solidFill>
                <a:schemeClr val="tx1"/>
              </a:solidFill>
              <a:latin typeface="Book Antiqua" pitchFamily="18" charset="0"/>
            </a:endParaRPr>
          </a:p>
        </p:txBody>
      </p:sp>
      <p:sp>
        <p:nvSpPr>
          <p:cNvPr id="7" name="Rectangle 6"/>
          <p:cNvSpPr/>
          <p:nvPr/>
        </p:nvSpPr>
        <p:spPr>
          <a:xfrm>
            <a:off x="1" y="0"/>
            <a:ext cx="9906000" cy="648182"/>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Tree>
    <p:extLst>
      <p:ext uri="{BB962C8B-B14F-4D97-AF65-F5344CB8AC3E}">
        <p14:creationId xmlns:p14="http://schemas.microsoft.com/office/powerpoint/2010/main" val="13148390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Box 9"/>
          <p:cNvSpPr txBox="1">
            <a:spLocks noChangeArrowheads="1"/>
          </p:cNvSpPr>
          <p:nvPr/>
        </p:nvSpPr>
        <p:spPr bwMode="auto">
          <a:xfrm>
            <a:off x="3018235" y="0"/>
            <a:ext cx="4643438" cy="461963"/>
          </a:xfrm>
          <a:prstGeom prst="rect">
            <a:avLst/>
          </a:prstGeom>
          <a:solidFill>
            <a:srgbClr val="002060"/>
          </a:solidFill>
          <a:ln w="9525">
            <a:solidFill>
              <a:srgbClr val="C00000"/>
            </a:solidFill>
            <a:miter lim="800000"/>
            <a:headEnd/>
            <a:tailEnd/>
          </a:ln>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sz="2400" b="1">
                <a:solidFill>
                  <a:schemeClr val="bg1"/>
                </a:solidFill>
                <a:latin typeface="Times New Roman" pitchFamily="18" charset="0"/>
                <a:cs typeface="Times New Roman" pitchFamily="18" charset="0"/>
              </a:rPr>
              <a:t>Subarnarekha Irr. Project</a:t>
            </a:r>
          </a:p>
        </p:txBody>
      </p:sp>
      <p:pic>
        <p:nvPicPr>
          <p:cNvPr id="9" name="Picture 8" descr="C:\Users\user\Desktop\CADA Photos\vlcsnap-2017-02-22-11h15m04s254.png"/>
          <p:cNvPicPr>
            <a:picLocks noChangeAspect="1" noChangeArrowheads="1"/>
          </p:cNvPicPr>
          <p:nvPr/>
        </p:nvPicPr>
        <p:blipFill>
          <a:blip r:embed="rId2"/>
          <a:srcRect/>
          <a:stretch>
            <a:fillRect/>
          </a:stretch>
        </p:blipFill>
        <p:spPr bwMode="auto">
          <a:xfrm>
            <a:off x="541704" y="642919"/>
            <a:ext cx="4256514" cy="2949705"/>
          </a:xfrm>
          <a:prstGeom prst="roundRect">
            <a:avLst>
              <a:gd name="adj" fmla="val 16667"/>
            </a:avLst>
          </a:prstGeom>
          <a:ln>
            <a:solidFill>
              <a:srgbClr val="C00000"/>
            </a:solid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8439" name="Picture 7" descr="F:\BKP 10.1.15\CLA of SIP\Meeting on 31.10.17\JLMC Photo\IMG_20170711_135735.jpg"/>
          <p:cNvPicPr>
            <a:picLocks noChangeAspect="1" noChangeArrowheads="1"/>
          </p:cNvPicPr>
          <p:nvPr/>
        </p:nvPicPr>
        <p:blipFill>
          <a:blip r:embed="rId3"/>
          <a:srcRect/>
          <a:stretch>
            <a:fillRect/>
          </a:stretch>
        </p:blipFill>
        <p:spPr bwMode="auto">
          <a:xfrm>
            <a:off x="5030391" y="642918"/>
            <a:ext cx="4333875" cy="285752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5365" name="TextBox 9"/>
          <p:cNvSpPr txBox="1">
            <a:spLocks noChangeArrowheads="1"/>
          </p:cNvSpPr>
          <p:nvPr/>
        </p:nvSpPr>
        <p:spPr bwMode="auto">
          <a:xfrm>
            <a:off x="2940844" y="3643313"/>
            <a:ext cx="4798219" cy="461962"/>
          </a:xfrm>
          <a:prstGeom prst="rect">
            <a:avLst/>
          </a:prstGeom>
          <a:solidFill>
            <a:srgbClr val="002060"/>
          </a:solidFill>
          <a:ln w="9525">
            <a:solidFill>
              <a:srgbClr val="C00000"/>
            </a:solidFill>
            <a:miter lim="800000"/>
            <a:headEnd/>
            <a:tailEnd/>
          </a:ln>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sz="2400" b="1">
                <a:solidFill>
                  <a:schemeClr val="bg1"/>
                </a:solidFill>
                <a:latin typeface="Times New Roman" pitchFamily="18" charset="0"/>
                <a:cs typeface="Times New Roman" pitchFamily="18" charset="0"/>
              </a:rPr>
              <a:t>Ret Irrigation Project</a:t>
            </a:r>
          </a:p>
        </p:txBody>
      </p:sp>
      <p:pic>
        <p:nvPicPr>
          <p:cNvPr id="10246" name="Picture 8" descr="I:\PIRC meeting\PIRC Meeting 4th 04-05.02.2019\Ret PIRC Meeting\IMG-20190118-WA0009.jpg"/>
          <p:cNvPicPr>
            <a:picLocks noChangeAspect="1" noChangeArrowheads="1"/>
          </p:cNvPicPr>
          <p:nvPr/>
        </p:nvPicPr>
        <p:blipFill>
          <a:blip r:embed="rId4"/>
          <a:srcRect/>
          <a:stretch>
            <a:fillRect/>
          </a:stretch>
        </p:blipFill>
        <p:spPr bwMode="auto">
          <a:xfrm>
            <a:off x="2399110" y="4357688"/>
            <a:ext cx="5494734" cy="2303462"/>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1503234562"/>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Box 9"/>
          <p:cNvSpPr txBox="1">
            <a:spLocks noChangeArrowheads="1"/>
          </p:cNvSpPr>
          <p:nvPr/>
        </p:nvSpPr>
        <p:spPr bwMode="auto">
          <a:xfrm>
            <a:off x="3018235" y="0"/>
            <a:ext cx="4643438" cy="461963"/>
          </a:xfrm>
          <a:prstGeom prst="rect">
            <a:avLst/>
          </a:prstGeom>
          <a:solidFill>
            <a:srgbClr val="002060"/>
          </a:solidFill>
          <a:ln w="9525">
            <a:solidFill>
              <a:srgbClr val="C00000"/>
            </a:solidFill>
            <a:miter lim="800000"/>
            <a:headEnd/>
            <a:tailEnd/>
          </a:ln>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sz="2400" b="1">
                <a:solidFill>
                  <a:schemeClr val="bg1"/>
                </a:solidFill>
                <a:latin typeface="Times New Roman" pitchFamily="18" charset="0"/>
                <a:cs typeface="Times New Roman" pitchFamily="18" charset="0"/>
              </a:rPr>
              <a:t>Anandapur Barrage Project</a:t>
            </a:r>
          </a:p>
        </p:txBody>
      </p:sp>
      <p:pic>
        <p:nvPicPr>
          <p:cNvPr id="29698" name="Picture 2" descr="G:\PIRC meeting\PIRC Meeting 6th 27-28.02.2020\6th PIRC\Barrage Photos\Barrage Photos\Barrage\IMG-0782.jpg"/>
          <p:cNvPicPr>
            <a:picLocks noChangeAspect="1" noChangeArrowheads="1"/>
          </p:cNvPicPr>
          <p:nvPr/>
        </p:nvPicPr>
        <p:blipFill>
          <a:blip r:embed="rId2" cstate="print"/>
          <a:srcRect/>
          <a:stretch>
            <a:fillRect/>
          </a:stretch>
        </p:blipFill>
        <p:spPr bwMode="auto">
          <a:xfrm>
            <a:off x="232139" y="642918"/>
            <a:ext cx="4720861" cy="321471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8" name="TextBox 9"/>
          <p:cNvSpPr txBox="1">
            <a:spLocks noChangeArrowheads="1"/>
          </p:cNvSpPr>
          <p:nvPr/>
        </p:nvSpPr>
        <p:spPr bwMode="auto">
          <a:xfrm>
            <a:off x="5185173" y="571480"/>
            <a:ext cx="2708691" cy="400110"/>
          </a:xfrm>
          <a:prstGeom prst="rect">
            <a:avLst/>
          </a:prstGeom>
          <a:ln>
            <a:headEnd/>
            <a:tailEnd/>
          </a:ln>
        </p:spPr>
        <p:style>
          <a:lnRef idx="0">
            <a:schemeClr val="accent1"/>
          </a:lnRef>
          <a:fillRef idx="3">
            <a:schemeClr val="accent1"/>
          </a:fillRef>
          <a:effectRef idx="3">
            <a:schemeClr val="accent1"/>
          </a:effectRef>
          <a:fontRef idx="minor">
            <a:schemeClr val="lt1"/>
          </a:fontRef>
        </p:style>
        <p:txBody>
          <a:bodyPr>
            <a:spAutoFit/>
          </a:bodyPr>
          <a:lstStyle/>
          <a:p>
            <a:pPr algn="ctr">
              <a:defRPr/>
            </a:pPr>
            <a:r>
              <a:rPr lang="en-IN" sz="2000" b="1" dirty="0">
                <a:solidFill>
                  <a:schemeClr val="bg1"/>
                </a:solidFill>
                <a:latin typeface="Times New Roman" pitchFamily="18" charset="0"/>
                <a:cs typeface="Times New Roman" pitchFamily="18" charset="0"/>
              </a:rPr>
              <a:t>Barrage Impounding</a:t>
            </a:r>
          </a:p>
        </p:txBody>
      </p:sp>
      <p:pic>
        <p:nvPicPr>
          <p:cNvPr id="29700" name="Picture 4"/>
          <p:cNvPicPr>
            <a:picLocks noChangeAspect="1" noChangeArrowheads="1"/>
          </p:cNvPicPr>
          <p:nvPr/>
        </p:nvPicPr>
        <p:blipFill>
          <a:blip r:embed="rId3" cstate="print"/>
          <a:srcRect/>
          <a:stretch>
            <a:fillRect/>
          </a:stretch>
        </p:blipFill>
        <p:spPr bwMode="auto">
          <a:xfrm>
            <a:off x="4798218" y="3409948"/>
            <a:ext cx="5107782" cy="3448052"/>
          </a:xfrm>
          <a:prstGeom prst="snip2DiagRect">
            <a:avLst>
              <a:gd name="adj1" fmla="val 10963"/>
              <a:gd name="adj2" fmla="val 16667"/>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938130220"/>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083469" y="1357314"/>
            <a:ext cx="8435579" cy="76993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defRPr/>
            </a:pPr>
            <a:r>
              <a:rPr lang="en-IN" sz="4400" dirty="0">
                <a:latin typeface="Times New Roman" pitchFamily="18" charset="0"/>
                <a:cs typeface="Times New Roman" pitchFamily="18" charset="0"/>
              </a:rPr>
              <a:t>Key Reasons for Progress delay</a:t>
            </a:r>
          </a:p>
        </p:txBody>
      </p:sp>
      <p:sp>
        <p:nvSpPr>
          <p:cNvPr id="17411" name="TextBox 8"/>
          <p:cNvSpPr txBox="1">
            <a:spLocks noChangeArrowheads="1"/>
          </p:cNvSpPr>
          <p:nvPr/>
        </p:nvSpPr>
        <p:spPr bwMode="auto">
          <a:xfrm>
            <a:off x="773906" y="2357439"/>
            <a:ext cx="866775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just" eaLnBrk="1" hangingPunct="1">
              <a:buFont typeface="Wingdings" pitchFamily="2" charset="2"/>
              <a:buChar char="§"/>
            </a:pPr>
            <a:r>
              <a:rPr lang="en-IN" sz="4000">
                <a:latin typeface="Times New Roman" pitchFamily="18" charset="0"/>
                <a:cs typeface="Times New Roman" pitchFamily="18" charset="0"/>
              </a:rPr>
              <a:t> Covid-19 Pandemic delayed the progress of CAD&amp;WM of all Projects.</a:t>
            </a:r>
          </a:p>
        </p:txBody>
      </p:sp>
      <p:sp>
        <p:nvSpPr>
          <p:cNvPr id="5" name="Rounded Rectangle 4"/>
          <p:cNvSpPr/>
          <p:nvPr/>
        </p:nvSpPr>
        <p:spPr>
          <a:xfrm>
            <a:off x="7816454" y="428626"/>
            <a:ext cx="1934765" cy="428625"/>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3600" b="1" dirty="0">
                <a:solidFill>
                  <a:srgbClr val="FF0000"/>
                </a:solidFill>
              </a:rPr>
              <a:t>Odisha</a:t>
            </a:r>
          </a:p>
        </p:txBody>
      </p:sp>
    </p:spTree>
    <p:extLst>
      <p:ext uri="{BB962C8B-B14F-4D97-AF65-F5344CB8AC3E}">
        <p14:creationId xmlns:p14="http://schemas.microsoft.com/office/powerpoint/2010/main" val="956361276"/>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AutoShape 2" descr="Image result for Thank you image"/>
          <p:cNvSpPr>
            <a:spLocks noChangeAspect="1" noChangeArrowheads="1"/>
          </p:cNvSpPr>
          <p:nvPr/>
        </p:nvSpPr>
        <p:spPr bwMode="auto">
          <a:xfrm>
            <a:off x="168540" y="-144463"/>
            <a:ext cx="3302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8435" name="AutoShape 4" descr="Image result for Thank you image"/>
          <p:cNvSpPr>
            <a:spLocks noChangeAspect="1" noChangeArrowheads="1"/>
          </p:cNvSpPr>
          <p:nvPr/>
        </p:nvSpPr>
        <p:spPr bwMode="auto">
          <a:xfrm>
            <a:off x="168540" y="-144463"/>
            <a:ext cx="3302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44038" name="Picture 6" descr="Image result for Thank you image"/>
          <p:cNvPicPr>
            <a:picLocks noChangeAspect="1" noChangeArrowheads="1"/>
          </p:cNvPicPr>
          <p:nvPr/>
        </p:nvPicPr>
        <p:blipFill>
          <a:blip r:embed="rId2"/>
          <a:srcRect/>
          <a:stretch>
            <a:fillRect/>
          </a:stretch>
        </p:blipFill>
        <p:spPr bwMode="auto">
          <a:xfrm>
            <a:off x="0" y="0"/>
            <a:ext cx="9906000" cy="6858000"/>
          </a:xfrm>
          <a:prstGeom prst="rect">
            <a:avLst/>
          </a:prstGeo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3126440954"/>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3">
            <a:extLst>
              <a:ext uri="{FF2B5EF4-FFF2-40B4-BE49-F238E27FC236}">
                <a16:creationId xmlns="" xmlns:a16="http://schemas.microsoft.com/office/drawing/2014/main" id="{6F9ABB20-0F01-4BE3-A3BB-94F963C7215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1132" y="311200"/>
            <a:ext cx="1114425" cy="148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Rectangle 2">
            <a:extLst>
              <a:ext uri="{FF2B5EF4-FFF2-40B4-BE49-F238E27FC236}">
                <a16:creationId xmlns="" xmlns:a16="http://schemas.microsoft.com/office/drawing/2014/main" id="{13EB295A-1672-4FE6-A43C-CC3809710A88}"/>
              </a:ext>
            </a:extLst>
          </p:cNvPr>
          <p:cNvSpPr>
            <a:spLocks noChangeArrowheads="1"/>
          </p:cNvSpPr>
          <p:nvPr/>
        </p:nvSpPr>
        <p:spPr bwMode="auto">
          <a:xfrm>
            <a:off x="1238251" y="-230832"/>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en-GB" altLang="en-US" sz="2400">
              <a:latin typeface="Times New Roman" panose="02020603050405020304" pitchFamily="18" charset="0"/>
              <a:cs typeface="Arial" panose="020B0604020202020204" pitchFamily="34" charset="0"/>
            </a:endParaRPr>
          </a:p>
        </p:txBody>
      </p:sp>
      <p:sp>
        <p:nvSpPr>
          <p:cNvPr id="5124" name="Slide Number Placeholder 5">
            <a:extLst>
              <a:ext uri="{FF2B5EF4-FFF2-40B4-BE49-F238E27FC236}">
                <a16:creationId xmlns="" xmlns:a16="http://schemas.microsoft.com/office/drawing/2014/main" id="{F4EAA5F7-6F5F-48F0-AC31-174071EF6320}"/>
              </a:ext>
            </a:extLst>
          </p:cNvPr>
          <p:cNvSpPr>
            <a:spLocks noGrp="1" noChangeArrowheads="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9BA965A2-38BE-4ED9-8A74-562A1FE3C339}" type="slidenum">
              <a:rPr lang="en-GB" altLang="en-US" sz="1400">
                <a:latin typeface="Times New Roman" panose="02020603050405020304" pitchFamily="18" charset="0"/>
                <a:cs typeface="Arial" panose="020B0604020202020204" pitchFamily="34" charset="0"/>
              </a:rPr>
              <a:pPr/>
              <a:t>114</a:t>
            </a:fld>
            <a:endParaRPr lang="en-GB" altLang="en-US" sz="1400">
              <a:latin typeface="Times New Roman" panose="02020603050405020304" pitchFamily="18" charset="0"/>
              <a:cs typeface="Arial" panose="020B0604020202020204" pitchFamily="34" charset="0"/>
            </a:endParaRPr>
          </a:p>
        </p:txBody>
      </p:sp>
      <p:pic>
        <p:nvPicPr>
          <p:cNvPr id="5125" name="Picture 7" descr="cwc_logo_high_resolution.jpg">
            <a:extLst>
              <a:ext uri="{FF2B5EF4-FFF2-40B4-BE49-F238E27FC236}">
                <a16:creationId xmlns="" xmlns:a16="http://schemas.microsoft.com/office/drawing/2014/main" id="{D6568876-FE31-42B7-B00C-C43688E858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82296" y="514400"/>
            <a:ext cx="892572"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Diagram 3">
            <a:extLst>
              <a:ext uri="{FF2B5EF4-FFF2-40B4-BE49-F238E27FC236}">
                <a16:creationId xmlns="" xmlns:a16="http://schemas.microsoft.com/office/drawing/2014/main" id="{D63B6816-C187-468D-BDB2-4CF385DD6DCB}"/>
              </a:ext>
            </a:extLst>
          </p:cNvPr>
          <p:cNvGraphicFramePr/>
          <p:nvPr>
            <p:extLst>
              <p:ext uri="{D42A27DB-BD31-4B8C-83A1-F6EECF244321}">
                <p14:modId xmlns:p14="http://schemas.microsoft.com/office/powerpoint/2010/main" val="2716314908"/>
              </p:ext>
            </p:extLst>
          </p:nvPr>
        </p:nvGraphicFramePr>
        <p:xfrm>
          <a:off x="2836194" y="1672948"/>
          <a:ext cx="4175839" cy="671569"/>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aphicFrame>
        <p:nvGraphicFramePr>
          <p:cNvPr id="9" name="Diagram 8">
            <a:extLst>
              <a:ext uri="{FF2B5EF4-FFF2-40B4-BE49-F238E27FC236}">
                <a16:creationId xmlns="" xmlns:a16="http://schemas.microsoft.com/office/drawing/2014/main" id="{40700AB3-AFA3-497A-98D3-BF069EDA4E0B}"/>
              </a:ext>
            </a:extLst>
          </p:cNvPr>
          <p:cNvGraphicFramePr/>
          <p:nvPr>
            <p:extLst>
              <p:ext uri="{D42A27DB-BD31-4B8C-83A1-F6EECF244321}">
                <p14:modId xmlns:p14="http://schemas.microsoft.com/office/powerpoint/2010/main" val="4089423815"/>
              </p:ext>
            </p:extLst>
          </p:nvPr>
        </p:nvGraphicFramePr>
        <p:xfrm>
          <a:off x="3034528" y="2336360"/>
          <a:ext cx="3836944" cy="50134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10" name="Group 9">
            <a:extLst>
              <a:ext uri="{FF2B5EF4-FFF2-40B4-BE49-F238E27FC236}">
                <a16:creationId xmlns="" xmlns:a16="http://schemas.microsoft.com/office/drawing/2014/main" id="{943A12EB-828E-4CF9-B314-CE0392FB3FB9}"/>
              </a:ext>
            </a:extLst>
          </p:cNvPr>
          <p:cNvGrpSpPr/>
          <p:nvPr/>
        </p:nvGrpSpPr>
        <p:grpSpPr>
          <a:xfrm>
            <a:off x="1726474" y="2917371"/>
            <a:ext cx="6455822" cy="2267682"/>
            <a:chOff x="0" y="0"/>
            <a:chExt cx="5832846" cy="671580"/>
          </a:xfrm>
          <a:solidFill>
            <a:schemeClr val="accent4">
              <a:lumMod val="40000"/>
              <a:lumOff val="60000"/>
            </a:schemeClr>
          </a:solidFill>
          <a:scene3d>
            <a:camera prst="orthographicFront"/>
            <a:lightRig rig="flat" dir="t"/>
          </a:scene3d>
        </p:grpSpPr>
        <p:sp>
          <p:nvSpPr>
            <p:cNvPr id="11" name="Rectangle: Rounded Corners 10">
              <a:extLst>
                <a:ext uri="{FF2B5EF4-FFF2-40B4-BE49-F238E27FC236}">
                  <a16:creationId xmlns="" xmlns:a16="http://schemas.microsoft.com/office/drawing/2014/main" id="{846D9DA9-3481-4145-9065-633A1D5E2568}"/>
                </a:ext>
              </a:extLst>
            </p:cNvPr>
            <p:cNvSpPr/>
            <p:nvPr/>
          </p:nvSpPr>
          <p:spPr>
            <a:xfrm>
              <a:off x="0" y="0"/>
              <a:ext cx="5832846" cy="671580"/>
            </a:xfrm>
            <a:prstGeom prst="roundRect">
              <a:avLst/>
            </a:prstGeom>
            <a:grpFill/>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
          <p:nvSpPr>
            <p:cNvPr id="12" name="Rectangle: Rounded Corners 4">
              <a:extLst>
                <a:ext uri="{FF2B5EF4-FFF2-40B4-BE49-F238E27FC236}">
                  <a16:creationId xmlns="" xmlns:a16="http://schemas.microsoft.com/office/drawing/2014/main" id="{D6E2585A-AB29-4466-8BCA-A97120F22F3D}"/>
                </a:ext>
              </a:extLst>
            </p:cNvPr>
            <p:cNvSpPr txBox="1"/>
            <p:nvPr/>
          </p:nvSpPr>
          <p:spPr>
            <a:xfrm>
              <a:off x="83108" y="200574"/>
              <a:ext cx="5747234" cy="438560"/>
            </a:xfrm>
            <a:prstGeom prst="rect">
              <a:avLst/>
            </a:prstGeom>
            <a:grpFill/>
            <a:sp3d/>
          </p:spPr>
          <p:style>
            <a:lnRef idx="0">
              <a:scrgbClr r="0" g="0" b="0"/>
            </a:lnRef>
            <a:fillRef idx="0">
              <a:scrgbClr r="0" g="0" b="0"/>
            </a:fillRef>
            <a:effectRef idx="0">
              <a:scrgbClr r="0" g="0" b="0"/>
            </a:effectRef>
            <a:fontRef idx="minor">
              <a:schemeClr val="lt1"/>
            </a:fontRef>
          </p:style>
          <p:txBody>
            <a:bodyPr lIns="106680" tIns="106680" rIns="106680" bIns="106680" spcCol="1270" anchor="ctr"/>
            <a:lstStyle/>
            <a:p>
              <a:pPr algn="ctr">
                <a:lnSpc>
                  <a:spcPct val="120000"/>
                </a:lnSpc>
                <a:spcBef>
                  <a:spcPct val="0"/>
                </a:spcBef>
                <a:defRPr/>
              </a:pPr>
              <a:r>
                <a:rPr lang="en-IN" sz="2800" dirty="0"/>
                <a:t> </a:t>
              </a:r>
              <a:r>
                <a:rPr lang="en-IN" sz="2800" b="1" baseline="30000" dirty="0">
                  <a:solidFill>
                    <a:schemeClr val="accent6">
                      <a:lumMod val="75000"/>
                    </a:schemeClr>
                  </a:solidFill>
                  <a:latin typeface="Arial" panose="020B0604020202020204" pitchFamily="34" charset="0"/>
                  <a:cs typeface="Arial" panose="020B0604020202020204" pitchFamily="34" charset="0"/>
                </a:rPr>
                <a:t>7th</a:t>
              </a:r>
              <a:r>
                <a:rPr lang="en-IN" sz="2800" b="1" dirty="0">
                  <a:solidFill>
                    <a:schemeClr val="accent6">
                      <a:lumMod val="75000"/>
                    </a:schemeClr>
                  </a:solidFill>
                  <a:latin typeface="Arial" panose="020B0604020202020204" pitchFamily="34" charset="0"/>
                  <a:cs typeface="Arial" panose="020B0604020202020204" pitchFamily="34" charset="0"/>
                </a:rPr>
                <a:t> </a:t>
              </a:r>
              <a:r>
                <a:rPr lang="en-US" sz="2800" b="1" dirty="0">
                  <a:solidFill>
                    <a:schemeClr val="accent6">
                      <a:lumMod val="75000"/>
                    </a:schemeClr>
                  </a:solidFill>
                  <a:latin typeface="Arial" panose="020B0604020202020204" pitchFamily="34" charset="0"/>
                  <a:cs typeface="Arial" panose="020B0604020202020204" pitchFamily="34" charset="0"/>
                </a:rPr>
                <a:t>Project Implementation Review Committee (PIRC) for CADWM Implementation under 99 PRIORITIZED PROJECTS- Karnataka State</a:t>
              </a:r>
              <a:endParaRPr lang="en-IN" sz="1050" b="1" cap="all" dirty="0">
                <a:ln/>
                <a:solidFill>
                  <a:srgbClr val="002060"/>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cs typeface="Arial" panose="020B0604020202020204" pitchFamily="34" charset="0"/>
              </a:endParaRPr>
            </a:p>
            <a:p>
              <a:pPr defTabSz="1244600">
                <a:lnSpc>
                  <a:spcPct val="90000"/>
                </a:lnSpc>
                <a:spcAft>
                  <a:spcPct val="35000"/>
                </a:spcAft>
                <a:defRPr/>
              </a:pPr>
              <a:endParaRPr lang="en-IN" sz="2800" dirty="0"/>
            </a:p>
          </p:txBody>
        </p:sp>
      </p:grpSp>
      <p:sp>
        <p:nvSpPr>
          <p:cNvPr id="5130" name="TextBox 1">
            <a:extLst>
              <a:ext uri="{FF2B5EF4-FFF2-40B4-BE49-F238E27FC236}">
                <a16:creationId xmlns="" xmlns:a16="http://schemas.microsoft.com/office/drawing/2014/main" id="{D62FC9C8-EBF9-4541-B835-70E47B599EB1}"/>
              </a:ext>
            </a:extLst>
          </p:cNvPr>
          <p:cNvSpPr txBox="1">
            <a:spLocks noChangeArrowheads="1"/>
          </p:cNvSpPr>
          <p:nvPr/>
        </p:nvSpPr>
        <p:spPr bwMode="auto">
          <a:xfrm>
            <a:off x="3174711" y="5895255"/>
            <a:ext cx="314920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IN" altLang="en-US" sz="2400" dirty="0">
                <a:latin typeface="Arial" panose="020B0604020202020204" pitchFamily="34" charset="0"/>
                <a:cs typeface="Arial" panose="020B0604020202020204" pitchFamily="34" charset="0"/>
              </a:rPr>
              <a:t>Date -11</a:t>
            </a:r>
            <a:r>
              <a:rPr lang="en-IN" altLang="en-US" sz="2400" baseline="30000" dirty="0">
                <a:latin typeface="Arial" panose="020B0604020202020204" pitchFamily="34" charset="0"/>
                <a:cs typeface="Arial" panose="020B0604020202020204" pitchFamily="34" charset="0"/>
              </a:rPr>
              <a:t>th</a:t>
            </a:r>
            <a:r>
              <a:rPr lang="en-IN" altLang="en-US" sz="2400" dirty="0">
                <a:latin typeface="Arial" panose="020B0604020202020204" pitchFamily="34" charset="0"/>
                <a:cs typeface="Arial" panose="020B0604020202020204" pitchFamily="34" charset="0"/>
              </a:rPr>
              <a:t> September,2020</a:t>
            </a:r>
          </a:p>
        </p:txBody>
      </p:sp>
    </p:spTree>
    <p:extLst>
      <p:ext uri="{BB962C8B-B14F-4D97-AF65-F5344CB8AC3E}">
        <p14:creationId xmlns:p14="http://schemas.microsoft.com/office/powerpoint/2010/main" val="79549919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281806" y="614690"/>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4000" b="1" dirty="0">
                <a:solidFill>
                  <a:srgbClr val="800000"/>
                </a:solidFill>
                <a:effectLst>
                  <a:outerShdw blurRad="38100" dist="38100" dir="2700000" algn="tl">
                    <a:srgbClr val="C0C0C0"/>
                  </a:outerShdw>
                </a:effectLst>
              </a:rPr>
              <a:t>Karnataka</a:t>
            </a:r>
            <a:endParaRPr lang="en-US" sz="4000" b="1" dirty="0"/>
          </a:p>
        </p:txBody>
      </p:sp>
      <p:graphicFrame>
        <p:nvGraphicFramePr>
          <p:cNvPr id="4" name="Content Placeholder 3"/>
          <p:cNvGraphicFramePr>
            <a:graphicFrameLocks noGrp="1"/>
          </p:cNvGraphicFramePr>
          <p:nvPr>
            <p:extLst>
              <p:ext uri="{D42A27DB-BD31-4B8C-83A1-F6EECF244321}">
                <p14:modId xmlns:p14="http://schemas.microsoft.com/office/powerpoint/2010/main" val="687640742"/>
              </p:ext>
            </p:extLst>
          </p:nvPr>
        </p:nvGraphicFramePr>
        <p:xfrm>
          <a:off x="600362" y="1567649"/>
          <a:ext cx="9045809" cy="912148"/>
        </p:xfrm>
        <a:graphic>
          <a:graphicData uri="http://schemas.openxmlformats.org/drawingml/2006/table">
            <a:tbl>
              <a:tblPr/>
              <a:tblGrid>
                <a:gridCol w="9045809">
                  <a:extLst>
                    <a:ext uri="{9D8B030D-6E8A-4147-A177-3AD203B41FA5}">
                      <a16:colId xmlns="" xmlns:a16="http://schemas.microsoft.com/office/drawing/2014/main" val="20000"/>
                    </a:ext>
                  </a:extLst>
                </a:gridCol>
              </a:tblGrid>
              <a:tr h="912148">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Number of Projects included: 5                            </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Projects Availing CA: 4                           </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bl>
          </a:graphicData>
        </a:graphic>
      </p:graphicFrame>
      <p:sp>
        <p:nvSpPr>
          <p:cNvPr id="10" name="Rectangle 9"/>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12" name="TextBox 11">
            <a:extLst>
              <a:ext uri="{FF2B5EF4-FFF2-40B4-BE49-F238E27FC236}">
                <a16:creationId xmlns="" xmlns:a16="http://schemas.microsoft.com/office/drawing/2014/main" id="{C43EBEFA-41A6-4867-9854-6806E67238EE}"/>
              </a:ext>
            </a:extLst>
          </p:cNvPr>
          <p:cNvSpPr txBox="1"/>
          <p:nvPr/>
        </p:nvSpPr>
        <p:spPr>
          <a:xfrm>
            <a:off x="681038" y="2795624"/>
            <a:ext cx="8836406" cy="3139321"/>
          </a:xfrm>
          <a:prstGeom prst="rect">
            <a:avLst/>
          </a:prstGeom>
          <a:noFill/>
        </p:spPr>
        <p:txBody>
          <a:bodyPr wrap="square" rtlCol="0">
            <a:spAutoFit/>
          </a:bodyPr>
          <a:lstStyle/>
          <a:p>
            <a:pPr marL="539750" indent="-539750">
              <a:lnSpc>
                <a:spcPct val="150000"/>
              </a:lnSpc>
              <a:buAutoNum type="arabicPeriod"/>
            </a:pPr>
            <a:r>
              <a:rPr lang="en-IN" sz="2400" b="1" dirty="0">
                <a:solidFill>
                  <a:srgbClr val="000000"/>
                </a:solidFill>
                <a:latin typeface="Arial" pitchFamily="34" charset="0"/>
                <a:cs typeface="Arial" pitchFamily="34" charset="0"/>
              </a:rPr>
              <a:t>Sri </a:t>
            </a:r>
            <a:r>
              <a:rPr lang="en-IN" sz="2400" b="1" dirty="0" err="1">
                <a:solidFill>
                  <a:srgbClr val="000000"/>
                </a:solidFill>
                <a:latin typeface="Arial" pitchFamily="34" charset="0"/>
                <a:cs typeface="Arial" pitchFamily="34" charset="0"/>
              </a:rPr>
              <a:t>Rameshwara</a:t>
            </a:r>
            <a:r>
              <a:rPr lang="en-IN" sz="2400" b="1" dirty="0">
                <a:solidFill>
                  <a:srgbClr val="000000"/>
                </a:solidFill>
                <a:latin typeface="Arial" pitchFamily="34" charset="0"/>
                <a:cs typeface="Arial" pitchFamily="34" charset="0"/>
              </a:rPr>
              <a:t> LIS (Belagavi)</a:t>
            </a:r>
          </a:p>
          <a:p>
            <a:pPr marL="539750" indent="-539750">
              <a:lnSpc>
                <a:spcPct val="150000"/>
              </a:lnSpc>
              <a:buAutoNum type="arabicPeriod"/>
            </a:pPr>
            <a:r>
              <a:rPr lang="en-IN" sz="2400" b="1" dirty="0">
                <a:solidFill>
                  <a:srgbClr val="000000"/>
                </a:solidFill>
                <a:latin typeface="Arial" pitchFamily="34" charset="0"/>
                <a:cs typeface="Arial" pitchFamily="34" charset="0"/>
              </a:rPr>
              <a:t>Upper </a:t>
            </a:r>
            <a:r>
              <a:rPr lang="en-IN" sz="2400" b="1" dirty="0" err="1">
                <a:solidFill>
                  <a:srgbClr val="000000"/>
                </a:solidFill>
                <a:latin typeface="Arial" pitchFamily="34" charset="0"/>
                <a:cs typeface="Arial" pitchFamily="34" charset="0"/>
              </a:rPr>
              <a:t>Tunga</a:t>
            </a:r>
            <a:r>
              <a:rPr lang="en-IN" sz="2400" b="1" dirty="0">
                <a:solidFill>
                  <a:srgbClr val="000000"/>
                </a:solidFill>
                <a:latin typeface="Arial" pitchFamily="34" charset="0"/>
                <a:cs typeface="Arial" pitchFamily="34" charset="0"/>
              </a:rPr>
              <a:t> Project (</a:t>
            </a:r>
            <a:r>
              <a:rPr lang="en-IN" sz="2400" b="1" dirty="0" err="1">
                <a:solidFill>
                  <a:srgbClr val="000000"/>
                </a:solidFill>
                <a:latin typeface="Arial" pitchFamily="34" charset="0"/>
                <a:cs typeface="Arial" pitchFamily="34" charset="0"/>
              </a:rPr>
              <a:t>Shivomoga</a:t>
            </a:r>
            <a:r>
              <a:rPr lang="en-IN" sz="2400" b="1" dirty="0">
                <a:solidFill>
                  <a:srgbClr val="000000"/>
                </a:solidFill>
                <a:latin typeface="Arial" pitchFamily="34" charset="0"/>
                <a:cs typeface="Arial" pitchFamily="34" charset="0"/>
              </a:rPr>
              <a:t>)</a:t>
            </a:r>
          </a:p>
          <a:p>
            <a:pPr marL="539750" indent="-539750">
              <a:lnSpc>
                <a:spcPct val="150000"/>
              </a:lnSpc>
              <a:buAutoNum type="arabicPeriod"/>
            </a:pPr>
            <a:r>
              <a:rPr lang="en-IN" sz="2400" b="1" dirty="0">
                <a:solidFill>
                  <a:srgbClr val="000000"/>
                </a:solidFill>
                <a:latin typeface="Arial" pitchFamily="34" charset="0"/>
                <a:cs typeface="Arial" pitchFamily="34" charset="0"/>
              </a:rPr>
              <a:t>Bhima LIS (Kalburgi)</a:t>
            </a:r>
          </a:p>
          <a:p>
            <a:pPr marL="539750" indent="-539750">
              <a:lnSpc>
                <a:spcPct val="150000"/>
              </a:lnSpc>
            </a:pPr>
            <a:r>
              <a:rPr lang="en-IN" sz="2400" b="1" dirty="0">
                <a:latin typeface="Arial" pitchFamily="34" charset="0"/>
                <a:cs typeface="Arial" pitchFamily="34" charset="0"/>
              </a:rPr>
              <a:t>4.    </a:t>
            </a:r>
            <a:r>
              <a:rPr lang="en-IN" sz="2400" b="1" dirty="0">
                <a:solidFill>
                  <a:srgbClr val="000000"/>
                </a:solidFill>
                <a:latin typeface="Arial" pitchFamily="34" charset="0"/>
                <a:cs typeface="Arial" pitchFamily="34" charset="0"/>
              </a:rPr>
              <a:t>Karanja Project  (Kalburgi)</a:t>
            </a:r>
          </a:p>
          <a:p>
            <a:pPr marL="539750" indent="-539750">
              <a:lnSpc>
                <a:spcPct val="150000"/>
              </a:lnSpc>
            </a:pPr>
            <a:r>
              <a:rPr lang="en-IN" sz="2400" b="1" dirty="0">
                <a:solidFill>
                  <a:srgbClr val="FF0000"/>
                </a:solidFill>
                <a:latin typeface="Arial" pitchFamily="34" charset="0"/>
                <a:cs typeface="Arial" pitchFamily="34" charset="0"/>
              </a:rPr>
              <a:t>5.    NLBC </a:t>
            </a:r>
            <a:r>
              <a:rPr lang="en-IN" sz="2400" b="1" dirty="0" smtClean="0">
                <a:solidFill>
                  <a:srgbClr val="FF0000"/>
                </a:solidFill>
                <a:latin typeface="Arial" pitchFamily="34" charset="0"/>
                <a:cs typeface="Arial" pitchFamily="34" charset="0"/>
              </a:rPr>
              <a:t>– </a:t>
            </a:r>
            <a:r>
              <a:rPr lang="en-IN" sz="1600" i="1" dirty="0" smtClean="0">
                <a:solidFill>
                  <a:srgbClr val="FF0000"/>
                </a:solidFill>
                <a:latin typeface="Arial" pitchFamily="34" charset="0"/>
                <a:cs typeface="Arial" pitchFamily="34" charset="0"/>
              </a:rPr>
              <a:t>State Govt. proposed to drop </a:t>
            </a:r>
            <a:r>
              <a:rPr lang="en-IN" sz="1600" i="1" dirty="0">
                <a:solidFill>
                  <a:srgbClr val="FF0000"/>
                </a:solidFill>
                <a:latin typeface="Arial" pitchFamily="34" charset="0"/>
                <a:cs typeface="Arial" pitchFamily="34" charset="0"/>
              </a:rPr>
              <a:t>t</a:t>
            </a:r>
            <a:r>
              <a:rPr lang="en-IN" sz="1600" i="1" dirty="0" smtClean="0">
                <a:solidFill>
                  <a:srgbClr val="FF0000"/>
                </a:solidFill>
                <a:latin typeface="Arial" pitchFamily="34" charset="0"/>
                <a:cs typeface="Arial" pitchFamily="34" charset="0"/>
              </a:rPr>
              <a:t>his project during 6</a:t>
            </a:r>
            <a:r>
              <a:rPr lang="en-IN" sz="1600" i="1" baseline="30000" dirty="0" smtClean="0">
                <a:solidFill>
                  <a:srgbClr val="FF0000"/>
                </a:solidFill>
                <a:latin typeface="Arial" pitchFamily="34" charset="0"/>
                <a:cs typeface="Arial" pitchFamily="34" charset="0"/>
              </a:rPr>
              <a:t>th</a:t>
            </a:r>
            <a:r>
              <a:rPr lang="en-IN" sz="1600" i="1" dirty="0" smtClean="0">
                <a:solidFill>
                  <a:srgbClr val="FF0000"/>
                </a:solidFill>
                <a:latin typeface="Arial" pitchFamily="34" charset="0"/>
                <a:cs typeface="Arial" pitchFamily="34" charset="0"/>
              </a:rPr>
              <a:t> PIRC</a:t>
            </a:r>
            <a:endParaRPr lang="en-IN" sz="2400" i="1" dirty="0">
              <a:solidFill>
                <a:srgbClr val="FF0000"/>
              </a:solidFill>
              <a:latin typeface="Arial" pitchFamily="34" charset="0"/>
              <a:cs typeface="Arial" pitchFamily="34" charset="0"/>
            </a:endParaRPr>
          </a:p>
          <a:p>
            <a:endParaRPr lang="en-IN" dirty="0"/>
          </a:p>
        </p:txBody>
      </p:sp>
      <p:sp>
        <p:nvSpPr>
          <p:cNvPr id="14" name="Slide Number Placeholder 13"/>
          <p:cNvSpPr>
            <a:spLocks noGrp="1"/>
          </p:cNvSpPr>
          <p:nvPr>
            <p:ph type="sldNum" sz="quarter" idx="12"/>
          </p:nvPr>
        </p:nvSpPr>
        <p:spPr/>
        <p:txBody>
          <a:bodyPr/>
          <a:lstStyle/>
          <a:p>
            <a:fld id="{396A2484-D5D1-4CDB-824C-75F47FDB7F6F}" type="slidenum">
              <a:rPr lang="en-IN" smtClean="0"/>
              <a:pPr/>
              <a:t>115</a:t>
            </a:fld>
            <a:endParaRPr lang="en-IN" dirty="0"/>
          </a:p>
        </p:txBody>
      </p:sp>
    </p:spTree>
    <p:extLst>
      <p:ext uri="{BB962C8B-B14F-4D97-AF65-F5344CB8AC3E}">
        <p14:creationId xmlns:p14="http://schemas.microsoft.com/office/powerpoint/2010/main" val="324017487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PREMANAND\Downloads\UTP_Command_Area.jpg"/>
          <p:cNvPicPr>
            <a:picLocks noChangeAspect="1" noChangeArrowheads="1"/>
          </p:cNvPicPr>
          <p:nvPr/>
        </p:nvPicPr>
        <p:blipFill>
          <a:blip r:embed="rId2" cstate="print"/>
          <a:srcRect/>
          <a:stretch>
            <a:fillRect/>
          </a:stretch>
        </p:blipFill>
        <p:spPr bwMode="auto">
          <a:xfrm>
            <a:off x="2585128" y="2193429"/>
            <a:ext cx="2417816" cy="4363655"/>
          </a:xfrm>
          <a:prstGeom prst="rect">
            <a:avLst/>
          </a:prstGeom>
          <a:noFill/>
        </p:spPr>
      </p:pic>
      <p:pic>
        <p:nvPicPr>
          <p:cNvPr id="8" name="Picture 2" descr="C:\Users\PREMANAND\Downloads\Bhima_LIS.jpg"/>
          <p:cNvPicPr>
            <a:picLocks noChangeAspect="1" noChangeArrowheads="1"/>
          </p:cNvPicPr>
          <p:nvPr/>
        </p:nvPicPr>
        <p:blipFill>
          <a:blip r:embed="rId3" cstate="print"/>
          <a:srcRect/>
          <a:stretch>
            <a:fillRect/>
          </a:stretch>
        </p:blipFill>
        <p:spPr bwMode="auto">
          <a:xfrm>
            <a:off x="5198489" y="1280160"/>
            <a:ext cx="3202858" cy="2507084"/>
          </a:xfrm>
          <a:prstGeom prst="rect">
            <a:avLst/>
          </a:prstGeom>
          <a:noFill/>
        </p:spPr>
      </p:pic>
      <p:pic>
        <p:nvPicPr>
          <p:cNvPr id="10" name="Picture 2" descr="\\Shobha\g\AE-4\6th PIRC\Karanja.jpg"/>
          <p:cNvPicPr>
            <a:picLocks noChangeAspect="1" noChangeArrowheads="1"/>
          </p:cNvPicPr>
          <p:nvPr/>
        </p:nvPicPr>
        <p:blipFill>
          <a:blip r:embed="rId4" cstate="print"/>
          <a:srcRect/>
          <a:stretch>
            <a:fillRect/>
          </a:stretch>
        </p:blipFill>
        <p:spPr bwMode="auto">
          <a:xfrm>
            <a:off x="5192024" y="4145280"/>
            <a:ext cx="3284917" cy="2612675"/>
          </a:xfrm>
          <a:prstGeom prst="rect">
            <a:avLst/>
          </a:prstGeom>
          <a:noFill/>
        </p:spPr>
      </p:pic>
      <p:pic>
        <p:nvPicPr>
          <p:cNvPr id="51202" name="Picture 2" descr="C:\Users\PREMANAND\Downloads\Sri_Rameshwara_LIS.jpg"/>
          <p:cNvPicPr>
            <a:picLocks noChangeAspect="1" noChangeArrowheads="1"/>
          </p:cNvPicPr>
          <p:nvPr/>
        </p:nvPicPr>
        <p:blipFill>
          <a:blip r:embed="rId5" cstate="print"/>
          <a:srcRect/>
          <a:stretch>
            <a:fillRect/>
          </a:stretch>
        </p:blipFill>
        <p:spPr bwMode="auto">
          <a:xfrm>
            <a:off x="175376" y="1352550"/>
            <a:ext cx="2386053" cy="4152900"/>
          </a:xfrm>
          <a:prstGeom prst="rect">
            <a:avLst/>
          </a:prstGeom>
          <a:noFill/>
        </p:spPr>
      </p:pic>
      <p:sp>
        <p:nvSpPr>
          <p:cNvPr id="9" name="TextBox 8"/>
          <p:cNvSpPr txBox="1"/>
          <p:nvPr/>
        </p:nvSpPr>
        <p:spPr>
          <a:xfrm>
            <a:off x="297327" y="5499549"/>
            <a:ext cx="2242000" cy="954107"/>
          </a:xfrm>
          <a:prstGeom prst="rect">
            <a:avLst/>
          </a:prstGeom>
          <a:noFill/>
        </p:spPr>
        <p:txBody>
          <a:bodyPr wrap="square" rtlCol="0">
            <a:spAutoFit/>
          </a:bodyPr>
          <a:lstStyle/>
          <a:p>
            <a:r>
              <a:rPr lang="en-IN" sz="1400" dirty="0">
                <a:latin typeface="Arial" panose="020B0604020202020204" pitchFamily="34" charset="0"/>
                <a:cs typeface="Arial" panose="020B0604020202020204" pitchFamily="34" charset="0"/>
              </a:rPr>
              <a:t>Source: </a:t>
            </a:r>
            <a:r>
              <a:rPr lang="en-IN" sz="1400" dirty="0" err="1">
                <a:latin typeface="Arial" panose="020B0604020202020204" pitchFamily="34" charset="0"/>
                <a:cs typeface="Arial" panose="020B0604020202020204" pitchFamily="34" charset="0"/>
              </a:rPr>
              <a:t>Gataprabha</a:t>
            </a:r>
            <a:r>
              <a:rPr lang="en-IN" sz="1400" dirty="0">
                <a:latin typeface="Arial" panose="020B0604020202020204" pitchFamily="34" charset="0"/>
                <a:cs typeface="Arial" panose="020B0604020202020204" pitchFamily="34" charset="0"/>
              </a:rPr>
              <a:t> River</a:t>
            </a:r>
          </a:p>
          <a:p>
            <a:r>
              <a:rPr lang="en-IN" sz="1400" dirty="0">
                <a:latin typeface="Arial" panose="020B0604020202020204" pitchFamily="34" charset="0"/>
                <a:cs typeface="Arial" panose="020B0604020202020204" pitchFamily="34" charset="0"/>
              </a:rPr>
              <a:t>Utilisation: 62.3MCM (2.2TMC)</a:t>
            </a:r>
          </a:p>
          <a:p>
            <a:r>
              <a:rPr lang="en-IN" sz="1400" dirty="0">
                <a:latin typeface="Arial" panose="020B0604020202020204" pitchFamily="34" charset="0"/>
                <a:cs typeface="Arial" panose="020B0604020202020204" pitchFamily="34" charset="0"/>
              </a:rPr>
              <a:t>CCA:13,800Ha</a:t>
            </a:r>
          </a:p>
        </p:txBody>
      </p:sp>
      <p:sp>
        <p:nvSpPr>
          <p:cNvPr id="11" name="TextBox 10"/>
          <p:cNvSpPr txBox="1"/>
          <p:nvPr/>
        </p:nvSpPr>
        <p:spPr>
          <a:xfrm>
            <a:off x="2687034" y="1433090"/>
            <a:ext cx="2504990" cy="954107"/>
          </a:xfrm>
          <a:prstGeom prst="rect">
            <a:avLst/>
          </a:prstGeom>
          <a:noFill/>
        </p:spPr>
        <p:txBody>
          <a:bodyPr wrap="square" rtlCol="0">
            <a:spAutoFit/>
          </a:bodyPr>
          <a:lstStyle/>
          <a:p>
            <a:r>
              <a:rPr lang="en-IN" sz="1400" dirty="0">
                <a:latin typeface="Arial" panose="020B0604020202020204" pitchFamily="34" charset="0"/>
                <a:cs typeface="Arial" panose="020B0604020202020204" pitchFamily="34" charset="0"/>
              </a:rPr>
              <a:t>Source: </a:t>
            </a:r>
            <a:r>
              <a:rPr lang="en-IN" sz="1400" dirty="0" err="1">
                <a:latin typeface="Arial" panose="020B0604020202020204" pitchFamily="34" charset="0"/>
                <a:cs typeface="Arial" panose="020B0604020202020204" pitchFamily="34" charset="0"/>
              </a:rPr>
              <a:t>Tunga</a:t>
            </a:r>
            <a:r>
              <a:rPr lang="en-IN" sz="1400" dirty="0">
                <a:latin typeface="Arial" panose="020B0604020202020204" pitchFamily="34" charset="0"/>
                <a:cs typeface="Arial" panose="020B0604020202020204" pitchFamily="34" charset="0"/>
              </a:rPr>
              <a:t> River</a:t>
            </a:r>
          </a:p>
          <a:p>
            <a:r>
              <a:rPr lang="en-IN" sz="1400" dirty="0">
                <a:latin typeface="Arial" panose="020B0604020202020204" pitchFamily="34" charset="0"/>
                <a:cs typeface="Arial" panose="020B0604020202020204" pitchFamily="34" charset="0"/>
              </a:rPr>
              <a:t>Utilisation:346.51MCM (12.24TMC)</a:t>
            </a:r>
          </a:p>
          <a:p>
            <a:r>
              <a:rPr lang="en-IN" sz="1400" dirty="0">
                <a:latin typeface="Arial" panose="020B0604020202020204" pitchFamily="34" charset="0"/>
                <a:cs typeface="Arial" panose="020B0604020202020204" pitchFamily="34" charset="0"/>
              </a:rPr>
              <a:t>CCA: 80,494 Ha</a:t>
            </a:r>
          </a:p>
        </p:txBody>
      </p:sp>
      <p:sp>
        <p:nvSpPr>
          <p:cNvPr id="12" name="TextBox 11"/>
          <p:cNvSpPr txBox="1"/>
          <p:nvPr/>
        </p:nvSpPr>
        <p:spPr>
          <a:xfrm>
            <a:off x="8346408" y="1692218"/>
            <a:ext cx="1121443" cy="2031325"/>
          </a:xfrm>
          <a:prstGeom prst="rect">
            <a:avLst/>
          </a:prstGeom>
          <a:noFill/>
        </p:spPr>
        <p:txBody>
          <a:bodyPr wrap="square" rtlCol="0">
            <a:spAutoFit/>
          </a:bodyPr>
          <a:lstStyle/>
          <a:p>
            <a:r>
              <a:rPr lang="en-IN" sz="1400" dirty="0">
                <a:latin typeface="Arial" panose="020B0604020202020204" pitchFamily="34" charset="0"/>
                <a:cs typeface="Arial" panose="020B0604020202020204" pitchFamily="34" charset="0"/>
              </a:rPr>
              <a:t>Source: </a:t>
            </a:r>
            <a:r>
              <a:rPr lang="en-IN" sz="1400" dirty="0" err="1">
                <a:latin typeface="Arial" panose="020B0604020202020204" pitchFamily="34" charset="0"/>
                <a:cs typeface="Arial" panose="020B0604020202020204" pitchFamily="34" charset="0"/>
              </a:rPr>
              <a:t>Bhima</a:t>
            </a:r>
            <a:r>
              <a:rPr lang="en-IN" sz="1400" dirty="0">
                <a:latin typeface="Arial" panose="020B0604020202020204" pitchFamily="34" charset="0"/>
                <a:cs typeface="Arial" panose="020B0604020202020204" pitchFamily="34" charset="0"/>
              </a:rPr>
              <a:t> River</a:t>
            </a:r>
          </a:p>
          <a:p>
            <a:r>
              <a:rPr lang="en-IN" sz="1400" dirty="0">
                <a:latin typeface="Arial" panose="020B0604020202020204" pitchFamily="34" charset="0"/>
                <a:cs typeface="Arial" panose="020B0604020202020204" pitchFamily="34" charset="0"/>
              </a:rPr>
              <a:t>Utilisation:169.90MCM                        	(6.00TMC)</a:t>
            </a:r>
          </a:p>
          <a:p>
            <a:r>
              <a:rPr lang="en-IN" sz="1400" dirty="0">
                <a:latin typeface="Arial" panose="020B0604020202020204" pitchFamily="34" charset="0"/>
                <a:cs typeface="Arial" panose="020B0604020202020204" pitchFamily="34" charset="0"/>
              </a:rPr>
              <a:t>CCA: 24,292Ha</a:t>
            </a:r>
          </a:p>
        </p:txBody>
      </p:sp>
      <p:sp>
        <p:nvSpPr>
          <p:cNvPr id="13" name="TextBox 12"/>
          <p:cNvSpPr txBox="1"/>
          <p:nvPr/>
        </p:nvSpPr>
        <p:spPr>
          <a:xfrm>
            <a:off x="8425717" y="4508840"/>
            <a:ext cx="1042134" cy="1446550"/>
          </a:xfrm>
          <a:prstGeom prst="rect">
            <a:avLst/>
          </a:prstGeom>
          <a:noFill/>
        </p:spPr>
        <p:txBody>
          <a:bodyPr wrap="square" rtlCol="0">
            <a:spAutoFit/>
          </a:bodyPr>
          <a:lstStyle/>
          <a:p>
            <a:r>
              <a:rPr lang="en-IN" sz="1100" dirty="0">
                <a:latin typeface="Arial" panose="020B0604020202020204" pitchFamily="34" charset="0"/>
                <a:cs typeface="Arial" panose="020B0604020202020204" pitchFamily="34" charset="0"/>
              </a:rPr>
              <a:t>Source: </a:t>
            </a:r>
            <a:r>
              <a:rPr lang="en-IN" sz="1100" dirty="0" err="1">
                <a:latin typeface="Arial" panose="020B0604020202020204" pitchFamily="34" charset="0"/>
                <a:cs typeface="Arial" panose="020B0604020202020204" pitchFamily="34" charset="0"/>
              </a:rPr>
              <a:t>Karanja</a:t>
            </a:r>
            <a:r>
              <a:rPr lang="en-IN" sz="1100" dirty="0">
                <a:latin typeface="Arial" panose="020B0604020202020204" pitchFamily="34" charset="0"/>
                <a:cs typeface="Arial" panose="020B0604020202020204" pitchFamily="34" charset="0"/>
              </a:rPr>
              <a:t> River</a:t>
            </a:r>
          </a:p>
          <a:p>
            <a:r>
              <a:rPr lang="en-IN" sz="1100" dirty="0">
                <a:latin typeface="Arial" panose="020B0604020202020204" pitchFamily="34" charset="0"/>
                <a:cs typeface="Arial" panose="020B0604020202020204" pitchFamily="34" charset="0"/>
              </a:rPr>
              <a:t>Utilisation:285.71MCM</a:t>
            </a:r>
          </a:p>
          <a:p>
            <a:r>
              <a:rPr lang="en-IN" sz="1100" dirty="0">
                <a:latin typeface="Arial" panose="020B0604020202020204" pitchFamily="34" charset="0"/>
                <a:cs typeface="Arial" panose="020B0604020202020204" pitchFamily="34" charset="0"/>
              </a:rPr>
              <a:t>	(10.09TMC)</a:t>
            </a:r>
          </a:p>
          <a:p>
            <a:r>
              <a:rPr lang="en-IN" sz="1100" dirty="0">
                <a:latin typeface="Arial" panose="020B0604020202020204" pitchFamily="34" charset="0"/>
                <a:cs typeface="Arial" panose="020B0604020202020204" pitchFamily="34" charset="0"/>
              </a:rPr>
              <a:t>CCA:  29,277 Ha</a:t>
            </a:r>
          </a:p>
        </p:txBody>
      </p:sp>
      <p:sp>
        <p:nvSpPr>
          <p:cNvPr id="15" name="Slide Number Placeholder 7"/>
          <p:cNvSpPr>
            <a:spLocks noGrp="1"/>
          </p:cNvSpPr>
          <p:nvPr>
            <p:ph type="sldNum" sz="quarter" idx="12"/>
          </p:nvPr>
        </p:nvSpPr>
        <p:spPr>
          <a:xfrm>
            <a:off x="7231681" y="6189083"/>
            <a:ext cx="2228850" cy="365125"/>
          </a:xfrm>
        </p:spPr>
        <p:txBody>
          <a:bodyPr/>
          <a:lstStyle/>
          <a:p>
            <a:fld id="{396A2484-D5D1-4CDB-824C-75F47FDB7F6F}" type="slidenum">
              <a:rPr lang="en-IN" smtClean="0"/>
              <a:pPr/>
              <a:t>116</a:t>
            </a:fld>
            <a:endParaRPr lang="en-IN" dirty="0"/>
          </a:p>
        </p:txBody>
      </p:sp>
      <p:sp>
        <p:nvSpPr>
          <p:cNvPr id="2" name="TextBox 1">
            <a:extLst>
              <a:ext uri="{FF2B5EF4-FFF2-40B4-BE49-F238E27FC236}">
                <a16:creationId xmlns="" xmlns:a16="http://schemas.microsoft.com/office/drawing/2014/main" id="{6C56B9CD-C9E2-4FA6-BB82-14D93347EA6F}"/>
              </a:ext>
            </a:extLst>
          </p:cNvPr>
          <p:cNvSpPr txBox="1"/>
          <p:nvPr/>
        </p:nvSpPr>
        <p:spPr>
          <a:xfrm>
            <a:off x="251983" y="866503"/>
            <a:ext cx="2242000" cy="584775"/>
          </a:xfrm>
          <a:prstGeom prst="rect">
            <a:avLst/>
          </a:prstGeom>
          <a:noFill/>
        </p:spPr>
        <p:txBody>
          <a:bodyPr wrap="square" rtlCol="0">
            <a:spAutoFit/>
          </a:bodyPr>
          <a:lstStyle/>
          <a:p>
            <a:r>
              <a:rPr lang="en-IN" sz="1600" b="1" dirty="0">
                <a:latin typeface="Arial" panose="020B0604020202020204" pitchFamily="34" charset="0"/>
                <a:cs typeface="Arial" panose="020B0604020202020204" pitchFamily="34" charset="0"/>
              </a:rPr>
              <a:t>SHRI RAMESHWARA LIS</a:t>
            </a:r>
          </a:p>
        </p:txBody>
      </p:sp>
      <p:sp>
        <p:nvSpPr>
          <p:cNvPr id="3" name="TextBox 2">
            <a:extLst>
              <a:ext uri="{FF2B5EF4-FFF2-40B4-BE49-F238E27FC236}">
                <a16:creationId xmlns="" xmlns:a16="http://schemas.microsoft.com/office/drawing/2014/main" id="{7B581830-7E9D-4B2C-8F62-94E768236521}"/>
              </a:ext>
            </a:extLst>
          </p:cNvPr>
          <p:cNvSpPr txBox="1"/>
          <p:nvPr/>
        </p:nvSpPr>
        <p:spPr>
          <a:xfrm>
            <a:off x="2756973" y="811397"/>
            <a:ext cx="2242000" cy="584775"/>
          </a:xfrm>
          <a:prstGeom prst="rect">
            <a:avLst/>
          </a:prstGeom>
          <a:noFill/>
        </p:spPr>
        <p:txBody>
          <a:bodyPr wrap="square" rtlCol="0">
            <a:spAutoFit/>
          </a:bodyPr>
          <a:lstStyle/>
          <a:p>
            <a:r>
              <a:rPr lang="en-IN" sz="1600" b="1" dirty="0">
                <a:latin typeface="Arial" panose="020B0604020202020204" pitchFamily="34" charset="0"/>
                <a:cs typeface="Arial" panose="020B0604020202020204" pitchFamily="34" charset="0"/>
              </a:rPr>
              <a:t>UPPER TUNGA PROJECT</a:t>
            </a:r>
          </a:p>
        </p:txBody>
      </p:sp>
      <p:sp>
        <p:nvSpPr>
          <p:cNvPr id="4" name="TextBox 3">
            <a:extLst>
              <a:ext uri="{FF2B5EF4-FFF2-40B4-BE49-F238E27FC236}">
                <a16:creationId xmlns="" xmlns:a16="http://schemas.microsoft.com/office/drawing/2014/main" id="{232B743E-B1B1-42FB-B4B4-D28285C6A481}"/>
              </a:ext>
            </a:extLst>
          </p:cNvPr>
          <p:cNvSpPr txBox="1"/>
          <p:nvPr/>
        </p:nvSpPr>
        <p:spPr>
          <a:xfrm>
            <a:off x="6374275" y="900251"/>
            <a:ext cx="1714812" cy="338554"/>
          </a:xfrm>
          <a:prstGeom prst="rect">
            <a:avLst/>
          </a:prstGeom>
          <a:noFill/>
        </p:spPr>
        <p:txBody>
          <a:bodyPr wrap="square" rtlCol="0">
            <a:spAutoFit/>
          </a:bodyPr>
          <a:lstStyle/>
          <a:p>
            <a:r>
              <a:rPr lang="en-IN" sz="1600" b="1" dirty="0">
                <a:latin typeface="Arial" panose="020B0604020202020204" pitchFamily="34" charset="0"/>
                <a:cs typeface="Arial" panose="020B0604020202020204" pitchFamily="34" charset="0"/>
              </a:rPr>
              <a:t>BHIMA LIS</a:t>
            </a:r>
          </a:p>
        </p:txBody>
      </p:sp>
      <p:sp>
        <p:nvSpPr>
          <p:cNvPr id="5" name="TextBox 4">
            <a:extLst>
              <a:ext uri="{FF2B5EF4-FFF2-40B4-BE49-F238E27FC236}">
                <a16:creationId xmlns="" xmlns:a16="http://schemas.microsoft.com/office/drawing/2014/main" id="{348AEC62-A6D8-48CF-AAB9-324919419F3E}"/>
              </a:ext>
            </a:extLst>
          </p:cNvPr>
          <p:cNvSpPr txBox="1"/>
          <p:nvPr/>
        </p:nvSpPr>
        <p:spPr>
          <a:xfrm>
            <a:off x="5863850" y="3806725"/>
            <a:ext cx="2242000" cy="338554"/>
          </a:xfrm>
          <a:prstGeom prst="rect">
            <a:avLst/>
          </a:prstGeom>
          <a:noFill/>
        </p:spPr>
        <p:txBody>
          <a:bodyPr wrap="square" rtlCol="0">
            <a:spAutoFit/>
          </a:bodyPr>
          <a:lstStyle/>
          <a:p>
            <a:r>
              <a:rPr lang="en-IN" sz="1600" b="1" dirty="0">
                <a:latin typeface="Arial" panose="020B0604020202020204" pitchFamily="34" charset="0"/>
                <a:cs typeface="Arial" panose="020B0604020202020204" pitchFamily="34" charset="0"/>
              </a:rPr>
              <a:t>KARANJA PROJECT</a:t>
            </a:r>
          </a:p>
        </p:txBody>
      </p:sp>
      <p:sp>
        <p:nvSpPr>
          <p:cNvPr id="7" name="TextBox 6">
            <a:extLst>
              <a:ext uri="{FF2B5EF4-FFF2-40B4-BE49-F238E27FC236}">
                <a16:creationId xmlns="" xmlns:a16="http://schemas.microsoft.com/office/drawing/2014/main" id="{E7F195C3-BE6C-4FA6-A18D-615EAA2B4181}"/>
              </a:ext>
            </a:extLst>
          </p:cNvPr>
          <p:cNvSpPr txBox="1"/>
          <p:nvPr/>
        </p:nvSpPr>
        <p:spPr>
          <a:xfrm>
            <a:off x="1183926" y="165733"/>
            <a:ext cx="7630094" cy="707886"/>
          </a:xfrm>
          <a:prstGeom prst="rect">
            <a:avLst/>
          </a:prstGeom>
          <a:noFill/>
        </p:spPr>
        <p:txBody>
          <a:bodyPr wrap="square" rtlCol="0">
            <a:spAutoFit/>
          </a:bodyPr>
          <a:lstStyle/>
          <a:p>
            <a:r>
              <a:rPr lang="en-IN" sz="2000" b="1" dirty="0">
                <a:latin typeface="Arial" panose="020B0604020202020204" pitchFamily="34" charset="0"/>
                <a:cs typeface="Arial" panose="020B0604020202020204" pitchFamily="34" charset="0"/>
              </a:rPr>
              <a:t>INDEX MAP SHOWING THE CCA OF PROJECTS UNDER PMKSY- CADWM</a:t>
            </a:r>
          </a:p>
        </p:txBody>
      </p:sp>
    </p:spTree>
    <p:extLst>
      <p:ext uri="{BB962C8B-B14F-4D97-AF65-F5344CB8AC3E}">
        <p14:creationId xmlns:p14="http://schemas.microsoft.com/office/powerpoint/2010/main" val="159525452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281806" y="614690"/>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4000" b="1" dirty="0">
                <a:solidFill>
                  <a:srgbClr val="800000"/>
                </a:solidFill>
                <a:effectLst>
                  <a:outerShdw blurRad="38100" dist="38100" dir="2700000" algn="tl">
                    <a:srgbClr val="C0C0C0"/>
                  </a:outerShdw>
                </a:effectLst>
              </a:rPr>
              <a:t>Karnataka</a:t>
            </a:r>
            <a:endParaRPr lang="en-US" sz="4000" b="1" dirty="0"/>
          </a:p>
        </p:txBody>
      </p:sp>
      <p:sp>
        <p:nvSpPr>
          <p:cNvPr id="10" name="Rectangle 9"/>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graphicFrame>
        <p:nvGraphicFramePr>
          <p:cNvPr id="7" name="Chart 6"/>
          <p:cNvGraphicFramePr/>
          <p:nvPr>
            <p:extLst>
              <p:ext uri="{D42A27DB-BD31-4B8C-83A1-F6EECF244321}">
                <p14:modId xmlns:p14="http://schemas.microsoft.com/office/powerpoint/2010/main" val="3996536375"/>
              </p:ext>
            </p:extLst>
          </p:nvPr>
        </p:nvGraphicFramePr>
        <p:xfrm>
          <a:off x="523602" y="1706881"/>
          <a:ext cx="4429398" cy="453642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1617362764"/>
              </p:ext>
            </p:extLst>
          </p:nvPr>
        </p:nvGraphicFramePr>
        <p:xfrm>
          <a:off x="5303709" y="1517961"/>
          <a:ext cx="4128218" cy="4667794"/>
        </p:xfrm>
        <a:graphic>
          <a:graphicData uri="http://schemas.openxmlformats.org/drawingml/2006/chart">
            <c:chart xmlns:c="http://schemas.openxmlformats.org/drawingml/2006/chart" xmlns:r="http://schemas.openxmlformats.org/officeDocument/2006/relationships" r:id="rId4"/>
          </a:graphicData>
        </a:graphic>
      </p:graphicFrame>
      <p:sp>
        <p:nvSpPr>
          <p:cNvPr id="12" name="Slide Number Placeholder 11"/>
          <p:cNvSpPr>
            <a:spLocks noGrp="1"/>
          </p:cNvSpPr>
          <p:nvPr>
            <p:ph type="sldNum" sz="quarter" idx="12"/>
          </p:nvPr>
        </p:nvSpPr>
        <p:spPr/>
        <p:txBody>
          <a:bodyPr/>
          <a:lstStyle/>
          <a:p>
            <a:fld id="{396A2484-D5D1-4CDB-824C-75F47FDB7F6F}" type="slidenum">
              <a:rPr lang="en-IN" smtClean="0"/>
              <a:pPr/>
              <a:t>117</a:t>
            </a:fld>
            <a:endParaRPr lang="en-IN" dirty="0"/>
          </a:p>
        </p:txBody>
      </p:sp>
    </p:spTree>
    <p:extLst>
      <p:ext uri="{BB962C8B-B14F-4D97-AF65-F5344CB8AC3E}">
        <p14:creationId xmlns:p14="http://schemas.microsoft.com/office/powerpoint/2010/main" val="53914870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06596"/>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CCA Progress</a:t>
            </a:r>
            <a:endParaRPr lang="en-US" sz="2800" b="1" dirty="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20" name="TextBox 19"/>
          <p:cNvSpPr txBox="1"/>
          <p:nvPr/>
        </p:nvSpPr>
        <p:spPr>
          <a:xfrm>
            <a:off x="8356542" y="1116702"/>
            <a:ext cx="1499050" cy="369332"/>
          </a:xfrm>
          <a:prstGeom prst="rect">
            <a:avLst/>
          </a:prstGeom>
          <a:noFill/>
        </p:spPr>
        <p:txBody>
          <a:bodyPr wrap="square" rtlCol="0">
            <a:spAutoFit/>
          </a:bodyPr>
          <a:lstStyle/>
          <a:p>
            <a:r>
              <a:rPr lang="en-IN" b="1" dirty="0"/>
              <a:t>Area in </a:t>
            </a:r>
            <a:r>
              <a:rPr lang="en-IN" b="1" dirty="0" err="1"/>
              <a:t>Th.Ha</a:t>
            </a:r>
            <a:endParaRPr lang="en-IN" b="1" dirty="0"/>
          </a:p>
        </p:txBody>
      </p:sp>
      <p:sp>
        <p:nvSpPr>
          <p:cNvPr id="10" name="Slide Number Placeholder 9"/>
          <p:cNvSpPr>
            <a:spLocks noGrp="1"/>
          </p:cNvSpPr>
          <p:nvPr>
            <p:ph type="sldNum" sz="quarter" idx="12"/>
          </p:nvPr>
        </p:nvSpPr>
        <p:spPr/>
        <p:txBody>
          <a:bodyPr/>
          <a:lstStyle/>
          <a:p>
            <a:fld id="{396A2484-D5D1-4CDB-824C-75F47FDB7F6F}" type="slidenum">
              <a:rPr lang="en-IN" smtClean="0"/>
              <a:pPr/>
              <a:t>118</a:t>
            </a:fld>
            <a:endParaRPr lang="en-IN" dirty="0"/>
          </a:p>
        </p:txBody>
      </p:sp>
      <p:graphicFrame>
        <p:nvGraphicFramePr>
          <p:cNvPr id="2" name="Table 1">
            <a:extLst>
              <a:ext uri="{FF2B5EF4-FFF2-40B4-BE49-F238E27FC236}">
                <a16:creationId xmlns="" xmlns:a16="http://schemas.microsoft.com/office/drawing/2014/main" id="{AA2CBA26-8C44-4EDA-873D-E7BA97DC0143}"/>
              </a:ext>
            </a:extLst>
          </p:cNvPr>
          <p:cNvGraphicFramePr>
            <a:graphicFrameLocks noGrp="1"/>
          </p:cNvGraphicFramePr>
          <p:nvPr>
            <p:extLst>
              <p:ext uri="{D42A27DB-BD31-4B8C-83A1-F6EECF244321}">
                <p14:modId xmlns:p14="http://schemas.microsoft.com/office/powerpoint/2010/main" val="663595172"/>
              </p:ext>
            </p:extLst>
          </p:nvPr>
        </p:nvGraphicFramePr>
        <p:xfrm>
          <a:off x="608511" y="1576250"/>
          <a:ext cx="8843875" cy="4173752"/>
        </p:xfrm>
        <a:graphic>
          <a:graphicData uri="http://schemas.openxmlformats.org/drawingml/2006/table">
            <a:tbl>
              <a:tblPr>
                <a:tableStyleId>{5C22544A-7EE6-4342-B048-85BDC9FD1C3A}</a:tableStyleId>
              </a:tblPr>
              <a:tblGrid>
                <a:gridCol w="268878">
                  <a:extLst>
                    <a:ext uri="{9D8B030D-6E8A-4147-A177-3AD203B41FA5}">
                      <a16:colId xmlns="" xmlns:a16="http://schemas.microsoft.com/office/drawing/2014/main" val="2190678666"/>
                    </a:ext>
                  </a:extLst>
                </a:gridCol>
                <a:gridCol w="84909">
                  <a:extLst>
                    <a:ext uri="{9D8B030D-6E8A-4147-A177-3AD203B41FA5}">
                      <a16:colId xmlns="" xmlns:a16="http://schemas.microsoft.com/office/drawing/2014/main" val="1458900443"/>
                    </a:ext>
                  </a:extLst>
                </a:gridCol>
                <a:gridCol w="1196763">
                  <a:extLst>
                    <a:ext uri="{9D8B030D-6E8A-4147-A177-3AD203B41FA5}">
                      <a16:colId xmlns="" xmlns:a16="http://schemas.microsoft.com/office/drawing/2014/main" val="89423719"/>
                    </a:ext>
                  </a:extLst>
                </a:gridCol>
                <a:gridCol w="545564">
                  <a:extLst>
                    <a:ext uri="{9D8B030D-6E8A-4147-A177-3AD203B41FA5}">
                      <a16:colId xmlns="" xmlns:a16="http://schemas.microsoft.com/office/drawing/2014/main" val="533996700"/>
                    </a:ext>
                  </a:extLst>
                </a:gridCol>
                <a:gridCol w="765703">
                  <a:extLst>
                    <a:ext uri="{9D8B030D-6E8A-4147-A177-3AD203B41FA5}">
                      <a16:colId xmlns="" xmlns:a16="http://schemas.microsoft.com/office/drawing/2014/main" val="1495876950"/>
                    </a:ext>
                  </a:extLst>
                </a:gridCol>
                <a:gridCol w="631705">
                  <a:extLst>
                    <a:ext uri="{9D8B030D-6E8A-4147-A177-3AD203B41FA5}">
                      <a16:colId xmlns="" xmlns:a16="http://schemas.microsoft.com/office/drawing/2014/main" val="3854574058"/>
                    </a:ext>
                  </a:extLst>
                </a:gridCol>
                <a:gridCol w="708275">
                  <a:extLst>
                    <a:ext uri="{9D8B030D-6E8A-4147-A177-3AD203B41FA5}">
                      <a16:colId xmlns="" xmlns:a16="http://schemas.microsoft.com/office/drawing/2014/main" val="3313395448"/>
                    </a:ext>
                  </a:extLst>
                </a:gridCol>
                <a:gridCol w="708275">
                  <a:extLst>
                    <a:ext uri="{9D8B030D-6E8A-4147-A177-3AD203B41FA5}">
                      <a16:colId xmlns="" xmlns:a16="http://schemas.microsoft.com/office/drawing/2014/main" val="1084213014"/>
                    </a:ext>
                  </a:extLst>
                </a:gridCol>
                <a:gridCol w="641277">
                  <a:extLst>
                    <a:ext uri="{9D8B030D-6E8A-4147-A177-3AD203B41FA5}">
                      <a16:colId xmlns="" xmlns:a16="http://schemas.microsoft.com/office/drawing/2014/main" val="1382994009"/>
                    </a:ext>
                  </a:extLst>
                </a:gridCol>
                <a:gridCol w="775275">
                  <a:extLst>
                    <a:ext uri="{9D8B030D-6E8A-4147-A177-3AD203B41FA5}">
                      <a16:colId xmlns="" xmlns:a16="http://schemas.microsoft.com/office/drawing/2014/main" val="2611796983"/>
                    </a:ext>
                  </a:extLst>
                </a:gridCol>
                <a:gridCol w="775275">
                  <a:extLst>
                    <a:ext uri="{9D8B030D-6E8A-4147-A177-3AD203B41FA5}">
                      <a16:colId xmlns="" xmlns:a16="http://schemas.microsoft.com/office/drawing/2014/main" val="1932004018"/>
                    </a:ext>
                  </a:extLst>
                </a:gridCol>
                <a:gridCol w="555135">
                  <a:extLst>
                    <a:ext uri="{9D8B030D-6E8A-4147-A177-3AD203B41FA5}">
                      <a16:colId xmlns="" xmlns:a16="http://schemas.microsoft.com/office/drawing/2014/main" val="222703499"/>
                    </a:ext>
                  </a:extLst>
                </a:gridCol>
                <a:gridCol w="545564">
                  <a:extLst>
                    <a:ext uri="{9D8B030D-6E8A-4147-A177-3AD203B41FA5}">
                      <a16:colId xmlns="" xmlns:a16="http://schemas.microsoft.com/office/drawing/2014/main" val="723578941"/>
                    </a:ext>
                  </a:extLst>
                </a:gridCol>
                <a:gridCol w="641277">
                  <a:extLst>
                    <a:ext uri="{9D8B030D-6E8A-4147-A177-3AD203B41FA5}">
                      <a16:colId xmlns="" xmlns:a16="http://schemas.microsoft.com/office/drawing/2014/main" val="1821597843"/>
                    </a:ext>
                  </a:extLst>
                </a:gridCol>
              </a:tblGrid>
              <a:tr h="1262589">
                <a:tc rowSpan="2" gridSpan="2">
                  <a:txBody>
                    <a:bodyPr/>
                    <a:lstStyle/>
                    <a:p>
                      <a:pPr algn="ctr" rtl="0" fontAlgn="ctr"/>
                      <a:r>
                        <a:rPr lang="en-IN" sz="1100" b="1" u="none" strike="noStrike" dirty="0">
                          <a:effectLst/>
                        </a:rPr>
                        <a:t>Sl.</a:t>
                      </a:r>
                      <a:br>
                        <a:rPr lang="en-IN" sz="1100" b="1" u="none" strike="noStrike" dirty="0">
                          <a:effectLst/>
                        </a:rPr>
                      </a:br>
                      <a:r>
                        <a:rPr lang="en-IN" sz="1100" b="1" u="none" strike="noStrike" dirty="0">
                          <a:effectLst/>
                        </a:rPr>
                        <a:t>No.</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hMerge="1">
                  <a:txBody>
                    <a:bodyPr/>
                    <a:lstStyle/>
                    <a:p>
                      <a:pPr algn="ctr" rtl="0" fontAlgn="ctr"/>
                      <a:endParaRPr lang="en-IN" sz="1100" b="1" i="0" u="none" strike="noStrike" dirty="0">
                        <a:solidFill>
                          <a:srgbClr val="000000"/>
                        </a:solidFill>
                        <a:effectLst/>
                        <a:latin typeface="Calibri" panose="020F0502020204030204" pitchFamily="34" charset="0"/>
                      </a:endParaRPr>
                    </a:p>
                  </a:txBody>
                  <a:tcPr marL="7338" marR="7338"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rtl="0" fontAlgn="ctr"/>
                      <a:r>
                        <a:rPr lang="en-IN" sz="1100" b="1" u="none" strike="noStrike" dirty="0">
                          <a:effectLst/>
                        </a:rPr>
                        <a:t>Project Name</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GB" sz="1100" b="1" u="none" strike="noStrike" dirty="0">
                          <a:effectLst/>
                        </a:rPr>
                        <a:t>Project Total CCA (</a:t>
                      </a:r>
                      <a:r>
                        <a:rPr lang="en-GB" sz="1100" b="1" u="none" strike="noStrike" dirty="0" err="1">
                          <a:effectLst/>
                        </a:rPr>
                        <a:t>Th.Ha</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GB" sz="1100" b="1" u="none" strike="noStrike" dirty="0">
                          <a:effectLst/>
                        </a:rPr>
                        <a:t>Balance Outstanding CCA as on 01 April 2016 (</a:t>
                      </a:r>
                      <a:r>
                        <a:rPr lang="en-GB" sz="1100" b="1" u="none" strike="noStrike" dirty="0" err="1">
                          <a:effectLst/>
                        </a:rPr>
                        <a:t>Th.Ha</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dirty="0">
                          <a:effectLst/>
                        </a:rPr>
                        <a:t>2015-16</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dirty="0">
                          <a:effectLst/>
                        </a:rPr>
                        <a:t>2016-17</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dirty="0">
                          <a:effectLst/>
                        </a:rPr>
                        <a:t>2017-18</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dirty="0">
                          <a:effectLst/>
                        </a:rPr>
                        <a:t>2018-19</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dirty="0">
                          <a:effectLst/>
                        </a:rPr>
                        <a:t>2019-20</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dirty="0">
                          <a:effectLst/>
                        </a:rPr>
                        <a:t>Programme  </a:t>
                      </a:r>
                      <a:br>
                        <a:rPr lang="en-IN" sz="1100" b="1" u="none" strike="noStrike" dirty="0">
                          <a:effectLst/>
                        </a:rPr>
                      </a:br>
                      <a:r>
                        <a:rPr lang="en-IN" sz="1100" b="1" u="none" strike="noStrike" dirty="0">
                          <a:effectLst/>
                        </a:rPr>
                        <a:t>for </a:t>
                      </a:r>
                      <a:br>
                        <a:rPr lang="en-IN" sz="1100" b="1" u="none" strike="noStrike" dirty="0">
                          <a:effectLst/>
                        </a:rPr>
                      </a:br>
                      <a:r>
                        <a:rPr lang="en-IN" sz="1100" b="1" u="none" strike="noStrike" dirty="0">
                          <a:effectLst/>
                        </a:rPr>
                        <a:t>2020-21</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dirty="0">
                          <a:effectLst/>
                        </a:rPr>
                        <a:t>Progress during 2020-21</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100" b="1" u="none" strike="noStrike" dirty="0">
                          <a:effectLst/>
                        </a:rPr>
                        <a:t>Total CCA </a:t>
                      </a:r>
                      <a:r>
                        <a:rPr lang="en-IN" sz="1100" b="1" u="none" strike="noStrike" dirty="0" err="1">
                          <a:effectLst/>
                        </a:rPr>
                        <a:t>Porgress</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100" b="1" u="none" strike="noStrike" dirty="0">
                          <a:effectLst/>
                        </a:rPr>
                        <a:t>% of CCA  Progress</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3211551485"/>
                  </a:ext>
                </a:extLst>
              </a:tr>
              <a:tr h="189011">
                <a:tc gridSpan="2" vMerge="1">
                  <a:txBody>
                    <a:bodyPr/>
                    <a:lstStyle/>
                    <a:p>
                      <a:endParaRPr lang="en-IN"/>
                    </a:p>
                  </a:txBody>
                  <a:tcPr/>
                </a:tc>
                <a:tc hMerge="1"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rtl="0" fontAlgn="ctr"/>
                      <a:r>
                        <a:rPr lang="en-IN" sz="1100" b="1" u="none" strike="noStrike">
                          <a:effectLst/>
                        </a:rPr>
                        <a:t>(Th.Ha)</a:t>
                      </a:r>
                      <a:endParaRPr lang="en-IN" sz="1100" b="1"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a:effectLst/>
                        </a:rPr>
                        <a:t>(Th.Ha)</a:t>
                      </a:r>
                      <a:endParaRPr lang="en-IN" sz="1100" b="1"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a:effectLst/>
                        </a:rPr>
                        <a:t>(Th.Ha)</a:t>
                      </a:r>
                      <a:endParaRPr lang="en-IN" sz="1100" b="1"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a:effectLst/>
                        </a:rPr>
                        <a:t>(Th.Ha)</a:t>
                      </a:r>
                      <a:endParaRPr lang="en-IN" sz="1100" b="1"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a:effectLst/>
                        </a:rPr>
                        <a:t>(Th.Ha)</a:t>
                      </a:r>
                      <a:endParaRPr lang="en-IN" sz="1100" b="1"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dirty="0">
                          <a:effectLst/>
                        </a:rPr>
                        <a:t>(</a:t>
                      </a:r>
                      <a:r>
                        <a:rPr lang="en-IN" sz="1100" b="1" u="none" strike="noStrike" dirty="0" err="1">
                          <a:effectLst/>
                        </a:rPr>
                        <a:t>Th.Ha</a:t>
                      </a:r>
                      <a:r>
                        <a:rPr lang="en-IN" sz="1100" b="1" u="none" strike="noStrike" dirty="0">
                          <a:effectLst/>
                        </a:rPr>
                        <a:t>)</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100" b="1" u="none" strike="noStrike" dirty="0">
                          <a:effectLst/>
                        </a:rPr>
                        <a:t>(</a:t>
                      </a:r>
                      <a:r>
                        <a:rPr lang="en-IN" sz="1100" b="1" u="none" strike="noStrike" dirty="0" err="1">
                          <a:effectLst/>
                        </a:rPr>
                        <a:t>Th.Ha</a:t>
                      </a:r>
                      <a:r>
                        <a:rPr lang="en-IN" sz="1100" b="1" u="none" strike="noStrike" dirty="0">
                          <a:effectLst/>
                        </a:rPr>
                        <a:t>)</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endParaRPr lang="en-IN"/>
                    </a:p>
                  </a:txBody>
                  <a:tcPr/>
                </a:tc>
                <a:extLst>
                  <a:ext uri="{0D108BD9-81ED-4DB2-BD59-A6C34878D82A}">
                    <a16:rowId xmlns="" xmlns:a16="http://schemas.microsoft.com/office/drawing/2014/main" val="1398155261"/>
                  </a:ext>
                </a:extLst>
              </a:tr>
              <a:tr h="135139">
                <a:tc gridSpan="2">
                  <a:txBody>
                    <a:bodyPr/>
                    <a:lstStyle/>
                    <a:p>
                      <a:pPr algn="ctr" rtl="0" fontAlgn="b"/>
                      <a:r>
                        <a:rPr lang="en-IN" sz="800" b="1" u="none" strike="noStrike" dirty="0">
                          <a:effectLst/>
                        </a:rPr>
                        <a:t>1</a:t>
                      </a:r>
                      <a:endParaRPr lang="en-IN" sz="8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rtl="0" fontAlgn="b"/>
                      <a:endParaRPr lang="en-IN" sz="800" b="1" i="0" u="none" strike="noStrike" dirty="0">
                        <a:solidFill>
                          <a:srgbClr val="000000"/>
                        </a:solidFill>
                        <a:effectLst/>
                        <a:latin typeface="Calibri" panose="020F0502020204030204" pitchFamily="34" charset="0"/>
                      </a:endParaRPr>
                    </a:p>
                  </a:txBody>
                  <a:tcPr marL="7338" marR="7338"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dirty="0">
                          <a:effectLst/>
                        </a:rPr>
                        <a:t>2</a:t>
                      </a:r>
                      <a:endParaRPr lang="en-IN" sz="8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dirty="0">
                          <a:effectLst/>
                        </a:rPr>
                        <a:t>3</a:t>
                      </a:r>
                      <a:endParaRPr lang="en-IN" sz="8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dirty="0">
                          <a:effectLst/>
                        </a:rPr>
                        <a:t>4</a:t>
                      </a:r>
                      <a:endParaRPr lang="en-IN" sz="8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a:effectLst/>
                        </a:rPr>
                        <a:t>5</a:t>
                      </a:r>
                      <a:endParaRPr lang="en-IN" sz="800" b="1" i="0" u="none" strike="noStrike">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a:effectLst/>
                        </a:rPr>
                        <a:t>6</a:t>
                      </a:r>
                      <a:endParaRPr lang="en-IN" sz="800" b="1" i="0" u="none" strike="noStrike">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a:effectLst/>
                        </a:rPr>
                        <a:t>7</a:t>
                      </a:r>
                      <a:endParaRPr lang="en-IN" sz="800" b="1" i="0" u="none" strike="noStrike">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dirty="0">
                          <a:effectLst/>
                        </a:rPr>
                        <a:t>8</a:t>
                      </a:r>
                      <a:endParaRPr lang="en-IN" sz="8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dirty="0">
                          <a:effectLst/>
                        </a:rPr>
                        <a:t>9</a:t>
                      </a:r>
                      <a:endParaRPr lang="en-IN" sz="8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dirty="0">
                          <a:effectLst/>
                        </a:rPr>
                        <a:t>10</a:t>
                      </a:r>
                      <a:endParaRPr lang="en-IN" sz="8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dirty="0">
                          <a:effectLst/>
                        </a:rPr>
                        <a:t> 11</a:t>
                      </a:r>
                      <a:endParaRPr lang="en-IN" sz="8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u="none" strike="noStrike" dirty="0">
                          <a:effectLst/>
                        </a:rPr>
                        <a:t>12</a:t>
                      </a:r>
                      <a:endParaRPr lang="en-IN" sz="8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800" b="1" i="0" u="none" strike="noStrike" dirty="0">
                          <a:solidFill>
                            <a:srgbClr val="000000"/>
                          </a:solidFill>
                          <a:effectLst/>
                          <a:latin typeface="Calibri" panose="020F0502020204030204" pitchFamily="34" charset="0"/>
                        </a:rPr>
                        <a:t>13</a:t>
                      </a: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627604030"/>
                  </a:ext>
                </a:extLst>
              </a:tr>
              <a:tr h="378021">
                <a:tc gridSpan="2">
                  <a:txBody>
                    <a:bodyPr/>
                    <a:lstStyle/>
                    <a:p>
                      <a:pPr algn="ctr" rtl="0" fontAlgn="ctr"/>
                      <a:r>
                        <a:rPr lang="en-IN" sz="1100" u="none" strike="noStrike">
                          <a:effectLst/>
                        </a:rPr>
                        <a:t>1</a:t>
                      </a:r>
                      <a:endParaRPr lang="en-IN" sz="11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rtl="0" fontAlgn="ctr"/>
                      <a:endParaRPr lang="en-IN" sz="1100" b="0" i="0" u="none" strike="noStrike">
                        <a:solidFill>
                          <a:srgbClr val="000000"/>
                        </a:solidFill>
                        <a:effectLst/>
                        <a:latin typeface="Calibri" panose="020F0502020204030204" pitchFamily="34" charset="0"/>
                      </a:endParaRPr>
                    </a:p>
                  </a:txBody>
                  <a:tcPr marL="7338" marR="7338"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100" b="1" u="none" strike="noStrike" dirty="0">
                          <a:effectLst/>
                        </a:rPr>
                        <a:t>Sri </a:t>
                      </a:r>
                      <a:r>
                        <a:rPr lang="en-IN" sz="1100" b="1" u="none" strike="noStrike" dirty="0" err="1">
                          <a:effectLst/>
                        </a:rPr>
                        <a:t>Rameshwara</a:t>
                      </a:r>
                      <a:r>
                        <a:rPr lang="en-IN" sz="1100" b="1" u="none" strike="noStrike" dirty="0">
                          <a:effectLst/>
                        </a:rPr>
                        <a:t> LIS / Belagavi</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13.8</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11.418*</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2.037</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4.857</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1.294</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2.715</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0</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0</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0</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10.903</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95.49%</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068094021"/>
                  </a:ext>
                </a:extLst>
              </a:tr>
              <a:tr h="378021">
                <a:tc gridSpan="2">
                  <a:txBody>
                    <a:bodyPr/>
                    <a:lstStyle/>
                    <a:p>
                      <a:pPr algn="ctr" rtl="0" fontAlgn="ctr"/>
                      <a:r>
                        <a:rPr lang="en-IN" sz="1100" u="none" strike="noStrike">
                          <a:effectLst/>
                        </a:rPr>
                        <a:t>2</a:t>
                      </a:r>
                      <a:endParaRPr lang="en-IN" sz="11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rtl="0" fontAlgn="ctr"/>
                      <a:endParaRPr lang="en-IN" sz="1100" b="0" i="0" u="none" strike="noStrike">
                        <a:solidFill>
                          <a:srgbClr val="000000"/>
                        </a:solidFill>
                        <a:effectLst/>
                        <a:latin typeface="Calibri" panose="020F0502020204030204" pitchFamily="34" charset="0"/>
                      </a:endParaRPr>
                    </a:p>
                  </a:txBody>
                  <a:tcPr marL="7338" marR="7338"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100" b="1" u="none" strike="noStrike" dirty="0">
                          <a:effectLst/>
                        </a:rPr>
                        <a:t>Upper  </a:t>
                      </a:r>
                      <a:r>
                        <a:rPr lang="en-IN" sz="1100" b="1" u="none" strike="noStrike" dirty="0" err="1">
                          <a:effectLst/>
                        </a:rPr>
                        <a:t>Tunga</a:t>
                      </a:r>
                      <a:r>
                        <a:rPr lang="en-IN" sz="1100" b="1" u="none" strike="noStrike" dirty="0">
                          <a:effectLst/>
                        </a:rPr>
                        <a:t>/ Shivamogga</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80.494</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25.449</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0</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2.828</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4.287</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2.119</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1.681</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14.44</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0.09</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11.005</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43.24%</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093977306"/>
                  </a:ext>
                </a:extLst>
              </a:tr>
              <a:tr h="378021">
                <a:tc gridSpan="2">
                  <a:txBody>
                    <a:bodyPr/>
                    <a:lstStyle/>
                    <a:p>
                      <a:pPr algn="ctr" rtl="0" fontAlgn="ctr"/>
                      <a:r>
                        <a:rPr lang="en-IN" sz="1100" u="none" strike="noStrike">
                          <a:effectLst/>
                        </a:rPr>
                        <a:t>3</a:t>
                      </a:r>
                      <a:endParaRPr lang="en-IN" sz="11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rtl="0" fontAlgn="ctr"/>
                      <a:endParaRPr lang="en-IN" sz="1100" b="0" i="0" u="none" strike="noStrike">
                        <a:solidFill>
                          <a:srgbClr val="000000"/>
                        </a:solidFill>
                        <a:effectLst/>
                        <a:latin typeface="Calibri" panose="020F0502020204030204" pitchFamily="34" charset="0"/>
                      </a:endParaRPr>
                    </a:p>
                  </a:txBody>
                  <a:tcPr marL="7338" marR="7338"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100" b="1" u="none" strike="noStrike" dirty="0">
                          <a:effectLst/>
                        </a:rPr>
                        <a:t>Bhima LIS / </a:t>
                      </a:r>
                      <a:r>
                        <a:rPr lang="en-IN" sz="1100" b="1" u="none" strike="noStrike" dirty="0" err="1">
                          <a:effectLst/>
                        </a:rPr>
                        <a:t>Kalaburgi</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24.292</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12.898**</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0</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3.396</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5.372</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2.754</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0.051</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b="0" i="0" u="none" strike="noStrike" dirty="0">
                          <a:solidFill>
                            <a:srgbClr val="000000"/>
                          </a:solidFill>
                          <a:effectLst/>
                          <a:latin typeface="Calibri" panose="020F0502020204030204" pitchFamily="34" charset="0"/>
                        </a:rPr>
                        <a:t>0.05</a:t>
                      </a: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b="0" i="0" u="none" strike="noStrike" dirty="0">
                          <a:solidFill>
                            <a:srgbClr val="000000"/>
                          </a:solidFill>
                          <a:effectLst/>
                          <a:latin typeface="Calibri" panose="020F0502020204030204" pitchFamily="34" charset="0"/>
                        </a:rPr>
                        <a:t>0.05</a:t>
                      </a: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11.623</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90.11%</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285344108"/>
                  </a:ext>
                </a:extLst>
              </a:tr>
              <a:tr h="378021">
                <a:tc gridSpan="2">
                  <a:txBody>
                    <a:bodyPr/>
                    <a:lstStyle/>
                    <a:p>
                      <a:pPr algn="ctr" rtl="0" fontAlgn="ctr"/>
                      <a:r>
                        <a:rPr lang="en-IN" sz="1100" u="none" strike="noStrike">
                          <a:effectLst/>
                        </a:rPr>
                        <a:t>4</a:t>
                      </a:r>
                      <a:endParaRPr lang="en-IN" sz="11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rtl="0" fontAlgn="ctr"/>
                      <a:endParaRPr lang="en-IN" sz="1100" b="0" i="0" u="none" strike="noStrike">
                        <a:solidFill>
                          <a:srgbClr val="000000"/>
                        </a:solidFill>
                        <a:effectLst/>
                        <a:latin typeface="Calibri" panose="020F0502020204030204" pitchFamily="34" charset="0"/>
                      </a:endParaRPr>
                    </a:p>
                  </a:txBody>
                  <a:tcPr marL="7338" marR="7338"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100" b="1" u="none" strike="noStrike" dirty="0">
                          <a:effectLst/>
                        </a:rPr>
                        <a:t>Karanja/  </a:t>
                      </a:r>
                      <a:r>
                        <a:rPr lang="en-IN" sz="1100" b="1" u="none" strike="noStrike" dirty="0" err="1">
                          <a:effectLst/>
                        </a:rPr>
                        <a:t>Kalaburagi</a:t>
                      </a:r>
                      <a:endParaRPr lang="en-IN" sz="11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29.227</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5.588</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0</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0</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0</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1.304</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2.053</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2.23</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0</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3.357</a:t>
                      </a:r>
                      <a:endParaRPr lang="en-IN" sz="1200" b="0" i="0" u="none" strike="noStrike">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60.08%</a:t>
                      </a:r>
                      <a:endParaRPr lang="en-IN" sz="1200" b="0"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805505391"/>
                  </a:ext>
                </a:extLst>
              </a:tr>
              <a:tr h="189011">
                <a:tc gridSpan="3">
                  <a:txBody>
                    <a:bodyPr/>
                    <a:lstStyle/>
                    <a:p>
                      <a:pPr algn="ctr" rtl="0" fontAlgn="t"/>
                      <a:r>
                        <a:rPr lang="en-IN" sz="1100" b="1" u="none" strike="noStrike" dirty="0">
                          <a:effectLst/>
                        </a:rPr>
                        <a:t> Total</a:t>
                      </a:r>
                      <a:endParaRPr lang="en-IN" sz="1100" b="1" i="0" u="none" strike="noStrike" dirty="0">
                        <a:solidFill>
                          <a:srgbClr val="000000"/>
                        </a:solidFill>
                        <a:effectLst/>
                        <a:latin typeface="Calibri" panose="020F0502020204030204" pitchFamily="34" charset="0"/>
                      </a:endParaRPr>
                    </a:p>
                  </a:txBody>
                  <a:tcPr marL="5962" marR="5962" marT="73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IN"/>
                    </a:p>
                  </a:txBody>
                  <a:tcPr/>
                </a:tc>
                <a:tc hMerge="1">
                  <a:txBody>
                    <a:bodyPr/>
                    <a:lstStyle/>
                    <a:p>
                      <a:endParaRPr lang="en-IN"/>
                    </a:p>
                  </a:txBody>
                  <a:tcPr/>
                </a:tc>
                <a:tc>
                  <a:txBody>
                    <a:bodyPr/>
                    <a:lstStyle/>
                    <a:p>
                      <a:pPr algn="ctr" rtl="0" fontAlgn="b"/>
                      <a:r>
                        <a:rPr lang="en-IN" sz="1200" b="1" u="none" strike="noStrike" dirty="0">
                          <a:effectLst/>
                        </a:rPr>
                        <a:t>147.81</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200" b="1" u="none" strike="noStrike" dirty="0">
                          <a:effectLst/>
                        </a:rPr>
                        <a:t>55.353</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200" b="1" u="none" strike="noStrike" dirty="0">
                          <a:effectLst/>
                        </a:rPr>
                        <a:t>2.037</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200" b="1" u="none" strike="noStrike" dirty="0">
                          <a:effectLst/>
                        </a:rPr>
                        <a:t>11.081</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200" b="1" u="none" strike="noStrike" dirty="0">
                          <a:effectLst/>
                        </a:rPr>
                        <a:t>10.953</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200" b="1" u="none" strike="noStrike" dirty="0">
                          <a:effectLst/>
                        </a:rPr>
                        <a:t>8.892</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200" b="1" u="none" strike="noStrike" dirty="0">
                          <a:effectLst/>
                        </a:rPr>
                        <a:t>3.785</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200" b="1" u="none" strike="noStrike" dirty="0">
                          <a:effectLst/>
                        </a:rPr>
                        <a:t>16.72</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200" b="1" u="none" strike="noStrike" dirty="0">
                          <a:effectLst/>
                        </a:rPr>
                        <a:t>0.09</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200" b="1" u="none" strike="noStrike" dirty="0">
                          <a:effectLst/>
                        </a:rPr>
                        <a:t>36.838</a:t>
                      </a:r>
                      <a:endParaRPr lang="en-IN" sz="1200" b="1"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b="1" u="none" strike="noStrike" dirty="0">
                          <a:effectLst/>
                        </a:rPr>
                        <a:t>66.55%</a:t>
                      </a:r>
                      <a:endParaRPr lang="en-IN" sz="1200" b="1" i="0" u="none" strike="noStrike" dirty="0">
                        <a:solidFill>
                          <a:srgbClr val="000000"/>
                        </a:solidFill>
                        <a:effectLst/>
                        <a:latin typeface="Calibri" panose="020F0502020204030204" pitchFamily="34" charset="0"/>
                      </a:endParaRPr>
                    </a:p>
                  </a:txBody>
                  <a:tcPr marL="5962" marR="5962" marT="733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317180225"/>
                  </a:ext>
                </a:extLst>
              </a:tr>
              <a:tr h="234373">
                <a:tc>
                  <a:txBody>
                    <a:bodyPr/>
                    <a:lstStyle/>
                    <a:p>
                      <a:pPr algn="l" fontAlgn="b"/>
                      <a:r>
                        <a:rPr lang="en-IN" sz="1400" u="none" strike="noStrike">
                          <a:effectLst/>
                        </a:rPr>
                        <a:t> </a:t>
                      </a:r>
                      <a:endParaRPr lang="en-IN" sz="1400" b="0" i="0" u="none" strike="noStrike">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l" fontAlgn="b"/>
                      <a:r>
                        <a:rPr lang="en-IN" sz="1400" b="1" u="none" strike="noStrike">
                          <a:effectLst/>
                        </a:rPr>
                        <a:t> </a:t>
                      </a:r>
                      <a:endParaRPr lang="en-IN" sz="1400" b="0" i="0" u="none" strike="noStrike">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l" fontAlgn="b"/>
                      <a:r>
                        <a:rPr lang="en-IN" sz="1400" b="1" u="none" strike="noStrike" dirty="0">
                          <a:effectLst/>
                        </a:rPr>
                        <a:t> </a:t>
                      </a:r>
                      <a:endParaRPr lang="en-IN" sz="1400" b="1" i="0" u="none" strike="noStrike" dirty="0">
                        <a:solidFill>
                          <a:srgbClr val="000000"/>
                        </a:solidFill>
                        <a:effectLst/>
                        <a:latin typeface="Arial" panose="020B0604020202020204" pitchFamily="34" charset="0"/>
                      </a:endParaRPr>
                    </a:p>
                  </a:txBody>
                  <a:tcPr marL="7338" marR="7338"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a:effectLst/>
                        </a:rPr>
                        <a:t> </a:t>
                      </a:r>
                      <a:endParaRPr lang="en-IN" sz="1200" b="0" i="0" u="none" strike="noStrike">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a:effectLst/>
                        </a:rPr>
                        <a:t> </a:t>
                      </a:r>
                      <a:endParaRPr lang="en-IN" sz="1200" b="0" i="0" u="none" strike="noStrike">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a:effectLst/>
                        </a:rPr>
                        <a:t> </a:t>
                      </a:r>
                      <a:endParaRPr lang="en-IN" sz="1200" b="0" i="0" u="none" strike="noStrike">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a:effectLst/>
                        </a:rPr>
                        <a:t> </a:t>
                      </a:r>
                      <a:endParaRPr lang="en-IN" sz="1200" b="0" i="0" u="none" strike="noStrike">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a:effectLst/>
                        </a:rPr>
                        <a:t> </a:t>
                      </a:r>
                      <a:endParaRPr lang="en-IN" sz="1200" b="0" i="0" u="none" strike="noStrike">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a:effectLst/>
                        </a:rPr>
                        <a:t> </a:t>
                      </a:r>
                      <a:endParaRPr lang="en-IN" sz="1200" b="0" i="0" u="none" strike="noStrike">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a:effectLst/>
                        </a:rPr>
                        <a:t> </a:t>
                      </a:r>
                      <a:endParaRPr lang="en-IN" sz="1200" b="0" i="0" u="none" strike="noStrike">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dirty="0">
                          <a:effectLst/>
                        </a:rPr>
                        <a:t> </a:t>
                      </a:r>
                      <a:endParaRPr lang="en-IN" sz="1200" b="0" i="0" u="none" strike="noStrike" dirty="0">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dirty="0">
                          <a:effectLst/>
                        </a:rPr>
                        <a:t> </a:t>
                      </a:r>
                      <a:endParaRPr lang="en-IN" sz="1200" b="0" i="0" u="none" strike="noStrike" dirty="0">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dirty="0">
                          <a:effectLst/>
                        </a:rPr>
                        <a:t> </a:t>
                      </a:r>
                      <a:endParaRPr lang="en-IN" sz="1200" b="0" i="0" u="none" strike="noStrike" dirty="0">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IN" sz="1200" u="none" strike="noStrike" dirty="0">
                          <a:effectLst/>
                        </a:rPr>
                        <a:t> </a:t>
                      </a:r>
                      <a:endParaRPr lang="en-IN" sz="1200" b="0" i="0" u="none" strike="noStrike" dirty="0">
                        <a:solidFill>
                          <a:srgbClr val="000000"/>
                        </a:solidFill>
                        <a:effectLst/>
                        <a:latin typeface="Arial" panose="020B060402020202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928194744"/>
                  </a:ext>
                </a:extLst>
              </a:tr>
              <a:tr h="272317">
                <a:tc>
                  <a:txBody>
                    <a:bodyPr/>
                    <a:lstStyle/>
                    <a:p>
                      <a:pPr algn="r" rtl="0" fontAlgn="t"/>
                      <a:r>
                        <a:rPr lang="en-IN" sz="1400" u="none" strike="noStrike">
                          <a:effectLst/>
                        </a:rPr>
                        <a:t>*</a:t>
                      </a:r>
                      <a:endParaRPr lang="en-IN" sz="1400" b="0" i="0" u="none" strike="noStrike">
                        <a:solidFill>
                          <a:srgbClr val="000000"/>
                        </a:solidFill>
                        <a:effectLst/>
                        <a:latin typeface="Calibri" panose="020F0502020204030204" pitchFamily="34" charset="0"/>
                      </a:endParaRPr>
                    </a:p>
                  </a:txBody>
                  <a:tcPr marL="5962" marR="5962" marT="73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13">
                  <a:txBody>
                    <a:bodyPr/>
                    <a:lstStyle/>
                    <a:p>
                      <a:pPr algn="l" rtl="0" fontAlgn="t"/>
                      <a:r>
                        <a:rPr lang="en-GB" sz="1100" u="none" strike="noStrike" dirty="0">
                          <a:effectLst/>
                        </a:rPr>
                        <a:t>Since farmers have created their own  irrigation during implementation of the project, FIC cannot be created for an  balance area of 514 Ha,  </a:t>
                      </a:r>
                      <a:endParaRPr lang="en-IN" sz="1400" b="0" i="0" u="none" strike="noStrike" dirty="0">
                        <a:solidFill>
                          <a:srgbClr val="000000"/>
                        </a:solidFill>
                        <a:effectLst/>
                        <a:latin typeface="Calibri" panose="020F0502020204030204" pitchFamily="34" charset="0"/>
                      </a:endParaRPr>
                    </a:p>
                  </a:txBody>
                  <a:tcPr marL="5962" marR="5962" marT="73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l" rtl="0" fontAlgn="t"/>
                      <a:r>
                        <a:rPr lang="en-GB" sz="1100" u="none" strike="noStrike" dirty="0">
                          <a:effectLst/>
                        </a:rPr>
                        <a:t>FIC cannot be created for an  balance area of 514 Ha, because farmers have created their own source of irrigation during implementation of the project of which they are not ready to accept FIC in their land. </a:t>
                      </a:r>
                      <a:endParaRPr lang="en-GB" sz="1100" b="0" i="0" u="none" strike="noStrike" dirty="0">
                        <a:solidFill>
                          <a:srgbClr val="000000"/>
                        </a:solidFill>
                        <a:effectLst/>
                        <a:latin typeface="Calibri" panose="020F0502020204030204" pitchFamily="34" charset="0"/>
                      </a:endParaRPr>
                    </a:p>
                  </a:txBody>
                  <a:tcPr marL="7338" marR="7338" marT="73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extLst>
                  <a:ext uri="{0D108BD9-81ED-4DB2-BD59-A6C34878D82A}">
                    <a16:rowId xmlns="" xmlns:a16="http://schemas.microsoft.com/office/drawing/2014/main" val="4101333884"/>
                  </a:ext>
                </a:extLst>
              </a:tr>
              <a:tr h="378021">
                <a:tc>
                  <a:txBody>
                    <a:bodyPr/>
                    <a:lstStyle/>
                    <a:p>
                      <a:pPr algn="r" rtl="0" fontAlgn="b"/>
                      <a:r>
                        <a:rPr lang="en-IN" sz="1400" u="none" strike="noStrike" dirty="0">
                          <a:effectLst/>
                        </a:rPr>
                        <a:t>**</a:t>
                      </a:r>
                      <a:endParaRPr lang="en-IN" sz="1400" b="0" i="0" u="none" strike="noStrike" dirty="0">
                        <a:solidFill>
                          <a:srgbClr val="000000"/>
                        </a:solidFill>
                        <a:effectLst/>
                        <a:latin typeface="Calibri" panose="020F0502020204030204" pitchFamily="34" charset="0"/>
                      </a:endParaRPr>
                    </a:p>
                  </a:txBody>
                  <a:tcPr marL="5962" marR="5962" marT="7338"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13">
                  <a:txBody>
                    <a:bodyPr/>
                    <a:lstStyle/>
                    <a:p>
                      <a:pPr algn="l" rtl="0" fontAlgn="b"/>
                      <a:r>
                        <a:rPr lang="en-GB" sz="1100" u="none" strike="noStrike" dirty="0">
                          <a:effectLst/>
                        </a:rPr>
                        <a:t>An area of 1284.00 Ha is going to under</a:t>
                      </a:r>
                      <a:r>
                        <a:rPr lang="en-GB" sz="1100" u="none" strike="noStrike" baseline="0" dirty="0">
                          <a:effectLst/>
                        </a:rPr>
                        <a:t> micro irrigation as informed by project authorities . Farmers/ location have been identified. Waiting for administrative approval from WRD</a:t>
                      </a:r>
                      <a:r>
                        <a:rPr lang="en-GB" sz="1100" u="none" strike="noStrike" dirty="0">
                          <a:effectLst/>
                        </a:rPr>
                        <a:t>.</a:t>
                      </a:r>
                      <a:endParaRPr lang="en-IN" sz="1400" b="0" i="0" u="none" strike="noStrike" dirty="0">
                        <a:solidFill>
                          <a:srgbClr val="000000"/>
                        </a:solidFill>
                        <a:effectLst/>
                        <a:latin typeface="Calibri" panose="020F0502020204030204" pitchFamily="34" charset="0"/>
                      </a:endParaRPr>
                    </a:p>
                  </a:txBody>
                  <a:tcPr marL="5962" marR="5962" marT="73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l" rtl="0" fontAlgn="t"/>
                      <a:r>
                        <a:rPr lang="en-GB" sz="1100" u="none" strike="noStrike" dirty="0">
                          <a:effectLst/>
                        </a:rPr>
                        <a:t>Pertaining to Bhima LIS -</a:t>
                      </a:r>
                      <a:r>
                        <a:rPr lang="en-GB" sz="1100" b="0" i="0" u="none" strike="noStrike" dirty="0">
                          <a:solidFill>
                            <a:srgbClr val="000000"/>
                          </a:solidFill>
                          <a:effectLst/>
                          <a:latin typeface="Calibri" panose="020F0502020204030204" pitchFamily="34" charset="0"/>
                        </a:rPr>
                        <a:t> </a:t>
                      </a:r>
                      <a:r>
                        <a:rPr lang="en-GB" sz="1100" u="none" strike="noStrike" dirty="0">
                          <a:effectLst/>
                        </a:rPr>
                        <a:t>An area of 1284.00 Ha is going to take up under</a:t>
                      </a:r>
                      <a:r>
                        <a:rPr lang="en-GB" sz="1100" u="none" strike="noStrike" baseline="0" dirty="0">
                          <a:effectLst/>
                        </a:rPr>
                        <a:t> micro irrigation as informed by project authorities . Farmers and location have been identified  and waiting for administrative approval from WRD</a:t>
                      </a:r>
                      <a:r>
                        <a:rPr lang="en-GB" sz="1100" u="none" strike="noStrike" dirty="0">
                          <a:effectLst/>
                        </a:rPr>
                        <a:t>.</a:t>
                      </a:r>
                      <a:endParaRPr lang="en-GB" sz="1100" b="0" i="0" u="none" strike="noStrike" dirty="0">
                        <a:solidFill>
                          <a:srgbClr val="000000"/>
                        </a:solidFill>
                        <a:effectLst/>
                        <a:latin typeface="Calibri" panose="020F0502020204030204" pitchFamily="34" charset="0"/>
                      </a:endParaRPr>
                    </a:p>
                  </a:txBody>
                  <a:tcPr marL="7338" marR="7338" marT="73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extLst>
                  <a:ext uri="{0D108BD9-81ED-4DB2-BD59-A6C34878D82A}">
                    <a16:rowId xmlns="" xmlns:a16="http://schemas.microsoft.com/office/drawing/2014/main" val="278861085"/>
                  </a:ext>
                </a:extLst>
              </a:tr>
            </a:tbl>
          </a:graphicData>
        </a:graphic>
      </p:graphicFrame>
    </p:spTree>
    <p:extLst>
      <p:ext uri="{BB962C8B-B14F-4D97-AF65-F5344CB8AC3E}">
        <p14:creationId xmlns:p14="http://schemas.microsoft.com/office/powerpoint/2010/main" val="252883786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24467" y="65769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a:solidFill>
                  <a:srgbClr val="800000"/>
                </a:solidFill>
                <a:effectLst>
                  <a:outerShdw blurRad="38100" dist="38100" dir="2700000" algn="tl">
                    <a:srgbClr val="C0C0C0"/>
                  </a:outerShdw>
                </a:effectLst>
                <a:cs typeface="Arial" panose="020B0604020202020204" pitchFamily="34" charset="0"/>
              </a:rPr>
              <a:t>Project and Year-wise MI Progress</a:t>
            </a:r>
            <a:endParaRPr lang="en-US" sz="2800" b="1" dirty="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20" name="TextBox 19"/>
          <p:cNvSpPr txBox="1"/>
          <p:nvPr/>
        </p:nvSpPr>
        <p:spPr>
          <a:xfrm>
            <a:off x="8356542" y="1116702"/>
            <a:ext cx="1499050" cy="369332"/>
          </a:xfrm>
          <a:prstGeom prst="rect">
            <a:avLst/>
          </a:prstGeom>
          <a:noFill/>
        </p:spPr>
        <p:txBody>
          <a:bodyPr wrap="square" rtlCol="0">
            <a:spAutoFit/>
          </a:bodyPr>
          <a:lstStyle/>
          <a:p>
            <a:r>
              <a:rPr lang="en-IN" b="1" dirty="0"/>
              <a:t>Area in </a:t>
            </a:r>
            <a:r>
              <a:rPr lang="en-IN" b="1" dirty="0" err="1"/>
              <a:t>Th.Ha</a:t>
            </a:r>
            <a:endParaRPr lang="en-IN" b="1" dirty="0"/>
          </a:p>
        </p:txBody>
      </p:sp>
      <p:graphicFrame>
        <p:nvGraphicFramePr>
          <p:cNvPr id="8" name="Table 7"/>
          <p:cNvGraphicFramePr>
            <a:graphicFrameLocks noGrp="1"/>
          </p:cNvGraphicFramePr>
          <p:nvPr>
            <p:extLst>
              <p:ext uri="{D42A27DB-BD31-4B8C-83A1-F6EECF244321}">
                <p14:modId xmlns:p14="http://schemas.microsoft.com/office/powerpoint/2010/main" val="1670703033"/>
              </p:ext>
            </p:extLst>
          </p:nvPr>
        </p:nvGraphicFramePr>
        <p:xfrm>
          <a:off x="542247" y="1754677"/>
          <a:ext cx="8942579" cy="3488006"/>
        </p:xfrm>
        <a:graphic>
          <a:graphicData uri="http://schemas.openxmlformats.org/drawingml/2006/table">
            <a:tbl>
              <a:tblPr/>
              <a:tblGrid>
                <a:gridCol w="1394617">
                  <a:extLst>
                    <a:ext uri="{9D8B030D-6E8A-4147-A177-3AD203B41FA5}">
                      <a16:colId xmlns="" xmlns:a16="http://schemas.microsoft.com/office/drawing/2014/main" val="20000"/>
                    </a:ext>
                  </a:extLst>
                </a:gridCol>
                <a:gridCol w="1053946">
                  <a:extLst>
                    <a:ext uri="{9D8B030D-6E8A-4147-A177-3AD203B41FA5}">
                      <a16:colId xmlns="" xmlns:a16="http://schemas.microsoft.com/office/drawing/2014/main" val="20001"/>
                    </a:ext>
                  </a:extLst>
                </a:gridCol>
                <a:gridCol w="1139114">
                  <a:extLst>
                    <a:ext uri="{9D8B030D-6E8A-4147-A177-3AD203B41FA5}">
                      <a16:colId xmlns="" xmlns:a16="http://schemas.microsoft.com/office/drawing/2014/main" val="20002"/>
                    </a:ext>
                  </a:extLst>
                </a:gridCol>
                <a:gridCol w="1192344">
                  <a:extLst>
                    <a:ext uri="{9D8B030D-6E8A-4147-A177-3AD203B41FA5}">
                      <a16:colId xmlns="" xmlns:a16="http://schemas.microsoft.com/office/drawing/2014/main" val="20003"/>
                    </a:ext>
                  </a:extLst>
                </a:gridCol>
                <a:gridCol w="1050398">
                  <a:extLst>
                    <a:ext uri="{9D8B030D-6E8A-4147-A177-3AD203B41FA5}">
                      <a16:colId xmlns="" xmlns:a16="http://schemas.microsoft.com/office/drawing/2014/main" val="20004"/>
                    </a:ext>
                  </a:extLst>
                </a:gridCol>
                <a:gridCol w="1053946">
                  <a:extLst>
                    <a:ext uri="{9D8B030D-6E8A-4147-A177-3AD203B41FA5}">
                      <a16:colId xmlns="" xmlns:a16="http://schemas.microsoft.com/office/drawing/2014/main" val="20005"/>
                    </a:ext>
                  </a:extLst>
                </a:gridCol>
                <a:gridCol w="993621">
                  <a:extLst>
                    <a:ext uri="{9D8B030D-6E8A-4147-A177-3AD203B41FA5}">
                      <a16:colId xmlns="" xmlns:a16="http://schemas.microsoft.com/office/drawing/2014/main" val="20006"/>
                    </a:ext>
                  </a:extLst>
                </a:gridCol>
                <a:gridCol w="1064593">
                  <a:extLst>
                    <a:ext uri="{9D8B030D-6E8A-4147-A177-3AD203B41FA5}">
                      <a16:colId xmlns="" xmlns:a16="http://schemas.microsoft.com/office/drawing/2014/main" val="20007"/>
                    </a:ext>
                  </a:extLst>
                </a:gridCol>
              </a:tblGrid>
              <a:tr h="745484">
                <a:tc rowSpan="2">
                  <a:txBody>
                    <a:bodyPr/>
                    <a:lstStyle/>
                    <a:p>
                      <a:pPr algn="ctr" fontAlgn="ctr"/>
                      <a:r>
                        <a:rPr lang="en-IN" sz="1800" b="1" i="0" u="none" strike="noStrike" dirty="0">
                          <a:solidFill>
                            <a:srgbClr val="000000"/>
                          </a:solidFill>
                          <a:latin typeface="+mn-lt"/>
                        </a:rPr>
                        <a:t>Project Name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ctr"/>
                      <a:r>
                        <a:rPr lang="en-IN" sz="1800" b="1" i="0" u="none" strike="noStrike" dirty="0">
                          <a:solidFill>
                            <a:srgbClr val="000000"/>
                          </a:solidFill>
                          <a:latin typeface="+mn-lt"/>
                        </a:rPr>
                        <a:t>Targeted MI CCA</a:t>
                      </a:r>
                      <a:br>
                        <a:rPr lang="en-IN" sz="1800" b="1" i="0" u="none" strike="noStrike" dirty="0">
                          <a:solidFill>
                            <a:srgbClr val="000000"/>
                          </a:solidFill>
                          <a:latin typeface="+mn-lt"/>
                        </a:rPr>
                      </a:br>
                      <a:r>
                        <a:rPr lang="en-IN" sz="1800" b="1" i="0" u="none" strike="noStrike" dirty="0">
                          <a:solidFill>
                            <a:srgbClr val="000000"/>
                          </a:solidFill>
                          <a:latin typeface="+mn-lt"/>
                        </a:rPr>
                        <a:t>(Th. Ha)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ctr"/>
                      <a:r>
                        <a:rPr lang="en-IN" sz="1800" b="1" i="0" u="none" strike="noStrike" dirty="0">
                          <a:solidFill>
                            <a:srgbClr val="000000"/>
                          </a:solidFill>
                          <a:latin typeface="+mn-lt"/>
                        </a:rPr>
                        <a:t>CA Targeted For MI (Rs.)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algn="ctr" fontAlgn="ctr"/>
                      <a:r>
                        <a:rPr lang="en-IN" sz="1800" b="1" i="0" u="none" strike="noStrike" dirty="0">
                          <a:solidFill>
                            <a:srgbClr val="000000"/>
                          </a:solidFill>
                          <a:latin typeface="+mn-lt"/>
                        </a:rPr>
                        <a:t>MI works under Taken </a:t>
                      </a:r>
                      <a:br>
                        <a:rPr lang="en-IN" sz="1800" b="1" i="0" u="none" strike="noStrike" dirty="0">
                          <a:solidFill>
                            <a:srgbClr val="000000"/>
                          </a:solidFill>
                          <a:latin typeface="+mn-lt"/>
                        </a:rPr>
                      </a:br>
                      <a:r>
                        <a:rPr lang="en-IN" sz="1800" b="1" i="0" u="none" strike="noStrike" dirty="0">
                          <a:solidFill>
                            <a:srgbClr val="000000"/>
                          </a:solidFill>
                          <a:latin typeface="+mn-lt"/>
                        </a:rPr>
                        <a:t>(as per CA Proposal)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hMerge="1">
                  <a:txBody>
                    <a:bodyPr/>
                    <a:lstStyle/>
                    <a:p>
                      <a:endParaRPr lang="en-IN"/>
                    </a:p>
                  </a:txBody>
                  <a:tcPr/>
                </a:tc>
                <a:tc rowSpan="2">
                  <a:txBody>
                    <a:bodyPr/>
                    <a:lstStyle/>
                    <a:p>
                      <a:pPr algn="ctr" fontAlgn="ctr"/>
                      <a:r>
                        <a:rPr lang="en-IN" sz="1800" b="1" i="0" u="none" strike="noStrike" dirty="0">
                          <a:solidFill>
                            <a:srgbClr val="000000"/>
                          </a:solidFill>
                          <a:latin typeface="+mn-lt"/>
                        </a:rPr>
                        <a:t>Progress CCA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ctr"/>
                      <a:r>
                        <a:rPr lang="en-IN" sz="1800" b="1" i="0" u="none" strike="noStrike" dirty="0">
                          <a:solidFill>
                            <a:srgbClr val="000000"/>
                          </a:solidFill>
                          <a:latin typeface="+mn-lt"/>
                        </a:rPr>
                        <a:t>% of MI Progress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695785">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fontAlgn="ctr"/>
                      <a:r>
                        <a:rPr lang="en-IN" sz="1800" b="1" i="0" u="none" strike="noStrike" dirty="0">
                          <a:solidFill>
                            <a:srgbClr val="000000"/>
                          </a:solidFill>
                          <a:latin typeface="+mn-lt"/>
                        </a:rPr>
                        <a:t>2016-17</a:t>
                      </a:r>
                      <a:br>
                        <a:rPr lang="en-IN" sz="1800" b="1" i="0" u="none" strike="noStrike" dirty="0">
                          <a:solidFill>
                            <a:srgbClr val="000000"/>
                          </a:solidFill>
                          <a:latin typeface="+mn-lt"/>
                        </a:rPr>
                      </a:br>
                      <a:r>
                        <a:rPr lang="en-IN" sz="1800" b="1" i="0" u="none" strike="noStrike" dirty="0">
                          <a:solidFill>
                            <a:srgbClr val="000000"/>
                          </a:solidFill>
                          <a:latin typeface="+mn-lt"/>
                        </a:rPr>
                        <a:t>(</a:t>
                      </a:r>
                      <a:r>
                        <a:rPr lang="en-IN" sz="1800" b="1" i="0" u="none" strike="noStrike" dirty="0" err="1">
                          <a:solidFill>
                            <a:srgbClr val="000000"/>
                          </a:solidFill>
                          <a:latin typeface="+mn-lt"/>
                        </a:rPr>
                        <a:t>Th.Ha</a:t>
                      </a:r>
                      <a:r>
                        <a:rPr lang="en-IN" sz="1800" b="1" i="0" u="none" strike="noStrike" dirty="0">
                          <a:solidFill>
                            <a:srgbClr val="000000"/>
                          </a:solidFill>
                          <a:latin typeface="+mn-lt"/>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800" b="1" i="0" u="none" strike="noStrike" dirty="0">
                          <a:solidFill>
                            <a:srgbClr val="000000"/>
                          </a:solidFill>
                          <a:latin typeface="+mn-lt"/>
                        </a:rPr>
                        <a:t>2017-18</a:t>
                      </a:r>
                      <a:br>
                        <a:rPr lang="en-IN" sz="1800" b="1" i="0" u="none" strike="noStrike" dirty="0">
                          <a:solidFill>
                            <a:srgbClr val="000000"/>
                          </a:solidFill>
                          <a:latin typeface="+mn-lt"/>
                        </a:rPr>
                      </a:br>
                      <a:r>
                        <a:rPr lang="en-IN" sz="1800" b="1" i="0" u="none" strike="noStrike" dirty="0">
                          <a:solidFill>
                            <a:srgbClr val="000000"/>
                          </a:solidFill>
                          <a:latin typeface="+mn-lt"/>
                        </a:rPr>
                        <a:t>(</a:t>
                      </a:r>
                      <a:r>
                        <a:rPr lang="en-IN" sz="1800" b="1" i="0" u="none" strike="noStrike" dirty="0" err="1">
                          <a:solidFill>
                            <a:srgbClr val="000000"/>
                          </a:solidFill>
                          <a:latin typeface="+mn-lt"/>
                        </a:rPr>
                        <a:t>Th.Ha</a:t>
                      </a:r>
                      <a:r>
                        <a:rPr lang="en-IN" sz="1800" b="1" i="0" u="none" strike="noStrike" dirty="0">
                          <a:solidFill>
                            <a:srgbClr val="000000"/>
                          </a:solidFill>
                          <a:latin typeface="+mn-lt"/>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800" b="1" i="0" u="none" strike="noStrike" dirty="0">
                          <a:solidFill>
                            <a:srgbClr val="000000"/>
                          </a:solidFill>
                          <a:latin typeface="+mn-lt"/>
                        </a:rPr>
                        <a:t>2018-19</a:t>
                      </a:r>
                      <a:br>
                        <a:rPr lang="en-IN" sz="1800" b="1" i="0" u="none" strike="noStrike" dirty="0">
                          <a:solidFill>
                            <a:srgbClr val="000000"/>
                          </a:solidFill>
                          <a:latin typeface="+mn-lt"/>
                        </a:rPr>
                      </a:br>
                      <a:r>
                        <a:rPr lang="en-IN" sz="1800" b="1" i="0" u="none" strike="noStrike" dirty="0">
                          <a:solidFill>
                            <a:srgbClr val="000000"/>
                          </a:solidFill>
                          <a:latin typeface="+mn-lt"/>
                        </a:rPr>
                        <a:t>(</a:t>
                      </a:r>
                      <a:r>
                        <a:rPr lang="en-IN" sz="1800" b="1" i="0" u="none" strike="noStrike" dirty="0" err="1">
                          <a:solidFill>
                            <a:srgbClr val="000000"/>
                          </a:solidFill>
                          <a:latin typeface="+mn-lt"/>
                        </a:rPr>
                        <a:t>Th.Ha</a:t>
                      </a:r>
                      <a:r>
                        <a:rPr lang="en-IN" sz="1800" b="1" i="0" u="none" strike="noStrike" dirty="0">
                          <a:solidFill>
                            <a:srgbClr val="000000"/>
                          </a:solidFill>
                          <a:latin typeface="+mn-lt"/>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endParaRPr lang="en-IN"/>
                    </a:p>
                  </a:txBody>
                  <a:tcPr/>
                </a:tc>
                <a:extLst>
                  <a:ext uri="{0D108BD9-81ED-4DB2-BD59-A6C34878D82A}">
                    <a16:rowId xmlns="" xmlns:a16="http://schemas.microsoft.com/office/drawing/2014/main" val="10001"/>
                  </a:ext>
                </a:extLst>
              </a:tr>
              <a:tr h="565178">
                <a:tc>
                  <a:txBody>
                    <a:bodyPr/>
                    <a:lstStyle/>
                    <a:p>
                      <a:pPr algn="ctr" fontAlgn="ctr"/>
                      <a:r>
                        <a:rPr lang="en-IN" sz="1600" b="0" i="0" u="none" strike="noStrike" dirty="0">
                          <a:solidFill>
                            <a:srgbClr val="000000"/>
                          </a:solidFill>
                          <a:latin typeface="+mn-lt"/>
                        </a:rPr>
                        <a:t>Sri </a:t>
                      </a:r>
                      <a:r>
                        <a:rPr lang="en-IN" sz="1600" b="0" i="0" u="none" strike="noStrike" dirty="0" err="1">
                          <a:solidFill>
                            <a:srgbClr val="000000"/>
                          </a:solidFill>
                          <a:latin typeface="+mn-lt"/>
                        </a:rPr>
                        <a:t>Rameshwara</a:t>
                      </a:r>
                      <a:r>
                        <a:rPr lang="en-IN" sz="1600" b="0" i="0" u="none" strike="noStrike" dirty="0">
                          <a:solidFill>
                            <a:srgbClr val="000000"/>
                          </a:solidFill>
                          <a:latin typeface="+mn-lt"/>
                        </a:rPr>
                        <a:t>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rowSpan="3" gridSpan="7">
                  <a:txBody>
                    <a:bodyPr/>
                    <a:lstStyle/>
                    <a:p>
                      <a:pPr algn="ctr" fontAlgn="ctr"/>
                      <a:r>
                        <a:rPr lang="en-IN" sz="1800" b="0" i="0" u="none" strike="noStrike" dirty="0">
                          <a:solidFill>
                            <a:srgbClr val="000000"/>
                          </a:solidFill>
                          <a:latin typeface="+mn-lt"/>
                        </a:rPr>
                        <a:t>MI is dropped as per revised </a:t>
                      </a:r>
                      <a:r>
                        <a:rPr lang="en-IN" sz="1800" b="0" i="0" u="none" strike="noStrike" dirty="0" err="1">
                          <a:solidFill>
                            <a:srgbClr val="000000"/>
                          </a:solidFill>
                          <a:latin typeface="+mn-lt"/>
                        </a:rPr>
                        <a:t>MoU</a:t>
                      </a:r>
                      <a:endParaRPr lang="en-IN" sz="1800" b="0" i="0" u="none" strike="noStrike" dirty="0">
                        <a:solidFill>
                          <a:srgbClr val="000000"/>
                        </a:solidFill>
                        <a:latin typeface="+mn-lt"/>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rowSpan="3" hMerge="1">
                  <a:txBody>
                    <a:bodyPr/>
                    <a:lstStyle/>
                    <a:p>
                      <a:endParaRPr lang="en-IN"/>
                    </a:p>
                  </a:txBody>
                  <a:tcPr/>
                </a:tc>
                <a:tc rowSpan="3" hMerge="1">
                  <a:txBody>
                    <a:bodyPr/>
                    <a:lstStyle/>
                    <a:p>
                      <a:endParaRPr lang="en-IN"/>
                    </a:p>
                  </a:txBody>
                  <a:tcPr/>
                </a:tc>
                <a:tc rowSpan="3" hMerge="1">
                  <a:txBody>
                    <a:bodyPr/>
                    <a:lstStyle/>
                    <a:p>
                      <a:endParaRPr lang="en-IN"/>
                    </a:p>
                  </a:txBody>
                  <a:tcPr/>
                </a:tc>
                <a:tc rowSpan="3" hMerge="1">
                  <a:txBody>
                    <a:bodyPr/>
                    <a:lstStyle/>
                    <a:p>
                      <a:endParaRPr lang="en-IN"/>
                    </a:p>
                  </a:txBody>
                  <a:tcPr/>
                </a:tc>
                <a:tc rowSpan="3" hMerge="1">
                  <a:txBody>
                    <a:bodyPr/>
                    <a:lstStyle/>
                    <a:p>
                      <a:endParaRPr lang="en-IN"/>
                    </a:p>
                  </a:txBody>
                  <a:tcPr/>
                </a:tc>
                <a:tc rowSpan="3" hMerge="1">
                  <a:txBody>
                    <a:bodyPr/>
                    <a:lstStyle/>
                    <a:p>
                      <a:endParaRPr lang="en-IN"/>
                    </a:p>
                  </a:txBody>
                  <a:tcPr/>
                </a:tc>
                <a:extLst>
                  <a:ext uri="{0D108BD9-81ED-4DB2-BD59-A6C34878D82A}">
                    <a16:rowId xmlns="" xmlns:a16="http://schemas.microsoft.com/office/drawing/2014/main" val="10002"/>
                  </a:ext>
                </a:extLst>
              </a:tr>
              <a:tr h="512999">
                <a:tc>
                  <a:txBody>
                    <a:bodyPr/>
                    <a:lstStyle/>
                    <a:p>
                      <a:pPr algn="ctr" fontAlgn="ctr"/>
                      <a:r>
                        <a:rPr lang="en-IN" sz="1600" b="0" i="0" u="none" strike="noStrike" dirty="0">
                          <a:solidFill>
                            <a:srgbClr val="000000"/>
                          </a:solidFill>
                          <a:latin typeface="+mn-lt"/>
                        </a:rPr>
                        <a:t>Upper  </a:t>
                      </a:r>
                      <a:r>
                        <a:rPr lang="en-IN" sz="1600" b="0" i="0" u="none" strike="noStrike" dirty="0" err="1">
                          <a:solidFill>
                            <a:srgbClr val="000000"/>
                          </a:solidFill>
                          <a:latin typeface="+mn-lt"/>
                        </a:rPr>
                        <a:t>Tunga</a:t>
                      </a:r>
                      <a:endParaRPr lang="en-IN" sz="1600" b="0" i="0" u="none" strike="noStrike" dirty="0">
                        <a:solidFill>
                          <a:srgbClr val="000000"/>
                        </a:solidFill>
                        <a:latin typeface="+mn-lt"/>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gridSpan="7"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extLst>
                  <a:ext uri="{0D108BD9-81ED-4DB2-BD59-A6C34878D82A}">
                    <a16:rowId xmlns="" xmlns:a16="http://schemas.microsoft.com/office/drawing/2014/main" val="10003"/>
                  </a:ext>
                </a:extLst>
              </a:tr>
              <a:tr h="505221">
                <a:tc>
                  <a:txBody>
                    <a:bodyPr/>
                    <a:lstStyle/>
                    <a:p>
                      <a:pPr algn="ctr" fontAlgn="ctr"/>
                      <a:r>
                        <a:rPr lang="en-IN" sz="1600" b="0" i="0" u="none" strike="noStrike" dirty="0">
                          <a:solidFill>
                            <a:srgbClr val="000000"/>
                          </a:solidFill>
                          <a:latin typeface="+mn-lt"/>
                        </a:rPr>
                        <a:t>Bhima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gridSpan="7"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extLst>
                  <a:ext uri="{0D108BD9-81ED-4DB2-BD59-A6C34878D82A}">
                    <a16:rowId xmlns="" xmlns:a16="http://schemas.microsoft.com/office/drawing/2014/main" val="10004"/>
                  </a:ext>
                </a:extLst>
              </a:tr>
              <a:tr h="463339">
                <a:tc>
                  <a:txBody>
                    <a:bodyPr/>
                    <a:lstStyle/>
                    <a:p>
                      <a:pPr algn="ctr" fontAlgn="ctr"/>
                      <a:r>
                        <a:rPr lang="en-IN" sz="1600" b="0" i="0" u="none" strike="noStrike" dirty="0">
                          <a:solidFill>
                            <a:srgbClr val="000000"/>
                          </a:solidFill>
                          <a:latin typeface="+mn-lt"/>
                        </a:rPr>
                        <a:t>Karanja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gridSpan="7">
                  <a:txBody>
                    <a:bodyPr/>
                    <a:lstStyle/>
                    <a:p>
                      <a:pPr algn="ctr" fontAlgn="ctr"/>
                      <a:r>
                        <a:rPr lang="en-IN" sz="1800" b="0" i="0" u="none" strike="noStrike" dirty="0">
                          <a:solidFill>
                            <a:srgbClr val="000000"/>
                          </a:solidFill>
                          <a:latin typeface="+mn-lt"/>
                        </a:rPr>
                        <a:t>MI was not proposed in this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extLst>
                  <a:ext uri="{0D108BD9-81ED-4DB2-BD59-A6C34878D82A}">
                    <a16:rowId xmlns="" xmlns:a16="http://schemas.microsoft.com/office/drawing/2014/main" val="10005"/>
                  </a:ext>
                </a:extLst>
              </a:tr>
            </a:tbl>
          </a:graphicData>
        </a:graphic>
      </p:graphicFrame>
      <p:sp>
        <p:nvSpPr>
          <p:cNvPr id="11" name="Slide Number Placeholder 10"/>
          <p:cNvSpPr>
            <a:spLocks noGrp="1"/>
          </p:cNvSpPr>
          <p:nvPr>
            <p:ph type="sldNum" sz="quarter" idx="12"/>
          </p:nvPr>
        </p:nvSpPr>
        <p:spPr/>
        <p:txBody>
          <a:bodyPr/>
          <a:lstStyle/>
          <a:p>
            <a:fld id="{396A2484-D5D1-4CDB-824C-75F47FDB7F6F}" type="slidenum">
              <a:rPr lang="en-IN" smtClean="0"/>
              <a:pPr/>
              <a:t>119</a:t>
            </a:fld>
            <a:endParaRPr lang="en-IN" dirty="0"/>
          </a:p>
        </p:txBody>
      </p:sp>
    </p:spTree>
    <p:extLst>
      <p:ext uri="{BB962C8B-B14F-4D97-AF65-F5344CB8AC3E}">
        <p14:creationId xmlns:p14="http://schemas.microsoft.com/office/powerpoint/2010/main" val="241329481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81096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Total Expenditure Progress</a:t>
            </a: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423809256"/>
              </p:ext>
            </p:extLst>
          </p:nvPr>
        </p:nvGraphicFramePr>
        <p:xfrm>
          <a:off x="208344" y="1546987"/>
          <a:ext cx="9537538" cy="4772791"/>
        </p:xfrm>
        <a:graphic>
          <a:graphicData uri="http://schemas.openxmlformats.org/drawingml/2006/table">
            <a:tbl>
              <a:tblPr/>
              <a:tblGrid>
                <a:gridCol w="597082"/>
                <a:gridCol w="1228805"/>
                <a:gridCol w="1112967"/>
                <a:gridCol w="855085"/>
                <a:gridCol w="807968"/>
                <a:gridCol w="799186"/>
                <a:gridCol w="799186"/>
                <a:gridCol w="799186"/>
                <a:gridCol w="783269"/>
                <a:gridCol w="877402"/>
                <a:gridCol w="877402"/>
              </a:tblGrid>
              <a:tr h="330741">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 </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400" b="1" i="0" u="none" strike="noStrike" dirty="0" smtClean="0">
                          <a:solidFill>
                            <a:schemeClr val="tx1"/>
                          </a:solidFill>
                          <a:latin typeface="Arial" pitchFamily="34" charset="0"/>
                          <a:cs typeface="Arial" pitchFamily="34" charset="0"/>
                        </a:rPr>
                        <a:t>Total Expenditure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681284">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37828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AP</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971.45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0.41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0.92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0.41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7528">
                <a:tc>
                  <a:txBody>
                    <a:bodyPr/>
                    <a:lstStyle/>
                    <a:p>
                      <a:pPr algn="ctr" rtl="0" fontAlgn="ctr"/>
                      <a:r>
                        <a:rPr lang="en-US" sz="1400" b="1" i="0" u="none" strike="noStrike" dirty="0" smtClean="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Assam</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215.46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8.76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39.60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161.22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7527">
                <a:tc>
                  <a:txBody>
                    <a:bodyPr/>
                    <a:lstStyle/>
                    <a:p>
                      <a:pPr algn="ctr" rtl="0" fontAlgn="ctr"/>
                      <a:r>
                        <a:rPr lang="en-US" sz="1400" b="1" i="0" u="none" strike="noStrike" dirty="0" smtClean="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Bihar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148.57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20.17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17.55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60.35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40.62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84.04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1111">
                <a:tc>
                  <a:txBody>
                    <a:bodyPr/>
                    <a:lstStyle/>
                    <a:p>
                      <a:pPr algn="ctr" rtl="0" fontAlgn="ctr"/>
                      <a:r>
                        <a:rPr lang="en-IN" sz="1400" b="1" i="0" u="none" strike="noStrike" dirty="0" smtClean="0">
                          <a:solidFill>
                            <a:srgbClr val="000000"/>
                          </a:solidFill>
                          <a:effectLst/>
                          <a:latin typeface="Arial" panose="020B0604020202020204" pitchFamily="34" charset="0"/>
                        </a:rPr>
                        <a:t>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Chhattisgarh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159.85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159.85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80359">
                <a:tc>
                  <a:txBody>
                    <a:bodyPr/>
                    <a:lstStyle/>
                    <a:p>
                      <a:pPr algn="ctr" rtl="0" fontAlgn="ctr"/>
                      <a:r>
                        <a:rPr lang="en-IN" sz="1400" b="1" i="0" u="none" strike="noStrike" dirty="0" smtClean="0">
                          <a:solidFill>
                            <a:srgbClr val="000000"/>
                          </a:solidFill>
                          <a:effectLst/>
                          <a:latin typeface="Arial" panose="020B0604020202020204" pitchFamily="34" charset="0"/>
                        </a:rPr>
                        <a:t>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Goa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153.65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36.24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23.59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80735">
                <a:tc>
                  <a:txBody>
                    <a:bodyPr/>
                    <a:lstStyle/>
                    <a:p>
                      <a:pPr algn="ctr" rtl="0" fontAlgn="ctr"/>
                      <a:r>
                        <a:rPr lang="en-IN" sz="1400" b="1" i="0" u="none" strike="noStrike" dirty="0" smtClean="0">
                          <a:solidFill>
                            <a:srgbClr val="000000"/>
                          </a:solidFill>
                          <a:effectLst/>
                          <a:latin typeface="Arial" panose="020B0604020202020204" pitchFamily="34" charset="0"/>
                        </a:rPr>
                        <a:t>6</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Gujarat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5021.77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1435.91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1224.73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861.68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76.96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3608.29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71.85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740.91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4321">
                <a:tc>
                  <a:txBody>
                    <a:bodyPr/>
                    <a:lstStyle/>
                    <a:p>
                      <a:pPr algn="ctr" rtl="0" fontAlgn="ctr"/>
                      <a:r>
                        <a:rPr lang="en-IN" sz="1400" b="1" i="0" u="none" strike="noStrike" dirty="0" smtClean="0">
                          <a:solidFill>
                            <a:srgbClr val="000000"/>
                          </a:solidFill>
                          <a:effectLst/>
                          <a:latin typeface="Arial" panose="020B0604020202020204" pitchFamily="34" charset="0"/>
                        </a:rPr>
                        <a:t>7.</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J&amp;K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51.63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75449">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Jharkhand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747.53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65.00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75449">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Karnataka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1013.09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38.95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41.64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40.29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143.14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772082" y="902057"/>
            <a:ext cx="1919115"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(TE in Rs. Crores)</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smtClean="0">
                <a:solidFill>
                  <a:schemeClr val="tx1"/>
                </a:solidFill>
                <a:latin typeface="Book Antiqua" pitchFamily="18" charset="0"/>
              </a:rPr>
              <a:t>Consolidated </a:t>
            </a:r>
            <a:endParaRPr lang="en-IN" sz="1800" b="1" dirty="0">
              <a:solidFill>
                <a:schemeClr val="tx1"/>
              </a:solidFill>
              <a:latin typeface="Book Antiqua" pitchFamily="18" charset="0"/>
            </a:endParaRPr>
          </a:p>
        </p:txBody>
      </p:sp>
      <p:sp>
        <p:nvSpPr>
          <p:cNvPr id="7" name="Rectangle 6"/>
          <p:cNvSpPr/>
          <p:nvPr/>
        </p:nvSpPr>
        <p:spPr>
          <a:xfrm>
            <a:off x="1" y="0"/>
            <a:ext cx="9906000" cy="70605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Tree>
    <p:extLst>
      <p:ext uri="{BB962C8B-B14F-4D97-AF65-F5344CB8AC3E}">
        <p14:creationId xmlns:p14="http://schemas.microsoft.com/office/powerpoint/2010/main" val="36525421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73611" y="830704"/>
            <a:ext cx="915878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WUA Progress</a:t>
            </a:r>
            <a:endParaRPr lang="en-US" sz="2800" b="1" dirty="0">
              <a:cs typeface="Arial" panose="020B0604020202020204" pitchFamily="34" charset="0"/>
            </a:endParaRPr>
          </a:p>
        </p:txBody>
      </p:sp>
      <p:sp>
        <p:nvSpPr>
          <p:cNvPr id="2" name="TextBox 1"/>
          <p:cNvSpPr txBox="1"/>
          <p:nvPr/>
        </p:nvSpPr>
        <p:spPr>
          <a:xfrm>
            <a:off x="8000043" y="1320392"/>
            <a:ext cx="1885966"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(WUA’s in No’s)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244366"/>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12" name="Slide Number Placeholder 11"/>
          <p:cNvSpPr>
            <a:spLocks noGrp="1"/>
          </p:cNvSpPr>
          <p:nvPr>
            <p:ph type="sldNum" sz="quarter" idx="12"/>
          </p:nvPr>
        </p:nvSpPr>
        <p:spPr/>
        <p:txBody>
          <a:bodyPr/>
          <a:lstStyle/>
          <a:p>
            <a:fld id="{396A2484-D5D1-4CDB-824C-75F47FDB7F6F}" type="slidenum">
              <a:rPr lang="en-IN" smtClean="0"/>
              <a:pPr/>
              <a:t>120</a:t>
            </a:fld>
            <a:endParaRPr lang="en-IN" dirty="0"/>
          </a:p>
        </p:txBody>
      </p:sp>
      <p:graphicFrame>
        <p:nvGraphicFramePr>
          <p:cNvPr id="3" name="Table 2">
            <a:extLst>
              <a:ext uri="{FF2B5EF4-FFF2-40B4-BE49-F238E27FC236}">
                <a16:creationId xmlns="" xmlns:a16="http://schemas.microsoft.com/office/drawing/2014/main" id="{688059FD-78DE-4046-8414-F20C8EA56F6C}"/>
              </a:ext>
            </a:extLst>
          </p:cNvPr>
          <p:cNvGraphicFramePr>
            <a:graphicFrameLocks noGrp="1"/>
          </p:cNvGraphicFramePr>
          <p:nvPr>
            <p:extLst>
              <p:ext uri="{D42A27DB-BD31-4B8C-83A1-F6EECF244321}">
                <p14:modId xmlns:p14="http://schemas.microsoft.com/office/powerpoint/2010/main" val="1675803314"/>
              </p:ext>
            </p:extLst>
          </p:nvPr>
        </p:nvGraphicFramePr>
        <p:xfrm>
          <a:off x="466997" y="1793966"/>
          <a:ext cx="8993233" cy="4278951"/>
        </p:xfrm>
        <a:graphic>
          <a:graphicData uri="http://schemas.openxmlformats.org/drawingml/2006/table">
            <a:tbl>
              <a:tblPr>
                <a:tableStyleId>{5C22544A-7EE6-4342-B048-85BDC9FD1C3A}</a:tableStyleId>
              </a:tblPr>
              <a:tblGrid>
                <a:gridCol w="459921">
                  <a:extLst>
                    <a:ext uri="{9D8B030D-6E8A-4147-A177-3AD203B41FA5}">
                      <a16:colId xmlns="" xmlns:a16="http://schemas.microsoft.com/office/drawing/2014/main" val="3537009283"/>
                    </a:ext>
                  </a:extLst>
                </a:gridCol>
                <a:gridCol w="1237608">
                  <a:extLst>
                    <a:ext uri="{9D8B030D-6E8A-4147-A177-3AD203B41FA5}">
                      <a16:colId xmlns="" xmlns:a16="http://schemas.microsoft.com/office/drawing/2014/main" val="1567697302"/>
                    </a:ext>
                  </a:extLst>
                </a:gridCol>
                <a:gridCol w="769323">
                  <a:extLst>
                    <a:ext uri="{9D8B030D-6E8A-4147-A177-3AD203B41FA5}">
                      <a16:colId xmlns="" xmlns:a16="http://schemas.microsoft.com/office/drawing/2014/main" val="2151296699"/>
                    </a:ext>
                  </a:extLst>
                </a:gridCol>
                <a:gridCol w="1070363">
                  <a:extLst>
                    <a:ext uri="{9D8B030D-6E8A-4147-A177-3AD203B41FA5}">
                      <a16:colId xmlns="" xmlns:a16="http://schemas.microsoft.com/office/drawing/2014/main" val="4098137839"/>
                    </a:ext>
                  </a:extLst>
                </a:gridCol>
                <a:gridCol w="769323">
                  <a:extLst>
                    <a:ext uri="{9D8B030D-6E8A-4147-A177-3AD203B41FA5}">
                      <a16:colId xmlns="" xmlns:a16="http://schemas.microsoft.com/office/drawing/2014/main" val="3431872824"/>
                    </a:ext>
                  </a:extLst>
                </a:gridCol>
                <a:gridCol w="769323">
                  <a:extLst>
                    <a:ext uri="{9D8B030D-6E8A-4147-A177-3AD203B41FA5}">
                      <a16:colId xmlns="" xmlns:a16="http://schemas.microsoft.com/office/drawing/2014/main" val="195364003"/>
                    </a:ext>
                  </a:extLst>
                </a:gridCol>
                <a:gridCol w="769323">
                  <a:extLst>
                    <a:ext uri="{9D8B030D-6E8A-4147-A177-3AD203B41FA5}">
                      <a16:colId xmlns="" xmlns:a16="http://schemas.microsoft.com/office/drawing/2014/main" val="263864956"/>
                    </a:ext>
                  </a:extLst>
                </a:gridCol>
                <a:gridCol w="769323">
                  <a:extLst>
                    <a:ext uri="{9D8B030D-6E8A-4147-A177-3AD203B41FA5}">
                      <a16:colId xmlns="" xmlns:a16="http://schemas.microsoft.com/office/drawing/2014/main" val="3337140815"/>
                    </a:ext>
                  </a:extLst>
                </a:gridCol>
                <a:gridCol w="769323">
                  <a:extLst>
                    <a:ext uri="{9D8B030D-6E8A-4147-A177-3AD203B41FA5}">
                      <a16:colId xmlns="" xmlns:a16="http://schemas.microsoft.com/office/drawing/2014/main" val="1041018227"/>
                    </a:ext>
                  </a:extLst>
                </a:gridCol>
                <a:gridCol w="769323">
                  <a:extLst>
                    <a:ext uri="{9D8B030D-6E8A-4147-A177-3AD203B41FA5}">
                      <a16:colId xmlns="" xmlns:a16="http://schemas.microsoft.com/office/drawing/2014/main" val="2315561589"/>
                    </a:ext>
                  </a:extLst>
                </a:gridCol>
                <a:gridCol w="840080">
                  <a:extLst>
                    <a:ext uri="{9D8B030D-6E8A-4147-A177-3AD203B41FA5}">
                      <a16:colId xmlns="" xmlns:a16="http://schemas.microsoft.com/office/drawing/2014/main" val="1743281643"/>
                    </a:ext>
                  </a:extLst>
                </a:gridCol>
              </a:tblGrid>
              <a:tr h="1306285">
                <a:tc>
                  <a:txBody>
                    <a:bodyPr/>
                    <a:lstStyle/>
                    <a:p>
                      <a:pPr algn="ctr" rtl="0" fontAlgn="ctr"/>
                      <a:r>
                        <a:rPr lang="en-IN" sz="1600" b="1" u="none" strike="noStrike" dirty="0">
                          <a:effectLst/>
                        </a:rPr>
                        <a:t>Sl.</a:t>
                      </a:r>
                      <a:br>
                        <a:rPr lang="en-IN" sz="1600" b="1" u="none" strike="noStrike" dirty="0">
                          <a:effectLst/>
                        </a:rPr>
                      </a:br>
                      <a:r>
                        <a:rPr lang="en-IN" sz="1600" b="1" u="none" strike="noStrike" dirty="0">
                          <a:effectLst/>
                        </a:rPr>
                        <a:t>No.</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600" b="1" u="none" strike="noStrike" dirty="0">
                          <a:effectLst/>
                        </a:rPr>
                        <a:t>Project</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600" b="1" u="none" strike="noStrike" dirty="0">
                          <a:effectLst/>
                        </a:rPr>
                        <a:t>No. of Targeted WUA</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GB" sz="1600" b="1" u="none" strike="noStrike" dirty="0">
                          <a:effectLst/>
                        </a:rPr>
                        <a:t>No. of WUA Created before April 2016</a:t>
                      </a:r>
                      <a:endParaRPr lang="en-GB"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600" b="1" u="none" strike="noStrike" dirty="0">
                          <a:effectLst/>
                        </a:rPr>
                        <a:t>2016-17</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600" b="1" u="none" strike="noStrike" dirty="0">
                          <a:effectLst/>
                        </a:rPr>
                        <a:t>2017-18</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600" b="1" u="none" strike="noStrike" dirty="0">
                          <a:effectLst/>
                        </a:rPr>
                        <a:t>2018-19</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600" b="1" u="none" strike="noStrike" dirty="0">
                          <a:effectLst/>
                        </a:rPr>
                        <a:t>2019-20</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600" b="1" u="none" strike="noStrike" dirty="0">
                          <a:effectLst/>
                        </a:rPr>
                        <a:t>Total</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600" b="1" u="none" strike="noStrike" dirty="0">
                          <a:effectLst/>
                        </a:rPr>
                        <a:t>% Progress</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600" b="1" u="none" strike="noStrike" dirty="0">
                          <a:effectLst/>
                        </a:rPr>
                        <a:t>Programme  for 2020-21</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620216024"/>
                  </a:ext>
                </a:extLst>
              </a:tr>
              <a:tr h="637606">
                <a:tc>
                  <a:txBody>
                    <a:bodyPr/>
                    <a:lstStyle/>
                    <a:p>
                      <a:pPr algn="ctr" rtl="0" fontAlgn="ctr"/>
                      <a:r>
                        <a:rPr lang="en-IN" sz="1600" u="none" strike="noStrike">
                          <a:effectLst/>
                        </a:rPr>
                        <a:t>1</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rtl="0" fontAlgn="ctr"/>
                      <a:r>
                        <a:rPr lang="en-IN" sz="1600" b="1" u="none" strike="noStrike" dirty="0">
                          <a:effectLst/>
                        </a:rPr>
                        <a:t>Sri </a:t>
                      </a:r>
                      <a:r>
                        <a:rPr lang="en-IN" sz="1600" b="1" u="none" strike="noStrike" dirty="0" err="1">
                          <a:effectLst/>
                        </a:rPr>
                        <a:t>Rameshwara</a:t>
                      </a:r>
                      <a:r>
                        <a:rPr lang="en-IN" sz="1600" b="1" u="none" strike="noStrike" dirty="0">
                          <a:effectLst/>
                        </a:rPr>
                        <a:t> LIS /  Belagavi</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22</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0</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1</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9</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6</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4</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20</a:t>
                      </a:r>
                      <a:endParaRPr lang="en-IN" sz="1600" b="1"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90.91%</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2</a:t>
                      </a:r>
                      <a:endParaRPr lang="en-IN" sz="1600" b="0" i="0" u="none" strike="noStrike">
                        <a:solidFill>
                          <a:srgbClr val="FF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4002436287"/>
                  </a:ext>
                </a:extLst>
              </a:tr>
              <a:tr h="637606">
                <a:tc>
                  <a:txBody>
                    <a:bodyPr/>
                    <a:lstStyle/>
                    <a:p>
                      <a:pPr algn="ctr" rtl="0" fontAlgn="ctr"/>
                      <a:r>
                        <a:rPr lang="en-IN" sz="1600" u="none" strike="noStrike">
                          <a:effectLst/>
                        </a:rPr>
                        <a:t>2</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rtl="0" fontAlgn="ctr"/>
                      <a:r>
                        <a:rPr lang="en-IN" sz="1600" b="1" u="none" strike="noStrike" dirty="0">
                          <a:effectLst/>
                        </a:rPr>
                        <a:t>Upper  </a:t>
                      </a:r>
                      <a:r>
                        <a:rPr lang="en-IN" sz="1600" b="1" u="none" strike="noStrike" dirty="0" err="1">
                          <a:effectLst/>
                        </a:rPr>
                        <a:t>Tunga</a:t>
                      </a:r>
                      <a:r>
                        <a:rPr lang="en-IN" sz="1600" b="1" u="none" strike="noStrike" dirty="0">
                          <a:effectLst/>
                        </a:rPr>
                        <a:t>/ Shivamogga</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186</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0</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0</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48</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66</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0</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114</a:t>
                      </a:r>
                      <a:endParaRPr lang="en-IN" sz="1600" b="1"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61.29%</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72</a:t>
                      </a:r>
                      <a:endParaRPr lang="en-IN" sz="1600" b="0" i="0" u="none" strike="noStrike" dirty="0">
                        <a:solidFill>
                          <a:srgbClr val="FF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635772565"/>
                  </a:ext>
                </a:extLst>
              </a:tr>
              <a:tr h="637606">
                <a:tc>
                  <a:txBody>
                    <a:bodyPr/>
                    <a:lstStyle/>
                    <a:p>
                      <a:pPr algn="ctr" rtl="0" fontAlgn="ctr"/>
                      <a:r>
                        <a:rPr lang="en-IN" sz="1600" u="none" strike="noStrike">
                          <a:effectLst/>
                        </a:rPr>
                        <a:t>3</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rtl="0" fontAlgn="ctr"/>
                      <a:r>
                        <a:rPr lang="en-IN" sz="1600" b="1" u="none" strike="noStrike" dirty="0">
                          <a:effectLst/>
                        </a:rPr>
                        <a:t>Bhima LIS / </a:t>
                      </a:r>
                      <a:r>
                        <a:rPr lang="en-IN" sz="1600" b="1" u="none" strike="noStrike" dirty="0" err="1">
                          <a:effectLst/>
                        </a:rPr>
                        <a:t>Kalaburgi</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47</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0</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0</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38</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2</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3</a:t>
                      </a:r>
                      <a:endParaRPr lang="en-IN" sz="1600" b="0"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effectLst/>
                        </a:rPr>
                        <a:t>43</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91.49%</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a:effectLst/>
                        </a:rPr>
                        <a:t>4</a:t>
                      </a:r>
                      <a:endParaRPr lang="en-IN" sz="1600" b="0" i="0" u="none" strike="noStrike">
                        <a:solidFill>
                          <a:srgbClr val="FF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745919738"/>
                  </a:ext>
                </a:extLst>
              </a:tr>
              <a:tr h="637606">
                <a:tc>
                  <a:txBody>
                    <a:bodyPr/>
                    <a:lstStyle/>
                    <a:p>
                      <a:pPr algn="ctr" rtl="0" fontAlgn="ctr"/>
                      <a:r>
                        <a:rPr lang="en-IN" sz="1600" u="none" strike="noStrike">
                          <a:effectLst/>
                        </a:rPr>
                        <a:t>4</a:t>
                      </a:r>
                      <a:endParaRPr lang="en-IN" sz="1600" b="0" i="0" u="none" strike="noStrike">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rtl="0" fontAlgn="ctr"/>
                      <a:r>
                        <a:rPr lang="en-IN" sz="1600" b="1" u="none" strike="noStrike" dirty="0">
                          <a:effectLst/>
                        </a:rPr>
                        <a:t>Karanja/  </a:t>
                      </a:r>
                      <a:r>
                        <a:rPr lang="en-IN" sz="1600" b="1" u="none" strike="noStrike" dirty="0" err="1">
                          <a:effectLst/>
                        </a:rPr>
                        <a:t>Kalaburagi</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solidFill>
                            <a:schemeClr val="tx1"/>
                          </a:solidFill>
                          <a:effectLst/>
                        </a:rPr>
                        <a:t>60</a:t>
                      </a:r>
                      <a:endParaRPr lang="en-IN" sz="1600" b="0" i="0" u="none" strike="noStrike" dirty="0">
                        <a:solidFill>
                          <a:schemeClr val="tx1"/>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b="0" i="0" u="none" strike="noStrike" dirty="0">
                          <a:solidFill>
                            <a:schemeClr val="tx1"/>
                          </a:solidFill>
                          <a:effectLst/>
                          <a:latin typeface="Calibri" panose="020F0502020204030204" pitchFamily="34" charset="0"/>
                        </a:rPr>
                        <a:t>48</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solidFill>
                            <a:schemeClr val="tx1"/>
                          </a:solidFill>
                          <a:effectLst/>
                        </a:rPr>
                        <a:t>0</a:t>
                      </a:r>
                      <a:endParaRPr lang="en-IN" sz="1600" b="0" i="0" u="none" strike="noStrike" dirty="0">
                        <a:solidFill>
                          <a:schemeClr val="tx1"/>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solidFill>
                            <a:schemeClr val="tx1"/>
                          </a:solidFill>
                          <a:effectLst/>
                        </a:rPr>
                        <a:t>0</a:t>
                      </a:r>
                      <a:endParaRPr lang="en-IN" sz="1600" b="0" i="0" u="none" strike="noStrike" dirty="0">
                        <a:solidFill>
                          <a:schemeClr val="tx1"/>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solidFill>
                            <a:schemeClr val="tx1"/>
                          </a:solidFill>
                          <a:effectLst/>
                        </a:rPr>
                        <a:t>3</a:t>
                      </a:r>
                      <a:endParaRPr lang="en-IN" sz="1600" b="0" i="0" u="none" strike="noStrike" dirty="0">
                        <a:solidFill>
                          <a:schemeClr val="tx1"/>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solidFill>
                            <a:schemeClr val="tx1"/>
                          </a:solidFill>
                          <a:effectLst/>
                        </a:rPr>
                        <a:t>3</a:t>
                      </a:r>
                      <a:endParaRPr lang="en-IN" sz="1600" b="0" i="0" u="none" strike="noStrike" dirty="0">
                        <a:solidFill>
                          <a:schemeClr val="tx1"/>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solidFill>
                            <a:schemeClr val="tx1"/>
                          </a:solidFill>
                          <a:effectLst/>
                        </a:rPr>
                        <a:t>54</a:t>
                      </a:r>
                      <a:endParaRPr lang="en-IN" sz="1600" b="1" i="0" u="none" strike="noStrike" dirty="0">
                        <a:solidFill>
                          <a:schemeClr val="tx1"/>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solidFill>
                            <a:schemeClr val="tx1"/>
                          </a:solidFill>
                          <a:effectLst/>
                        </a:rPr>
                        <a:t>90.00%</a:t>
                      </a:r>
                      <a:endParaRPr lang="en-IN" sz="1600" b="0" i="0" u="none" strike="noStrike" dirty="0">
                        <a:solidFill>
                          <a:schemeClr val="tx1"/>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u="none" strike="noStrike" dirty="0">
                          <a:solidFill>
                            <a:schemeClr val="tx1"/>
                          </a:solidFill>
                          <a:effectLst/>
                        </a:rPr>
                        <a:t>6</a:t>
                      </a:r>
                      <a:endParaRPr lang="en-IN" sz="1600" b="0" i="0" u="none" strike="noStrike" dirty="0">
                        <a:solidFill>
                          <a:schemeClr val="tx1"/>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26953425"/>
                  </a:ext>
                </a:extLst>
              </a:tr>
              <a:tr h="318803">
                <a:tc gridSpan="2">
                  <a:txBody>
                    <a:bodyPr/>
                    <a:lstStyle/>
                    <a:p>
                      <a:pPr algn="ctr" rtl="0" fontAlgn="ctr"/>
                      <a:r>
                        <a:rPr lang="en-IN" sz="1600" b="1" u="none" strike="noStrike" dirty="0">
                          <a:effectLst/>
                        </a:rPr>
                        <a:t>Total</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IN"/>
                    </a:p>
                  </a:txBody>
                  <a:tcPr/>
                </a:tc>
                <a:tc>
                  <a:txBody>
                    <a:bodyPr/>
                    <a:lstStyle/>
                    <a:p>
                      <a:pPr algn="ctr" rtl="0" fontAlgn="ctr"/>
                      <a:r>
                        <a:rPr lang="en-IN" sz="1600" b="1" u="none" strike="noStrike" dirty="0">
                          <a:effectLst/>
                        </a:rPr>
                        <a:t>315</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b="1" u="none" strike="noStrike" dirty="0">
                          <a:effectLst/>
                        </a:rPr>
                        <a:t>48</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b="1" u="none" strike="noStrike" dirty="0">
                          <a:effectLst/>
                        </a:rPr>
                        <a:t>1</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b="1" u="none" strike="noStrike" dirty="0">
                          <a:effectLst/>
                        </a:rPr>
                        <a:t>95</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b="1" u="none" strike="noStrike" dirty="0">
                          <a:effectLst/>
                        </a:rPr>
                        <a:t>77</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b="1" u="none" strike="noStrike" dirty="0">
                          <a:effectLst/>
                        </a:rPr>
                        <a:t>10</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b="1" i="0" u="none" strike="noStrike" dirty="0">
                          <a:solidFill>
                            <a:schemeClr val="dk1"/>
                          </a:solidFill>
                          <a:effectLst/>
                          <a:latin typeface="+mn-lt"/>
                        </a:rPr>
                        <a:t>231</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600" b="1" u="none" strike="noStrike" dirty="0">
                          <a:effectLst/>
                        </a:rPr>
                        <a:t>83.42%</a:t>
                      </a:r>
                      <a:endParaRPr lang="en-IN" sz="1600" b="1" i="0" u="none" strike="noStrike" dirty="0">
                        <a:solidFill>
                          <a:srgbClr val="000000"/>
                        </a:solidFill>
                        <a:effectLst/>
                        <a:latin typeface="Calibri" panose="020F050202020403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b"/>
                      <a:r>
                        <a:rPr lang="en-IN" sz="1600" b="1" u="none" strike="noStrike" dirty="0">
                          <a:effectLst/>
                        </a:rPr>
                        <a:t>84</a:t>
                      </a:r>
                      <a:endParaRPr lang="en-IN" sz="1600" b="1" i="0" u="none" strike="noStrike" dirty="0">
                        <a:solidFill>
                          <a:srgbClr val="FF0000"/>
                        </a:solidFill>
                        <a:effectLst/>
                        <a:latin typeface="Calibri" panose="020F0502020204030204" pitchFamily="34" charset="0"/>
                      </a:endParaRPr>
                    </a:p>
                  </a:txBody>
                  <a:tcPr marL="7739" marR="7739"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306977668"/>
                  </a:ext>
                </a:extLst>
              </a:tr>
            </a:tbl>
          </a:graphicData>
        </a:graphic>
      </p:graphicFrame>
    </p:spTree>
    <p:extLst>
      <p:ext uri="{BB962C8B-B14F-4D97-AF65-F5344CB8AC3E}">
        <p14:creationId xmlns:p14="http://schemas.microsoft.com/office/powerpoint/2010/main" val="212913821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73611" y="830704"/>
            <a:ext cx="915878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000" b="1" dirty="0">
                <a:solidFill>
                  <a:srgbClr val="800000"/>
                </a:solidFill>
                <a:effectLst>
                  <a:outerShdw blurRad="38100" dist="38100" dir="2700000" algn="tl">
                    <a:srgbClr val="C0C0C0"/>
                  </a:outerShdw>
                </a:effectLst>
                <a:cs typeface="Arial" panose="020B0604020202020204" pitchFamily="34" charset="0"/>
              </a:rPr>
              <a:t>WUCS – Registered, Handed over, OTFG and Infrastructure Grant details </a:t>
            </a:r>
            <a:endParaRPr lang="en-US" sz="2000" b="1" dirty="0">
              <a:cs typeface="Arial" panose="020B0604020202020204" pitchFamily="34" charset="0"/>
            </a:endParaRPr>
          </a:p>
        </p:txBody>
      </p:sp>
      <p:sp>
        <p:nvSpPr>
          <p:cNvPr id="7" name="Rectangle 6"/>
          <p:cNvSpPr/>
          <p:nvPr/>
        </p:nvSpPr>
        <p:spPr>
          <a:xfrm>
            <a:off x="35381" y="244366"/>
            <a:ext cx="9828167"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8" name="Slide Number Placeholder 7"/>
          <p:cNvSpPr>
            <a:spLocks noGrp="1"/>
          </p:cNvSpPr>
          <p:nvPr>
            <p:ph type="sldNum" sz="quarter" idx="12"/>
          </p:nvPr>
        </p:nvSpPr>
        <p:spPr/>
        <p:txBody>
          <a:bodyPr/>
          <a:lstStyle/>
          <a:p>
            <a:fld id="{396A2484-D5D1-4CDB-824C-75F47FDB7F6F}" type="slidenum">
              <a:rPr lang="en-IN" smtClean="0"/>
              <a:pPr/>
              <a:t>121</a:t>
            </a:fld>
            <a:endParaRPr lang="en-IN" dirty="0"/>
          </a:p>
        </p:txBody>
      </p:sp>
      <p:graphicFrame>
        <p:nvGraphicFramePr>
          <p:cNvPr id="2" name="Table 1">
            <a:extLst>
              <a:ext uri="{FF2B5EF4-FFF2-40B4-BE49-F238E27FC236}">
                <a16:creationId xmlns="" xmlns:a16="http://schemas.microsoft.com/office/drawing/2014/main" id="{DDAA65A9-FD1C-493C-B04D-7B3FD24C0B91}"/>
              </a:ext>
            </a:extLst>
          </p:cNvPr>
          <p:cNvGraphicFramePr>
            <a:graphicFrameLocks noGrp="1"/>
          </p:cNvGraphicFramePr>
          <p:nvPr>
            <p:extLst>
              <p:ext uri="{D42A27DB-BD31-4B8C-83A1-F6EECF244321}">
                <p14:modId xmlns:p14="http://schemas.microsoft.com/office/powerpoint/2010/main" val="880218755"/>
              </p:ext>
            </p:extLst>
          </p:nvPr>
        </p:nvGraphicFramePr>
        <p:xfrm>
          <a:off x="806631" y="1550220"/>
          <a:ext cx="8418330" cy="4427425"/>
        </p:xfrm>
        <a:graphic>
          <a:graphicData uri="http://schemas.openxmlformats.org/drawingml/2006/table">
            <a:tbl>
              <a:tblPr>
                <a:tableStyleId>{5C22544A-7EE6-4342-B048-85BDC9FD1C3A}</a:tableStyleId>
              </a:tblPr>
              <a:tblGrid>
                <a:gridCol w="417468">
                  <a:extLst>
                    <a:ext uri="{9D8B030D-6E8A-4147-A177-3AD203B41FA5}">
                      <a16:colId xmlns="" xmlns:a16="http://schemas.microsoft.com/office/drawing/2014/main" val="3466673707"/>
                    </a:ext>
                  </a:extLst>
                </a:gridCol>
                <a:gridCol w="1160417">
                  <a:extLst>
                    <a:ext uri="{9D8B030D-6E8A-4147-A177-3AD203B41FA5}">
                      <a16:colId xmlns="" xmlns:a16="http://schemas.microsoft.com/office/drawing/2014/main" val="2845629076"/>
                    </a:ext>
                  </a:extLst>
                </a:gridCol>
                <a:gridCol w="580208">
                  <a:extLst>
                    <a:ext uri="{9D8B030D-6E8A-4147-A177-3AD203B41FA5}">
                      <a16:colId xmlns="" xmlns:a16="http://schemas.microsoft.com/office/drawing/2014/main" val="3512210633"/>
                    </a:ext>
                  </a:extLst>
                </a:gridCol>
                <a:gridCol w="750026">
                  <a:extLst>
                    <a:ext uri="{9D8B030D-6E8A-4147-A177-3AD203B41FA5}">
                      <a16:colId xmlns="" xmlns:a16="http://schemas.microsoft.com/office/drawing/2014/main" val="350011880"/>
                    </a:ext>
                  </a:extLst>
                </a:gridCol>
                <a:gridCol w="679269">
                  <a:extLst>
                    <a:ext uri="{9D8B030D-6E8A-4147-A177-3AD203B41FA5}">
                      <a16:colId xmlns="" xmlns:a16="http://schemas.microsoft.com/office/drawing/2014/main" val="3418041177"/>
                    </a:ext>
                  </a:extLst>
                </a:gridCol>
                <a:gridCol w="686344">
                  <a:extLst>
                    <a:ext uri="{9D8B030D-6E8A-4147-A177-3AD203B41FA5}">
                      <a16:colId xmlns="" xmlns:a16="http://schemas.microsoft.com/office/drawing/2014/main" val="3997062517"/>
                    </a:ext>
                  </a:extLst>
                </a:gridCol>
                <a:gridCol w="601436">
                  <a:extLst>
                    <a:ext uri="{9D8B030D-6E8A-4147-A177-3AD203B41FA5}">
                      <a16:colId xmlns="" xmlns:a16="http://schemas.microsoft.com/office/drawing/2014/main" val="343385622"/>
                    </a:ext>
                  </a:extLst>
                </a:gridCol>
                <a:gridCol w="573133">
                  <a:extLst>
                    <a:ext uri="{9D8B030D-6E8A-4147-A177-3AD203B41FA5}">
                      <a16:colId xmlns="" xmlns:a16="http://schemas.microsoft.com/office/drawing/2014/main" val="2350772647"/>
                    </a:ext>
                  </a:extLst>
                </a:gridCol>
                <a:gridCol w="615587">
                  <a:extLst>
                    <a:ext uri="{9D8B030D-6E8A-4147-A177-3AD203B41FA5}">
                      <a16:colId xmlns="" xmlns:a16="http://schemas.microsoft.com/office/drawing/2014/main" val="974005413"/>
                    </a:ext>
                  </a:extLst>
                </a:gridCol>
                <a:gridCol w="655440">
                  <a:extLst>
                    <a:ext uri="{9D8B030D-6E8A-4147-A177-3AD203B41FA5}">
                      <a16:colId xmlns="" xmlns:a16="http://schemas.microsoft.com/office/drawing/2014/main" val="2300810601"/>
                    </a:ext>
                  </a:extLst>
                </a:gridCol>
                <a:gridCol w="566334">
                  <a:extLst>
                    <a:ext uri="{9D8B030D-6E8A-4147-A177-3AD203B41FA5}">
                      <a16:colId xmlns="" xmlns:a16="http://schemas.microsoft.com/office/drawing/2014/main" val="1273281075"/>
                    </a:ext>
                  </a:extLst>
                </a:gridCol>
                <a:gridCol w="566334">
                  <a:extLst>
                    <a:ext uri="{9D8B030D-6E8A-4147-A177-3AD203B41FA5}">
                      <a16:colId xmlns="" xmlns:a16="http://schemas.microsoft.com/office/drawing/2014/main" val="2547134721"/>
                    </a:ext>
                  </a:extLst>
                </a:gridCol>
                <a:gridCol w="566334">
                  <a:extLst>
                    <a:ext uri="{9D8B030D-6E8A-4147-A177-3AD203B41FA5}">
                      <a16:colId xmlns="" xmlns:a16="http://schemas.microsoft.com/office/drawing/2014/main" val="2301212383"/>
                    </a:ext>
                  </a:extLst>
                </a:gridCol>
              </a:tblGrid>
              <a:tr h="567050">
                <a:tc rowSpan="4">
                  <a:txBody>
                    <a:bodyPr/>
                    <a:lstStyle/>
                    <a:p>
                      <a:pPr algn="ctr" rtl="0" fontAlgn="ctr"/>
                      <a:r>
                        <a:rPr lang="en-IN" sz="1200" b="1" u="none" strike="noStrike" dirty="0">
                          <a:effectLst/>
                        </a:rPr>
                        <a:t>SL.  </a:t>
                      </a:r>
                    </a:p>
                    <a:p>
                      <a:pPr algn="ctr" rtl="0" fontAlgn="ctr"/>
                      <a:r>
                        <a:rPr lang="en-IN" sz="1200" b="1" u="none" strike="noStrike" dirty="0">
                          <a:effectLst/>
                        </a:rPr>
                        <a:t>No.</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4">
                  <a:txBody>
                    <a:bodyPr/>
                    <a:lstStyle/>
                    <a:p>
                      <a:pPr algn="ctr" rtl="0" fontAlgn="ctr"/>
                      <a:r>
                        <a:rPr lang="en-IN" sz="1200" b="1" u="none" strike="noStrike" dirty="0">
                          <a:effectLst/>
                        </a:rPr>
                        <a:t>Activity</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4">
                  <a:txBody>
                    <a:bodyPr/>
                    <a:lstStyle/>
                    <a:p>
                      <a:pPr algn="ctr" rtl="0" fontAlgn="ctr"/>
                      <a:r>
                        <a:rPr lang="en-IN" sz="1200" b="1" u="none" strike="noStrike" dirty="0">
                          <a:effectLst/>
                        </a:rPr>
                        <a:t>Unit</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2">
                  <a:txBody>
                    <a:bodyPr/>
                    <a:lstStyle/>
                    <a:p>
                      <a:pPr algn="ctr" rtl="0" fontAlgn="ctr"/>
                      <a:r>
                        <a:rPr lang="en-IN" sz="1200" b="1" u="none" strike="noStrike" dirty="0">
                          <a:effectLst/>
                        </a:rPr>
                        <a:t>Sri </a:t>
                      </a:r>
                      <a:r>
                        <a:rPr lang="en-IN" sz="1200" b="1" u="none" strike="noStrike" dirty="0" err="1">
                          <a:effectLst/>
                        </a:rPr>
                        <a:t>Rameshwara</a:t>
                      </a:r>
                      <a:r>
                        <a:rPr lang="en-IN" sz="1200" b="1" u="none" strike="noStrike" dirty="0">
                          <a:effectLst/>
                        </a:rPr>
                        <a:t> LIS</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gridSpan="2">
                  <a:txBody>
                    <a:bodyPr/>
                    <a:lstStyle/>
                    <a:p>
                      <a:pPr algn="ctr" rtl="0" fontAlgn="ctr"/>
                      <a:r>
                        <a:rPr lang="en-IN" sz="1200" b="1" u="none" strike="noStrike" dirty="0">
                          <a:effectLst/>
                        </a:rPr>
                        <a:t>Upper  </a:t>
                      </a:r>
                      <a:r>
                        <a:rPr lang="en-IN" sz="1200" b="1" u="none" strike="noStrike" dirty="0" err="1">
                          <a:effectLst/>
                        </a:rPr>
                        <a:t>Tunga</a:t>
                      </a:r>
                      <a:r>
                        <a:rPr lang="en-IN" sz="1200" b="1" u="none" strike="noStrike" dirty="0">
                          <a:effectLst/>
                        </a:rPr>
                        <a:t>/</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gridSpan="2">
                  <a:txBody>
                    <a:bodyPr/>
                    <a:lstStyle/>
                    <a:p>
                      <a:pPr algn="ctr" rtl="0" fontAlgn="ctr"/>
                      <a:r>
                        <a:rPr lang="en-IN" sz="1200" b="1" u="none" strike="noStrike" dirty="0">
                          <a:effectLst/>
                        </a:rPr>
                        <a:t>Bhima LIS /</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gridSpan="2">
                  <a:txBody>
                    <a:bodyPr/>
                    <a:lstStyle/>
                    <a:p>
                      <a:pPr algn="ctr" rtl="0" fontAlgn="ctr"/>
                      <a:r>
                        <a:rPr lang="en-IN" sz="1200" b="1" u="none" strike="noStrike" dirty="0">
                          <a:effectLst/>
                        </a:rPr>
                        <a:t>Karanja/  </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rowSpan="2" gridSpan="2">
                  <a:txBody>
                    <a:bodyPr/>
                    <a:lstStyle/>
                    <a:p>
                      <a:pPr algn="ctr" rtl="0" fontAlgn="ctr"/>
                      <a:r>
                        <a:rPr lang="en-IN" sz="1200" b="1" u="none" strike="noStrike">
                          <a:effectLst/>
                        </a:rPr>
                        <a:t>Total</a:t>
                      </a:r>
                      <a:endParaRPr lang="en-IN" sz="1200" b="1"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hMerge="1">
                  <a:txBody>
                    <a:bodyPr/>
                    <a:lstStyle/>
                    <a:p>
                      <a:endParaRPr lang="en-IN"/>
                    </a:p>
                  </a:txBody>
                  <a:tcPr/>
                </a:tc>
                <a:extLst>
                  <a:ext uri="{0D108BD9-81ED-4DB2-BD59-A6C34878D82A}">
                    <a16:rowId xmlns="" xmlns:a16="http://schemas.microsoft.com/office/drawing/2014/main" val="1182224564"/>
                  </a:ext>
                </a:extLst>
              </a:tr>
              <a:tr h="378033">
                <a:tc vMerge="1">
                  <a:txBody>
                    <a:bodyPr/>
                    <a:lstStyle/>
                    <a:p>
                      <a:endParaRPr lang="en-IN"/>
                    </a:p>
                  </a:txBody>
                  <a:tcPr/>
                </a:tc>
                <a:tc vMerge="1">
                  <a:txBody>
                    <a:bodyPr/>
                    <a:lstStyle/>
                    <a:p>
                      <a:endParaRPr lang="en-IN"/>
                    </a:p>
                  </a:txBody>
                  <a:tcPr/>
                </a:tc>
                <a:tc vMerge="1">
                  <a:txBody>
                    <a:bodyPr/>
                    <a:lstStyle/>
                    <a:p>
                      <a:endParaRPr lang="en-IN"/>
                    </a:p>
                  </a:txBody>
                  <a:tcPr/>
                </a:tc>
                <a:tc gridSpan="2">
                  <a:txBody>
                    <a:bodyPr/>
                    <a:lstStyle/>
                    <a:p>
                      <a:pPr algn="ctr" rtl="0" fontAlgn="ctr"/>
                      <a:r>
                        <a:rPr lang="en-IN" sz="1200" b="1" u="none" strike="noStrike" dirty="0">
                          <a:effectLst/>
                        </a:rPr>
                        <a:t>CADA Belagavi</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gridSpan="2">
                  <a:txBody>
                    <a:bodyPr/>
                    <a:lstStyle/>
                    <a:p>
                      <a:pPr algn="ctr" rtl="0" fontAlgn="ctr"/>
                      <a:r>
                        <a:rPr lang="en-IN" sz="1200" b="1" u="none" strike="noStrike" dirty="0">
                          <a:effectLst/>
                        </a:rPr>
                        <a:t>CADA Shivamogga</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gridSpan="2">
                  <a:txBody>
                    <a:bodyPr/>
                    <a:lstStyle/>
                    <a:p>
                      <a:pPr algn="ctr" rtl="0" fontAlgn="ctr"/>
                      <a:r>
                        <a:rPr lang="en-IN" sz="1200" b="1" u="none" strike="noStrike">
                          <a:effectLst/>
                        </a:rPr>
                        <a:t>CADA Kalaburgi</a:t>
                      </a:r>
                      <a:endParaRPr lang="en-IN" sz="1200" b="1"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gridSpan="2">
                  <a:txBody>
                    <a:bodyPr/>
                    <a:lstStyle/>
                    <a:p>
                      <a:pPr algn="ctr" rtl="0" fontAlgn="ctr"/>
                      <a:r>
                        <a:rPr lang="en-IN" sz="1200" b="1" u="none" strike="noStrike" dirty="0">
                          <a:effectLst/>
                        </a:rPr>
                        <a:t>CADA </a:t>
                      </a:r>
                      <a:r>
                        <a:rPr lang="en-IN" sz="1200" b="1" u="none" strike="noStrike" dirty="0" err="1">
                          <a:effectLst/>
                        </a:rPr>
                        <a:t>Kalaburagi</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gridSpan="2" vMerge="1">
                  <a:txBody>
                    <a:bodyPr/>
                    <a:lstStyle/>
                    <a:p>
                      <a:endParaRPr lang="en-IN"/>
                    </a:p>
                  </a:txBody>
                  <a:tcPr/>
                </a:tc>
                <a:tc hMerge="1" vMerge="1">
                  <a:txBody>
                    <a:bodyPr/>
                    <a:lstStyle/>
                    <a:p>
                      <a:endParaRPr lang="en-IN"/>
                    </a:p>
                  </a:txBody>
                  <a:tcPr/>
                </a:tc>
                <a:extLst>
                  <a:ext uri="{0D108BD9-81ED-4DB2-BD59-A6C34878D82A}">
                    <a16:rowId xmlns="" xmlns:a16="http://schemas.microsoft.com/office/drawing/2014/main" val="2110706812"/>
                  </a:ext>
                </a:extLst>
              </a:tr>
              <a:tr h="158774">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rtl="0" fontAlgn="ctr"/>
                      <a:r>
                        <a:rPr lang="en-IN" sz="1000" b="1" u="none" strike="noStrike" dirty="0">
                          <a:effectLst/>
                        </a:rPr>
                        <a:t>Total</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000" b="1" u="none" strike="noStrike" dirty="0">
                          <a:effectLst/>
                        </a:rPr>
                        <a:t>Progress</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000" b="1" u="none" strike="noStrike" dirty="0">
                          <a:effectLst/>
                        </a:rPr>
                        <a:t>Total</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000" b="1" u="none" strike="noStrike" dirty="0">
                          <a:effectLst/>
                        </a:rPr>
                        <a:t>Progress</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000" b="1" u="none" strike="noStrike" dirty="0">
                          <a:effectLst/>
                        </a:rPr>
                        <a:t>Total</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000" b="1" u="none" strike="noStrike" dirty="0">
                          <a:effectLst/>
                        </a:rPr>
                        <a:t>Progress</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000" b="1" u="none" strike="noStrike" dirty="0">
                          <a:effectLst/>
                        </a:rPr>
                        <a:t>Total</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000" b="1" u="none" strike="noStrike" dirty="0">
                          <a:effectLst/>
                        </a:rPr>
                        <a:t>Progress</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000" b="1" u="none" strike="noStrike" dirty="0">
                          <a:effectLst/>
                        </a:rPr>
                        <a:t>Total Target</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000" b="1" u="none" strike="noStrike" dirty="0">
                          <a:effectLst/>
                        </a:rPr>
                        <a:t>Progress</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460262419"/>
                  </a:ext>
                </a:extLst>
              </a:tr>
              <a:tr h="158774">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rtl="0" fontAlgn="ctr"/>
                      <a:r>
                        <a:rPr lang="en-IN" sz="1000" b="1" u="none" strike="noStrike">
                          <a:effectLst/>
                        </a:rPr>
                        <a:t>Target</a:t>
                      </a:r>
                      <a:endParaRPr lang="en-IN" sz="1000" b="1"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a:txBody>
                    <a:bodyPr/>
                    <a:lstStyle/>
                    <a:p>
                      <a:pPr algn="ctr" rtl="0" fontAlgn="ctr"/>
                      <a:r>
                        <a:rPr lang="en-IN" sz="1000" b="1" u="none" strike="noStrike">
                          <a:effectLst/>
                        </a:rPr>
                        <a:t>Target</a:t>
                      </a:r>
                      <a:endParaRPr lang="en-IN" sz="1000" b="1"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a:txBody>
                    <a:bodyPr/>
                    <a:lstStyle/>
                    <a:p>
                      <a:pPr algn="ctr" rtl="0" fontAlgn="ctr"/>
                      <a:r>
                        <a:rPr lang="en-IN" sz="1000" b="1" u="none" strike="noStrike">
                          <a:effectLst/>
                        </a:rPr>
                        <a:t>Target</a:t>
                      </a:r>
                      <a:endParaRPr lang="en-IN" sz="1000" b="1"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a:txBody>
                    <a:bodyPr/>
                    <a:lstStyle/>
                    <a:p>
                      <a:pPr algn="ctr" rtl="0" fontAlgn="ctr"/>
                      <a:r>
                        <a:rPr lang="en-IN" sz="1000" b="1" u="none" strike="noStrike" dirty="0">
                          <a:effectLst/>
                        </a:rPr>
                        <a:t>Target</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endParaRPr lang="en-IN"/>
                    </a:p>
                  </a:txBody>
                  <a:tcPr/>
                </a:tc>
                <a:tc vMerge="1">
                  <a:txBody>
                    <a:bodyPr/>
                    <a:lstStyle/>
                    <a:p>
                      <a:endParaRPr lang="en-IN"/>
                    </a:p>
                  </a:txBody>
                  <a:tcPr/>
                </a:tc>
                <a:extLst>
                  <a:ext uri="{0D108BD9-81ED-4DB2-BD59-A6C34878D82A}">
                    <a16:rowId xmlns="" xmlns:a16="http://schemas.microsoft.com/office/drawing/2014/main" val="3495971239"/>
                  </a:ext>
                </a:extLst>
              </a:tr>
              <a:tr h="158774">
                <a:tc>
                  <a:txBody>
                    <a:bodyPr/>
                    <a:lstStyle/>
                    <a:p>
                      <a:pPr algn="ctr" rtl="0" fontAlgn="ctr"/>
                      <a:r>
                        <a:rPr lang="en-IN" sz="1000" b="1" u="none" strike="noStrike" dirty="0">
                          <a:effectLst/>
                        </a:rPr>
                        <a:t>1</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u="none" strike="noStrike" dirty="0">
                          <a:effectLst/>
                        </a:rPr>
                        <a:t>2</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u="none" strike="noStrike">
                          <a:effectLst/>
                        </a:rPr>
                        <a:t>3</a:t>
                      </a:r>
                      <a:endParaRPr lang="en-IN" sz="1000" b="1"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u="none" strike="noStrike">
                          <a:effectLst/>
                        </a:rPr>
                        <a:t>4</a:t>
                      </a:r>
                      <a:endParaRPr lang="en-IN" sz="1000" b="1"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u="none" strike="noStrike">
                          <a:effectLst/>
                        </a:rPr>
                        <a:t>5</a:t>
                      </a:r>
                      <a:endParaRPr lang="en-IN" sz="1000" b="1"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i="0" u="none" strike="noStrike" dirty="0">
                          <a:solidFill>
                            <a:srgbClr val="000000"/>
                          </a:solidFill>
                          <a:effectLst/>
                          <a:latin typeface="Calibri" panose="020F0502020204030204" pitchFamily="34" charset="0"/>
                        </a:rPr>
                        <a:t>6</a:t>
                      </a: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i="0" u="none" strike="noStrike" dirty="0">
                          <a:solidFill>
                            <a:srgbClr val="000000"/>
                          </a:solidFill>
                          <a:effectLst/>
                          <a:latin typeface="Calibri" panose="020F0502020204030204" pitchFamily="34" charset="0"/>
                        </a:rPr>
                        <a:t>7</a:t>
                      </a: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i="0" u="none" strike="noStrike" dirty="0">
                          <a:solidFill>
                            <a:srgbClr val="000000"/>
                          </a:solidFill>
                          <a:effectLst/>
                          <a:latin typeface="Calibri" panose="020F0502020204030204" pitchFamily="34" charset="0"/>
                        </a:rPr>
                        <a:t>8</a:t>
                      </a: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i="0" u="none" strike="noStrike" dirty="0">
                          <a:solidFill>
                            <a:srgbClr val="000000"/>
                          </a:solidFill>
                          <a:effectLst/>
                          <a:latin typeface="Calibri" panose="020F0502020204030204" pitchFamily="34" charset="0"/>
                        </a:rPr>
                        <a:t>9</a:t>
                      </a: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u="none" strike="noStrike" dirty="0">
                          <a:effectLst/>
                        </a:rPr>
                        <a:t>10</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u="none" strike="noStrike" dirty="0">
                          <a:effectLst/>
                        </a:rPr>
                        <a:t>11</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u="none" strike="noStrike" dirty="0">
                          <a:effectLst/>
                        </a:rPr>
                        <a:t>12</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000" b="1" u="none" strike="noStrike" dirty="0">
                          <a:effectLst/>
                        </a:rPr>
                        <a:t>13</a:t>
                      </a:r>
                      <a:endParaRPr lang="en-IN" sz="10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924503277"/>
                  </a:ext>
                </a:extLst>
              </a:tr>
              <a:tr h="793870">
                <a:tc>
                  <a:txBody>
                    <a:bodyPr/>
                    <a:lstStyle/>
                    <a:p>
                      <a:pPr algn="ctr" rtl="0" fontAlgn="ctr"/>
                      <a:r>
                        <a:rPr lang="en-IN" sz="1200" u="none" strike="noStrike">
                          <a:effectLst/>
                        </a:rPr>
                        <a:t>1</a:t>
                      </a:r>
                      <a:endParaRPr lang="en-IN" sz="12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rtl="0" fontAlgn="ctr"/>
                      <a:r>
                        <a:rPr lang="en-IN" sz="1100" b="1" u="none" strike="noStrike" dirty="0">
                          <a:effectLst/>
                        </a:rPr>
                        <a:t>Formation of WUCS (registration)</a:t>
                      </a:r>
                      <a:endParaRPr lang="en-IN" sz="11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dirty="0">
                          <a:effectLst/>
                        </a:rPr>
                        <a:t>No's</a:t>
                      </a:r>
                      <a:endParaRPr lang="en-IN" sz="12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22</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20</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186</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114</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47</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43</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60</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6</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315</a:t>
                      </a:r>
                      <a:endParaRPr lang="en-IN" sz="1400" b="0" i="0" u="none" strike="noStrike" dirty="0">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b="0" i="0" u="none" strike="noStrike" dirty="0">
                          <a:solidFill>
                            <a:schemeClr val="dk1"/>
                          </a:solidFill>
                          <a:effectLst/>
                          <a:latin typeface="+mn-lt"/>
                        </a:rPr>
                        <a:t>231</a:t>
                      </a:r>
                      <a:endParaRPr lang="en-IN" sz="1400" b="0" i="0" u="none" strike="noStrike" dirty="0">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454021073"/>
                  </a:ext>
                </a:extLst>
              </a:tr>
              <a:tr h="476323">
                <a:tc>
                  <a:txBody>
                    <a:bodyPr/>
                    <a:lstStyle/>
                    <a:p>
                      <a:pPr algn="ctr" rtl="0" fontAlgn="ctr"/>
                      <a:r>
                        <a:rPr lang="en-IN" sz="1200" u="none" strike="noStrike">
                          <a:effectLst/>
                        </a:rPr>
                        <a:t>2</a:t>
                      </a:r>
                      <a:endParaRPr lang="en-IN" sz="12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rtl="0" fontAlgn="ctr"/>
                      <a:r>
                        <a:rPr lang="en-IN" sz="1100" b="1" u="none" strike="noStrike" dirty="0">
                          <a:effectLst/>
                        </a:rPr>
                        <a:t>Handed over (MoU)</a:t>
                      </a:r>
                      <a:endParaRPr lang="en-IN" sz="11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No's</a:t>
                      </a:r>
                      <a:endParaRPr lang="en-IN" sz="12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22</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18</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186</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15</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47</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24</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9</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0</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264</a:t>
                      </a:r>
                      <a:endParaRPr lang="en-IN" sz="1400" b="0" i="0" u="none" strike="noStrike">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57</a:t>
                      </a:r>
                      <a:endParaRPr lang="en-IN" sz="1400" b="0" i="0" u="none" strike="noStrike">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333075966"/>
                  </a:ext>
                </a:extLst>
              </a:tr>
              <a:tr h="574610">
                <a:tc rowSpan="2">
                  <a:txBody>
                    <a:bodyPr/>
                    <a:lstStyle/>
                    <a:p>
                      <a:pPr algn="ctr" rtl="0" fontAlgn="ctr"/>
                      <a:r>
                        <a:rPr lang="en-IN" sz="1200" u="none" strike="noStrike">
                          <a:effectLst/>
                        </a:rPr>
                        <a:t>3</a:t>
                      </a:r>
                      <a:endParaRPr lang="en-IN" sz="12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l" rtl="0" fontAlgn="ctr"/>
                      <a:r>
                        <a:rPr lang="en-GB" sz="1100" b="1" u="none" strike="noStrike" dirty="0">
                          <a:effectLst/>
                        </a:rPr>
                        <a:t>One time </a:t>
                      </a:r>
                      <a:r>
                        <a:rPr lang="en-GB" sz="1100" b="1" u="none" strike="noStrike" dirty="0" err="1">
                          <a:effectLst/>
                        </a:rPr>
                        <a:t>Fuctinoal</a:t>
                      </a:r>
                      <a:r>
                        <a:rPr lang="en-GB" sz="1100" b="1" u="none" strike="noStrike" dirty="0">
                          <a:effectLst/>
                        </a:rPr>
                        <a:t> Grant (OTFG) to WUCS</a:t>
                      </a:r>
                      <a:endParaRPr lang="en-GB" sz="11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Ha</a:t>
                      </a:r>
                      <a:endParaRPr lang="en-IN" sz="12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13800</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9276</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25449</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1665</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24292</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8790</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5588</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0</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69129</a:t>
                      </a:r>
                      <a:endParaRPr lang="en-IN" sz="1400" b="0" i="0" u="none" strike="noStrike" dirty="0">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19731</a:t>
                      </a:r>
                      <a:endParaRPr lang="en-IN" sz="1400" b="0" i="0" u="none" strike="noStrike" dirty="0">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728636453"/>
                  </a:ext>
                </a:extLst>
              </a:tr>
              <a:tr h="378033">
                <a:tc vMerge="1">
                  <a:txBody>
                    <a:bodyPr/>
                    <a:lstStyle/>
                    <a:p>
                      <a:endParaRPr lang="en-IN"/>
                    </a:p>
                  </a:txBody>
                  <a:tcPr/>
                </a:tc>
                <a:tc vMerge="1">
                  <a:txBody>
                    <a:bodyPr/>
                    <a:lstStyle/>
                    <a:p>
                      <a:endParaRPr lang="en-IN"/>
                    </a:p>
                  </a:txBody>
                  <a:tcPr/>
                </a:tc>
                <a:tc>
                  <a:txBody>
                    <a:bodyPr/>
                    <a:lstStyle/>
                    <a:p>
                      <a:pPr algn="ctr" rtl="0" fontAlgn="ctr"/>
                      <a:r>
                        <a:rPr lang="en-IN" sz="1200" u="none" strike="noStrike">
                          <a:effectLst/>
                        </a:rPr>
                        <a:t>Fin (lakhs)</a:t>
                      </a:r>
                      <a:endParaRPr lang="en-IN" sz="12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165.6</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93.78</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305.39</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17.97</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291.5</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43.44</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67.06</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0</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829.6</a:t>
                      </a:r>
                      <a:endParaRPr lang="en-IN" sz="1400" b="0" i="0" u="none" strike="noStrike">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155.2</a:t>
                      </a:r>
                      <a:endParaRPr lang="en-IN" sz="1400" b="0" i="0" u="none" strike="noStrike">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329489757"/>
                  </a:ext>
                </a:extLst>
              </a:tr>
              <a:tr h="402766">
                <a:tc rowSpan="2">
                  <a:txBody>
                    <a:bodyPr/>
                    <a:lstStyle/>
                    <a:p>
                      <a:pPr algn="ctr" rtl="0" fontAlgn="ctr"/>
                      <a:r>
                        <a:rPr lang="en-IN" sz="1200" u="none" strike="noStrike">
                          <a:effectLst/>
                        </a:rPr>
                        <a:t>4</a:t>
                      </a:r>
                      <a:endParaRPr lang="en-IN" sz="12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l" rtl="0" fontAlgn="ctr"/>
                      <a:r>
                        <a:rPr lang="en-IN" sz="1200" b="1" u="none" strike="noStrike" dirty="0">
                          <a:effectLst/>
                        </a:rPr>
                        <a:t>Infrastructure grant to WUCs</a:t>
                      </a:r>
                      <a:endParaRPr lang="en-IN" sz="1200" b="1"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200" u="none" strike="noStrike">
                          <a:effectLst/>
                        </a:rPr>
                        <a:t>No's</a:t>
                      </a:r>
                      <a:endParaRPr lang="en-IN" sz="12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22</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0</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186</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0</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47</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5</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9</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0</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264</a:t>
                      </a:r>
                      <a:endParaRPr lang="en-IN" sz="1400" b="0" i="0" u="none" strike="noStrike">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5</a:t>
                      </a:r>
                      <a:endParaRPr lang="en-IN" sz="1400" b="0" i="0" u="none" strike="noStrike">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141720114"/>
                  </a:ext>
                </a:extLst>
              </a:tr>
              <a:tr h="378033">
                <a:tc vMerge="1">
                  <a:txBody>
                    <a:bodyPr/>
                    <a:lstStyle/>
                    <a:p>
                      <a:endParaRPr lang="en-IN"/>
                    </a:p>
                  </a:txBody>
                  <a:tcPr/>
                </a:tc>
                <a:tc vMerge="1">
                  <a:txBody>
                    <a:bodyPr/>
                    <a:lstStyle/>
                    <a:p>
                      <a:endParaRPr lang="en-IN"/>
                    </a:p>
                  </a:txBody>
                  <a:tcPr/>
                </a:tc>
                <a:tc>
                  <a:txBody>
                    <a:bodyPr/>
                    <a:lstStyle/>
                    <a:p>
                      <a:pPr algn="ctr" rtl="0" fontAlgn="ctr"/>
                      <a:r>
                        <a:rPr lang="en-IN" sz="1200" u="none" strike="noStrike">
                          <a:effectLst/>
                        </a:rPr>
                        <a:t>Fin (lakhs)</a:t>
                      </a:r>
                      <a:endParaRPr lang="en-IN" sz="12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66</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10.20</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558</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7.43</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141</a:t>
                      </a:r>
                      <a:endParaRPr lang="en-IN" sz="1400" b="0" i="0" u="none" strike="noStrike">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15</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27</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0</a:t>
                      </a:r>
                      <a:endParaRPr lang="en-IN" sz="1400" b="0" i="0" u="none" strike="noStrike" dirty="0">
                        <a:solidFill>
                          <a:srgbClr val="00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792</a:t>
                      </a:r>
                      <a:endParaRPr lang="en-IN" sz="1400" b="0" i="0" u="none" strike="noStrike" dirty="0">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32.63</a:t>
                      </a:r>
                      <a:endParaRPr lang="en-IN" sz="1400" b="0" i="0" u="none" strike="noStrike" dirty="0">
                        <a:solidFill>
                          <a:srgbClr val="FF0000"/>
                        </a:solidFill>
                        <a:effectLst/>
                        <a:latin typeface="Calibri" panose="020F0502020204030204" pitchFamily="34" charset="0"/>
                      </a:endParaRPr>
                    </a:p>
                  </a:txBody>
                  <a:tcPr marL="5825" marR="5825" marT="716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573346277"/>
                  </a:ext>
                </a:extLst>
              </a:tr>
            </a:tbl>
          </a:graphicData>
        </a:graphic>
      </p:graphicFrame>
    </p:spTree>
    <p:extLst>
      <p:ext uri="{BB962C8B-B14F-4D97-AF65-F5344CB8AC3E}">
        <p14:creationId xmlns:p14="http://schemas.microsoft.com/office/powerpoint/2010/main" val="40045854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9083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CA Release Progress</a:t>
            </a:r>
            <a:endParaRPr lang="en-US" sz="2800" b="1" dirty="0">
              <a:cs typeface="Arial" panose="020B0604020202020204" pitchFamily="34" charset="0"/>
            </a:endParaRPr>
          </a:p>
        </p:txBody>
      </p:sp>
      <p:sp>
        <p:nvSpPr>
          <p:cNvPr id="2" name="TextBox 1"/>
          <p:cNvSpPr txBox="1"/>
          <p:nvPr/>
        </p:nvSpPr>
        <p:spPr>
          <a:xfrm>
            <a:off x="7594272" y="1140972"/>
            <a:ext cx="2163797"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(CA in Rs. Crores)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0" y="34531"/>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graphicFrame>
        <p:nvGraphicFramePr>
          <p:cNvPr id="8" name="Table 7"/>
          <p:cNvGraphicFramePr>
            <a:graphicFrameLocks noGrp="1"/>
          </p:cNvGraphicFramePr>
          <p:nvPr>
            <p:extLst>
              <p:ext uri="{D42A27DB-BD31-4B8C-83A1-F6EECF244321}">
                <p14:modId xmlns:p14="http://schemas.microsoft.com/office/powerpoint/2010/main" val="3364148468"/>
              </p:ext>
            </p:extLst>
          </p:nvPr>
        </p:nvGraphicFramePr>
        <p:xfrm>
          <a:off x="750027" y="1628499"/>
          <a:ext cx="8660674" cy="5112197"/>
        </p:xfrm>
        <a:graphic>
          <a:graphicData uri="http://schemas.openxmlformats.org/drawingml/2006/table">
            <a:tbl>
              <a:tblPr/>
              <a:tblGrid>
                <a:gridCol w="443191">
                  <a:extLst>
                    <a:ext uri="{9D8B030D-6E8A-4147-A177-3AD203B41FA5}">
                      <a16:colId xmlns="" xmlns:a16="http://schemas.microsoft.com/office/drawing/2014/main" val="20000"/>
                    </a:ext>
                  </a:extLst>
                </a:gridCol>
                <a:gridCol w="1107975">
                  <a:extLst>
                    <a:ext uri="{9D8B030D-6E8A-4147-A177-3AD203B41FA5}">
                      <a16:colId xmlns="" xmlns:a16="http://schemas.microsoft.com/office/drawing/2014/main" val="20001"/>
                    </a:ext>
                  </a:extLst>
                </a:gridCol>
                <a:gridCol w="865276">
                  <a:extLst>
                    <a:ext uri="{9D8B030D-6E8A-4147-A177-3AD203B41FA5}">
                      <a16:colId xmlns="" xmlns:a16="http://schemas.microsoft.com/office/drawing/2014/main" val="20002"/>
                    </a:ext>
                  </a:extLst>
                </a:gridCol>
                <a:gridCol w="815153">
                  <a:extLst>
                    <a:ext uri="{9D8B030D-6E8A-4147-A177-3AD203B41FA5}">
                      <a16:colId xmlns="" xmlns:a16="http://schemas.microsoft.com/office/drawing/2014/main" val="20003"/>
                    </a:ext>
                  </a:extLst>
                </a:gridCol>
                <a:gridCol w="815153">
                  <a:extLst>
                    <a:ext uri="{9D8B030D-6E8A-4147-A177-3AD203B41FA5}">
                      <a16:colId xmlns="" xmlns:a16="http://schemas.microsoft.com/office/drawing/2014/main" val="20004"/>
                    </a:ext>
                  </a:extLst>
                </a:gridCol>
                <a:gridCol w="812514">
                  <a:extLst>
                    <a:ext uri="{9D8B030D-6E8A-4147-A177-3AD203B41FA5}">
                      <a16:colId xmlns="" xmlns:a16="http://schemas.microsoft.com/office/drawing/2014/main" val="20005"/>
                    </a:ext>
                  </a:extLst>
                </a:gridCol>
                <a:gridCol w="783497">
                  <a:extLst>
                    <a:ext uri="{9D8B030D-6E8A-4147-A177-3AD203B41FA5}">
                      <a16:colId xmlns="" xmlns:a16="http://schemas.microsoft.com/office/drawing/2014/main" val="20006"/>
                    </a:ext>
                  </a:extLst>
                </a:gridCol>
                <a:gridCol w="759754">
                  <a:extLst>
                    <a:ext uri="{9D8B030D-6E8A-4147-A177-3AD203B41FA5}">
                      <a16:colId xmlns="" xmlns:a16="http://schemas.microsoft.com/office/drawing/2014/main" val="20007"/>
                    </a:ext>
                  </a:extLst>
                </a:gridCol>
                <a:gridCol w="728098">
                  <a:extLst>
                    <a:ext uri="{9D8B030D-6E8A-4147-A177-3AD203B41FA5}">
                      <a16:colId xmlns="" xmlns:a16="http://schemas.microsoft.com/office/drawing/2014/main" val="20008"/>
                    </a:ext>
                  </a:extLst>
                </a:gridCol>
                <a:gridCol w="696443">
                  <a:extLst>
                    <a:ext uri="{9D8B030D-6E8A-4147-A177-3AD203B41FA5}">
                      <a16:colId xmlns="" xmlns:a16="http://schemas.microsoft.com/office/drawing/2014/main" val="20009"/>
                    </a:ext>
                  </a:extLst>
                </a:gridCol>
                <a:gridCol w="833620">
                  <a:extLst>
                    <a:ext uri="{9D8B030D-6E8A-4147-A177-3AD203B41FA5}">
                      <a16:colId xmlns="" xmlns:a16="http://schemas.microsoft.com/office/drawing/2014/main" val="20010"/>
                    </a:ext>
                  </a:extLst>
                </a:gridCol>
              </a:tblGrid>
              <a:tr h="869966">
                <a:tc>
                  <a:txBody>
                    <a:bodyPr/>
                    <a:lstStyle/>
                    <a:p>
                      <a:pPr algn="ctr" fontAlgn="ctr"/>
                      <a:r>
                        <a:rPr lang="en-IN" sz="1600" b="1" i="0" u="none" strike="noStrike" dirty="0">
                          <a:solidFill>
                            <a:srgbClr val="000000"/>
                          </a:solidFill>
                          <a:latin typeface="Calibri"/>
                        </a:rPr>
                        <a:t>Sl.</a:t>
                      </a:r>
                      <a:br>
                        <a:rPr lang="en-IN" sz="1600" b="1" i="0" u="none" strike="noStrike" dirty="0">
                          <a:solidFill>
                            <a:srgbClr val="000000"/>
                          </a:solidFill>
                          <a:latin typeface="Calibri"/>
                        </a:rPr>
                      </a:br>
                      <a:r>
                        <a:rPr lang="en-IN" sz="1600" b="1" i="0" u="none" strike="noStrike" dirty="0">
                          <a:solidFill>
                            <a:srgbClr val="000000"/>
                          </a:solidFill>
                          <a:latin typeface="Calibri"/>
                        </a:rPr>
                        <a:t>No.</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Project Name</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Over All CA Target</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2015-16</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2016-17</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2017-18</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2018-19</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2019-20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Total CA Release</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 of CA Release Progress</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Target for 2020-21</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258919">
                <a:tc>
                  <a:txBody>
                    <a:bodyPr/>
                    <a:lstStyle/>
                    <a:p>
                      <a:pPr marL="0" algn="ctr" defTabSz="914400" rtl="0" eaLnBrk="1" fontAlgn="b" latinLnBrk="0" hangingPunct="1"/>
                      <a:r>
                        <a:rPr lang="en-IN" sz="1400" b="0" i="0" u="none" strike="noStrike" kern="1200" dirty="0">
                          <a:solidFill>
                            <a:srgbClr val="000000"/>
                          </a:solidFill>
                          <a:latin typeface="Calibri"/>
                          <a:ea typeface="+mn-ea"/>
                          <a:cs typeface="+mn-cs"/>
                        </a:rPr>
                        <a:t>1</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dirty="0">
                          <a:solidFill>
                            <a:srgbClr val="000000"/>
                          </a:solidFill>
                          <a:latin typeface="Calibri"/>
                        </a:rPr>
                        <a:t>2</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dirty="0">
                          <a:solidFill>
                            <a:srgbClr val="000000"/>
                          </a:solidFill>
                          <a:latin typeface="Calibri"/>
                        </a:rPr>
                        <a:t>3</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dirty="0">
                          <a:solidFill>
                            <a:srgbClr val="000000"/>
                          </a:solidFill>
                          <a:latin typeface="Calibri"/>
                        </a:rPr>
                        <a:t>4</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dirty="0">
                          <a:solidFill>
                            <a:srgbClr val="000000"/>
                          </a:solidFill>
                          <a:latin typeface="Calibri"/>
                        </a:rPr>
                        <a:t>5</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dirty="0">
                          <a:solidFill>
                            <a:srgbClr val="000000"/>
                          </a:solidFill>
                          <a:latin typeface="Calibri"/>
                        </a:rPr>
                        <a:t>6</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dirty="0">
                          <a:solidFill>
                            <a:srgbClr val="000000"/>
                          </a:solidFill>
                          <a:latin typeface="Calibri"/>
                        </a:rPr>
                        <a:t>7</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dirty="0">
                          <a:solidFill>
                            <a:srgbClr val="000000"/>
                          </a:solidFill>
                          <a:latin typeface="Calibri"/>
                        </a:rPr>
                        <a:t>8</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dirty="0">
                          <a:solidFill>
                            <a:srgbClr val="000000"/>
                          </a:solidFill>
                          <a:latin typeface="Calibri"/>
                        </a:rPr>
                        <a:t>9</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dirty="0">
                          <a:solidFill>
                            <a:srgbClr val="000000"/>
                          </a:solidFill>
                          <a:latin typeface="Calibri"/>
                        </a:rPr>
                        <a:t>10</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b"/>
                      <a:r>
                        <a:rPr lang="en-IN" sz="1400" b="0" i="0" u="none" strike="noStrike" kern="1200" dirty="0">
                          <a:solidFill>
                            <a:srgbClr val="000000"/>
                          </a:solidFill>
                          <a:latin typeface="Calibri"/>
                          <a:ea typeface="+mn-ea"/>
                          <a:cs typeface="+mn-cs"/>
                        </a:rPr>
                        <a:t>11</a:t>
                      </a:r>
                    </a:p>
                  </a:txBody>
                  <a:tcPr marL="6040" marR="6040" marT="74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1"/>
                  </a:ext>
                </a:extLst>
              </a:tr>
              <a:tr h="745686">
                <a:tc>
                  <a:txBody>
                    <a:bodyPr/>
                    <a:lstStyle/>
                    <a:p>
                      <a:pPr algn="ctr" fontAlgn="ctr"/>
                      <a:r>
                        <a:rPr lang="en-IN" sz="1800" b="0" i="0" u="none" strike="noStrike" dirty="0">
                          <a:solidFill>
                            <a:srgbClr val="000000"/>
                          </a:solidFill>
                          <a:latin typeface="Calibri"/>
                        </a:rPr>
                        <a:t>1</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IN" sz="1800" b="0" i="0" u="none" strike="noStrike" dirty="0">
                          <a:solidFill>
                            <a:srgbClr val="000000"/>
                          </a:solidFill>
                          <a:latin typeface="Calibri"/>
                        </a:rPr>
                        <a:t>Sri </a:t>
                      </a:r>
                      <a:r>
                        <a:rPr lang="en-IN" sz="1800" b="0" i="0" u="none" strike="noStrike" dirty="0" err="1">
                          <a:solidFill>
                            <a:srgbClr val="000000"/>
                          </a:solidFill>
                          <a:latin typeface="Calibri"/>
                        </a:rPr>
                        <a:t>Rameshwara</a:t>
                      </a:r>
                      <a:r>
                        <a:rPr lang="en-IN" sz="1800" b="0" i="0" u="none" strike="noStrike" dirty="0">
                          <a:solidFill>
                            <a:srgbClr val="000000"/>
                          </a:solidFill>
                          <a:latin typeface="Calibri"/>
                        </a:rPr>
                        <a:t> LIS /  </a:t>
                      </a:r>
                      <a:r>
                        <a:rPr lang="en-IN" sz="1800" b="0" i="0" u="none" strike="noStrike" dirty="0" err="1">
                          <a:solidFill>
                            <a:srgbClr val="000000"/>
                          </a:solidFill>
                          <a:latin typeface="Calibri"/>
                        </a:rPr>
                        <a:t>Belagavi</a:t>
                      </a:r>
                      <a:endParaRPr lang="en-IN" sz="1800" b="0" i="0" u="none" strike="noStrike" dirty="0">
                        <a:solidFill>
                          <a:srgbClr val="000000"/>
                        </a:solidFill>
                        <a:latin typeface="Calibri"/>
                      </a:endParaRP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22.99</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1.41</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10.38</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2.50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3.87</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0.00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18.16</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79%</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4.83</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2"/>
                  </a:ext>
                </a:extLst>
              </a:tr>
              <a:tr h="548908">
                <a:tc>
                  <a:txBody>
                    <a:bodyPr/>
                    <a:lstStyle/>
                    <a:p>
                      <a:pPr algn="ctr" fontAlgn="ctr"/>
                      <a:r>
                        <a:rPr lang="en-IN" sz="1800" b="0" i="0" u="none" strike="noStrike">
                          <a:solidFill>
                            <a:srgbClr val="000000"/>
                          </a:solidFill>
                          <a:latin typeface="Calibri"/>
                        </a:rPr>
                        <a:t>2</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IN" sz="1800" b="0" i="0" u="none" strike="noStrike">
                          <a:solidFill>
                            <a:srgbClr val="000000"/>
                          </a:solidFill>
                          <a:latin typeface="Calibri"/>
                        </a:rPr>
                        <a:t>Upper  Tunga/ Shivamogga</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55.86</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2.83</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21.04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0.00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0.00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4.45</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28.32</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51%</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27.54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3"/>
                  </a:ext>
                </a:extLst>
              </a:tr>
              <a:tr h="528195">
                <a:tc>
                  <a:txBody>
                    <a:bodyPr/>
                    <a:lstStyle/>
                    <a:p>
                      <a:pPr algn="ctr" fontAlgn="ctr"/>
                      <a:r>
                        <a:rPr lang="en-IN" sz="1800" b="0" i="0" u="none" strike="noStrike">
                          <a:solidFill>
                            <a:srgbClr val="000000"/>
                          </a:solidFill>
                          <a:latin typeface="Calibri"/>
                        </a:rPr>
                        <a:t>3</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IN" sz="1800" b="0" i="0" u="none" strike="noStrike">
                          <a:solidFill>
                            <a:srgbClr val="000000"/>
                          </a:solidFill>
                          <a:latin typeface="Calibri"/>
                        </a:rPr>
                        <a:t>Bhima LIS / Kalaburgi</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23.63</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0.00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0.00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12.74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5.09</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1.94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19.77</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84%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3.86</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4"/>
                  </a:ext>
                </a:extLst>
              </a:tr>
              <a:tr h="548908">
                <a:tc>
                  <a:txBody>
                    <a:bodyPr/>
                    <a:lstStyle/>
                    <a:p>
                      <a:pPr algn="ctr" fontAlgn="ctr"/>
                      <a:r>
                        <a:rPr lang="en-IN" sz="1800" b="0" i="0" u="none" strike="noStrike">
                          <a:solidFill>
                            <a:srgbClr val="000000"/>
                          </a:solidFill>
                          <a:latin typeface="Calibri"/>
                        </a:rPr>
                        <a:t>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IN" sz="1800" b="0" i="0" u="none" strike="noStrike">
                          <a:solidFill>
                            <a:srgbClr val="000000"/>
                          </a:solidFill>
                          <a:latin typeface="Calibri"/>
                        </a:rPr>
                        <a:t>Karanja/  Kalaburagi</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11.23</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0.00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0.00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0.00</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4.53</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1.85</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dirty="0">
                          <a:solidFill>
                            <a:srgbClr val="000000"/>
                          </a:solidFill>
                          <a:latin typeface="Calibri"/>
                        </a:rPr>
                        <a:t>6.38</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57%</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0" i="0" u="none" strike="noStrike">
                          <a:solidFill>
                            <a:srgbClr val="000000"/>
                          </a:solidFill>
                          <a:latin typeface="Calibri"/>
                        </a:rPr>
                        <a:t>4.85</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5"/>
                  </a:ext>
                </a:extLst>
              </a:tr>
              <a:tr h="548908">
                <a:tc gridSpan="2">
                  <a:txBody>
                    <a:bodyPr/>
                    <a:lstStyle/>
                    <a:p>
                      <a:pPr algn="ctr" fontAlgn="ctr"/>
                      <a:r>
                        <a:rPr lang="en-IN" sz="1800" b="1" i="0" u="none" strike="noStrike">
                          <a:solidFill>
                            <a:srgbClr val="000000"/>
                          </a:solidFill>
                          <a:latin typeface="Calibri"/>
                        </a:rPr>
                        <a:t>Total</a:t>
                      </a:r>
                    </a:p>
                  </a:txBody>
                  <a:tcPr marL="6040" marR="6040" marT="743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hMerge="1">
                  <a:txBody>
                    <a:bodyPr/>
                    <a:lstStyle/>
                    <a:p>
                      <a:endParaRPr lang="en-IN"/>
                    </a:p>
                  </a:txBody>
                  <a:tcPr/>
                </a:tc>
                <a:tc>
                  <a:txBody>
                    <a:bodyPr/>
                    <a:lstStyle/>
                    <a:p>
                      <a:pPr algn="r" fontAlgn="ctr"/>
                      <a:r>
                        <a:rPr lang="en-IN" sz="1800" b="1" i="0" u="none" strike="noStrike">
                          <a:solidFill>
                            <a:srgbClr val="000000"/>
                          </a:solidFill>
                          <a:latin typeface="Calibri"/>
                        </a:rPr>
                        <a:t>113.71</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1" i="0" u="none" strike="noStrike">
                          <a:solidFill>
                            <a:srgbClr val="000000"/>
                          </a:solidFill>
                          <a:latin typeface="Calibri"/>
                        </a:rPr>
                        <a:t>4.24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1" i="0" u="none" strike="noStrike">
                          <a:solidFill>
                            <a:srgbClr val="000000"/>
                          </a:solidFill>
                          <a:latin typeface="Calibri"/>
                        </a:rPr>
                        <a:t>31.42</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1" i="0" u="none" strike="noStrike">
                          <a:solidFill>
                            <a:srgbClr val="000000"/>
                          </a:solidFill>
                          <a:latin typeface="Calibri"/>
                        </a:rPr>
                        <a:t>15.24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1" i="0" u="none" strike="noStrike">
                          <a:solidFill>
                            <a:srgbClr val="000000"/>
                          </a:solidFill>
                          <a:latin typeface="Calibri"/>
                        </a:rPr>
                        <a:t>13.49</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1" i="0" u="none" strike="noStrike">
                          <a:solidFill>
                            <a:srgbClr val="000000"/>
                          </a:solidFill>
                          <a:latin typeface="Calibri"/>
                        </a:rPr>
                        <a:t>8.24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1" i="0" u="none" strike="noStrike" dirty="0">
                          <a:solidFill>
                            <a:srgbClr val="000000"/>
                          </a:solidFill>
                          <a:latin typeface="Calibri"/>
                        </a:rPr>
                        <a:t>72.63</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1" i="0" u="none" strike="noStrike" dirty="0">
                          <a:solidFill>
                            <a:srgbClr val="000000"/>
                          </a:solidFill>
                          <a:latin typeface="Calibri"/>
                        </a:rPr>
                        <a:t>64%</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800" b="1" i="0" u="none" strike="noStrike" dirty="0">
                          <a:solidFill>
                            <a:srgbClr val="000000"/>
                          </a:solidFill>
                          <a:latin typeface="Calibri"/>
                        </a:rPr>
                        <a:t>41.08</a:t>
                      </a:r>
                    </a:p>
                  </a:txBody>
                  <a:tcPr marL="6040" marR="6040" marT="74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6"/>
                  </a:ext>
                </a:extLst>
              </a:tr>
            </a:tbl>
          </a:graphicData>
        </a:graphic>
      </p:graphicFrame>
      <p:sp>
        <p:nvSpPr>
          <p:cNvPr id="12" name="Slide Number Placeholder 11"/>
          <p:cNvSpPr>
            <a:spLocks noGrp="1"/>
          </p:cNvSpPr>
          <p:nvPr>
            <p:ph type="sldNum" sz="quarter" idx="12"/>
          </p:nvPr>
        </p:nvSpPr>
        <p:spPr/>
        <p:txBody>
          <a:bodyPr/>
          <a:lstStyle/>
          <a:p>
            <a:fld id="{396A2484-D5D1-4CDB-824C-75F47FDB7F6F}" type="slidenum">
              <a:rPr lang="en-IN" smtClean="0"/>
              <a:pPr/>
              <a:t>122</a:t>
            </a:fld>
            <a:endParaRPr lang="en-IN" dirty="0"/>
          </a:p>
        </p:txBody>
      </p:sp>
    </p:spTree>
    <p:extLst>
      <p:ext uri="{BB962C8B-B14F-4D97-AF65-F5344CB8AC3E}">
        <p14:creationId xmlns:p14="http://schemas.microsoft.com/office/powerpoint/2010/main" val="344754800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89667" y="568455"/>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Total Expenditure Progress</a:t>
            </a:r>
            <a:endParaRPr lang="en-US" sz="2800" b="1" dirty="0">
              <a:cs typeface="Arial" panose="020B0604020202020204" pitchFamily="34" charset="0"/>
            </a:endParaRPr>
          </a:p>
        </p:txBody>
      </p:sp>
      <p:sp>
        <p:nvSpPr>
          <p:cNvPr id="2" name="TextBox 1"/>
          <p:cNvSpPr txBox="1"/>
          <p:nvPr/>
        </p:nvSpPr>
        <p:spPr>
          <a:xfrm>
            <a:off x="7425449" y="1119042"/>
            <a:ext cx="2133918"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(TE in Rs. Crores)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graphicFrame>
        <p:nvGraphicFramePr>
          <p:cNvPr id="10" name="Table 9"/>
          <p:cNvGraphicFramePr>
            <a:graphicFrameLocks noGrp="1"/>
          </p:cNvGraphicFramePr>
          <p:nvPr>
            <p:extLst>
              <p:ext uri="{D42A27DB-BD31-4B8C-83A1-F6EECF244321}">
                <p14:modId xmlns:p14="http://schemas.microsoft.com/office/powerpoint/2010/main" val="1638247464"/>
              </p:ext>
            </p:extLst>
          </p:nvPr>
        </p:nvGraphicFramePr>
        <p:xfrm>
          <a:off x="672193" y="1602377"/>
          <a:ext cx="8653600" cy="4110448"/>
        </p:xfrm>
        <a:graphic>
          <a:graphicData uri="http://schemas.openxmlformats.org/drawingml/2006/table">
            <a:tbl>
              <a:tblPr/>
              <a:tblGrid>
                <a:gridCol w="453936">
                  <a:extLst>
                    <a:ext uri="{9D8B030D-6E8A-4147-A177-3AD203B41FA5}">
                      <a16:colId xmlns="" xmlns:a16="http://schemas.microsoft.com/office/drawing/2014/main" val="20000"/>
                    </a:ext>
                  </a:extLst>
                </a:gridCol>
                <a:gridCol w="1357966">
                  <a:extLst>
                    <a:ext uri="{9D8B030D-6E8A-4147-A177-3AD203B41FA5}">
                      <a16:colId xmlns="" xmlns:a16="http://schemas.microsoft.com/office/drawing/2014/main" val="20001"/>
                    </a:ext>
                  </a:extLst>
                </a:gridCol>
                <a:gridCol w="894186">
                  <a:extLst>
                    <a:ext uri="{9D8B030D-6E8A-4147-A177-3AD203B41FA5}">
                      <a16:colId xmlns="" xmlns:a16="http://schemas.microsoft.com/office/drawing/2014/main" val="20002"/>
                    </a:ext>
                  </a:extLst>
                </a:gridCol>
                <a:gridCol w="823592">
                  <a:extLst>
                    <a:ext uri="{9D8B030D-6E8A-4147-A177-3AD203B41FA5}">
                      <a16:colId xmlns="" xmlns:a16="http://schemas.microsoft.com/office/drawing/2014/main" val="20003"/>
                    </a:ext>
                  </a:extLst>
                </a:gridCol>
                <a:gridCol w="908893">
                  <a:extLst>
                    <a:ext uri="{9D8B030D-6E8A-4147-A177-3AD203B41FA5}">
                      <a16:colId xmlns="" xmlns:a16="http://schemas.microsoft.com/office/drawing/2014/main" val="20004"/>
                    </a:ext>
                  </a:extLst>
                </a:gridCol>
                <a:gridCol w="905951">
                  <a:extLst>
                    <a:ext uri="{9D8B030D-6E8A-4147-A177-3AD203B41FA5}">
                      <a16:colId xmlns="" xmlns:a16="http://schemas.microsoft.com/office/drawing/2014/main" val="20005"/>
                    </a:ext>
                  </a:extLst>
                </a:gridCol>
                <a:gridCol w="873597">
                  <a:extLst>
                    <a:ext uri="{9D8B030D-6E8A-4147-A177-3AD203B41FA5}">
                      <a16:colId xmlns="" xmlns:a16="http://schemas.microsoft.com/office/drawing/2014/main" val="20006"/>
                    </a:ext>
                  </a:extLst>
                </a:gridCol>
                <a:gridCol w="847123">
                  <a:extLst>
                    <a:ext uri="{9D8B030D-6E8A-4147-A177-3AD203B41FA5}">
                      <a16:colId xmlns="" xmlns:a16="http://schemas.microsoft.com/office/drawing/2014/main" val="20007"/>
                    </a:ext>
                  </a:extLst>
                </a:gridCol>
                <a:gridCol w="811826">
                  <a:extLst>
                    <a:ext uri="{9D8B030D-6E8A-4147-A177-3AD203B41FA5}">
                      <a16:colId xmlns="" xmlns:a16="http://schemas.microsoft.com/office/drawing/2014/main" val="20008"/>
                    </a:ext>
                  </a:extLst>
                </a:gridCol>
                <a:gridCol w="776530">
                  <a:extLst>
                    <a:ext uri="{9D8B030D-6E8A-4147-A177-3AD203B41FA5}">
                      <a16:colId xmlns="" xmlns:a16="http://schemas.microsoft.com/office/drawing/2014/main" val="20009"/>
                    </a:ext>
                  </a:extLst>
                </a:gridCol>
              </a:tblGrid>
              <a:tr h="924851">
                <a:tc>
                  <a:txBody>
                    <a:bodyPr/>
                    <a:lstStyle/>
                    <a:p>
                      <a:pPr algn="ctr" fontAlgn="ctr"/>
                      <a:r>
                        <a:rPr lang="en-IN" sz="1600" b="1" i="0" u="none" strike="noStrike" dirty="0">
                          <a:solidFill>
                            <a:srgbClr val="000000"/>
                          </a:solidFill>
                          <a:latin typeface="Calibri"/>
                        </a:rPr>
                        <a:t>Sl.</a:t>
                      </a:r>
                      <a:br>
                        <a:rPr lang="en-IN" sz="1600" b="1" i="0" u="none" strike="noStrike" dirty="0">
                          <a:solidFill>
                            <a:srgbClr val="000000"/>
                          </a:solidFill>
                          <a:latin typeface="Calibri"/>
                        </a:rPr>
                      </a:br>
                      <a:r>
                        <a:rPr lang="en-IN" sz="1600" b="1" i="0" u="none" strike="noStrike" dirty="0">
                          <a:solidFill>
                            <a:srgbClr val="000000"/>
                          </a:solidFill>
                          <a:latin typeface="Calibri"/>
                        </a:rPr>
                        <a:t>No.</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Project Name</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Target</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2015-16</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2016-17</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2017-18</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2018-19</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2019-20</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Total Financial Progress</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en-IN" sz="1600" b="1" i="0" u="none" strike="noStrike" dirty="0">
                          <a:solidFill>
                            <a:srgbClr val="000000"/>
                          </a:solidFill>
                          <a:latin typeface="Calibri"/>
                        </a:rPr>
                        <a:t>% of Financial Progress</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852918">
                <a:tc>
                  <a:txBody>
                    <a:bodyPr/>
                    <a:lstStyle/>
                    <a:p>
                      <a:pPr algn="ctr" fontAlgn="ctr"/>
                      <a:r>
                        <a:rPr lang="en-IN" sz="1600" b="0" i="0" u="none" strike="noStrike" dirty="0">
                          <a:solidFill>
                            <a:srgbClr val="000000"/>
                          </a:solidFill>
                          <a:latin typeface="Calibri"/>
                        </a:rPr>
                        <a:t>1</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IN" sz="1600" b="0" i="0" u="none" strike="noStrike" dirty="0">
                          <a:solidFill>
                            <a:srgbClr val="000000"/>
                          </a:solidFill>
                          <a:latin typeface="Calibri"/>
                        </a:rPr>
                        <a:t>Sri </a:t>
                      </a:r>
                      <a:r>
                        <a:rPr lang="en-IN" sz="1600" b="0" i="0" u="none" strike="noStrike" dirty="0" err="1">
                          <a:solidFill>
                            <a:srgbClr val="000000"/>
                          </a:solidFill>
                          <a:latin typeface="Calibri"/>
                        </a:rPr>
                        <a:t>Rameshwara</a:t>
                      </a:r>
                      <a:r>
                        <a:rPr lang="en-IN" sz="1600" b="0" i="0" u="none" strike="noStrike" dirty="0">
                          <a:solidFill>
                            <a:srgbClr val="000000"/>
                          </a:solidFill>
                          <a:latin typeface="Calibri"/>
                        </a:rPr>
                        <a:t> LIS /  </a:t>
                      </a:r>
                      <a:r>
                        <a:rPr lang="en-IN" sz="1600" b="0" i="0" u="none" strike="noStrike" dirty="0" err="1">
                          <a:solidFill>
                            <a:srgbClr val="000000"/>
                          </a:solidFill>
                          <a:latin typeface="Calibri"/>
                        </a:rPr>
                        <a:t>Belagavi</a:t>
                      </a:r>
                      <a:endParaRPr lang="en-IN" sz="1600" b="0" i="0" u="none" strike="noStrike" dirty="0">
                        <a:solidFill>
                          <a:srgbClr val="000000"/>
                        </a:solidFill>
                        <a:latin typeface="Calibri"/>
                      </a:endParaRP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56.31</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8.15</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22.14</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8.15</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11.26</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4.04</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53.74</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95%</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1"/>
                  </a:ext>
                </a:extLst>
              </a:tr>
              <a:tr h="596015">
                <a:tc>
                  <a:txBody>
                    <a:bodyPr/>
                    <a:lstStyle/>
                    <a:p>
                      <a:pPr algn="ctr" fontAlgn="ctr"/>
                      <a:r>
                        <a:rPr lang="en-IN" sz="1600" b="0" i="0" u="none" strike="noStrike">
                          <a:solidFill>
                            <a:srgbClr val="000000"/>
                          </a:solidFill>
                          <a:latin typeface="Calibri"/>
                        </a:rPr>
                        <a:t>2</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IN" sz="1600" b="0" i="0" u="none" strike="noStrike" dirty="0">
                          <a:solidFill>
                            <a:srgbClr val="000000"/>
                          </a:solidFill>
                          <a:latin typeface="Calibri"/>
                        </a:rPr>
                        <a:t>Upper  </a:t>
                      </a:r>
                      <a:r>
                        <a:rPr lang="en-IN" sz="1600" b="0" i="0" u="none" strike="noStrike" dirty="0" err="1">
                          <a:solidFill>
                            <a:srgbClr val="000000"/>
                          </a:solidFill>
                          <a:latin typeface="Calibri"/>
                        </a:rPr>
                        <a:t>Tunga</a:t>
                      </a:r>
                      <a:r>
                        <a:rPr lang="en-IN" sz="1600" b="0" i="0" u="none" strike="noStrike" dirty="0">
                          <a:solidFill>
                            <a:srgbClr val="000000"/>
                          </a:solidFill>
                          <a:latin typeface="Calibri"/>
                        </a:rPr>
                        <a:t>/ </a:t>
                      </a:r>
                      <a:r>
                        <a:rPr lang="en-IN" sz="1600" b="0" i="0" u="none" strike="noStrike" dirty="0" err="1">
                          <a:solidFill>
                            <a:srgbClr val="000000"/>
                          </a:solidFill>
                          <a:latin typeface="Calibri"/>
                        </a:rPr>
                        <a:t>Shivamogga</a:t>
                      </a:r>
                      <a:endParaRPr lang="en-IN" sz="1600" b="0" i="0" u="none" strike="noStrike" dirty="0">
                        <a:solidFill>
                          <a:srgbClr val="000000"/>
                        </a:solidFill>
                        <a:latin typeface="Calibri"/>
                      </a:endParaRP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107.62</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11.35</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5.94</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13.71</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14.21</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5.73</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50.94</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47%</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2"/>
                  </a:ext>
                </a:extLst>
              </a:tr>
              <a:tr h="565186">
                <a:tc>
                  <a:txBody>
                    <a:bodyPr/>
                    <a:lstStyle/>
                    <a:p>
                      <a:pPr algn="ctr" fontAlgn="ctr"/>
                      <a:r>
                        <a:rPr lang="en-IN" sz="1600" b="0" i="0" u="none" strike="noStrike">
                          <a:solidFill>
                            <a:srgbClr val="000000"/>
                          </a:solidFill>
                          <a:latin typeface="Calibri"/>
                        </a:rPr>
                        <a:t>3</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IN" sz="1600" b="0" i="0" u="none" strike="noStrike">
                          <a:solidFill>
                            <a:srgbClr val="000000"/>
                          </a:solidFill>
                          <a:latin typeface="Calibri"/>
                        </a:rPr>
                        <a:t>Bhima LIS / Kalaburgi</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56.56</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0.00</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10.87</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17.91</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11.07</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GB" sz="1600" b="0" i="0" u="none" strike="noStrike" dirty="0">
                          <a:solidFill>
                            <a:srgbClr val="000000"/>
                          </a:solidFill>
                          <a:latin typeface="Calibri"/>
                        </a:rPr>
                        <a:t>3</a:t>
                      </a:r>
                      <a:r>
                        <a:rPr lang="en-IN" sz="1600" b="0" i="0" u="none" strike="noStrike" dirty="0">
                          <a:solidFill>
                            <a:srgbClr val="000000"/>
                          </a:solidFill>
                          <a:latin typeface="Calibri"/>
                        </a:rPr>
                        <a:t>.58</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43.43</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77%</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3"/>
                  </a:ext>
                </a:extLst>
              </a:tr>
              <a:tr h="585739">
                <a:tc>
                  <a:txBody>
                    <a:bodyPr/>
                    <a:lstStyle/>
                    <a:p>
                      <a:pPr algn="ctr" fontAlgn="ctr"/>
                      <a:r>
                        <a:rPr lang="en-IN" sz="1600" b="0" i="0" u="none" strike="noStrike">
                          <a:solidFill>
                            <a:srgbClr val="000000"/>
                          </a:solidFill>
                          <a:latin typeface="Calibri"/>
                        </a:rPr>
                        <a:t>4</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IN" sz="1600" b="0" i="0" u="none" strike="noStrike">
                          <a:solidFill>
                            <a:srgbClr val="000000"/>
                          </a:solidFill>
                          <a:latin typeface="Calibri"/>
                        </a:rPr>
                        <a:t>Karanja/  Kalaburagi</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42.60</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0.00</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0.00</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1.88</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a:solidFill>
                            <a:srgbClr val="000000"/>
                          </a:solidFill>
                          <a:latin typeface="Calibri"/>
                        </a:rPr>
                        <a:t>3.75</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8.91</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14.54</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0" i="0" u="none" strike="noStrike" dirty="0">
                          <a:solidFill>
                            <a:srgbClr val="000000"/>
                          </a:solidFill>
                          <a:latin typeface="Calibri"/>
                        </a:rPr>
                        <a:t>34.13%</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4"/>
                  </a:ext>
                </a:extLst>
              </a:tr>
              <a:tr h="585739">
                <a:tc gridSpan="2">
                  <a:txBody>
                    <a:bodyPr/>
                    <a:lstStyle/>
                    <a:p>
                      <a:pPr algn="ctr" fontAlgn="ctr"/>
                      <a:r>
                        <a:rPr lang="en-IN" sz="1600" b="1" i="0" u="none" strike="noStrike">
                          <a:solidFill>
                            <a:srgbClr val="000000"/>
                          </a:solidFill>
                          <a:latin typeface="Calibri"/>
                        </a:rPr>
                        <a:t>Total</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hMerge="1">
                  <a:txBody>
                    <a:bodyPr/>
                    <a:lstStyle/>
                    <a:p>
                      <a:endParaRPr lang="en-IN"/>
                    </a:p>
                  </a:txBody>
                  <a:tcPr/>
                </a:tc>
                <a:tc>
                  <a:txBody>
                    <a:bodyPr/>
                    <a:lstStyle/>
                    <a:p>
                      <a:pPr algn="r" fontAlgn="ctr"/>
                      <a:r>
                        <a:rPr lang="en-IN" sz="1600" b="1" i="0" u="none" strike="noStrike" dirty="0">
                          <a:solidFill>
                            <a:srgbClr val="000000"/>
                          </a:solidFill>
                          <a:latin typeface="Calibri"/>
                        </a:rPr>
                        <a:t>263.09</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1" i="0" u="none" strike="noStrike">
                          <a:solidFill>
                            <a:srgbClr val="000000"/>
                          </a:solidFill>
                          <a:latin typeface="Calibri"/>
                        </a:rPr>
                        <a:t>19.50</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1" i="0" u="none" strike="noStrike" dirty="0">
                          <a:solidFill>
                            <a:srgbClr val="000000"/>
                          </a:solidFill>
                          <a:latin typeface="Calibri"/>
                        </a:rPr>
                        <a:t>38.95</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1" i="0" u="none" strike="noStrike">
                          <a:solidFill>
                            <a:srgbClr val="000000"/>
                          </a:solidFill>
                          <a:latin typeface="Calibri"/>
                        </a:rPr>
                        <a:t>41.65</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1" i="0" u="none" strike="noStrike">
                          <a:solidFill>
                            <a:srgbClr val="000000"/>
                          </a:solidFill>
                          <a:latin typeface="Calibri"/>
                        </a:rPr>
                        <a:t>40.29</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GB" sz="1600" b="1" i="0" u="none" strike="noStrike" dirty="0">
                          <a:solidFill>
                            <a:srgbClr val="000000"/>
                          </a:solidFill>
                          <a:latin typeface="Calibri"/>
                        </a:rPr>
                        <a:t>2</a:t>
                      </a:r>
                      <a:r>
                        <a:rPr lang="en-IN" sz="1600" b="1" i="0" u="none" strike="noStrike" dirty="0">
                          <a:solidFill>
                            <a:srgbClr val="000000"/>
                          </a:solidFill>
                          <a:latin typeface="Calibri"/>
                        </a:rPr>
                        <a:t>2.26</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1" i="0" u="none" strike="noStrike" dirty="0">
                          <a:solidFill>
                            <a:srgbClr val="000000"/>
                          </a:solidFill>
                          <a:latin typeface="Calibri"/>
                        </a:rPr>
                        <a:t>162.65</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r" fontAlgn="ctr"/>
                      <a:r>
                        <a:rPr lang="en-IN" sz="1600" b="1" i="0" u="none" strike="noStrike" dirty="0">
                          <a:solidFill>
                            <a:srgbClr val="000000"/>
                          </a:solidFill>
                          <a:latin typeface="Calibri"/>
                        </a:rPr>
                        <a:t>62%</a:t>
                      </a:r>
                    </a:p>
                  </a:txBody>
                  <a:tcPr marL="6739" marR="6739" marT="82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5"/>
                  </a:ext>
                </a:extLst>
              </a:tr>
            </a:tbl>
          </a:graphicData>
        </a:graphic>
      </p:graphicFrame>
      <p:sp>
        <p:nvSpPr>
          <p:cNvPr id="12" name="Slide Number Placeholder 11"/>
          <p:cNvSpPr>
            <a:spLocks noGrp="1"/>
          </p:cNvSpPr>
          <p:nvPr>
            <p:ph type="sldNum" sz="quarter" idx="12"/>
          </p:nvPr>
        </p:nvSpPr>
        <p:spPr/>
        <p:txBody>
          <a:bodyPr/>
          <a:lstStyle/>
          <a:p>
            <a:fld id="{396A2484-D5D1-4CDB-824C-75F47FDB7F6F}" type="slidenum">
              <a:rPr lang="en-IN" smtClean="0"/>
              <a:pPr/>
              <a:t>123</a:t>
            </a:fld>
            <a:endParaRPr lang="en-IN" dirty="0"/>
          </a:p>
        </p:txBody>
      </p:sp>
    </p:spTree>
    <p:extLst>
      <p:ext uri="{BB962C8B-B14F-4D97-AF65-F5344CB8AC3E}">
        <p14:creationId xmlns:p14="http://schemas.microsoft.com/office/powerpoint/2010/main" val="304488339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67549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Broad Review</a:t>
            </a:r>
            <a:endParaRPr lang="en-US" sz="2800" b="1" dirty="0">
              <a:cs typeface="Arial" panose="020B0604020202020204" pitchFamily="34" charset="0"/>
            </a:endParaRPr>
          </a:p>
        </p:txBody>
      </p:sp>
      <p:sp>
        <p:nvSpPr>
          <p:cNvPr id="2" name="TextBox 1"/>
          <p:cNvSpPr txBox="1"/>
          <p:nvPr/>
        </p:nvSpPr>
        <p:spPr>
          <a:xfrm>
            <a:off x="8077092" y="1139186"/>
            <a:ext cx="1703956" cy="307777"/>
          </a:xfrm>
          <a:prstGeom prst="rect">
            <a:avLst/>
          </a:prstGeom>
          <a:noFill/>
        </p:spPr>
        <p:txBody>
          <a:bodyPr wrap="square" rtlCol="0">
            <a:spAutoFit/>
          </a:bodyPr>
          <a:lstStyle/>
          <a:p>
            <a:r>
              <a:rPr lang="en-US" sz="1400" b="1" dirty="0">
                <a:latin typeface="Arial" panose="020B0604020202020204" pitchFamily="34" charset="0"/>
                <a:cs typeface="Arial" panose="020B0604020202020204" pitchFamily="34" charset="0"/>
              </a:rPr>
              <a:t>(CCA in Th. ha.)</a:t>
            </a:r>
            <a:endParaRPr lang="en-IN" sz="1400" b="1" dirty="0">
              <a:latin typeface="Arial" panose="020B0604020202020204" pitchFamily="34" charset="0"/>
              <a:cs typeface="Arial" panose="020B0604020202020204" pitchFamily="34" charset="0"/>
            </a:endParaRPr>
          </a:p>
        </p:txBody>
      </p:sp>
      <p:sp>
        <p:nvSpPr>
          <p:cNvPr id="7" name="Rectangle 6"/>
          <p:cNvSpPr/>
          <p:nvPr/>
        </p:nvSpPr>
        <p:spPr>
          <a:xfrm>
            <a:off x="0" y="147859"/>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14" name="Slide Number Placeholder 13"/>
          <p:cNvSpPr>
            <a:spLocks noGrp="1"/>
          </p:cNvSpPr>
          <p:nvPr>
            <p:ph type="sldNum" sz="quarter" idx="12"/>
          </p:nvPr>
        </p:nvSpPr>
        <p:spPr/>
        <p:txBody>
          <a:bodyPr/>
          <a:lstStyle/>
          <a:p>
            <a:fld id="{396A2484-D5D1-4CDB-824C-75F47FDB7F6F}" type="slidenum">
              <a:rPr lang="en-IN" smtClean="0"/>
              <a:pPr/>
              <a:t>124</a:t>
            </a:fld>
            <a:endParaRPr lang="en-IN" dirty="0"/>
          </a:p>
        </p:txBody>
      </p:sp>
      <p:graphicFrame>
        <p:nvGraphicFramePr>
          <p:cNvPr id="3" name="Table 2">
            <a:extLst>
              <a:ext uri="{FF2B5EF4-FFF2-40B4-BE49-F238E27FC236}">
                <a16:creationId xmlns="" xmlns:a16="http://schemas.microsoft.com/office/drawing/2014/main" id="{E53DE462-9F72-4CAE-994B-F61F2BE10664}"/>
              </a:ext>
            </a:extLst>
          </p:cNvPr>
          <p:cNvGraphicFramePr>
            <a:graphicFrameLocks noGrp="1"/>
          </p:cNvGraphicFramePr>
          <p:nvPr>
            <p:extLst>
              <p:ext uri="{D42A27DB-BD31-4B8C-83A1-F6EECF244321}">
                <p14:modId xmlns:p14="http://schemas.microsoft.com/office/powerpoint/2010/main" val="1891953524"/>
              </p:ext>
            </p:extLst>
          </p:nvPr>
        </p:nvGraphicFramePr>
        <p:xfrm>
          <a:off x="323715" y="1523163"/>
          <a:ext cx="8901248" cy="3782948"/>
        </p:xfrm>
        <a:graphic>
          <a:graphicData uri="http://schemas.openxmlformats.org/drawingml/2006/table">
            <a:tbl>
              <a:tblPr>
                <a:tableStyleId>{5C22544A-7EE6-4342-B048-85BDC9FD1C3A}</a:tableStyleId>
              </a:tblPr>
              <a:tblGrid>
                <a:gridCol w="430471">
                  <a:extLst>
                    <a:ext uri="{9D8B030D-6E8A-4147-A177-3AD203B41FA5}">
                      <a16:colId xmlns="" xmlns:a16="http://schemas.microsoft.com/office/drawing/2014/main" val="557418592"/>
                    </a:ext>
                  </a:extLst>
                </a:gridCol>
                <a:gridCol w="1246884">
                  <a:extLst>
                    <a:ext uri="{9D8B030D-6E8A-4147-A177-3AD203B41FA5}">
                      <a16:colId xmlns="" xmlns:a16="http://schemas.microsoft.com/office/drawing/2014/main" val="522632841"/>
                    </a:ext>
                  </a:extLst>
                </a:gridCol>
                <a:gridCol w="816411">
                  <a:extLst>
                    <a:ext uri="{9D8B030D-6E8A-4147-A177-3AD203B41FA5}">
                      <a16:colId xmlns="" xmlns:a16="http://schemas.microsoft.com/office/drawing/2014/main" val="1749550807"/>
                    </a:ext>
                  </a:extLst>
                </a:gridCol>
                <a:gridCol w="875787">
                  <a:extLst>
                    <a:ext uri="{9D8B030D-6E8A-4147-A177-3AD203B41FA5}">
                      <a16:colId xmlns="" xmlns:a16="http://schemas.microsoft.com/office/drawing/2014/main" val="3911699744"/>
                    </a:ext>
                  </a:extLst>
                </a:gridCol>
                <a:gridCol w="1298837">
                  <a:extLst>
                    <a:ext uri="{9D8B030D-6E8A-4147-A177-3AD203B41FA5}">
                      <a16:colId xmlns="" xmlns:a16="http://schemas.microsoft.com/office/drawing/2014/main" val="2383745789"/>
                    </a:ext>
                  </a:extLst>
                </a:gridCol>
                <a:gridCol w="950006">
                  <a:extLst>
                    <a:ext uri="{9D8B030D-6E8A-4147-A177-3AD203B41FA5}">
                      <a16:colId xmlns="" xmlns:a16="http://schemas.microsoft.com/office/drawing/2014/main" val="2920437745"/>
                    </a:ext>
                  </a:extLst>
                </a:gridCol>
                <a:gridCol w="920318">
                  <a:extLst>
                    <a:ext uri="{9D8B030D-6E8A-4147-A177-3AD203B41FA5}">
                      <a16:colId xmlns="" xmlns:a16="http://schemas.microsoft.com/office/drawing/2014/main" val="1392373949"/>
                    </a:ext>
                  </a:extLst>
                </a:gridCol>
                <a:gridCol w="801567">
                  <a:extLst>
                    <a:ext uri="{9D8B030D-6E8A-4147-A177-3AD203B41FA5}">
                      <a16:colId xmlns="" xmlns:a16="http://schemas.microsoft.com/office/drawing/2014/main" val="449968506"/>
                    </a:ext>
                  </a:extLst>
                </a:gridCol>
                <a:gridCol w="957429">
                  <a:extLst>
                    <a:ext uri="{9D8B030D-6E8A-4147-A177-3AD203B41FA5}">
                      <a16:colId xmlns="" xmlns:a16="http://schemas.microsoft.com/office/drawing/2014/main" val="3762854221"/>
                    </a:ext>
                  </a:extLst>
                </a:gridCol>
                <a:gridCol w="603538">
                  <a:extLst>
                    <a:ext uri="{9D8B030D-6E8A-4147-A177-3AD203B41FA5}">
                      <a16:colId xmlns="" xmlns:a16="http://schemas.microsoft.com/office/drawing/2014/main" val="3868440532"/>
                    </a:ext>
                  </a:extLst>
                </a:gridCol>
              </a:tblGrid>
              <a:tr h="243533">
                <a:tc rowSpan="3">
                  <a:txBody>
                    <a:bodyPr/>
                    <a:lstStyle/>
                    <a:p>
                      <a:pPr algn="ctr" rtl="0" fontAlgn="ctr"/>
                      <a:r>
                        <a:rPr lang="en-IN" sz="1400" b="1" u="none" strike="noStrike" dirty="0">
                          <a:effectLst/>
                        </a:rPr>
                        <a:t>Sl.</a:t>
                      </a:r>
                      <a:br>
                        <a:rPr lang="en-IN" sz="1400" b="1" u="none" strike="noStrike" dirty="0">
                          <a:effectLst/>
                        </a:rPr>
                      </a:br>
                      <a:r>
                        <a:rPr lang="en-IN" sz="1400" b="1" u="none" strike="noStrike" dirty="0">
                          <a:effectLst/>
                        </a:rPr>
                        <a:t>No.</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3">
                  <a:txBody>
                    <a:bodyPr/>
                    <a:lstStyle/>
                    <a:p>
                      <a:pPr algn="ctr" rtl="0" fontAlgn="ctr"/>
                      <a:r>
                        <a:rPr lang="en-IN" sz="1400" b="1" u="none" strike="noStrike" dirty="0">
                          <a:effectLst/>
                        </a:rPr>
                        <a:t>Project </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5">
                  <a:txBody>
                    <a:bodyPr/>
                    <a:lstStyle/>
                    <a:p>
                      <a:pPr algn="ctr" rtl="0" fontAlgn="ctr"/>
                      <a:r>
                        <a:rPr lang="en-IN" sz="1100" b="1" u="none" strike="noStrike" dirty="0">
                          <a:effectLst/>
                        </a:rPr>
                        <a:t>CADWM </a:t>
                      </a:r>
                      <a:endParaRPr lang="en-IN" sz="11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gridSpan="3">
                  <a:txBody>
                    <a:bodyPr/>
                    <a:lstStyle/>
                    <a:p>
                      <a:pPr algn="ctr" rtl="0" fontAlgn="b"/>
                      <a:r>
                        <a:rPr lang="en-IN" sz="1100" b="1" u="none" strike="noStrike" dirty="0">
                          <a:effectLst/>
                        </a:rPr>
                        <a:t>AIBP</a:t>
                      </a:r>
                      <a:endParaRPr lang="en-IN" sz="1100" b="1" i="0" u="none" strike="noStrike" dirty="0">
                        <a:solidFill>
                          <a:srgbClr val="000000"/>
                        </a:solidFill>
                        <a:effectLst/>
                        <a:latin typeface="Arial" panose="020B0604020202020204" pitchFamily="34" charset="0"/>
                      </a:endParaRPr>
                    </a:p>
                  </a:txBody>
                  <a:tcPr marL="5319" marR="5319" marT="6547"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hMerge="1">
                  <a:txBody>
                    <a:bodyPr/>
                    <a:lstStyle/>
                    <a:p>
                      <a:endParaRPr lang="en-IN"/>
                    </a:p>
                  </a:txBody>
                  <a:tcPr/>
                </a:tc>
                <a:extLst>
                  <a:ext uri="{0D108BD9-81ED-4DB2-BD59-A6C34878D82A}">
                    <a16:rowId xmlns="" xmlns:a16="http://schemas.microsoft.com/office/drawing/2014/main" val="2005026814"/>
                  </a:ext>
                </a:extLst>
              </a:tr>
              <a:tr h="1036868">
                <a:tc vMerge="1">
                  <a:txBody>
                    <a:bodyPr/>
                    <a:lstStyle/>
                    <a:p>
                      <a:endParaRPr lang="en-IN"/>
                    </a:p>
                  </a:txBody>
                  <a:tcPr/>
                </a:tc>
                <a:tc vMerge="1">
                  <a:txBody>
                    <a:bodyPr/>
                    <a:lstStyle/>
                    <a:p>
                      <a:endParaRPr lang="en-IN"/>
                    </a:p>
                  </a:txBody>
                  <a:tcPr/>
                </a:tc>
                <a:tc rowSpan="2">
                  <a:txBody>
                    <a:bodyPr/>
                    <a:lstStyle/>
                    <a:p>
                      <a:pPr algn="ctr" rtl="0" fontAlgn="ctr"/>
                      <a:r>
                        <a:rPr lang="en-IN" sz="1400" b="1" u="none" strike="noStrike" dirty="0">
                          <a:effectLst/>
                        </a:rPr>
                        <a:t>Total CCA of Project</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400" b="1" u="none" strike="noStrike" dirty="0">
                          <a:effectLst/>
                        </a:rPr>
                        <a:t>CCA developed before 31.03.2016</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GB" sz="1400" b="1" u="none" strike="noStrike" dirty="0">
                          <a:effectLst/>
                        </a:rPr>
                        <a:t>Progress in CCA for 99 Priority Projects (including 2015-16 progress)</a:t>
                      </a:r>
                      <a:endParaRPr lang="en-GB"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400" b="1" u="none" strike="noStrike" dirty="0">
                          <a:effectLst/>
                        </a:rPr>
                        <a:t>Cumulative CCA developed (A+B) </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400" b="1" u="none" strike="noStrike" dirty="0">
                          <a:effectLst/>
                        </a:rPr>
                        <a:t>% CCA Progress </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400" b="1" u="none" strike="noStrike" dirty="0">
                          <a:effectLst/>
                        </a:rPr>
                        <a:t>Ultimate Irrigation Potential</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400" b="1" u="none" strike="noStrike" dirty="0">
                          <a:effectLst/>
                        </a:rPr>
                        <a:t>Potential Created</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IN" sz="1400" b="1" u="none" strike="noStrike" dirty="0">
                          <a:effectLst/>
                        </a:rPr>
                        <a:t>% IPC</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3380951568"/>
                  </a:ext>
                </a:extLst>
              </a:tr>
              <a:tr h="243533">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rtl="0" fontAlgn="ctr"/>
                      <a:r>
                        <a:rPr lang="en-IN" sz="1400" u="none" strike="noStrike" dirty="0">
                          <a:effectLst/>
                        </a:rPr>
                        <a:t>(A)</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rtl="0" fontAlgn="ctr"/>
                      <a:r>
                        <a:rPr lang="en-IN" sz="1400" u="none" strike="noStrike" dirty="0">
                          <a:effectLst/>
                        </a:rPr>
                        <a:t>(B)</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extLst>
                  <a:ext uri="{0D108BD9-81ED-4DB2-BD59-A6C34878D82A}">
                    <a16:rowId xmlns="" xmlns:a16="http://schemas.microsoft.com/office/drawing/2014/main" val="4249505405"/>
                  </a:ext>
                </a:extLst>
              </a:tr>
              <a:tr h="523733">
                <a:tc>
                  <a:txBody>
                    <a:bodyPr/>
                    <a:lstStyle/>
                    <a:p>
                      <a:pPr algn="ctr" rtl="0" fontAlgn="ctr"/>
                      <a:r>
                        <a:rPr lang="en-IN" sz="1400" u="none" strike="noStrike" dirty="0">
                          <a:effectLst/>
                        </a:rPr>
                        <a:t>1</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b="1" u="none" strike="noStrike" dirty="0">
                          <a:effectLst/>
                        </a:rPr>
                        <a:t>Sri </a:t>
                      </a:r>
                      <a:r>
                        <a:rPr lang="en-IN" sz="1400" b="1" u="none" strike="noStrike" dirty="0" err="1">
                          <a:effectLst/>
                        </a:rPr>
                        <a:t>Rameshwara</a:t>
                      </a:r>
                      <a:r>
                        <a:rPr lang="en-IN" sz="1400" b="1" u="none" strike="noStrike" dirty="0">
                          <a:effectLst/>
                        </a:rPr>
                        <a:t> LIS /  Belagavi</a:t>
                      </a:r>
                      <a:endParaRPr lang="en-IN" sz="1400" b="1"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13.8</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2.38</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10.90</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13.28</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96%</a:t>
                      </a:r>
                      <a:endParaRPr lang="en-IN" sz="1400" b="1" i="0" u="none" strike="noStrike">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13.8</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13.8</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100%</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933988348"/>
                  </a:ext>
                </a:extLst>
              </a:tr>
              <a:tr h="523733">
                <a:tc>
                  <a:txBody>
                    <a:bodyPr/>
                    <a:lstStyle/>
                    <a:p>
                      <a:pPr algn="ctr" rtl="0" fontAlgn="ctr"/>
                      <a:r>
                        <a:rPr lang="en-IN" sz="1400" u="none" strike="noStrike">
                          <a:effectLst/>
                        </a:rPr>
                        <a:t>2</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b="1" u="none" strike="noStrike" dirty="0">
                          <a:effectLst/>
                        </a:rPr>
                        <a:t>Upper  </a:t>
                      </a:r>
                      <a:r>
                        <a:rPr lang="en-IN" sz="1400" b="1" u="none" strike="noStrike" dirty="0" err="1">
                          <a:effectLst/>
                        </a:rPr>
                        <a:t>Tunga</a:t>
                      </a:r>
                      <a:r>
                        <a:rPr lang="en-IN" sz="1400" b="1" u="none" strike="noStrike" dirty="0">
                          <a:effectLst/>
                        </a:rPr>
                        <a:t>/ Shivamogga</a:t>
                      </a:r>
                      <a:endParaRPr lang="en-IN" sz="1400" b="1"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80.494</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55.05</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11.01</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66.06</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82%</a:t>
                      </a:r>
                      <a:endParaRPr lang="en-IN" sz="1400" b="1" i="0" u="none" strike="noStrike">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80.49</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72.39</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90%</a:t>
                      </a:r>
                      <a:endParaRPr lang="en-IN" sz="1400" b="1" i="0" u="none" strike="noStrike">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602796196"/>
                  </a:ext>
                </a:extLst>
              </a:tr>
              <a:tr h="449212">
                <a:tc>
                  <a:txBody>
                    <a:bodyPr/>
                    <a:lstStyle/>
                    <a:p>
                      <a:pPr algn="ctr" rtl="0" fontAlgn="ctr"/>
                      <a:r>
                        <a:rPr lang="en-IN" sz="1400" u="none" strike="noStrike">
                          <a:effectLst/>
                        </a:rPr>
                        <a:t>3</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b="1" u="none" strike="noStrike" dirty="0">
                          <a:effectLst/>
                        </a:rPr>
                        <a:t>Bhima LIS / </a:t>
                      </a:r>
                      <a:r>
                        <a:rPr lang="en-IN" sz="1400" b="1" u="none" strike="noStrike" dirty="0" err="1">
                          <a:effectLst/>
                        </a:rPr>
                        <a:t>Kalaburgi</a:t>
                      </a:r>
                      <a:r>
                        <a:rPr lang="en-IN" sz="1400" b="1" u="none" strike="noStrike" dirty="0">
                          <a:effectLst/>
                        </a:rPr>
                        <a:t> </a:t>
                      </a:r>
                      <a:endParaRPr lang="en-IN" sz="1400" b="1"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24.292</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11.39</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11.62</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23.01</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95%</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24.29</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24.29</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100%</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2208543927"/>
                  </a:ext>
                </a:extLst>
              </a:tr>
              <a:tr h="458977">
                <a:tc>
                  <a:txBody>
                    <a:bodyPr/>
                    <a:lstStyle/>
                    <a:p>
                      <a:pPr algn="ctr" rtl="0" fontAlgn="ctr"/>
                      <a:r>
                        <a:rPr lang="en-IN" sz="1400" u="none" strike="noStrike">
                          <a:effectLst/>
                        </a:rPr>
                        <a:t>4</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b="1" u="none" strike="noStrike" dirty="0">
                          <a:effectLst/>
                        </a:rPr>
                        <a:t>Karanja/**  </a:t>
                      </a:r>
                      <a:r>
                        <a:rPr lang="en-IN" sz="1400" b="1" u="none" strike="noStrike" dirty="0" err="1">
                          <a:effectLst/>
                        </a:rPr>
                        <a:t>Kalaburagi</a:t>
                      </a:r>
                      <a:endParaRPr lang="en-IN" sz="1400" b="1"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29.227</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22.11</a:t>
                      </a:r>
                      <a:endParaRPr lang="en-IN" sz="1400" b="0"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3.36</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25.47</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87%</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29.23</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26.565</a:t>
                      </a:r>
                      <a:endParaRPr lang="en-IN" sz="1400" b="0"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90.87%</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823754981"/>
                  </a:ext>
                </a:extLst>
              </a:tr>
              <a:tr h="266880">
                <a:tc gridSpan="2">
                  <a:txBody>
                    <a:bodyPr/>
                    <a:lstStyle/>
                    <a:p>
                      <a:pPr algn="ctr" rtl="0" fontAlgn="ctr"/>
                      <a:r>
                        <a:rPr lang="en-IN" sz="1400" b="1" u="none" strike="noStrike" dirty="0">
                          <a:effectLst/>
                        </a:rPr>
                        <a:t>Total</a:t>
                      </a:r>
                      <a:endParaRPr lang="en-IN" sz="1400" b="1"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IN"/>
                    </a:p>
                  </a:txBody>
                  <a:tcPr/>
                </a:tc>
                <a:tc>
                  <a:txBody>
                    <a:bodyPr/>
                    <a:lstStyle/>
                    <a:p>
                      <a:pPr algn="ctr" rtl="0" fontAlgn="ctr"/>
                      <a:r>
                        <a:rPr lang="en-IN" sz="1400" u="none" strike="noStrike">
                          <a:effectLst/>
                        </a:rPr>
                        <a:t>147.813</a:t>
                      </a:r>
                      <a:endParaRPr lang="en-IN" sz="1400" b="1"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90.94</a:t>
                      </a:r>
                      <a:endParaRPr lang="en-IN" sz="1400" b="1" i="0" u="none" strike="noStrike">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36.84</a:t>
                      </a:r>
                      <a:endParaRPr lang="en-IN" sz="1400" b="1"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127.68</a:t>
                      </a:r>
                      <a:endParaRPr lang="en-IN" sz="1400" b="1"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a:effectLst/>
                        </a:rPr>
                        <a:t>86%</a:t>
                      </a:r>
                      <a:endParaRPr lang="en-IN" sz="1400" b="1" i="0" u="none" strike="noStrike">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147.813</a:t>
                      </a:r>
                      <a:endParaRPr lang="en-IN" sz="1400" b="1"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134.631</a:t>
                      </a:r>
                      <a:endParaRPr lang="en-IN" sz="1400" b="1" i="0" u="none" strike="noStrike" dirty="0">
                        <a:solidFill>
                          <a:srgbClr val="000000"/>
                        </a:solidFill>
                        <a:effectLst/>
                        <a:latin typeface="Calibri" panose="020F050202020403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IN" sz="1400" u="none" strike="noStrike" dirty="0">
                          <a:effectLst/>
                        </a:rPr>
                        <a:t>91%</a:t>
                      </a:r>
                      <a:endParaRPr lang="en-IN" sz="1400" b="1" i="0" u="none" strike="noStrike" dirty="0">
                        <a:solidFill>
                          <a:srgbClr val="000000"/>
                        </a:solidFill>
                        <a:effectLst/>
                        <a:latin typeface="Arial" panose="020B0604020202020204" pitchFamily="34" charset="0"/>
                      </a:endParaRPr>
                    </a:p>
                  </a:txBody>
                  <a:tcPr marL="5319" marR="5319" marT="65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786681383"/>
                  </a:ext>
                </a:extLst>
              </a:tr>
            </a:tbl>
          </a:graphicData>
        </a:graphic>
      </p:graphicFrame>
      <p:sp>
        <p:nvSpPr>
          <p:cNvPr id="4" name="TextBox 3">
            <a:extLst>
              <a:ext uri="{FF2B5EF4-FFF2-40B4-BE49-F238E27FC236}">
                <a16:creationId xmlns="" xmlns:a16="http://schemas.microsoft.com/office/drawing/2014/main" id="{166CD9CF-2123-4733-93F3-4258528BB74B}"/>
              </a:ext>
            </a:extLst>
          </p:cNvPr>
          <p:cNvSpPr txBox="1"/>
          <p:nvPr/>
        </p:nvSpPr>
        <p:spPr>
          <a:xfrm>
            <a:off x="323716" y="5468986"/>
            <a:ext cx="8901247" cy="646331"/>
          </a:xfrm>
          <a:prstGeom prst="rect">
            <a:avLst/>
          </a:prstGeom>
          <a:noFill/>
        </p:spPr>
        <p:txBody>
          <a:bodyPr wrap="square" rtlCol="0">
            <a:spAutoFit/>
          </a:bodyPr>
          <a:lstStyle/>
          <a:p>
            <a:r>
              <a:rPr lang="en-GB" sz="1800" u="none" strike="noStrike" dirty="0">
                <a:effectLst/>
              </a:rPr>
              <a:t>Note: NLBC-ERM project is discontinued from CADWM programme of PMKSY vide letter from The Secretary , Ministry of </a:t>
            </a:r>
            <a:r>
              <a:rPr lang="en-GB" sz="1800" u="none" strike="noStrike" dirty="0" err="1">
                <a:effectLst/>
              </a:rPr>
              <a:t>JalShakthi</a:t>
            </a:r>
            <a:r>
              <a:rPr lang="en-GB" sz="1800" u="none" strike="noStrike" dirty="0">
                <a:effectLst/>
              </a:rPr>
              <a:t> Dated:15-11-2019</a:t>
            </a:r>
            <a:endParaRPr lang="en-IN" dirty="0"/>
          </a:p>
        </p:txBody>
      </p:sp>
    </p:spTree>
    <p:extLst>
      <p:ext uri="{BB962C8B-B14F-4D97-AF65-F5344CB8AC3E}">
        <p14:creationId xmlns:p14="http://schemas.microsoft.com/office/powerpoint/2010/main" val="30268140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 xmlns:a16="http://schemas.microsoft.com/office/drawing/2014/main" id="{D889082D-9F44-4AB9-97F4-52C7000FA2E7}"/>
              </a:ext>
            </a:extLst>
          </p:cNvPr>
          <p:cNvSpPr>
            <a:spLocks noGrp="1"/>
          </p:cNvSpPr>
          <p:nvPr>
            <p:ph type="sldNum" sz="quarter" idx="12"/>
          </p:nvPr>
        </p:nvSpPr>
        <p:spPr/>
        <p:txBody>
          <a:bodyPr/>
          <a:lstStyle/>
          <a:p>
            <a:fld id="{396A2484-D5D1-4CDB-824C-75F47FDB7F6F}" type="slidenum">
              <a:rPr lang="en-IN" smtClean="0"/>
              <a:pPr/>
              <a:t>125</a:t>
            </a:fld>
            <a:endParaRPr lang="en-IN"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726406511"/>
              </p:ext>
            </p:extLst>
          </p:nvPr>
        </p:nvGraphicFramePr>
        <p:xfrm>
          <a:off x="681038" y="1825625"/>
          <a:ext cx="8543924" cy="4297680"/>
        </p:xfrm>
        <a:graphic>
          <a:graphicData uri="http://schemas.openxmlformats.org/drawingml/2006/table">
            <a:tbl>
              <a:tblPr firstRow="1" bandRow="1">
                <a:tableStyleId>{5C22544A-7EE6-4342-B048-85BDC9FD1C3A}</a:tableStyleId>
              </a:tblPr>
              <a:tblGrid>
                <a:gridCol w="472083"/>
                <a:gridCol w="2244328"/>
                <a:gridCol w="2329458"/>
                <a:gridCol w="3498055"/>
              </a:tblGrid>
              <a:tr h="370840">
                <a:tc>
                  <a:txBody>
                    <a:bodyPr/>
                    <a:lstStyle/>
                    <a:p>
                      <a:pPr algn="ctr"/>
                      <a:r>
                        <a:rPr lang="en-US" dirty="0" err="1" smtClean="0"/>
                        <a:t>Sl</a:t>
                      </a:r>
                      <a:r>
                        <a:rPr lang="en-US" dirty="0" smtClean="0"/>
                        <a:t> No.</a:t>
                      </a:r>
                      <a:endParaRPr lang="en-US" dirty="0"/>
                    </a:p>
                  </a:txBody>
                  <a:tcPr marL="74295" marR="74295"/>
                </a:tc>
                <a:tc>
                  <a:txBody>
                    <a:bodyPr/>
                    <a:lstStyle/>
                    <a:p>
                      <a:pPr algn="ctr"/>
                      <a:r>
                        <a:rPr lang="en-US" dirty="0" smtClean="0"/>
                        <a:t>Project Name </a:t>
                      </a:r>
                      <a:endParaRPr lang="en-US" dirty="0"/>
                    </a:p>
                  </a:txBody>
                  <a:tcPr marL="74295" marR="74295"/>
                </a:tc>
                <a:tc>
                  <a:txBody>
                    <a:bodyPr/>
                    <a:lstStyle/>
                    <a:p>
                      <a:pPr algn="ctr"/>
                      <a:r>
                        <a:rPr lang="en-US" dirty="0" smtClean="0"/>
                        <a:t>Date of Visit</a:t>
                      </a:r>
                      <a:endParaRPr lang="en-US" dirty="0"/>
                    </a:p>
                  </a:txBody>
                  <a:tcPr marL="74295" marR="74295"/>
                </a:tc>
                <a:tc>
                  <a:txBody>
                    <a:bodyPr/>
                    <a:lstStyle/>
                    <a:p>
                      <a:pPr algn="ctr"/>
                      <a:r>
                        <a:rPr lang="en-US" dirty="0" smtClean="0"/>
                        <a:t>Remarks   (Visiting Team)</a:t>
                      </a:r>
                      <a:endParaRPr lang="en-US" dirty="0"/>
                    </a:p>
                  </a:txBody>
                  <a:tcPr marL="74295" marR="74295"/>
                </a:tc>
              </a:tr>
              <a:tr h="477520">
                <a:tc>
                  <a:txBody>
                    <a:bodyPr/>
                    <a:lstStyle/>
                    <a:p>
                      <a:pPr algn="ctr"/>
                      <a:r>
                        <a:rPr lang="en-US" dirty="0" smtClean="0"/>
                        <a:t>1</a:t>
                      </a:r>
                      <a:endParaRPr lang="en-US" dirty="0"/>
                    </a:p>
                  </a:txBody>
                  <a:tcPr marL="74295" marR="74295">
                    <a:solidFill>
                      <a:schemeClr val="accent1">
                        <a:lumMod val="20000"/>
                        <a:lumOff val="80000"/>
                      </a:schemeClr>
                    </a:solidFill>
                  </a:tcPr>
                </a:tc>
                <a:tc>
                  <a:txBody>
                    <a:bodyPr/>
                    <a:lstStyle/>
                    <a:p>
                      <a:pPr algn="l"/>
                      <a:r>
                        <a:rPr lang="en-US" dirty="0" smtClean="0"/>
                        <a:t>Upper </a:t>
                      </a:r>
                      <a:r>
                        <a:rPr lang="en-US" dirty="0" err="1" smtClean="0"/>
                        <a:t>Tunga</a:t>
                      </a:r>
                      <a:r>
                        <a:rPr lang="en-US" dirty="0" smtClean="0"/>
                        <a:t> Project</a:t>
                      </a:r>
                      <a:endParaRPr lang="en-US" dirty="0"/>
                    </a:p>
                  </a:txBody>
                  <a:tcPr marL="74295" marR="74295">
                    <a:solidFill>
                      <a:schemeClr val="accent1">
                        <a:lumMod val="20000"/>
                        <a:lumOff val="80000"/>
                      </a:schemeClr>
                    </a:solidFill>
                  </a:tcPr>
                </a:tc>
                <a:tc>
                  <a:txBody>
                    <a:bodyPr/>
                    <a:lstStyle/>
                    <a:p>
                      <a:pPr algn="ctr"/>
                      <a:r>
                        <a:rPr lang="en-US" dirty="0" smtClean="0"/>
                        <a:t>18</a:t>
                      </a:r>
                      <a:r>
                        <a:rPr lang="en-US" baseline="30000" dirty="0" smtClean="0"/>
                        <a:t>th</a:t>
                      </a:r>
                      <a:r>
                        <a:rPr lang="en-US" dirty="0" smtClean="0"/>
                        <a:t> – 20</a:t>
                      </a:r>
                      <a:r>
                        <a:rPr lang="en-US" sz="1800" kern="1200" baseline="30000" dirty="0" smtClean="0">
                          <a:solidFill>
                            <a:schemeClr val="dk1"/>
                          </a:solidFill>
                          <a:latin typeface="+mn-lt"/>
                          <a:ea typeface="+mn-ea"/>
                          <a:cs typeface="+mn-cs"/>
                        </a:rPr>
                        <a:t>th</a:t>
                      </a:r>
                      <a:r>
                        <a:rPr lang="en-US" dirty="0" smtClean="0"/>
                        <a:t> Nov. 2019</a:t>
                      </a:r>
                      <a:endParaRPr lang="en-US" dirty="0"/>
                    </a:p>
                  </a:txBody>
                  <a:tcPr marL="74295" marR="74295">
                    <a:solidFill>
                      <a:schemeClr val="accent1">
                        <a:lumMod val="20000"/>
                        <a:lumOff val="80000"/>
                      </a:schemeClr>
                    </a:solidFill>
                  </a:tcPr>
                </a:tc>
                <a:tc>
                  <a:txBody>
                    <a:bodyPr/>
                    <a:lstStyle/>
                    <a:p>
                      <a:r>
                        <a:rPr lang="en-US" dirty="0" smtClean="0"/>
                        <a:t>Chief Engineer</a:t>
                      </a:r>
                      <a:r>
                        <a:rPr lang="en-US" baseline="0" dirty="0" smtClean="0"/>
                        <a:t> &amp;</a:t>
                      </a:r>
                      <a:r>
                        <a:rPr lang="en-US" dirty="0" smtClean="0"/>
                        <a:t> Director (Mon)</a:t>
                      </a:r>
                    </a:p>
                    <a:p>
                      <a:endParaRPr lang="en-US" dirty="0"/>
                    </a:p>
                  </a:txBody>
                  <a:tcPr marL="74295" marR="74295">
                    <a:solidFill>
                      <a:schemeClr val="accent1">
                        <a:lumMod val="20000"/>
                        <a:lumOff val="80000"/>
                      </a:schemeClr>
                    </a:solidFill>
                  </a:tcPr>
                </a:tc>
              </a:tr>
              <a:tr h="504825">
                <a:tc>
                  <a:txBody>
                    <a:bodyPr/>
                    <a:lstStyle/>
                    <a:p>
                      <a:pPr algn="ctr"/>
                      <a:r>
                        <a:rPr lang="en-US" dirty="0" smtClean="0"/>
                        <a:t>2</a:t>
                      </a:r>
                      <a:endParaRPr lang="en-US" dirty="0"/>
                    </a:p>
                  </a:txBody>
                  <a:tcPr marL="74295" marR="74295">
                    <a:solidFill>
                      <a:schemeClr val="accent1">
                        <a:lumMod val="20000"/>
                        <a:lumOff val="80000"/>
                      </a:schemeClr>
                    </a:solidFill>
                  </a:tcPr>
                </a:tc>
                <a:tc>
                  <a:txBody>
                    <a:bodyPr/>
                    <a:lstStyle/>
                    <a:p>
                      <a:pPr algn="l"/>
                      <a:r>
                        <a:rPr lang="en-US" dirty="0" smtClean="0"/>
                        <a:t>Sri </a:t>
                      </a:r>
                      <a:r>
                        <a:rPr lang="en-US" dirty="0" err="1" smtClean="0"/>
                        <a:t>Rameshwara</a:t>
                      </a:r>
                      <a:r>
                        <a:rPr lang="en-US" dirty="0" smtClean="0"/>
                        <a:t> LIS</a:t>
                      </a:r>
                      <a:endParaRPr lang="en-US" dirty="0"/>
                    </a:p>
                  </a:txBody>
                  <a:tcPr marL="74295" marR="74295">
                    <a:solidFill>
                      <a:schemeClr val="accent1">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dirty="0" smtClean="0"/>
                        <a:t>11</a:t>
                      </a:r>
                      <a:r>
                        <a:rPr lang="en-US" baseline="30000" dirty="0" smtClean="0"/>
                        <a:t>th</a:t>
                      </a:r>
                      <a:r>
                        <a:rPr lang="en-US" dirty="0" smtClean="0"/>
                        <a:t> – 13</a:t>
                      </a:r>
                      <a:r>
                        <a:rPr lang="en-US" sz="1800" kern="1200" baseline="30000" dirty="0" smtClean="0">
                          <a:solidFill>
                            <a:schemeClr val="dk1"/>
                          </a:solidFill>
                          <a:latin typeface="+mn-lt"/>
                          <a:ea typeface="+mn-ea"/>
                          <a:cs typeface="+mn-cs"/>
                        </a:rPr>
                        <a:t>th</a:t>
                      </a:r>
                      <a:r>
                        <a:rPr lang="en-US" dirty="0" smtClean="0"/>
                        <a:t> Feb. 2020</a:t>
                      </a:r>
                    </a:p>
                  </a:txBody>
                  <a:tcPr marL="74295" marR="74295">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Chief Engineer, Director (Mon)</a:t>
                      </a:r>
                      <a:r>
                        <a:rPr lang="en-US" baseline="0" dirty="0" smtClean="0"/>
                        <a:t> &amp; DD (Mon)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txBody>
                  <a:tcPr marL="74295" marR="74295">
                    <a:solidFill>
                      <a:schemeClr val="accent1">
                        <a:lumMod val="20000"/>
                        <a:lumOff val="80000"/>
                      </a:schemeClr>
                    </a:solidFill>
                  </a:tcPr>
                </a:tc>
              </a:tr>
              <a:tr h="485775">
                <a:tc>
                  <a:txBody>
                    <a:bodyPr/>
                    <a:lstStyle/>
                    <a:p>
                      <a:pPr algn="ctr"/>
                      <a:r>
                        <a:rPr lang="en-US" dirty="0" smtClean="0"/>
                        <a:t>3</a:t>
                      </a:r>
                      <a:endParaRPr lang="en-US" dirty="0"/>
                    </a:p>
                  </a:txBody>
                  <a:tcPr marL="74295" marR="74295">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Karanja</a:t>
                      </a:r>
                      <a:r>
                        <a:rPr lang="en-US" dirty="0" smtClean="0"/>
                        <a:t> Project</a:t>
                      </a:r>
                    </a:p>
                    <a:p>
                      <a:pPr algn="l"/>
                      <a:endParaRPr lang="en-US" dirty="0"/>
                    </a:p>
                  </a:txBody>
                  <a:tcPr marL="74295" marR="74295">
                    <a:solidFill>
                      <a:schemeClr val="accent1">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baseline="0" dirty="0" smtClean="0"/>
                        <a:t>03</a:t>
                      </a:r>
                      <a:r>
                        <a:rPr lang="en-US" baseline="30000" dirty="0" smtClean="0"/>
                        <a:t>rd</a:t>
                      </a:r>
                      <a:r>
                        <a:rPr lang="en-US" dirty="0" smtClean="0"/>
                        <a:t> – 04</a:t>
                      </a:r>
                      <a:r>
                        <a:rPr lang="en-US" sz="1800" kern="1200" baseline="30000" dirty="0" smtClean="0">
                          <a:solidFill>
                            <a:schemeClr val="dk1"/>
                          </a:solidFill>
                          <a:latin typeface="+mn-lt"/>
                          <a:ea typeface="+mn-ea"/>
                          <a:cs typeface="+mn-cs"/>
                        </a:rPr>
                        <a:t>th</a:t>
                      </a:r>
                      <a:r>
                        <a:rPr lang="en-US" dirty="0" smtClean="0"/>
                        <a:t> Mar. 2020</a:t>
                      </a:r>
                    </a:p>
                    <a:p>
                      <a:pPr marL="0" marR="0" indent="0" algn="ctr" defTabSz="914400" rtl="0" eaLnBrk="1" fontAlgn="auto" latinLnBrk="0" hangingPunct="1">
                        <a:lnSpc>
                          <a:spcPct val="100000"/>
                        </a:lnSpc>
                        <a:spcBef>
                          <a:spcPts val="0"/>
                        </a:spcBef>
                        <a:spcAft>
                          <a:spcPts val="0"/>
                        </a:spcAft>
                        <a:buClrTx/>
                        <a:buSzTx/>
                        <a:buFontTx/>
                        <a:buNone/>
                        <a:tabLst/>
                        <a:defRPr/>
                      </a:pPr>
                      <a:endParaRPr lang="en-US" dirty="0" smtClean="0"/>
                    </a:p>
                  </a:txBody>
                  <a:tcPr marL="74295" marR="74295">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Chief Engineer, Director (App)</a:t>
                      </a:r>
                      <a:r>
                        <a:rPr lang="en-US" baseline="0" dirty="0" smtClean="0"/>
                        <a:t> &amp; AD (App)</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txBody>
                  <a:tcPr marL="74295" marR="74295">
                    <a:solidFill>
                      <a:schemeClr val="accent1">
                        <a:lumMod val="20000"/>
                        <a:lumOff val="80000"/>
                      </a:schemeClr>
                    </a:solidFill>
                  </a:tcPr>
                </a:tc>
              </a:tr>
              <a:tr h="561975">
                <a:tc>
                  <a:txBody>
                    <a:bodyPr/>
                    <a:lstStyle/>
                    <a:p>
                      <a:pPr algn="ctr"/>
                      <a:r>
                        <a:rPr lang="en-US" dirty="0" smtClean="0"/>
                        <a:t>4</a:t>
                      </a:r>
                      <a:endParaRPr lang="en-US" dirty="0"/>
                    </a:p>
                  </a:txBody>
                  <a:tcPr marL="74295" marR="74295">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Bhima</a:t>
                      </a:r>
                      <a:r>
                        <a:rPr lang="en-US" dirty="0" smtClean="0"/>
                        <a:t> LIS</a:t>
                      </a:r>
                    </a:p>
                    <a:p>
                      <a:pPr algn="l"/>
                      <a:endParaRPr lang="en-US" dirty="0"/>
                    </a:p>
                  </a:txBody>
                  <a:tcPr marL="74295" marR="74295">
                    <a:solidFill>
                      <a:schemeClr val="accent1">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baseline="0" dirty="0" smtClean="0"/>
                        <a:t>05</a:t>
                      </a:r>
                      <a:r>
                        <a:rPr lang="en-US" baseline="30000" dirty="0" smtClean="0"/>
                        <a:t>th</a:t>
                      </a:r>
                      <a:r>
                        <a:rPr lang="en-US" dirty="0" smtClean="0"/>
                        <a:t> Mar. 2020</a:t>
                      </a:r>
                    </a:p>
                    <a:p>
                      <a:pPr marL="0" marR="0" indent="0" algn="ctr" defTabSz="914400" rtl="0" eaLnBrk="1" fontAlgn="auto" latinLnBrk="0" hangingPunct="1">
                        <a:lnSpc>
                          <a:spcPct val="100000"/>
                        </a:lnSpc>
                        <a:spcBef>
                          <a:spcPts val="0"/>
                        </a:spcBef>
                        <a:spcAft>
                          <a:spcPts val="0"/>
                        </a:spcAft>
                        <a:buClrTx/>
                        <a:buSzTx/>
                        <a:buFontTx/>
                        <a:buNone/>
                        <a:tabLst/>
                        <a:defRPr/>
                      </a:pPr>
                      <a:endParaRPr lang="en-US" dirty="0" smtClean="0"/>
                    </a:p>
                  </a:txBody>
                  <a:tcPr marL="74295" marR="74295">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Chief Engineer, Director (App)</a:t>
                      </a:r>
                      <a:r>
                        <a:rPr lang="en-US" baseline="0" dirty="0" smtClean="0"/>
                        <a:t> &amp; AD (App)</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txBody>
                  <a:tcPr marL="74295" marR="74295">
                    <a:solidFill>
                      <a:schemeClr val="accent1">
                        <a:lumMod val="20000"/>
                        <a:lumOff val="80000"/>
                      </a:schemeClr>
                    </a:solidFill>
                  </a:tcPr>
                </a:tc>
              </a:tr>
            </a:tbl>
          </a:graphicData>
        </a:graphic>
      </p:graphicFrame>
      <p:sp>
        <p:nvSpPr>
          <p:cNvPr id="7" name="Rectangle 6"/>
          <p:cNvSpPr/>
          <p:nvPr/>
        </p:nvSpPr>
        <p:spPr>
          <a:xfrm>
            <a:off x="0" y="147859"/>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8" name="Rounded Rectangle 7"/>
          <p:cNvSpPr/>
          <p:nvPr/>
        </p:nvSpPr>
        <p:spPr bwMode="auto">
          <a:xfrm>
            <a:off x="116086" y="675493"/>
            <a:ext cx="9681567"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a:solidFill>
                  <a:schemeClr val="accent2">
                    <a:lumMod val="50000"/>
                  </a:schemeClr>
                </a:solidFill>
              </a:rPr>
              <a:t>Projects last visited by CWC Officers</a:t>
            </a:r>
            <a:endParaRPr lang="en-US" sz="2800" b="1" dirty="0">
              <a:solidFill>
                <a:schemeClr val="accent2">
                  <a:lumMod val="50000"/>
                </a:schemeClr>
              </a:solidFill>
              <a:cs typeface="Arial" panose="020B0604020202020204" pitchFamily="34" charset="0"/>
            </a:endParaRPr>
          </a:p>
        </p:txBody>
      </p:sp>
    </p:spTree>
    <p:extLst>
      <p:ext uri="{BB962C8B-B14F-4D97-AF65-F5344CB8AC3E}">
        <p14:creationId xmlns:p14="http://schemas.microsoft.com/office/powerpoint/2010/main" val="1701763780"/>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 xmlns:a16="http://schemas.microsoft.com/office/drawing/2014/main" id="{F34BCB79-4E28-4B86-9A66-74B155F0FC91}"/>
              </a:ext>
            </a:extLst>
          </p:cNvPr>
          <p:cNvSpPr>
            <a:spLocks noGrp="1"/>
          </p:cNvSpPr>
          <p:nvPr>
            <p:ph idx="1"/>
          </p:nvPr>
        </p:nvSpPr>
        <p:spPr>
          <a:xfrm>
            <a:off x="112216" y="1247776"/>
            <a:ext cx="9700916" cy="5476875"/>
          </a:xfrm>
          <a:solidFill>
            <a:schemeClr val="accent1">
              <a:lumMod val="20000"/>
              <a:lumOff val="80000"/>
            </a:schemeClr>
          </a:solidFill>
        </p:spPr>
        <p:txBody>
          <a:bodyPr>
            <a:normAutofit fontScale="62500" lnSpcReduction="20000"/>
          </a:bodyPr>
          <a:lstStyle/>
          <a:p>
            <a:pPr marL="0" indent="0" algn="just">
              <a:buNone/>
            </a:pPr>
            <a:r>
              <a:rPr lang="en-IN" sz="2600" b="1" u="sng" dirty="0">
                <a:solidFill>
                  <a:schemeClr val="tx1"/>
                </a:solidFill>
              </a:rPr>
              <a:t>General :</a:t>
            </a:r>
          </a:p>
          <a:p>
            <a:pPr algn="just">
              <a:lnSpc>
                <a:spcPct val="120000"/>
              </a:lnSpc>
            </a:pPr>
            <a:r>
              <a:rPr lang="en-IN" sz="2600" baseline="0" dirty="0">
                <a:solidFill>
                  <a:schemeClr val="tx1"/>
                </a:solidFill>
              </a:rPr>
              <a:t>Programme delayed in first and </a:t>
            </a:r>
            <a:r>
              <a:rPr lang="en-IN" sz="2600" baseline="0" dirty="0" smtClean="0">
                <a:solidFill>
                  <a:schemeClr val="tx1"/>
                </a:solidFill>
              </a:rPr>
              <a:t>second quarter of this financial year due to COVID-19 lockdown </a:t>
            </a:r>
            <a:r>
              <a:rPr lang="en-IN" sz="2600" baseline="0" dirty="0">
                <a:solidFill>
                  <a:schemeClr val="tx1"/>
                </a:solidFill>
              </a:rPr>
              <a:t>guidelines. </a:t>
            </a:r>
          </a:p>
          <a:p>
            <a:pPr marL="0" algn="just" fontAlgn="ctr">
              <a:lnSpc>
                <a:spcPct val="110000"/>
              </a:lnSpc>
              <a:spcBef>
                <a:spcPts val="0"/>
              </a:spcBef>
            </a:pPr>
            <a:r>
              <a:rPr lang="en-US" sz="2600" dirty="0">
                <a:solidFill>
                  <a:schemeClr val="tx1"/>
                </a:solidFill>
              </a:rPr>
              <a:t>Shortage of staffs in various divisions.</a:t>
            </a:r>
          </a:p>
          <a:p>
            <a:pPr marL="0" algn="just" fontAlgn="ctr">
              <a:lnSpc>
                <a:spcPct val="110000"/>
              </a:lnSpc>
              <a:spcBef>
                <a:spcPts val="0"/>
              </a:spcBef>
            </a:pPr>
            <a:r>
              <a:rPr lang="en-US" sz="2600" dirty="0">
                <a:solidFill>
                  <a:schemeClr val="tx1"/>
                </a:solidFill>
              </a:rPr>
              <a:t> </a:t>
            </a:r>
            <a:r>
              <a:rPr lang="en-US" sz="2600" dirty="0"/>
              <a:t>Farmers reluctance to pay their share </a:t>
            </a:r>
            <a:r>
              <a:rPr lang="en-US" sz="2600" dirty="0" smtClean="0"/>
              <a:t>in </a:t>
            </a:r>
            <a:r>
              <a:rPr lang="en-US" sz="2600" dirty="0"/>
              <a:t>formation of Water Users  Co-operative societies.</a:t>
            </a:r>
          </a:p>
          <a:p>
            <a:pPr algn="just">
              <a:lnSpc>
                <a:spcPct val="120000"/>
              </a:lnSpc>
            </a:pPr>
            <a:r>
              <a:rPr lang="en-IN" sz="2600" dirty="0"/>
              <a:t>Absence of Hydraulic Connectivity up to Outlet.</a:t>
            </a:r>
          </a:p>
          <a:p>
            <a:pPr marL="0" algn="just" fontAlgn="ctr">
              <a:lnSpc>
                <a:spcPct val="120000"/>
              </a:lnSpc>
              <a:spcBef>
                <a:spcPts val="0"/>
              </a:spcBef>
            </a:pPr>
            <a:r>
              <a:rPr lang="en-IN" sz="2600" dirty="0"/>
              <a:t>State budget constraints.</a:t>
            </a:r>
          </a:p>
          <a:p>
            <a:pPr marL="0" indent="0" algn="just" fontAlgn="ctr">
              <a:spcAft>
                <a:spcPts val="0"/>
              </a:spcAft>
              <a:buNone/>
            </a:pPr>
            <a:r>
              <a:rPr lang="en-US" sz="2600" b="1" u="sng" dirty="0"/>
              <a:t>U.T.P. :</a:t>
            </a:r>
          </a:p>
          <a:p>
            <a:r>
              <a:rPr lang="en-US" sz="2600" dirty="0"/>
              <a:t>Slow progress of UTP CADWM is due to slow progress of AIBP WORKS.</a:t>
            </a:r>
          </a:p>
          <a:p>
            <a:r>
              <a:rPr lang="en-US" sz="2600" dirty="0"/>
              <a:t>AIBP works of UTP are delaying due to delay in compensation for land acquisition. </a:t>
            </a:r>
          </a:p>
          <a:p>
            <a:r>
              <a:rPr lang="en-US" sz="2600" dirty="0"/>
              <a:t>Earlier railway crossing at 232 km, highway crossing at 231.942 km and halt of works due heavy rains last year  delayed it.</a:t>
            </a:r>
          </a:p>
          <a:p>
            <a:pPr marL="0" indent="0">
              <a:buNone/>
            </a:pPr>
            <a:r>
              <a:rPr lang="en-US" sz="2600" b="1" u="sng" dirty="0"/>
              <a:t>SRLIS :</a:t>
            </a:r>
          </a:p>
          <a:p>
            <a:pPr algn="just" fontAlgn="ctr"/>
            <a:r>
              <a:rPr lang="en-US" sz="2600" dirty="0"/>
              <a:t>Farmers are not coming forward to form balance WUCs as they have not received land </a:t>
            </a:r>
            <a:r>
              <a:rPr lang="en-US" sz="2600" dirty="0" smtClean="0"/>
              <a:t>compensation. </a:t>
            </a:r>
            <a:r>
              <a:rPr lang="en-US" sz="2600" dirty="0"/>
              <a:t>This issue needs to be resolved.</a:t>
            </a:r>
          </a:p>
          <a:p>
            <a:pPr marL="0" indent="0" algn="just" fontAlgn="ctr">
              <a:buNone/>
            </a:pPr>
            <a:r>
              <a:rPr lang="en-US" sz="2600" b="1" u="sng" dirty="0" err="1" smtClean="0"/>
              <a:t>Bhima</a:t>
            </a:r>
            <a:r>
              <a:rPr lang="en-US" sz="2600" b="1" u="sng" dirty="0" smtClean="0"/>
              <a:t> LIC</a:t>
            </a:r>
          </a:p>
          <a:p>
            <a:pPr algn="just" fontAlgn="ctr"/>
            <a:r>
              <a:rPr lang="en-US" sz="2500" dirty="0" smtClean="0"/>
              <a:t>An area of 1284 ha is unviable to irrigate through FICs and the same is going to taken up under micro irrigation.</a:t>
            </a:r>
          </a:p>
          <a:p>
            <a:pPr marL="0" indent="0" algn="just" fontAlgn="ctr">
              <a:buNone/>
            </a:pPr>
            <a:r>
              <a:rPr lang="en-US" sz="2600" b="1" u="sng" dirty="0" err="1" smtClean="0"/>
              <a:t>Karanja</a:t>
            </a:r>
            <a:r>
              <a:rPr lang="en-US" sz="2600" b="1" u="sng" dirty="0"/>
              <a:t>:</a:t>
            </a:r>
          </a:p>
          <a:p>
            <a:pPr algn="just" fontAlgn="ctr"/>
            <a:r>
              <a:rPr lang="en-US" sz="2600" dirty="0"/>
              <a:t>Karanja was included in 2018. They have shown good progress during last year, and hence will complete works this year</a:t>
            </a:r>
            <a:r>
              <a:rPr lang="en-US" sz="2600" dirty="0" smtClean="0"/>
              <a:t>.</a:t>
            </a:r>
          </a:p>
        </p:txBody>
      </p:sp>
      <p:sp>
        <p:nvSpPr>
          <p:cNvPr id="4" name="Slide Number Placeholder 3">
            <a:extLst>
              <a:ext uri="{FF2B5EF4-FFF2-40B4-BE49-F238E27FC236}">
                <a16:creationId xmlns="" xmlns:a16="http://schemas.microsoft.com/office/drawing/2014/main" id="{D889082D-9F44-4AB9-97F4-52C7000FA2E7}"/>
              </a:ext>
            </a:extLst>
          </p:cNvPr>
          <p:cNvSpPr>
            <a:spLocks noGrp="1"/>
          </p:cNvSpPr>
          <p:nvPr>
            <p:ph type="sldNum" sz="quarter" idx="12"/>
          </p:nvPr>
        </p:nvSpPr>
        <p:spPr/>
        <p:txBody>
          <a:bodyPr/>
          <a:lstStyle/>
          <a:p>
            <a:fld id="{396A2484-D5D1-4CDB-824C-75F47FDB7F6F}" type="slidenum">
              <a:rPr lang="en-IN" smtClean="0"/>
              <a:pPr/>
              <a:t>126</a:t>
            </a:fld>
            <a:endParaRPr lang="en-IN" dirty="0"/>
          </a:p>
        </p:txBody>
      </p:sp>
      <p:sp>
        <p:nvSpPr>
          <p:cNvPr id="5" name="Rectangle 4"/>
          <p:cNvSpPr/>
          <p:nvPr/>
        </p:nvSpPr>
        <p:spPr>
          <a:xfrm>
            <a:off x="0" y="0"/>
            <a:ext cx="9813131"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6" name="Rounded Rectangle 5"/>
          <p:cNvSpPr/>
          <p:nvPr/>
        </p:nvSpPr>
        <p:spPr bwMode="auto">
          <a:xfrm>
            <a:off x="65781" y="583199"/>
            <a:ext cx="9681567"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a:t>Bottlenecks of Projects</a:t>
            </a:r>
            <a:endParaRPr lang="en-US" sz="2800" b="1" dirty="0">
              <a:solidFill>
                <a:schemeClr val="accent2">
                  <a:lumMod val="50000"/>
                </a:schemeClr>
              </a:solidFill>
              <a:cs typeface="Arial" panose="020B0604020202020204" pitchFamily="34" charset="0"/>
            </a:endParaRPr>
          </a:p>
        </p:txBody>
      </p:sp>
    </p:spTree>
    <p:extLst>
      <p:ext uri="{BB962C8B-B14F-4D97-AF65-F5344CB8AC3E}">
        <p14:creationId xmlns:p14="http://schemas.microsoft.com/office/powerpoint/2010/main" val="480327594"/>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74809" y="573527"/>
            <a:ext cx="8553804"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a:solidFill>
                  <a:srgbClr val="800000"/>
                </a:solidFill>
                <a:effectLst>
                  <a:outerShdw blurRad="38100" dist="38100" dir="2700000" algn="tl">
                    <a:srgbClr val="C0C0C0"/>
                  </a:outerShdw>
                </a:effectLst>
                <a:cs typeface="Arial" panose="020B0604020202020204" pitchFamily="34" charset="0"/>
              </a:rPr>
              <a:t>Glimpses Of Project Progress: </a:t>
            </a:r>
            <a:r>
              <a:rPr lang="en-US" sz="2400" b="1" dirty="0" smtClean="0">
                <a:solidFill>
                  <a:srgbClr val="800000"/>
                </a:solidFill>
                <a:effectLst>
                  <a:outerShdw blurRad="38100" dist="38100" dir="2700000" algn="tl">
                    <a:srgbClr val="C0C0C0"/>
                  </a:outerShdw>
                </a:effectLst>
                <a:cs typeface="Arial" panose="020B0604020202020204" pitchFamily="34" charset="0"/>
              </a:rPr>
              <a:t>Upper </a:t>
            </a:r>
            <a:r>
              <a:rPr lang="en-US" sz="2400" b="1" dirty="0" err="1" smtClean="0">
                <a:solidFill>
                  <a:srgbClr val="800000"/>
                </a:solidFill>
                <a:effectLst>
                  <a:outerShdw blurRad="38100" dist="38100" dir="2700000" algn="tl">
                    <a:srgbClr val="C0C0C0"/>
                  </a:outerShdw>
                </a:effectLst>
                <a:cs typeface="Arial" panose="020B0604020202020204" pitchFamily="34" charset="0"/>
              </a:rPr>
              <a:t>Tunga</a:t>
            </a:r>
            <a:r>
              <a:rPr lang="en-US" sz="2400" b="1" dirty="0" smtClean="0">
                <a:solidFill>
                  <a:srgbClr val="800000"/>
                </a:solidFill>
                <a:effectLst>
                  <a:outerShdw blurRad="38100" dist="38100" dir="2700000" algn="tl">
                    <a:srgbClr val="C0C0C0"/>
                  </a:outerShdw>
                </a:effectLst>
                <a:cs typeface="Arial" panose="020B0604020202020204" pitchFamily="34" charset="0"/>
              </a:rPr>
              <a:t> Project</a:t>
            </a:r>
            <a:endParaRPr lang="en-US" sz="2400" b="1" dirty="0">
              <a:cs typeface="Arial" panose="020B0604020202020204" pitchFamily="34" charset="0"/>
            </a:endParaRPr>
          </a:p>
        </p:txBody>
      </p:sp>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2" name="Rectangle 1"/>
          <p:cNvSpPr/>
          <p:nvPr/>
        </p:nvSpPr>
        <p:spPr>
          <a:xfrm>
            <a:off x="474810" y="5338519"/>
            <a:ext cx="2512469" cy="923330"/>
          </a:xfrm>
          <a:prstGeom prst="rect">
            <a:avLst/>
          </a:prstGeom>
        </p:spPr>
        <p:txBody>
          <a:bodyPr wrap="square">
            <a:spAutoFit/>
          </a:bodyPr>
          <a:lstStyle/>
          <a:p>
            <a:pPr algn="ctr"/>
            <a:r>
              <a:rPr lang="en-US" sz="1800" b="1" dirty="0">
                <a:effectLst/>
                <a:latin typeface="Calibri" panose="020F0502020204030204" pitchFamily="34" charset="0"/>
                <a:ea typeface="Calibri" panose="020F0502020204030204" pitchFamily="34" charset="0"/>
                <a:cs typeface="Times New Roman" panose="02020603050405020304" pitchFamily="18" charset="0"/>
              </a:rPr>
              <a:t>Construction of FIC under outlet </a:t>
            </a:r>
            <a:r>
              <a:rPr lang="en-US" sz="1800" b="1" dirty="0" smtClean="0">
                <a:effectLst/>
                <a:latin typeface="Calibri" panose="020F0502020204030204" pitchFamily="34" charset="0"/>
                <a:ea typeface="Calibri" panose="020F0502020204030204" pitchFamily="34" charset="0"/>
                <a:cs typeface="Times New Roman" panose="02020603050405020304" pitchFamily="18" charset="0"/>
              </a:rPr>
              <a:t>of </a:t>
            </a:r>
            <a:r>
              <a:rPr lang="en-US" sz="1800" b="1" dirty="0">
                <a:effectLst/>
                <a:latin typeface="Calibri" panose="020F0502020204030204" pitchFamily="34" charset="0"/>
                <a:ea typeface="Calibri" panose="020F0502020204030204" pitchFamily="34" charset="0"/>
                <a:cs typeface="Times New Roman" panose="02020603050405020304" pitchFamily="18" charset="0"/>
              </a:rPr>
              <a:t>sub minor-6  of </a:t>
            </a:r>
            <a:r>
              <a:rPr lang="en-US" sz="1800" b="1" dirty="0" smtClean="0">
                <a:effectLst/>
                <a:latin typeface="Calibri" panose="020F0502020204030204" pitchFamily="34" charset="0"/>
                <a:ea typeface="Calibri" panose="020F0502020204030204" pitchFamily="34" charset="0"/>
                <a:cs typeface="Times New Roman" panose="02020603050405020304" pitchFamily="18" charset="0"/>
              </a:rPr>
              <a:t>minor-26</a:t>
            </a:r>
            <a:endParaRPr lang="en-IN" dirty="0"/>
          </a:p>
        </p:txBody>
      </p:sp>
      <p:sp>
        <p:nvSpPr>
          <p:cNvPr id="13" name="Footer Placeholder 5"/>
          <p:cNvSpPr txBox="1">
            <a:spLocks/>
          </p:cNvSpPr>
          <p:nvPr/>
        </p:nvSpPr>
        <p:spPr>
          <a:xfrm>
            <a:off x="3281363" y="6356351"/>
            <a:ext cx="3343275" cy="365125"/>
          </a:xfrm>
          <a:prstGeom prst="rect">
            <a:avLst/>
          </a:prstGeom>
        </p:spPr>
        <p:txBody>
          <a:bodyPr vert="horz"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1" i="0" u="none" strike="noStrike" kern="1200" cap="none" spc="0" normalizeH="0" baseline="0" noProof="0" dirty="0">
              <a:ln>
                <a:noFill/>
              </a:ln>
              <a:solidFill>
                <a:schemeClr val="tx1">
                  <a:tint val="75000"/>
                </a:schemeClr>
              </a:solidFill>
              <a:effectLst/>
              <a:uLnTx/>
              <a:uFillTx/>
              <a:latin typeface="+mn-lt"/>
              <a:ea typeface="+mn-ea"/>
              <a:cs typeface="+mn-cs"/>
            </a:endParaRPr>
          </a:p>
        </p:txBody>
      </p:sp>
      <p:sp>
        <p:nvSpPr>
          <p:cNvPr id="14" name="Slide Number Placeholder 13"/>
          <p:cNvSpPr>
            <a:spLocks noGrp="1"/>
          </p:cNvSpPr>
          <p:nvPr>
            <p:ph type="sldNum" sz="quarter" idx="12"/>
          </p:nvPr>
        </p:nvSpPr>
        <p:spPr/>
        <p:txBody>
          <a:bodyPr/>
          <a:lstStyle/>
          <a:p>
            <a:fld id="{396A2484-D5D1-4CDB-824C-75F47FDB7F6F}" type="slidenum">
              <a:rPr lang="en-IN" smtClean="0"/>
              <a:pPr/>
              <a:t>127</a:t>
            </a:fld>
            <a:endParaRPr lang="en-IN" dirty="0"/>
          </a:p>
        </p:txBody>
      </p:sp>
      <p:pic>
        <p:nvPicPr>
          <p:cNvPr id="11" name="Picture 10">
            <a:extLst>
              <a:ext uri="{FF2B5EF4-FFF2-40B4-BE49-F238E27FC236}">
                <a16:creationId xmlns="" xmlns:a16="http://schemas.microsoft.com/office/drawing/2014/main" id="{7055367A-FD94-41AE-89F8-7FBBEB71F2F3}"/>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4810" y="1356670"/>
            <a:ext cx="2512469" cy="3886200"/>
          </a:xfrm>
          <a:prstGeom prst="rect">
            <a:avLst/>
          </a:prstGeom>
          <a:noFill/>
          <a:ln>
            <a:noFill/>
          </a:ln>
        </p:spPr>
      </p:pic>
      <p:pic>
        <p:nvPicPr>
          <p:cNvPr id="15" name="Picture 14">
            <a:extLst>
              <a:ext uri="{FF2B5EF4-FFF2-40B4-BE49-F238E27FC236}">
                <a16:creationId xmlns="" xmlns:a16="http://schemas.microsoft.com/office/drawing/2014/main" id="{884AF32F-467E-4D7F-B9C6-1E5EFD9E5E9D}"/>
              </a:ext>
            </a:extLst>
          </p:cNvPr>
          <p:cNvPicPr/>
          <p:nvPr/>
        </p:nvPicPr>
        <p:blipFill>
          <a:blip r:embed="rId4">
            <a:extLst>
              <a:ext uri="{28A0092B-C50C-407E-A947-70E740481C1C}">
                <a14:useLocalDpi xmlns:a14="http://schemas.microsoft.com/office/drawing/2010/main" val="0"/>
              </a:ext>
            </a:extLst>
          </a:blip>
          <a:srcRect/>
          <a:stretch>
            <a:fillRect/>
          </a:stretch>
        </p:blipFill>
        <p:spPr bwMode="auto">
          <a:xfrm>
            <a:off x="6260903" y="1356670"/>
            <a:ext cx="2767711" cy="3886200"/>
          </a:xfrm>
          <a:prstGeom prst="rect">
            <a:avLst/>
          </a:prstGeom>
          <a:noFill/>
          <a:ln>
            <a:noFill/>
          </a:ln>
        </p:spPr>
      </p:pic>
      <p:pic>
        <p:nvPicPr>
          <p:cNvPr id="10" name="Picture 9">
            <a:extLst>
              <a:ext uri="{FF2B5EF4-FFF2-40B4-BE49-F238E27FC236}">
                <a16:creationId xmlns="" xmlns:a16="http://schemas.microsoft.com/office/drawing/2014/main" id="{E4128775-275C-4A74-8399-FA80780420B1}"/>
              </a:ext>
            </a:extLst>
          </p:cNvPr>
          <p:cNvPicPr/>
          <p:nvPr/>
        </p:nvPicPr>
        <p:blipFill rotWithShape="1">
          <a:blip r:embed="rId5" cstate="print">
            <a:extLst>
              <a:ext uri="{28A0092B-C50C-407E-A947-70E740481C1C}">
                <a14:useLocalDpi xmlns:a14="http://schemas.microsoft.com/office/drawing/2010/main" val="0"/>
              </a:ext>
            </a:extLst>
          </a:blip>
          <a:srcRect t="8904" b="10684"/>
          <a:stretch/>
        </p:blipFill>
        <p:spPr bwMode="auto">
          <a:xfrm>
            <a:off x="3203973" y="1356670"/>
            <a:ext cx="2909887" cy="3886200"/>
          </a:xfrm>
          <a:prstGeom prst="rect">
            <a:avLst/>
          </a:prstGeom>
          <a:noFill/>
          <a:ln>
            <a:noFill/>
          </a:ln>
          <a:extLst>
            <a:ext uri="{53640926-AAD7-44D8-BBD7-CCE9431645EC}">
              <a14:shadowObscured xmlns:a14="http://schemas.microsoft.com/office/drawing/2010/main"/>
            </a:ext>
          </a:extLst>
        </p:spPr>
      </p:pic>
      <p:sp>
        <p:nvSpPr>
          <p:cNvPr id="3" name="Rectangle 2"/>
          <p:cNvSpPr/>
          <p:nvPr/>
        </p:nvSpPr>
        <p:spPr>
          <a:xfrm>
            <a:off x="6260903" y="5419031"/>
            <a:ext cx="2767711" cy="646331"/>
          </a:xfrm>
          <a:prstGeom prst="rect">
            <a:avLst/>
          </a:prstGeom>
        </p:spPr>
        <p:txBody>
          <a:bodyPr wrap="square">
            <a:spAutoFit/>
          </a:bodyPr>
          <a:lstStyle/>
          <a:p>
            <a:pPr algn="ctr"/>
            <a:r>
              <a:rPr lang="en-US" b="1" dirty="0">
                <a:latin typeface="Calibri" panose="020F0502020204030204" pitchFamily="34" charset="0"/>
                <a:ea typeface="Calibri" panose="020F0502020204030204" pitchFamily="34" charset="0"/>
                <a:cs typeface="Times New Roman" panose="02020603050405020304" pitchFamily="18" charset="0"/>
              </a:rPr>
              <a:t>Construction of FIC </a:t>
            </a:r>
            <a:r>
              <a:rPr lang="en-US" b="1" dirty="0" smtClean="0">
                <a:latin typeface="Calibri" panose="020F0502020204030204" pitchFamily="34" charset="0"/>
                <a:ea typeface="Calibri" panose="020F0502020204030204" pitchFamily="34" charset="0"/>
                <a:cs typeface="Times New Roman" panose="02020603050405020304" pitchFamily="18" charset="0"/>
              </a:rPr>
              <a:t>under minor-26 </a:t>
            </a:r>
            <a:r>
              <a:rPr lang="en-US" b="1" dirty="0">
                <a:latin typeface="Calibri" panose="020F0502020204030204" pitchFamily="34" charset="0"/>
                <a:ea typeface="Calibri" panose="020F0502020204030204" pitchFamily="34" charset="0"/>
                <a:cs typeface="Times New Roman" panose="02020603050405020304" pitchFamily="18" charset="0"/>
              </a:rPr>
              <a:t>of  </a:t>
            </a:r>
            <a:r>
              <a:rPr lang="en-US" b="1" dirty="0" smtClean="0">
                <a:latin typeface="Calibri" panose="020F0502020204030204" pitchFamily="34" charset="0"/>
                <a:ea typeface="Calibri" panose="020F0502020204030204" pitchFamily="34" charset="0"/>
                <a:cs typeface="Times New Roman" panose="02020603050405020304" pitchFamily="18" charset="0"/>
              </a:rPr>
              <a:t>Distributory-2</a:t>
            </a:r>
            <a:endParaRPr lang="en-IN" dirty="0"/>
          </a:p>
        </p:txBody>
      </p:sp>
      <p:sp>
        <p:nvSpPr>
          <p:cNvPr id="4" name="Rectangle 3"/>
          <p:cNvSpPr/>
          <p:nvPr/>
        </p:nvSpPr>
        <p:spPr>
          <a:xfrm>
            <a:off x="3203973" y="5335754"/>
            <a:ext cx="2909887" cy="729430"/>
          </a:xfrm>
          <a:prstGeom prst="rect">
            <a:avLst/>
          </a:prstGeom>
        </p:spPr>
        <p:txBody>
          <a:bodyPr wrap="square">
            <a:spAutoFit/>
          </a:bodyPr>
          <a:lstStyle/>
          <a:p>
            <a:pPr algn="ctr">
              <a:lnSpc>
                <a:spcPct val="115000"/>
              </a:lnSpc>
              <a:spcAft>
                <a:spcPts val="1000"/>
              </a:spcAft>
              <a:tabLst>
                <a:tab pos="1166495" algn="l"/>
              </a:tabLst>
            </a:pPr>
            <a:r>
              <a:rPr lang="en-US" b="1" dirty="0">
                <a:latin typeface="Calibri" panose="020F0502020204030204" pitchFamily="34" charset="0"/>
                <a:ea typeface="Calibri" panose="020F0502020204030204" pitchFamily="34" charset="0"/>
                <a:cs typeface="Times New Roman" panose="02020603050405020304" pitchFamily="18" charset="0"/>
              </a:rPr>
              <a:t>Construction of FIC under Outlet of  Minor-1 </a:t>
            </a:r>
            <a:r>
              <a:rPr lang="en-US" b="1" dirty="0" smtClean="0">
                <a:latin typeface="Calibri" panose="020F0502020204030204" pitchFamily="34" charset="0"/>
                <a:ea typeface="Calibri" panose="020F0502020204030204" pitchFamily="34" charset="0"/>
                <a:cs typeface="Times New Roman" panose="02020603050405020304" pitchFamily="18" charset="0"/>
              </a:rPr>
              <a:t>of </a:t>
            </a:r>
            <a:r>
              <a:rPr lang="en-US" b="1" dirty="0">
                <a:latin typeface="Calibri" panose="020F0502020204030204" pitchFamily="34" charset="0"/>
                <a:ea typeface="Calibri" panose="020F0502020204030204" pitchFamily="34" charset="0"/>
                <a:cs typeface="Times New Roman" panose="02020603050405020304" pitchFamily="18" charset="0"/>
              </a:rPr>
              <a:t>DY-5</a:t>
            </a:r>
            <a:endParaRPr lang="en-US" dirty="0"/>
          </a:p>
        </p:txBody>
      </p:sp>
      <p:sp>
        <p:nvSpPr>
          <p:cNvPr id="16" name="Rectangle 12"/>
          <p:cNvSpPr>
            <a:spLocks noChangeArrowheads="1"/>
          </p:cNvSpPr>
          <p:nvPr/>
        </p:nvSpPr>
        <p:spPr bwMode="auto">
          <a:xfrm>
            <a:off x="0" y="301080"/>
            <a:ext cx="184731" cy="76944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a:ln>
                  <a:noFill/>
                </a:ln>
                <a:solidFill>
                  <a:schemeClr val="tx1"/>
                </a:solidFill>
                <a:effectLst/>
                <a:latin typeface="Arial" pitchFamily="34" charset="0"/>
                <a:cs typeface="Arial" pitchFamily="34" charset="0"/>
              </a:rPr>
              <a:t/>
            </a:r>
            <a:br>
              <a:rPr kumimoji="0" lang="en-US" sz="800" b="0" i="0" u="none" strike="noStrike" cap="none" normalizeH="0" baseline="0">
                <a:ln>
                  <a:noFill/>
                </a:ln>
                <a:solidFill>
                  <a:schemeClr val="tx1"/>
                </a:solidFill>
                <a:effectLst/>
                <a:latin typeface="Arial" pitchFamily="34" charset="0"/>
                <a:cs typeface="Arial" pitchFamily="34" charset="0"/>
              </a:rPr>
            </a:br>
            <a:endParaRPr kumimoji="0" lang="en-US" sz="1800" b="0" i="0" u="none" strike="noStrike" cap="none" normalizeH="0" baseline="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190100854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47042" y="638500"/>
            <a:ext cx="9604177"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a:solidFill>
                  <a:srgbClr val="800000"/>
                </a:solidFill>
                <a:effectLst>
                  <a:outerShdw blurRad="38100" dist="38100" dir="2700000" algn="tl">
                    <a:srgbClr val="C0C0C0"/>
                  </a:outerShdw>
                </a:effectLst>
                <a:cs typeface="Arial" panose="020B0604020202020204" pitchFamily="34" charset="0"/>
              </a:rPr>
              <a:t>Glimpses Of Project Progress: </a:t>
            </a:r>
            <a:r>
              <a:rPr lang="en-US" sz="2400" b="1" dirty="0" smtClean="0">
                <a:solidFill>
                  <a:srgbClr val="800000"/>
                </a:solidFill>
                <a:effectLst>
                  <a:outerShdw blurRad="38100" dist="38100" dir="2700000" algn="tl">
                    <a:srgbClr val="C0C0C0"/>
                  </a:outerShdw>
                </a:effectLst>
                <a:cs typeface="Arial" panose="020B0604020202020204" pitchFamily="34" charset="0"/>
              </a:rPr>
              <a:t>Sri </a:t>
            </a:r>
            <a:r>
              <a:rPr lang="en-US" sz="2400" b="1" dirty="0" err="1">
                <a:solidFill>
                  <a:srgbClr val="800000"/>
                </a:solidFill>
                <a:effectLst>
                  <a:outerShdw blurRad="38100" dist="38100" dir="2700000" algn="tl">
                    <a:srgbClr val="C0C0C0"/>
                  </a:outerShdw>
                </a:effectLst>
                <a:cs typeface="Arial" panose="020B0604020202020204" pitchFamily="34" charset="0"/>
              </a:rPr>
              <a:t>Rameshwara</a:t>
            </a:r>
            <a:r>
              <a:rPr lang="en-US" sz="2400" b="1" dirty="0">
                <a:solidFill>
                  <a:srgbClr val="800000"/>
                </a:solidFill>
                <a:effectLst>
                  <a:outerShdw blurRad="38100" dist="38100" dir="2700000" algn="tl">
                    <a:srgbClr val="C0C0C0"/>
                  </a:outerShdw>
                </a:effectLst>
                <a:cs typeface="Arial" panose="020B0604020202020204" pitchFamily="34" charset="0"/>
              </a:rPr>
              <a:t> LIS</a:t>
            </a:r>
            <a:endParaRPr lang="en-US" sz="2400" b="1" dirty="0">
              <a:cs typeface="Arial" panose="020B0604020202020204" pitchFamily="34" charset="0"/>
            </a:endParaRPr>
          </a:p>
        </p:txBody>
      </p:sp>
      <p:sp>
        <p:nvSpPr>
          <p:cNvPr id="5" name="Rectangle 4"/>
          <p:cNvSpPr/>
          <p:nvPr/>
        </p:nvSpPr>
        <p:spPr>
          <a:xfrm>
            <a:off x="64056" y="78809"/>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7178" name="Rectangle 10"/>
          <p:cNvSpPr>
            <a:spLocks noChangeArrowheads="1"/>
          </p:cNvSpPr>
          <p:nvPr/>
        </p:nvSpPr>
        <p:spPr bwMode="auto">
          <a:xfrm>
            <a:off x="0" y="439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IN"/>
          </a:p>
        </p:txBody>
      </p:sp>
      <p:sp>
        <p:nvSpPr>
          <p:cNvPr id="7180" name="Rectangle 12"/>
          <p:cNvSpPr>
            <a:spLocks noChangeArrowheads="1"/>
          </p:cNvSpPr>
          <p:nvPr/>
        </p:nvSpPr>
        <p:spPr bwMode="auto">
          <a:xfrm>
            <a:off x="0" y="301080"/>
            <a:ext cx="184731" cy="76944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a:ln>
                  <a:noFill/>
                </a:ln>
                <a:solidFill>
                  <a:schemeClr val="tx1"/>
                </a:solidFill>
                <a:effectLst/>
                <a:latin typeface="Arial" pitchFamily="34" charset="0"/>
                <a:cs typeface="Arial" pitchFamily="34" charset="0"/>
              </a:rPr>
              <a:t/>
            </a:r>
            <a:br>
              <a:rPr kumimoji="0" lang="en-US" sz="800" b="0" i="0" u="none" strike="noStrike" cap="none" normalizeH="0" baseline="0">
                <a:ln>
                  <a:noFill/>
                </a:ln>
                <a:solidFill>
                  <a:schemeClr val="tx1"/>
                </a:solidFill>
                <a:effectLst/>
                <a:latin typeface="Arial" pitchFamily="34" charset="0"/>
                <a:cs typeface="Arial" pitchFamily="34" charset="0"/>
              </a:rPr>
            </a:br>
            <a:endParaRPr kumimoji="0" lang="en-US" sz="1800" b="0" i="0" u="none" strike="noStrike" cap="none" normalizeH="0" baseline="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7181" name="Rectangle 13"/>
          <p:cNvSpPr>
            <a:spLocks noChangeArrowheads="1"/>
          </p:cNvSpPr>
          <p:nvPr/>
        </p:nvSpPr>
        <p:spPr bwMode="auto">
          <a:xfrm>
            <a:off x="0" y="591235"/>
            <a:ext cx="184731" cy="64633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7182" name="Rectangle 14"/>
          <p:cNvSpPr>
            <a:spLocks noChangeArrowheads="1"/>
          </p:cNvSpPr>
          <p:nvPr/>
        </p:nvSpPr>
        <p:spPr bwMode="auto">
          <a:xfrm>
            <a:off x="0" y="7297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IN"/>
          </a:p>
        </p:txBody>
      </p:sp>
      <p:sp>
        <p:nvSpPr>
          <p:cNvPr id="13" name="Slide Number Placeholder 12"/>
          <p:cNvSpPr>
            <a:spLocks noGrp="1"/>
          </p:cNvSpPr>
          <p:nvPr>
            <p:ph type="sldNum" sz="quarter" idx="12"/>
          </p:nvPr>
        </p:nvSpPr>
        <p:spPr/>
        <p:txBody>
          <a:bodyPr/>
          <a:lstStyle/>
          <a:p>
            <a:fld id="{396A2484-D5D1-4CDB-824C-75F47FDB7F6F}" type="slidenum">
              <a:rPr lang="en-IN" smtClean="0"/>
              <a:pPr/>
              <a:t>128</a:t>
            </a:fld>
            <a:endParaRPr lang="en-IN" dirty="0"/>
          </a:p>
        </p:txBody>
      </p:sp>
      <p:pic>
        <p:nvPicPr>
          <p:cNvPr id="3" name="Picture 2">
            <a:extLst>
              <a:ext uri="{FF2B5EF4-FFF2-40B4-BE49-F238E27FC236}">
                <a16:creationId xmlns="" xmlns:a16="http://schemas.microsoft.com/office/drawing/2014/main" id="{6894B243-BA1A-49C3-B64A-E1E55B215F6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3455" t="8877" r="13307" b="42972"/>
          <a:stretch/>
        </p:blipFill>
        <p:spPr>
          <a:xfrm>
            <a:off x="325479" y="1771993"/>
            <a:ext cx="4514306" cy="4090644"/>
          </a:xfrm>
          <a:prstGeom prst="rect">
            <a:avLst/>
          </a:prstGeom>
        </p:spPr>
      </p:pic>
      <p:pic>
        <p:nvPicPr>
          <p:cNvPr id="6" name="Picture 5" descr="A picture containing outdoor, rock, person, sitting&#10;&#10;Description automatically generated">
            <a:extLst>
              <a:ext uri="{FF2B5EF4-FFF2-40B4-BE49-F238E27FC236}">
                <a16:creationId xmlns="" xmlns:a16="http://schemas.microsoft.com/office/drawing/2014/main" id="{03D5A70D-96B4-4523-BC4B-80645C5A15F1}"/>
              </a:ext>
            </a:extLst>
          </p:cNvPr>
          <p:cNvPicPr>
            <a:picLocks noChangeAspect="1"/>
          </p:cNvPicPr>
          <p:nvPr/>
        </p:nvPicPr>
        <p:blipFill rotWithShape="1">
          <a:blip r:embed="rId4">
            <a:extLst>
              <a:ext uri="{28A0092B-C50C-407E-A947-70E740481C1C}">
                <a14:useLocalDpi xmlns:a14="http://schemas.microsoft.com/office/drawing/2010/main" val="0"/>
              </a:ext>
            </a:extLst>
          </a:blip>
          <a:srcRect b="3142"/>
          <a:stretch/>
        </p:blipFill>
        <p:spPr>
          <a:xfrm>
            <a:off x="5419996" y="2199757"/>
            <a:ext cx="4096840" cy="3662880"/>
          </a:xfrm>
          <a:prstGeom prst="rect">
            <a:avLst/>
          </a:prstGeom>
        </p:spPr>
      </p:pic>
      <p:sp>
        <p:nvSpPr>
          <p:cNvPr id="7" name="Title 1">
            <a:extLst>
              <a:ext uri="{FF2B5EF4-FFF2-40B4-BE49-F238E27FC236}">
                <a16:creationId xmlns="" xmlns:a16="http://schemas.microsoft.com/office/drawing/2014/main" id="{D6F6761D-9BF6-4A1F-BF32-FC99D98F001F}"/>
              </a:ext>
            </a:extLst>
          </p:cNvPr>
          <p:cNvSpPr txBox="1">
            <a:spLocks/>
          </p:cNvSpPr>
          <p:nvPr/>
        </p:nvSpPr>
        <p:spPr>
          <a:xfrm>
            <a:off x="6063886" y="1459226"/>
            <a:ext cx="2809060" cy="625535"/>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IN" b="1" i="0" strike="noStrike" kern="1200" cap="none" spc="0" normalizeH="0" baseline="0" noProof="0" dirty="0">
                <a:ln>
                  <a:noFill/>
                </a:ln>
                <a:solidFill>
                  <a:schemeClr val="tx1"/>
                </a:solidFill>
                <a:effectLst/>
                <a:uLnTx/>
                <a:uFillTx/>
                <a:latin typeface="+mj-lt"/>
                <a:ea typeface="+mj-ea"/>
                <a:cs typeface="+mj-cs"/>
              </a:rPr>
              <a:t>Construction</a:t>
            </a:r>
            <a:r>
              <a:rPr kumimoji="0" lang="en-IN" b="1" i="0" u="sng" strike="noStrike" kern="1200" cap="none" spc="0" normalizeH="0" baseline="0" noProof="0" dirty="0">
                <a:ln>
                  <a:noFill/>
                </a:ln>
                <a:solidFill>
                  <a:schemeClr val="tx1"/>
                </a:solidFill>
                <a:effectLst/>
                <a:uLnTx/>
                <a:uFillTx/>
                <a:latin typeface="+mj-lt"/>
                <a:ea typeface="+mj-ea"/>
                <a:cs typeface="+mj-cs"/>
              </a:rPr>
              <a:t> </a:t>
            </a:r>
            <a:r>
              <a:rPr kumimoji="0" lang="en-IN" b="1" i="0" strike="noStrike" kern="1200" cap="none" spc="0" normalizeH="0" baseline="0" noProof="0" dirty="0">
                <a:ln>
                  <a:noFill/>
                </a:ln>
                <a:solidFill>
                  <a:schemeClr val="tx1"/>
                </a:solidFill>
                <a:effectLst/>
                <a:uLnTx/>
                <a:uFillTx/>
                <a:latin typeface="+mj-lt"/>
                <a:ea typeface="+mj-ea"/>
                <a:cs typeface="+mj-cs"/>
              </a:rPr>
              <a:t>of CSD works at SRLIS</a:t>
            </a:r>
          </a:p>
        </p:txBody>
      </p:sp>
    </p:spTree>
    <p:extLst>
      <p:ext uri="{BB962C8B-B14F-4D97-AF65-F5344CB8AC3E}">
        <p14:creationId xmlns:p14="http://schemas.microsoft.com/office/powerpoint/2010/main" val="289730160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5" name="Picture 3" descr="D:\AE-4\IPZ files\IPZ-F-19-Bhima LIS\BLIS photos\May 2019\FIC\IMG .jpg"/>
          <p:cNvPicPr>
            <a:picLocks noChangeAspect="1" noChangeArrowheads="1"/>
          </p:cNvPicPr>
          <p:nvPr/>
        </p:nvPicPr>
        <p:blipFill>
          <a:blip r:embed="rId2"/>
          <a:srcRect/>
          <a:stretch>
            <a:fillRect/>
          </a:stretch>
        </p:blipFill>
        <p:spPr bwMode="auto">
          <a:xfrm>
            <a:off x="632098" y="1399699"/>
            <a:ext cx="8361136" cy="4655770"/>
          </a:xfrm>
          <a:prstGeom prst="rect">
            <a:avLst/>
          </a:prstGeom>
          <a:noFill/>
        </p:spPr>
      </p:pic>
      <p:sp>
        <p:nvSpPr>
          <p:cNvPr id="7" name="Title 1"/>
          <p:cNvSpPr txBox="1">
            <a:spLocks/>
          </p:cNvSpPr>
          <p:nvPr/>
        </p:nvSpPr>
        <p:spPr>
          <a:xfrm>
            <a:off x="658042" y="5913110"/>
            <a:ext cx="8009709" cy="557348"/>
          </a:xfrm>
          <a:prstGeom prst="rect">
            <a:avLst/>
          </a:prstGeom>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b="1" i="0" strike="noStrike" kern="1200" cap="none" spc="0" normalizeH="0" baseline="0" noProof="0" dirty="0">
                <a:ln>
                  <a:noFill/>
                </a:ln>
                <a:solidFill>
                  <a:schemeClr val="tx1"/>
                </a:solidFill>
                <a:effectLst/>
                <a:uLnTx/>
                <a:uFillTx/>
                <a:ea typeface="+mj-ea"/>
                <a:cs typeface="+mj-cs"/>
              </a:rPr>
              <a:t>FIC works under </a:t>
            </a:r>
            <a:r>
              <a:rPr kumimoji="0" lang="en-US" b="1" i="0" strike="noStrike" kern="1200" cap="none" spc="0" normalizeH="0" baseline="0" noProof="0" dirty="0" err="1" smtClean="0">
                <a:ln>
                  <a:noFill/>
                </a:ln>
                <a:solidFill>
                  <a:schemeClr val="tx1"/>
                </a:solidFill>
                <a:effectLst/>
                <a:uLnTx/>
                <a:uFillTx/>
                <a:ea typeface="+mj-ea"/>
                <a:cs typeface="+mj-cs"/>
              </a:rPr>
              <a:t>Bhima</a:t>
            </a:r>
            <a:r>
              <a:rPr kumimoji="0" lang="en-US" b="1" i="0" strike="noStrike" kern="1200" cap="none" spc="0" normalizeH="0" noProof="0" dirty="0" smtClean="0">
                <a:ln>
                  <a:noFill/>
                </a:ln>
                <a:solidFill>
                  <a:schemeClr val="tx1"/>
                </a:solidFill>
                <a:effectLst/>
                <a:uLnTx/>
                <a:uFillTx/>
                <a:ea typeface="+mj-ea"/>
                <a:cs typeface="+mj-cs"/>
              </a:rPr>
              <a:t> </a:t>
            </a:r>
            <a:r>
              <a:rPr kumimoji="0" lang="en-US" b="1" i="0" strike="noStrike" kern="1200" cap="none" spc="0" normalizeH="0" baseline="0" noProof="0" dirty="0" smtClean="0">
                <a:ln>
                  <a:noFill/>
                </a:ln>
                <a:solidFill>
                  <a:schemeClr val="tx1"/>
                </a:solidFill>
                <a:effectLst/>
                <a:uLnTx/>
                <a:uFillTx/>
                <a:ea typeface="+mj-ea"/>
                <a:cs typeface="+mj-cs"/>
              </a:rPr>
              <a:t>LIS</a:t>
            </a:r>
            <a:endParaRPr kumimoji="0" lang="en-IN" b="1" i="0" strike="noStrike" kern="1200" cap="none" spc="0" normalizeH="0" baseline="0" noProof="0" dirty="0">
              <a:ln>
                <a:noFill/>
              </a:ln>
              <a:solidFill>
                <a:schemeClr val="tx1"/>
              </a:solidFill>
              <a:effectLst/>
              <a:uLnTx/>
              <a:uFillTx/>
              <a:ea typeface="+mj-ea"/>
              <a:cs typeface="+mj-cs"/>
            </a:endParaRPr>
          </a:p>
        </p:txBody>
      </p:sp>
      <p:sp>
        <p:nvSpPr>
          <p:cNvPr id="4" name="Title 4"/>
          <p:cNvSpPr>
            <a:spLocks noGrp="1"/>
          </p:cNvSpPr>
          <p:nvPr>
            <p:ph type="title"/>
          </p:nvPr>
        </p:nvSpPr>
        <p:spPr>
          <a:xfrm>
            <a:off x="318407" y="111821"/>
            <a:ext cx="9339943" cy="372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0000"/>
          </a:bodyP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5" name="Rounded Rectangle 4"/>
          <p:cNvSpPr/>
          <p:nvPr/>
        </p:nvSpPr>
        <p:spPr bwMode="auto">
          <a:xfrm>
            <a:off x="735211" y="601753"/>
            <a:ext cx="8258023"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lvl="0" algn="ctr">
              <a:defRPr/>
            </a:pPr>
            <a:r>
              <a:rPr lang="en-US" sz="2800" b="1" dirty="0">
                <a:solidFill>
                  <a:srgbClr val="800000"/>
                </a:solidFill>
                <a:effectLst>
                  <a:outerShdw blurRad="38100" dist="38100" dir="2700000" algn="tl">
                    <a:srgbClr val="C0C0C0"/>
                  </a:outerShdw>
                </a:effectLst>
                <a:cs typeface="Arial" panose="020B0604020202020204" pitchFamily="34" charset="0"/>
              </a:rPr>
              <a:t>Glimpses Of Project Progress: </a:t>
            </a:r>
            <a:r>
              <a:rPr lang="en-US" sz="2800" b="1" dirty="0" err="1" smtClean="0">
                <a:solidFill>
                  <a:srgbClr val="800000"/>
                </a:solidFill>
                <a:effectLst>
                  <a:outerShdw blurRad="38100" dist="38100" dir="2700000" algn="tl">
                    <a:srgbClr val="C0C0C0"/>
                  </a:outerShdw>
                </a:effectLst>
                <a:cs typeface="Arial" panose="020B0604020202020204" pitchFamily="34" charset="0"/>
              </a:rPr>
              <a:t>Bhima</a:t>
            </a:r>
            <a:r>
              <a:rPr lang="en-US" sz="2800" b="1" dirty="0" smtClean="0">
                <a:solidFill>
                  <a:srgbClr val="800000"/>
                </a:solidFill>
                <a:effectLst>
                  <a:outerShdw blurRad="38100" dist="38100" dir="2700000" algn="tl">
                    <a:srgbClr val="C0C0C0"/>
                  </a:outerShdw>
                </a:effectLst>
                <a:cs typeface="Arial" panose="020B0604020202020204" pitchFamily="34" charset="0"/>
              </a:rPr>
              <a:t> LIS</a:t>
            </a:r>
            <a:endParaRPr lang="en-US" sz="2800" b="1" dirty="0">
              <a:solidFill>
                <a:prstClr val="black"/>
              </a:solidFill>
              <a:cs typeface="Arial" panose="020B0604020202020204" pitchFamily="34" charset="0"/>
            </a:endParaRPr>
          </a:p>
        </p:txBody>
      </p:sp>
      <p:sp>
        <p:nvSpPr>
          <p:cNvPr id="8" name="Slide Number Placeholder 7"/>
          <p:cNvSpPr>
            <a:spLocks noGrp="1"/>
          </p:cNvSpPr>
          <p:nvPr>
            <p:ph type="sldNum" sz="quarter" idx="12"/>
          </p:nvPr>
        </p:nvSpPr>
        <p:spPr>
          <a:xfrm>
            <a:off x="7349467" y="6222536"/>
            <a:ext cx="2228850" cy="365125"/>
          </a:xfrm>
        </p:spPr>
        <p:txBody>
          <a:bodyPr/>
          <a:lstStyle/>
          <a:p>
            <a:fld id="{396A2484-D5D1-4CDB-824C-75F47FDB7F6F}" type="slidenum">
              <a:rPr lang="en-IN" smtClean="0"/>
              <a:pPr/>
              <a:t>129</a:t>
            </a:fld>
            <a:endParaRPr lang="en-IN" dirty="0"/>
          </a:p>
        </p:txBody>
      </p:sp>
    </p:spTree>
    <p:extLst>
      <p:ext uri="{BB962C8B-B14F-4D97-AF65-F5344CB8AC3E}">
        <p14:creationId xmlns:p14="http://schemas.microsoft.com/office/powerpoint/2010/main" val="27370188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81096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Total Expenditure Progress</a:t>
            </a: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88862447"/>
              </p:ext>
            </p:extLst>
          </p:nvPr>
        </p:nvGraphicFramePr>
        <p:xfrm>
          <a:off x="208344" y="1546987"/>
          <a:ext cx="9537538" cy="4632234"/>
        </p:xfrm>
        <a:graphic>
          <a:graphicData uri="http://schemas.openxmlformats.org/drawingml/2006/table">
            <a:tbl>
              <a:tblPr/>
              <a:tblGrid>
                <a:gridCol w="597082"/>
                <a:gridCol w="1228805"/>
                <a:gridCol w="1112967"/>
                <a:gridCol w="855085"/>
                <a:gridCol w="807968"/>
                <a:gridCol w="799186"/>
                <a:gridCol w="799186"/>
                <a:gridCol w="799186"/>
                <a:gridCol w="783269"/>
                <a:gridCol w="877402"/>
                <a:gridCol w="877402"/>
              </a:tblGrid>
              <a:tr h="373220">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 </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400" b="1" i="0" u="none" strike="noStrike" dirty="0" smtClean="0">
                          <a:solidFill>
                            <a:schemeClr val="tx1"/>
                          </a:solidFill>
                          <a:latin typeface="Arial" pitchFamily="34" charset="0"/>
                          <a:cs typeface="Arial" pitchFamily="34" charset="0"/>
                        </a:rPr>
                        <a:t>Total Expenditure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68784">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284276">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Kerala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107.29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3333">
                <a:tc>
                  <a:txBody>
                    <a:bodyPr/>
                    <a:lstStyle/>
                    <a:p>
                      <a:pPr algn="ctr" rtl="0" fontAlgn="ctr"/>
                      <a:r>
                        <a:rPr lang="en-IN" sz="1400" b="1" i="0" u="none" strike="noStrike" dirty="0" smtClean="0">
                          <a:solidFill>
                            <a:srgbClr val="000000"/>
                          </a:solidFill>
                          <a:effectLst/>
                          <a:latin typeface="Arial" panose="020B0604020202020204" pitchFamily="34" charset="0"/>
                        </a:rPr>
                        <a:t>11.</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MP (WRD)</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1273.83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181.75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191.62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101.03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61.90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536.30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62.23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23.32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85750">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MP (NVDA)</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1183.34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16.07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19.52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70.42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5.95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36.24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69583">
                <a:tc>
                  <a:txBody>
                    <a:bodyPr/>
                    <a:lstStyle/>
                    <a:p>
                      <a:pPr algn="ctr" rtl="0" fontAlgn="ctr"/>
                      <a:r>
                        <a:rPr lang="en-IN" sz="1400" b="1" i="0" u="none" strike="noStrike" dirty="0" smtClean="0">
                          <a:solidFill>
                            <a:srgbClr val="000000"/>
                          </a:solidFill>
                          <a:effectLst/>
                          <a:latin typeface="Arial" panose="020B0604020202020204" pitchFamily="34" charset="0"/>
                        </a:rPr>
                        <a:t>12.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Maharashtra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2200.89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31.80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31.15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114.74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113.77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40.31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331.75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15.07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706.43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30467">
                <a:tc>
                  <a:txBody>
                    <a:bodyPr/>
                    <a:lstStyle/>
                    <a:p>
                      <a:pPr algn="ctr" rtl="0" fontAlgn="ctr"/>
                      <a:r>
                        <a:rPr lang="en-IN" sz="1400" b="1" i="0" u="none" strike="noStrike" dirty="0" smtClean="0">
                          <a:solidFill>
                            <a:srgbClr val="000000"/>
                          </a:solidFill>
                          <a:effectLst/>
                          <a:latin typeface="Arial" panose="020B0604020202020204" pitchFamily="34" charset="0"/>
                        </a:rPr>
                        <a:t>13.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Manipur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122.71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15.82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35.16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28.65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87.55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89928">
                <a:tc>
                  <a:txBody>
                    <a:bodyPr/>
                    <a:lstStyle/>
                    <a:p>
                      <a:pPr algn="ctr" rtl="0" fontAlgn="ctr"/>
                      <a:r>
                        <a:rPr lang="en-IN" sz="1400" b="1" i="0" u="none" strike="noStrike" dirty="0" smtClean="0">
                          <a:solidFill>
                            <a:srgbClr val="000000"/>
                          </a:solidFill>
                          <a:effectLst/>
                          <a:latin typeface="Arial" panose="020B0604020202020204" pitchFamily="34" charset="0"/>
                        </a:rPr>
                        <a:t>14.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Odisha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1265.24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58.76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100.77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109.37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82.55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361.96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28.61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56.00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89928">
                <a:tc>
                  <a:txBody>
                    <a:bodyPr/>
                    <a:lstStyle/>
                    <a:p>
                      <a:pPr algn="ctr" rtl="0" fontAlgn="ctr"/>
                      <a:r>
                        <a:rPr lang="en-IN" sz="1400" b="1" i="0" u="none" strike="noStrike" dirty="0" smtClean="0">
                          <a:solidFill>
                            <a:srgbClr val="000000"/>
                          </a:solidFill>
                          <a:effectLst/>
                          <a:latin typeface="Arial" panose="020B0604020202020204" pitchFamily="34" charset="0"/>
                        </a:rPr>
                        <a:t>15.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Punjab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477.19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167.01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9634">
                <a:tc>
                  <a:txBody>
                    <a:bodyPr/>
                    <a:lstStyle/>
                    <a:p>
                      <a:pPr algn="ctr" rtl="0" fontAlgn="ctr"/>
                      <a:r>
                        <a:rPr lang="en-IN" sz="1400" b="1" i="0" u="none" strike="noStrike" dirty="0" smtClean="0">
                          <a:solidFill>
                            <a:srgbClr val="000000"/>
                          </a:solidFill>
                          <a:effectLst/>
                          <a:latin typeface="Arial" panose="020B0604020202020204" pitchFamily="34" charset="0"/>
                        </a:rPr>
                        <a:t>16.</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Rajasthan</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450.88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11.76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12.99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28.85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75.33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16.71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78.02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71842">
                <a:tc>
                  <a:txBody>
                    <a:bodyPr/>
                    <a:lstStyle/>
                    <a:p>
                      <a:pPr algn="ctr" rtl="0" fontAlgn="ctr"/>
                      <a:r>
                        <a:rPr lang="en-IN" sz="1400" b="1" i="0" u="none" strike="noStrike" dirty="0" smtClean="0">
                          <a:solidFill>
                            <a:srgbClr val="000000"/>
                          </a:solidFill>
                          <a:effectLst/>
                          <a:latin typeface="Arial" panose="020B0604020202020204" pitchFamily="34" charset="0"/>
                        </a:rPr>
                        <a:t>17.</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Telangana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1488.24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0.35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837.04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6558">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Uttar Pradesh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1861.66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600.00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36513">
                <a:tc>
                  <a:txBody>
                    <a:bodyPr/>
                    <a:lstStyle/>
                    <a:p>
                      <a:pPr marL="0" algn="ctr" defTabSz="914400" rtl="0" eaLnBrk="1" fontAlgn="ctr" latinLnBrk="0" hangingPunct="1"/>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Total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18874.27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1789.12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1677.84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1304.39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461.88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79.47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5312.70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28.78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3855.33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772082" y="902057"/>
            <a:ext cx="1919115"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(TE in Rs. Crores)</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smtClean="0">
                <a:solidFill>
                  <a:schemeClr val="tx1"/>
                </a:solidFill>
                <a:latin typeface="Book Antiqua" pitchFamily="18" charset="0"/>
              </a:rPr>
              <a:t>Consolidated </a:t>
            </a:r>
            <a:endParaRPr lang="en-IN" sz="1800" b="1" dirty="0">
              <a:solidFill>
                <a:schemeClr val="tx1"/>
              </a:solidFill>
              <a:latin typeface="Book Antiqua" pitchFamily="18" charset="0"/>
            </a:endParaRPr>
          </a:p>
        </p:txBody>
      </p:sp>
      <p:sp>
        <p:nvSpPr>
          <p:cNvPr id="7" name="Rectangle 6"/>
          <p:cNvSpPr/>
          <p:nvPr/>
        </p:nvSpPr>
        <p:spPr>
          <a:xfrm>
            <a:off x="1" y="0"/>
            <a:ext cx="9906000" cy="70605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Tree>
    <p:extLst>
      <p:ext uri="{BB962C8B-B14F-4D97-AF65-F5344CB8AC3E}">
        <p14:creationId xmlns:p14="http://schemas.microsoft.com/office/powerpoint/2010/main" val="19979535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4"/>
          <p:cNvSpPr txBox="1">
            <a:spLocks/>
          </p:cNvSpPr>
          <p:nvPr/>
        </p:nvSpPr>
        <p:spPr>
          <a:xfrm>
            <a:off x="284797" y="129993"/>
            <a:ext cx="9486764" cy="47176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vert="horz" lIns="91440" tIns="45720" rIns="91440" bIns="45720" rtlCol="0" anchor="ctr">
            <a:normAutofit fontScale="97500"/>
          </a:bodyP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7" name="Rounded Rectangle 6"/>
          <p:cNvSpPr/>
          <p:nvPr/>
        </p:nvSpPr>
        <p:spPr bwMode="auto">
          <a:xfrm>
            <a:off x="634603" y="601753"/>
            <a:ext cx="866775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lvl="0" algn="ctr">
              <a:defRPr/>
            </a:pPr>
            <a:r>
              <a:rPr lang="en-US" sz="2400" b="1" dirty="0">
                <a:solidFill>
                  <a:srgbClr val="800000"/>
                </a:solidFill>
                <a:effectLst>
                  <a:outerShdw blurRad="38100" dist="38100" dir="2700000" algn="tl">
                    <a:srgbClr val="C0C0C0"/>
                  </a:outerShdw>
                </a:effectLst>
                <a:cs typeface="Arial" panose="020B0604020202020204" pitchFamily="34" charset="0"/>
              </a:rPr>
              <a:t>Glimpses Of Project Progress: </a:t>
            </a:r>
            <a:r>
              <a:rPr lang="en-US" sz="2400" b="1" dirty="0" err="1">
                <a:solidFill>
                  <a:srgbClr val="800000"/>
                </a:solidFill>
                <a:effectLst>
                  <a:outerShdw blurRad="38100" dist="38100" dir="2700000" algn="tl">
                    <a:srgbClr val="C0C0C0"/>
                  </a:outerShdw>
                </a:effectLst>
                <a:cs typeface="Arial" panose="020B0604020202020204" pitchFamily="34" charset="0"/>
              </a:rPr>
              <a:t>Karanja</a:t>
            </a:r>
            <a:r>
              <a:rPr lang="en-US" sz="2400" b="1" dirty="0">
                <a:solidFill>
                  <a:srgbClr val="800000"/>
                </a:solidFill>
                <a:effectLst>
                  <a:outerShdw blurRad="38100" dist="38100" dir="2700000" algn="tl">
                    <a:srgbClr val="C0C0C0"/>
                  </a:outerShdw>
                </a:effectLst>
                <a:cs typeface="Arial" panose="020B0604020202020204" pitchFamily="34" charset="0"/>
              </a:rPr>
              <a:t> Project</a:t>
            </a:r>
            <a:endParaRPr lang="en-US" sz="2400" b="1" dirty="0">
              <a:solidFill>
                <a:prstClr val="black"/>
              </a:solidFill>
              <a:cs typeface="Arial" panose="020B0604020202020204" pitchFamily="34" charset="0"/>
            </a:endParaRPr>
          </a:p>
        </p:txBody>
      </p:sp>
      <p:sp>
        <p:nvSpPr>
          <p:cNvPr id="9" name="Slide Number Placeholder 8"/>
          <p:cNvSpPr>
            <a:spLocks noGrp="1"/>
          </p:cNvSpPr>
          <p:nvPr>
            <p:ph type="sldNum" sz="quarter" idx="12"/>
          </p:nvPr>
        </p:nvSpPr>
        <p:spPr>
          <a:xfrm>
            <a:off x="7331347" y="6233688"/>
            <a:ext cx="2228850" cy="365125"/>
          </a:xfrm>
        </p:spPr>
        <p:txBody>
          <a:bodyPr/>
          <a:lstStyle/>
          <a:p>
            <a:fld id="{396A2484-D5D1-4CDB-824C-75F47FDB7F6F}" type="slidenum">
              <a:rPr lang="en-IN" smtClean="0"/>
              <a:pPr/>
              <a:t>130</a:t>
            </a:fld>
            <a:endParaRPr lang="en-IN" dirty="0"/>
          </a:p>
        </p:txBody>
      </p:sp>
      <p:pic>
        <p:nvPicPr>
          <p:cNvPr id="3" name="Picture 2" descr="A dirt path&#10;&#10;Description automatically generated">
            <a:extLst>
              <a:ext uri="{FF2B5EF4-FFF2-40B4-BE49-F238E27FC236}">
                <a16:creationId xmlns="" xmlns:a16="http://schemas.microsoft.com/office/drawing/2014/main" id="{057910A6-BEAF-4CE4-8362-B00DFFDFDB1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4039" y="1429320"/>
            <a:ext cx="3038627" cy="4663663"/>
          </a:xfrm>
          <a:prstGeom prst="rect">
            <a:avLst/>
          </a:prstGeom>
        </p:spPr>
      </p:pic>
      <p:pic>
        <p:nvPicPr>
          <p:cNvPr id="10" name="Picture 9" descr="A person walking down a dirt road&#10;&#10;Description automatically generated">
            <a:extLst>
              <a:ext uri="{FF2B5EF4-FFF2-40B4-BE49-F238E27FC236}">
                <a16:creationId xmlns="" xmlns:a16="http://schemas.microsoft.com/office/drawing/2014/main" id="{DC155E2A-9BDA-41FC-B7A5-9635D4871C8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23969" y="1893248"/>
            <a:ext cx="2886670" cy="4199734"/>
          </a:xfrm>
          <a:prstGeom prst="rect">
            <a:avLst/>
          </a:prstGeom>
        </p:spPr>
      </p:pic>
      <p:sp>
        <p:nvSpPr>
          <p:cNvPr id="12" name="Title 11">
            <a:extLst>
              <a:ext uri="{FF2B5EF4-FFF2-40B4-BE49-F238E27FC236}">
                <a16:creationId xmlns="" xmlns:a16="http://schemas.microsoft.com/office/drawing/2014/main" id="{1EFD8157-306A-4ABA-BC57-4C54068A23A0}"/>
              </a:ext>
            </a:extLst>
          </p:cNvPr>
          <p:cNvSpPr>
            <a:spLocks noGrp="1"/>
          </p:cNvSpPr>
          <p:nvPr>
            <p:ph type="title"/>
          </p:nvPr>
        </p:nvSpPr>
        <p:spPr>
          <a:xfrm>
            <a:off x="3481251" y="1305243"/>
            <a:ext cx="2922270" cy="654187"/>
          </a:xfrm>
        </p:spPr>
        <p:txBody>
          <a:bodyPr>
            <a:normAutofit/>
          </a:bodyPr>
          <a:lstStyle/>
          <a:p>
            <a:pPr algn="ctr"/>
            <a:r>
              <a:rPr lang="en-IN" sz="1800" b="1" dirty="0">
                <a:latin typeface="+mn-lt"/>
              </a:rPr>
              <a:t>Construction of FIC works </a:t>
            </a:r>
            <a:r>
              <a:rPr lang="en-IN" sz="1800" b="1" dirty="0" smtClean="0">
                <a:latin typeface="+mn-lt"/>
              </a:rPr>
              <a:t>under </a:t>
            </a:r>
            <a:r>
              <a:rPr lang="en-IN" sz="1800" b="1" dirty="0">
                <a:latin typeface="+mn-lt"/>
              </a:rPr>
              <a:t>Karanja Project</a:t>
            </a:r>
          </a:p>
        </p:txBody>
      </p:sp>
      <p:pic>
        <p:nvPicPr>
          <p:cNvPr id="14" name="Picture 13" descr="A close up of a dirt field&#10;&#10;Description automatically generated">
            <a:extLst>
              <a:ext uri="{FF2B5EF4-FFF2-40B4-BE49-F238E27FC236}">
                <a16:creationId xmlns="" xmlns:a16="http://schemas.microsoft.com/office/drawing/2014/main" id="{51EFB5C4-8BAD-4ACC-A0F1-940C385B5DF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8203" y="1429320"/>
            <a:ext cx="2910961" cy="4663663"/>
          </a:xfrm>
          <a:prstGeom prst="rect">
            <a:avLst/>
          </a:prstGeom>
        </p:spPr>
      </p:pic>
    </p:spTree>
    <p:extLst>
      <p:ext uri="{BB962C8B-B14F-4D97-AF65-F5344CB8AC3E}">
        <p14:creationId xmlns:p14="http://schemas.microsoft.com/office/powerpoint/2010/main" val="1693318814"/>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2810" y="6385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800000"/>
                </a:solidFill>
                <a:effectLst>
                  <a:outerShdw blurRad="38100" dist="38100" dir="2700000" algn="tl">
                    <a:srgbClr val="C0C0C0"/>
                  </a:outerShdw>
                </a:effectLst>
                <a:uLnTx/>
                <a:uFillTx/>
                <a:latin typeface="Calibri"/>
                <a:ea typeface="+mn-ea"/>
                <a:cs typeface="Arial" panose="020B0604020202020204" pitchFamily="34" charset="0"/>
              </a:rPr>
              <a:t>Glimpses Of Project Progress: </a:t>
            </a:r>
            <a:r>
              <a:rPr kumimoji="0" lang="en-US" sz="2400" b="1" i="0" u="none" strike="noStrike" kern="1200" cap="none" spc="0" normalizeH="0" baseline="0" noProof="0" dirty="0" err="1" smtClean="0">
                <a:ln>
                  <a:noFill/>
                </a:ln>
                <a:solidFill>
                  <a:srgbClr val="800000"/>
                </a:solidFill>
                <a:effectLst>
                  <a:outerShdw blurRad="38100" dist="38100" dir="2700000" algn="tl">
                    <a:srgbClr val="C0C0C0"/>
                  </a:outerShdw>
                </a:effectLst>
                <a:uLnTx/>
                <a:uFillTx/>
                <a:latin typeface="Calibri"/>
                <a:ea typeface="+mn-ea"/>
                <a:cs typeface="Arial" panose="020B0604020202020204" pitchFamily="34" charset="0"/>
              </a:rPr>
              <a:t>Karanja</a:t>
            </a:r>
            <a:r>
              <a:rPr kumimoji="0" lang="en-US" sz="2400" b="1" i="0" u="none" strike="noStrike" kern="1200" cap="none" spc="0" normalizeH="0" baseline="0" noProof="0" dirty="0" smtClean="0">
                <a:ln>
                  <a:noFill/>
                </a:ln>
                <a:solidFill>
                  <a:srgbClr val="800000"/>
                </a:solidFill>
                <a:effectLst>
                  <a:outerShdw blurRad="38100" dist="38100" dir="2700000" algn="tl">
                    <a:srgbClr val="C0C0C0"/>
                  </a:outerShdw>
                </a:effectLst>
                <a:uLnTx/>
                <a:uFillTx/>
                <a:latin typeface="Calibri"/>
                <a:ea typeface="+mn-ea"/>
                <a:cs typeface="Arial" panose="020B0604020202020204" pitchFamily="34" charset="0"/>
              </a:rPr>
              <a:t> </a:t>
            </a:r>
            <a:r>
              <a:rPr kumimoji="0" lang="en-US" sz="2400" b="1" i="0" u="none" strike="noStrike" kern="1200" cap="none" spc="0" normalizeH="0" baseline="0" noProof="0" dirty="0">
                <a:ln>
                  <a:noFill/>
                </a:ln>
                <a:solidFill>
                  <a:srgbClr val="800000"/>
                </a:solidFill>
                <a:effectLst>
                  <a:outerShdw blurRad="38100" dist="38100" dir="2700000" algn="tl">
                    <a:srgbClr val="C0C0C0"/>
                  </a:outerShdw>
                </a:effectLst>
                <a:uLnTx/>
                <a:uFillTx/>
                <a:latin typeface="Calibri"/>
                <a:ea typeface="+mn-ea"/>
                <a:cs typeface="Arial" panose="020B0604020202020204" pitchFamily="34" charset="0"/>
              </a:rPr>
              <a:t>Project</a:t>
            </a:r>
            <a:endParaRPr kumimoji="0" lang="en-US" sz="2400" b="1"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sp>
        <p:nvSpPr>
          <p:cNvPr id="5" name="Rectangle 4"/>
          <p:cNvSpPr/>
          <p:nvPr/>
        </p:nvSpPr>
        <p:spPr>
          <a:xfrm>
            <a:off x="64056" y="78809"/>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7171" name="Text Box 3"/>
          <p:cNvSpPr txBox="1">
            <a:spLocks noChangeArrowheads="1"/>
          </p:cNvSpPr>
          <p:nvPr/>
        </p:nvSpPr>
        <p:spPr bwMode="auto">
          <a:xfrm>
            <a:off x="914308" y="1282538"/>
            <a:ext cx="3369312" cy="10188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tab pos="2143125" algn="l"/>
              </a:tabLst>
              <a:defRPr/>
            </a:pPr>
            <a:endParaRPr kumimoji="0" lang="en-US" sz="2800" b="0" i="0" u="none" strike="noStrike" kern="1200" cap="none" spc="0" normalizeH="0" baseline="0" noProof="0" dirty="0">
              <a:ln>
                <a:noFill/>
              </a:ln>
              <a:solidFill>
                <a:srgbClr val="FFFF00"/>
              </a:solidFill>
              <a:effectLst/>
              <a:uLnTx/>
              <a:uFillTx/>
              <a:latin typeface="Arial" pitchFamily="34" charset="0"/>
              <a:ea typeface="+mn-ea"/>
              <a:cs typeface="Arial" pitchFamily="34" charset="0"/>
            </a:endParaRPr>
          </a:p>
        </p:txBody>
      </p:sp>
      <p:sp>
        <p:nvSpPr>
          <p:cNvPr id="7178" name="Rectangle 10"/>
          <p:cNvSpPr>
            <a:spLocks noChangeArrowheads="1"/>
          </p:cNvSpPr>
          <p:nvPr/>
        </p:nvSpPr>
        <p:spPr bwMode="auto">
          <a:xfrm>
            <a:off x="0" y="439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alibri"/>
              <a:ea typeface="+mn-ea"/>
              <a:cs typeface="+mn-cs"/>
            </a:endParaRPr>
          </a:p>
        </p:txBody>
      </p:sp>
      <p:sp>
        <p:nvSpPr>
          <p:cNvPr id="7180" name="Rectangle 12"/>
          <p:cNvSpPr>
            <a:spLocks noChangeArrowheads="1"/>
          </p:cNvSpPr>
          <p:nvPr/>
        </p:nvSpPr>
        <p:spPr bwMode="auto">
          <a:xfrm>
            <a:off x="0" y="301080"/>
            <a:ext cx="184731" cy="76944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rial" pitchFamily="34" charset="0"/>
                <a:ea typeface="+mn-ea"/>
                <a:cs typeface="Arial" pitchFamily="34" charset="0"/>
              </a:rPr>
              <a:t/>
            </a:r>
            <a:br>
              <a:rPr kumimoji="0" lang="en-US" sz="800" b="0" i="0" u="none" strike="noStrike" kern="1200" cap="none" spc="0" normalizeH="0" baseline="0" noProof="0">
                <a:ln>
                  <a:noFill/>
                </a:ln>
                <a:solidFill>
                  <a:prstClr val="black"/>
                </a:solidFill>
                <a:effectLst/>
                <a:uLnTx/>
                <a:uFillTx/>
                <a:latin typeface="Arial" pitchFamily="34" charset="0"/>
                <a:ea typeface="+mn-ea"/>
                <a:cs typeface="Arial" pitchFamily="34" charset="0"/>
              </a:rPr>
            </a:br>
            <a:endParaRPr kumimoji="0" lang="en-US" sz="18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7181" name="Rectangle 13"/>
          <p:cNvSpPr>
            <a:spLocks noChangeArrowheads="1"/>
          </p:cNvSpPr>
          <p:nvPr/>
        </p:nvSpPr>
        <p:spPr bwMode="auto">
          <a:xfrm>
            <a:off x="0" y="591235"/>
            <a:ext cx="184731" cy="646331"/>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7182" name="Rectangle 14"/>
          <p:cNvSpPr>
            <a:spLocks noChangeArrowheads="1"/>
          </p:cNvSpPr>
          <p:nvPr/>
        </p:nvSpPr>
        <p:spPr bwMode="auto">
          <a:xfrm>
            <a:off x="0" y="7297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Slide Number Placeholder 1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6A2484-D5D1-4CDB-824C-75F47FDB7F6F}" type="slidenum">
              <a:rPr kumimoji="0" lang="en-IN"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IN"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pic>
        <p:nvPicPr>
          <p:cNvPr id="19" name="Picture 18">
            <a:extLst>
              <a:ext uri="{FF2B5EF4-FFF2-40B4-BE49-F238E27FC236}">
                <a16:creationId xmlns="" xmlns:a16="http://schemas.microsoft.com/office/drawing/2014/main" id="{B107B166-13B7-4504-8914-B45359AB0241}"/>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244928" y="1282539"/>
            <a:ext cx="4553290" cy="4240545"/>
          </a:xfrm>
          <a:prstGeom prst="rect">
            <a:avLst/>
          </a:prstGeom>
          <a:noFill/>
          <a:ln>
            <a:noFill/>
          </a:ln>
        </p:spPr>
      </p:pic>
      <p:sp>
        <p:nvSpPr>
          <p:cNvPr id="11" name="TextBox 10">
            <a:extLst>
              <a:ext uri="{FF2B5EF4-FFF2-40B4-BE49-F238E27FC236}">
                <a16:creationId xmlns="" xmlns:a16="http://schemas.microsoft.com/office/drawing/2014/main" id="{C673CD31-06EE-4573-9AE4-D57AC98ABBC9}"/>
              </a:ext>
            </a:extLst>
          </p:cNvPr>
          <p:cNvSpPr txBox="1"/>
          <p:nvPr/>
        </p:nvSpPr>
        <p:spPr>
          <a:xfrm>
            <a:off x="630294" y="5649115"/>
            <a:ext cx="378255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ATIW</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A</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L</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L</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I</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F</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T</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I</a:t>
            </a:r>
            <a:r>
              <a:rPr kumimoji="0" lang="en-US" sz="1800" b="1" i="0" u="none" strike="noStrike" kern="1200" cap="none" spc="-1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R</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RIG</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A</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TION</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1" i="0" u="none" strike="noStrike" kern="1200" cap="none" spc="-1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S</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CEHM</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E</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N</a:t>
            </a:r>
            <a:r>
              <a:rPr kumimoji="0" lang="en-US" sz="1800" b="1" i="0" u="none" strike="noStrike" kern="1200" cap="none" spc="-1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O</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RTH CA</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N</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AL</a:t>
            </a:r>
            <a:r>
              <a:rPr kumimoji="0" lang="en-US" sz="1800" b="1" i="0" u="none" strike="noStrike" kern="1200" cap="none" spc="-1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RA</a:t>
            </a:r>
            <a:r>
              <a:rPr kumimoji="0" lang="en-US" sz="1800" b="1" i="0" u="none" strike="noStrike" kern="1200" cap="none" spc="-1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I</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L</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WAY</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CROS</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S</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I</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N</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G </a:t>
            </a:r>
            <a:r>
              <a:rPr kumimoji="0" lang="en-US" sz="1800" b="1" i="0" u="none" strike="noStrike" kern="1200" cap="none" spc="-1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W</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OR</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K</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S</a:t>
            </a:r>
            <a:endParaRPr kumimoji="0" lang="en-IN"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22" name="Picture 21">
            <a:extLst>
              <a:ext uri="{FF2B5EF4-FFF2-40B4-BE49-F238E27FC236}">
                <a16:creationId xmlns="" xmlns:a16="http://schemas.microsoft.com/office/drawing/2014/main" id="{FD9D30ED-CA51-4A6A-99CC-1F1D81A0CE83}"/>
              </a:ext>
            </a:extLst>
          </p:cNvPr>
          <p:cNvPicPr/>
          <p:nvPr/>
        </p:nvPicPr>
        <p:blipFill>
          <a:blip r:embed="rId4">
            <a:extLst>
              <a:ext uri="{28A0092B-C50C-407E-A947-70E740481C1C}">
                <a14:useLocalDpi xmlns:a14="http://schemas.microsoft.com/office/drawing/2010/main" val="0"/>
              </a:ext>
            </a:extLst>
          </a:blip>
          <a:srcRect/>
          <a:stretch>
            <a:fillRect/>
          </a:stretch>
        </p:blipFill>
        <p:spPr bwMode="auto">
          <a:xfrm>
            <a:off x="5091049" y="1282539"/>
            <a:ext cx="4277193" cy="4240545"/>
          </a:xfrm>
          <a:prstGeom prst="rect">
            <a:avLst/>
          </a:prstGeom>
          <a:noFill/>
          <a:ln>
            <a:noFill/>
          </a:ln>
        </p:spPr>
      </p:pic>
      <p:sp>
        <p:nvSpPr>
          <p:cNvPr id="12" name="TextBox 11">
            <a:extLst>
              <a:ext uri="{FF2B5EF4-FFF2-40B4-BE49-F238E27FC236}">
                <a16:creationId xmlns="" xmlns:a16="http://schemas.microsoft.com/office/drawing/2014/main" id="{FB191E2E-796D-4EC3-94F2-4DB289BD24CE}"/>
              </a:ext>
            </a:extLst>
          </p:cNvPr>
          <p:cNvSpPr txBox="1"/>
          <p:nvPr/>
        </p:nvSpPr>
        <p:spPr>
          <a:xfrm>
            <a:off x="5526030" y="5649115"/>
            <a:ext cx="3407229"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TR</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O</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UGH</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1" i="0" u="none" strike="noStrike" kern="1200" cap="none" spc="-1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C</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O</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N</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STRU</a:t>
            </a:r>
            <a:r>
              <a:rPr kumimoji="0" lang="en-US" sz="1800" b="1" i="0" u="none" strike="noStrike" kern="1200" cap="none" spc="-1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C</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TION  </a:t>
            </a:r>
            <a:r>
              <a:rPr kumimoji="0" lang="en-US" sz="1800" b="1" i="0" u="none" strike="noStrike" kern="1200" cap="none" spc="-1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I</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N</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D1</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a:t>
            </a:r>
            <a:r>
              <a:rPr kumimoji="0" lang="en-US" sz="1800" b="1" i="0" u="none" strike="noStrike" kern="1200" cap="none" spc="-1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A</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OF</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K</a:t>
            </a:r>
            <a:r>
              <a:rPr kumimoji="0" lang="en-US" sz="1800" b="1" i="0" u="none" strike="noStrike" kern="1200" cap="none" spc="5"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rPr>
              <a:t>ARANJA LIFT IRRIGATION</a:t>
            </a:r>
            <a:endParaRPr kumimoji="0" lang="en-IN" sz="1800" b="1"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8425440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Key Reasons For Progress Delays</a:t>
            </a:r>
            <a:endParaRPr lang="en-US" sz="2800" b="1" dirty="0">
              <a:cs typeface="Arial" panose="020B0604020202020204"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2200698418"/>
              </p:ext>
            </p:extLst>
          </p:nvPr>
        </p:nvGraphicFramePr>
        <p:xfrm>
          <a:off x="873179" y="1558835"/>
          <a:ext cx="8159641" cy="4583411"/>
        </p:xfrm>
        <a:graphic>
          <a:graphicData uri="http://schemas.openxmlformats.org/drawingml/2006/table">
            <a:tbl>
              <a:tblPr firstRow="1" bandRow="1">
                <a:tableStyleId>{5C22544A-7EE6-4342-B048-85BDC9FD1C3A}</a:tableStyleId>
              </a:tblPr>
              <a:tblGrid>
                <a:gridCol w="1178474">
                  <a:extLst>
                    <a:ext uri="{9D8B030D-6E8A-4147-A177-3AD203B41FA5}">
                      <a16:colId xmlns="" xmlns:a16="http://schemas.microsoft.com/office/drawing/2014/main" val="20000"/>
                    </a:ext>
                  </a:extLst>
                </a:gridCol>
                <a:gridCol w="6981167">
                  <a:extLst>
                    <a:ext uri="{9D8B030D-6E8A-4147-A177-3AD203B41FA5}">
                      <a16:colId xmlns="" xmlns:a16="http://schemas.microsoft.com/office/drawing/2014/main" val="20001"/>
                    </a:ext>
                  </a:extLst>
                </a:gridCol>
              </a:tblGrid>
              <a:tr h="489540">
                <a:tc>
                  <a:txBody>
                    <a:bodyPr/>
                    <a:lstStyle/>
                    <a:p>
                      <a:pPr algn="ctr"/>
                      <a:endParaRPr lang="en-IN" b="1" dirty="0">
                        <a:solidFill>
                          <a:schemeClr val="tx1"/>
                        </a:solidFill>
                      </a:endParaRPr>
                    </a:p>
                  </a:txBody>
                  <a:tcPr marL="74295" marR="74295"/>
                </a:tc>
                <a:tc>
                  <a:txBody>
                    <a:bodyPr/>
                    <a:lstStyle/>
                    <a:p>
                      <a:pPr algn="ctr"/>
                      <a:r>
                        <a:rPr lang="en-IN" dirty="0">
                          <a:solidFill>
                            <a:schemeClr val="tx1"/>
                          </a:solidFill>
                        </a:rPr>
                        <a:t>Key</a:t>
                      </a:r>
                      <a:r>
                        <a:rPr lang="en-IN" baseline="0" dirty="0">
                          <a:solidFill>
                            <a:schemeClr val="tx1"/>
                          </a:solidFill>
                        </a:rPr>
                        <a:t> Reason</a:t>
                      </a:r>
                      <a:endParaRPr lang="en-US" dirty="0">
                        <a:solidFill>
                          <a:schemeClr val="tx1"/>
                        </a:solidFill>
                      </a:endParaRPr>
                    </a:p>
                  </a:txBody>
                  <a:tcPr marL="74295" marR="74295"/>
                </a:tc>
                <a:extLst>
                  <a:ext uri="{0D108BD9-81ED-4DB2-BD59-A6C34878D82A}">
                    <a16:rowId xmlns="" xmlns:a16="http://schemas.microsoft.com/office/drawing/2014/main" val="10000"/>
                  </a:ext>
                </a:extLst>
              </a:tr>
              <a:tr h="489540">
                <a:tc>
                  <a:txBody>
                    <a:bodyPr/>
                    <a:lstStyle/>
                    <a:p>
                      <a:pPr algn="ctr"/>
                      <a:r>
                        <a:rPr lang="en-US" sz="1800" b="1" kern="1200" dirty="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dirty="0">
                          <a:solidFill>
                            <a:schemeClr val="tx1"/>
                          </a:solidFill>
                        </a:rPr>
                        <a:t>Absence of Hydraulic</a:t>
                      </a:r>
                      <a:r>
                        <a:rPr lang="en-IN" baseline="0" dirty="0">
                          <a:solidFill>
                            <a:schemeClr val="tx1"/>
                          </a:solidFill>
                        </a:rPr>
                        <a:t> Connectivity up to Outlet.</a:t>
                      </a:r>
                      <a:endParaRPr lang="en-US" dirty="0">
                        <a:solidFill>
                          <a:schemeClr val="tx1"/>
                        </a:solidFill>
                      </a:endParaRPr>
                    </a:p>
                  </a:txBody>
                  <a:tcPr marL="74295" marR="74295" anchor="ctr"/>
                </a:tc>
                <a:extLst>
                  <a:ext uri="{0D108BD9-81ED-4DB2-BD59-A6C34878D82A}">
                    <a16:rowId xmlns="" xmlns:a16="http://schemas.microsoft.com/office/drawing/2014/main" val="10001"/>
                  </a:ext>
                </a:extLst>
              </a:tr>
              <a:tr h="66709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a:solidFill>
                            <a:schemeClr val="dk1"/>
                          </a:solidFill>
                          <a:latin typeface="+mn-lt"/>
                          <a:ea typeface="+mn-ea"/>
                          <a:cs typeface="+mn-cs"/>
                        </a:rPr>
                        <a:t>X</a:t>
                      </a:r>
                      <a:endParaRPr lang="en-US" sz="1800" dirty="0"/>
                    </a:p>
                  </a:txBody>
                  <a:tcPr marL="74295" marR="74295" anchor="ctr"/>
                </a:tc>
                <a:tc>
                  <a:txBody>
                    <a:bodyPr/>
                    <a:lstStyle/>
                    <a:p>
                      <a:r>
                        <a:rPr lang="en-IN" dirty="0">
                          <a:solidFill>
                            <a:schemeClr val="tx1"/>
                          </a:solidFill>
                        </a:rPr>
                        <a:t>Delay in Govt/Administrative clearances.-Administrative</a:t>
                      </a:r>
                      <a:r>
                        <a:rPr lang="en-IN" baseline="0" dirty="0">
                          <a:solidFill>
                            <a:schemeClr val="tx1"/>
                          </a:solidFill>
                        </a:rPr>
                        <a:t> Approval for Rs747.57 </a:t>
                      </a:r>
                      <a:r>
                        <a:rPr lang="en-IN" baseline="0" dirty="0" err="1">
                          <a:solidFill>
                            <a:schemeClr val="tx1"/>
                          </a:solidFill>
                        </a:rPr>
                        <a:t>cr</a:t>
                      </a:r>
                      <a:r>
                        <a:rPr lang="en-IN" baseline="0" dirty="0">
                          <a:solidFill>
                            <a:schemeClr val="tx1"/>
                          </a:solidFill>
                        </a:rPr>
                        <a:t> in process of Approval</a:t>
                      </a:r>
                      <a:endParaRPr lang="en-IN" dirty="0">
                        <a:solidFill>
                          <a:schemeClr val="tx1"/>
                        </a:solidFill>
                      </a:endParaRPr>
                    </a:p>
                  </a:txBody>
                  <a:tcPr marL="74295" marR="74295" anchor="ctr"/>
                </a:tc>
                <a:extLst>
                  <a:ext uri="{0D108BD9-81ED-4DB2-BD59-A6C34878D82A}">
                    <a16:rowId xmlns="" xmlns:a16="http://schemas.microsoft.com/office/drawing/2014/main" val="10002"/>
                  </a:ext>
                </a:extLst>
              </a:tr>
              <a:tr h="4895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a:solidFill>
                            <a:schemeClr val="dk1"/>
                          </a:solidFill>
                          <a:latin typeface="+mn-lt"/>
                          <a:ea typeface="+mn-ea"/>
                          <a:cs typeface="+mn-cs"/>
                        </a:rPr>
                        <a:t>X</a:t>
                      </a:r>
                      <a:endParaRPr lang="en-US" sz="1800" dirty="0"/>
                    </a:p>
                  </a:txBody>
                  <a:tcPr marL="74295" marR="74295" anchor="ctr"/>
                </a:tc>
                <a:tc>
                  <a:txBody>
                    <a:bodyPr/>
                    <a:lstStyle/>
                    <a:p>
                      <a:r>
                        <a:rPr lang="en-IN" dirty="0">
                          <a:solidFill>
                            <a:schemeClr val="tx1"/>
                          </a:solidFill>
                        </a:rPr>
                        <a:t>State budget constraints.</a:t>
                      </a:r>
                      <a:endParaRPr lang="en-US" dirty="0">
                        <a:solidFill>
                          <a:schemeClr val="tx1"/>
                        </a:solidFill>
                      </a:endParaRPr>
                    </a:p>
                  </a:txBody>
                  <a:tcPr marL="74295" marR="74295" anchor="ctr"/>
                </a:tc>
                <a:extLst>
                  <a:ext uri="{0D108BD9-81ED-4DB2-BD59-A6C34878D82A}">
                    <a16:rowId xmlns="" xmlns:a16="http://schemas.microsoft.com/office/drawing/2014/main" val="10003"/>
                  </a:ext>
                </a:extLst>
              </a:tr>
              <a:tr h="4895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dirty="0">
                          <a:solidFill>
                            <a:schemeClr val="tx1"/>
                          </a:solidFill>
                        </a:rPr>
                        <a:t>Unwillingness of farmers.</a:t>
                      </a:r>
                      <a:endParaRPr lang="en-US" dirty="0">
                        <a:solidFill>
                          <a:schemeClr val="tx1"/>
                        </a:solidFill>
                      </a:endParaRPr>
                    </a:p>
                  </a:txBody>
                  <a:tcPr marL="74295" marR="74295" anchor="ctr"/>
                </a:tc>
                <a:extLst>
                  <a:ext uri="{0D108BD9-81ED-4DB2-BD59-A6C34878D82A}">
                    <a16:rowId xmlns="" xmlns:a16="http://schemas.microsoft.com/office/drawing/2014/main" val="10004"/>
                  </a:ext>
                </a:extLst>
              </a:tr>
              <a:tr h="4895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1800" kern="1200" dirty="0">
                          <a:solidFill>
                            <a:schemeClr val="dk1"/>
                          </a:solidFill>
                          <a:latin typeface="+mn-lt"/>
                          <a:ea typeface="+mn-ea"/>
                          <a:cs typeface="+mn-cs"/>
                        </a:rPr>
                        <a:t>X</a:t>
                      </a:r>
                      <a:endParaRPr lang="en-US" sz="1800" kern="1200" dirty="0">
                        <a:solidFill>
                          <a:schemeClr val="dk1"/>
                        </a:solidFill>
                        <a:latin typeface="+mn-lt"/>
                        <a:ea typeface="+mn-ea"/>
                        <a:cs typeface="+mn-cs"/>
                      </a:endParaRPr>
                    </a:p>
                  </a:txBody>
                  <a:tcPr marL="74295" marR="74295" anchor="ctr"/>
                </a:tc>
                <a:tc>
                  <a:txBody>
                    <a:bodyPr/>
                    <a:lstStyle/>
                    <a:p>
                      <a:r>
                        <a:rPr lang="en-IN" dirty="0">
                          <a:solidFill>
                            <a:schemeClr val="tx1"/>
                          </a:solidFill>
                        </a:rPr>
                        <a:t>Delays in tendering.</a:t>
                      </a:r>
                      <a:endParaRPr lang="en-US" dirty="0">
                        <a:solidFill>
                          <a:schemeClr val="tx1"/>
                        </a:solidFill>
                      </a:endParaRPr>
                    </a:p>
                  </a:txBody>
                  <a:tcPr marL="74295" marR="74295" anchor="ctr"/>
                </a:tc>
                <a:extLst>
                  <a:ext uri="{0D108BD9-81ED-4DB2-BD59-A6C34878D82A}">
                    <a16:rowId xmlns="" xmlns:a16="http://schemas.microsoft.com/office/drawing/2014/main" val="10005"/>
                  </a:ext>
                </a:extLst>
              </a:tr>
              <a:tr h="489540">
                <a:tc>
                  <a:txBody>
                    <a:bodyPr/>
                    <a:lstStyle/>
                    <a:p>
                      <a:pPr algn="ctr"/>
                      <a:r>
                        <a:rPr lang="en-IN" sz="1800" dirty="0"/>
                        <a:t>X</a:t>
                      </a:r>
                      <a:endParaRPr lang="en-US" sz="1800" dirty="0"/>
                    </a:p>
                  </a:txBody>
                  <a:tcPr marL="74295" marR="74295" anchor="ctr"/>
                </a:tc>
                <a:tc>
                  <a:txBody>
                    <a:bodyPr/>
                    <a:lstStyle/>
                    <a:p>
                      <a:r>
                        <a:rPr lang="en-IN" dirty="0">
                          <a:solidFill>
                            <a:schemeClr val="tx1"/>
                          </a:solidFill>
                        </a:rPr>
                        <a:t>Capacity related issues of</a:t>
                      </a:r>
                      <a:r>
                        <a:rPr lang="en-IN" baseline="0" dirty="0">
                          <a:solidFill>
                            <a:schemeClr val="tx1"/>
                          </a:solidFill>
                        </a:rPr>
                        <a:t> Implementing Agencies.</a:t>
                      </a:r>
                      <a:endParaRPr lang="en-US" dirty="0">
                        <a:solidFill>
                          <a:schemeClr val="tx1"/>
                        </a:solidFill>
                      </a:endParaRPr>
                    </a:p>
                  </a:txBody>
                  <a:tcPr marL="74295" marR="74295" anchor="ctr"/>
                </a:tc>
                <a:extLst>
                  <a:ext uri="{0D108BD9-81ED-4DB2-BD59-A6C34878D82A}">
                    <a16:rowId xmlns="" xmlns:a16="http://schemas.microsoft.com/office/drawing/2014/main" val="10006"/>
                  </a:ext>
                </a:extLst>
              </a:tr>
              <a:tr h="489540">
                <a:tc>
                  <a:txBody>
                    <a:bodyPr/>
                    <a:lstStyle/>
                    <a:p>
                      <a:pPr algn="ctr"/>
                      <a:r>
                        <a:rPr lang="en-IN" sz="1800" dirty="0"/>
                        <a:t>X</a:t>
                      </a:r>
                      <a:endParaRPr lang="en-US" sz="1800" dirty="0"/>
                    </a:p>
                  </a:txBody>
                  <a:tcPr marL="74295" marR="74295" anchor="ctr"/>
                </a:tc>
                <a:tc>
                  <a:txBody>
                    <a:bodyPr/>
                    <a:lstStyle/>
                    <a:p>
                      <a:r>
                        <a:rPr lang="en-IN" dirty="0">
                          <a:solidFill>
                            <a:schemeClr val="tx1"/>
                          </a:solidFill>
                        </a:rPr>
                        <a:t>Capacity related issues of Contractors/Suppliers.</a:t>
                      </a:r>
                      <a:endParaRPr lang="en-US" dirty="0">
                        <a:solidFill>
                          <a:schemeClr val="tx1"/>
                        </a:solidFill>
                      </a:endParaRPr>
                    </a:p>
                  </a:txBody>
                  <a:tcPr marL="74295" marR="74295" anchor="ctr"/>
                </a:tc>
                <a:extLst>
                  <a:ext uri="{0D108BD9-81ED-4DB2-BD59-A6C34878D82A}">
                    <a16:rowId xmlns="" xmlns:a16="http://schemas.microsoft.com/office/drawing/2014/main" val="10007"/>
                  </a:ext>
                </a:extLst>
              </a:tr>
              <a:tr h="489540">
                <a:tc>
                  <a:txBody>
                    <a:bodyPr/>
                    <a:lstStyle/>
                    <a:p>
                      <a:pPr algn="ctr"/>
                      <a:r>
                        <a:rPr lang="en-IN" sz="1800" dirty="0"/>
                        <a:t>X</a:t>
                      </a:r>
                      <a:endParaRPr lang="en-US" sz="1800" dirty="0"/>
                    </a:p>
                  </a:txBody>
                  <a:tcPr marL="74295" marR="74295" anchor="ctr"/>
                </a:tc>
                <a:tc>
                  <a:txBody>
                    <a:bodyPr/>
                    <a:lstStyle/>
                    <a:p>
                      <a:r>
                        <a:rPr lang="en-IN" dirty="0">
                          <a:solidFill>
                            <a:schemeClr val="tx1"/>
                          </a:solidFill>
                        </a:rPr>
                        <a:t>Other  Issue (to</a:t>
                      </a:r>
                      <a:r>
                        <a:rPr lang="en-IN" baseline="0" dirty="0">
                          <a:solidFill>
                            <a:schemeClr val="tx1"/>
                          </a:solidFill>
                        </a:rPr>
                        <a:t> be specified).</a:t>
                      </a:r>
                      <a:endParaRPr lang="en-US" dirty="0">
                        <a:solidFill>
                          <a:schemeClr val="tx1"/>
                        </a:solidFill>
                      </a:endParaRPr>
                    </a:p>
                  </a:txBody>
                  <a:tcPr marL="74295" marR="74295" anchor="ctr"/>
                </a:tc>
                <a:extLst>
                  <a:ext uri="{0D108BD9-81ED-4DB2-BD59-A6C34878D82A}">
                    <a16:rowId xmlns="" xmlns:a16="http://schemas.microsoft.com/office/drawing/2014/main" val="10008"/>
                  </a:ext>
                </a:extLst>
              </a:tr>
            </a:tbl>
          </a:graphicData>
        </a:graphic>
      </p:graphicFrame>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Progress Review Presentations</a:t>
            </a:r>
            <a:endParaRPr lang="en-US" sz="2400" b="1" dirty="0"/>
          </a:p>
        </p:txBody>
      </p:sp>
      <p:sp>
        <p:nvSpPr>
          <p:cNvPr id="10" name="Slide Number Placeholder 9"/>
          <p:cNvSpPr>
            <a:spLocks noGrp="1"/>
          </p:cNvSpPr>
          <p:nvPr>
            <p:ph type="sldNum" sz="quarter" idx="12"/>
          </p:nvPr>
        </p:nvSpPr>
        <p:spPr/>
        <p:txBody>
          <a:bodyPr/>
          <a:lstStyle/>
          <a:p>
            <a:fld id="{396A2484-D5D1-4CDB-824C-75F47FDB7F6F}" type="slidenum">
              <a:rPr lang="en-IN" smtClean="0"/>
              <a:pPr/>
              <a:t>132</a:t>
            </a:fld>
            <a:endParaRPr lang="en-IN" dirty="0"/>
          </a:p>
        </p:txBody>
      </p:sp>
    </p:spTree>
    <p:extLst>
      <p:ext uri="{BB962C8B-B14F-4D97-AF65-F5344CB8AC3E}">
        <p14:creationId xmlns:p14="http://schemas.microsoft.com/office/powerpoint/2010/main" val="392777936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9" name="Picture 1" descr="D:\AE-4\Misc\6620844-paddy-fields-with-water-and-irrigation-canal-Stock-Photo.jpg"/>
          <p:cNvPicPr>
            <a:picLocks noChangeAspect="1" noChangeArrowheads="1"/>
          </p:cNvPicPr>
          <p:nvPr/>
        </p:nvPicPr>
        <p:blipFill>
          <a:blip r:embed="rId2"/>
          <a:srcRect/>
          <a:stretch>
            <a:fillRect/>
          </a:stretch>
        </p:blipFill>
        <p:spPr bwMode="auto">
          <a:xfrm>
            <a:off x="358504" y="235662"/>
            <a:ext cx="9245600" cy="6172200"/>
          </a:xfrm>
          <a:prstGeom prst="rect">
            <a:avLst/>
          </a:prstGeom>
          <a:noFill/>
        </p:spPr>
      </p:pic>
      <p:sp>
        <p:nvSpPr>
          <p:cNvPr id="2" name="Title 1"/>
          <p:cNvSpPr>
            <a:spLocks noGrp="1"/>
          </p:cNvSpPr>
          <p:nvPr>
            <p:ph type="title"/>
          </p:nvPr>
        </p:nvSpPr>
        <p:spPr>
          <a:xfrm>
            <a:off x="2257037" y="3062873"/>
            <a:ext cx="5283200" cy="1143000"/>
          </a:xfrm>
          <a:effectLst>
            <a:glow rad="228600">
              <a:schemeClr val="accent2">
                <a:satMod val="175000"/>
                <a:alpha val="40000"/>
              </a:schemeClr>
            </a:glow>
          </a:effectLst>
        </p:spPr>
        <p:txBody>
          <a:bodyPr>
            <a:noAutofit/>
            <a:scene3d>
              <a:camera prst="orthographicFront"/>
              <a:lightRig rig="glow" dir="tl">
                <a:rot lat="0" lon="0" rev="5400000"/>
              </a:lightRig>
            </a:scene3d>
            <a:sp3d contourW="12700">
              <a:bevelT w="25400" h="25400"/>
              <a:contourClr>
                <a:schemeClr val="accent6">
                  <a:shade val="73000"/>
                </a:schemeClr>
              </a:contourClr>
            </a:sp3d>
          </a:bodyPr>
          <a:lstStyle/>
          <a:p>
            <a:pPr algn="ctr"/>
            <a:r>
              <a:rPr lang="en-US" sz="8000" b="1" dirty="0">
                <a:ln w="11430">
                  <a:solidFill>
                    <a:srgbClr val="7030A0"/>
                  </a:solidFill>
                </a:ln>
                <a:solidFill>
                  <a:schemeClr val="accent2"/>
                </a:solidFill>
                <a:effectLst>
                  <a:outerShdw blurRad="80000" dist="40000" dir="5040000" algn="tl">
                    <a:srgbClr val="000000">
                      <a:alpha val="30000"/>
                    </a:srgbClr>
                  </a:outerShdw>
                </a:effectLst>
                <a:latin typeface="Algerian" pitchFamily="82" charset="0"/>
              </a:rPr>
              <a:t>THANK YOU</a:t>
            </a:r>
            <a:endParaRPr lang="en-IN" sz="8000" b="1" dirty="0">
              <a:ln w="11430">
                <a:solidFill>
                  <a:srgbClr val="7030A0"/>
                </a:solidFill>
              </a:ln>
              <a:solidFill>
                <a:schemeClr val="accent2"/>
              </a:solidFill>
              <a:effectLst>
                <a:outerShdw blurRad="80000" dist="40000" dir="5040000" algn="tl">
                  <a:srgbClr val="000000">
                    <a:alpha val="30000"/>
                  </a:srgbClr>
                </a:outerShdw>
              </a:effectLst>
              <a:latin typeface="Algerian" pitchFamily="82" charset="0"/>
            </a:endParaRPr>
          </a:p>
        </p:txBody>
      </p:sp>
      <p:sp>
        <p:nvSpPr>
          <p:cNvPr id="6" name="Slide Number Placeholder 5"/>
          <p:cNvSpPr>
            <a:spLocks noGrp="1"/>
          </p:cNvSpPr>
          <p:nvPr>
            <p:ph type="sldNum" sz="quarter" idx="12"/>
          </p:nvPr>
        </p:nvSpPr>
        <p:spPr>
          <a:xfrm>
            <a:off x="7331346" y="6334048"/>
            <a:ext cx="2228850" cy="365125"/>
          </a:xfrm>
        </p:spPr>
        <p:txBody>
          <a:bodyPr/>
          <a:lstStyle/>
          <a:p>
            <a:fld id="{396A2484-D5D1-4CDB-824C-75F47FDB7F6F}" type="slidenum">
              <a:rPr lang="en-IN" smtClean="0"/>
              <a:pPr/>
              <a:t>133</a:t>
            </a:fld>
            <a:endParaRPr lang="en-IN" dirty="0"/>
          </a:p>
        </p:txBody>
      </p:sp>
    </p:spTree>
    <p:extLst>
      <p:ext uri="{BB962C8B-B14F-4D97-AF65-F5344CB8AC3E}">
        <p14:creationId xmlns:p14="http://schemas.microsoft.com/office/powerpoint/2010/main" val="124763234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3">
            <a:extLst>
              <a:ext uri="{FF2B5EF4-FFF2-40B4-BE49-F238E27FC236}">
                <a16:creationId xmlns:a16="http://schemas.microsoft.com/office/drawing/2014/main" xmlns="" id="{6F9ABB20-0F01-4BE3-A3BB-94F963C7215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9148" y="311200"/>
            <a:ext cx="1196410" cy="148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Rectangle 2">
            <a:extLst>
              <a:ext uri="{FF2B5EF4-FFF2-40B4-BE49-F238E27FC236}">
                <a16:creationId xmlns:a16="http://schemas.microsoft.com/office/drawing/2014/main" xmlns="" id="{13EB295A-1672-4FE6-A43C-CC3809710A88}"/>
              </a:ext>
            </a:extLst>
          </p:cNvPr>
          <p:cNvSpPr>
            <a:spLocks noChangeArrowheads="1"/>
          </p:cNvSpPr>
          <p:nvPr/>
        </p:nvSpPr>
        <p:spPr bwMode="auto">
          <a:xfrm>
            <a:off x="1238251" y="-230832"/>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en-GB" altLang="en-US" sz="2400">
              <a:latin typeface="Times New Roman" panose="02020603050405020304" pitchFamily="18" charset="0"/>
              <a:cs typeface="Arial" panose="020B0604020202020204" pitchFamily="34" charset="0"/>
            </a:endParaRPr>
          </a:p>
        </p:txBody>
      </p:sp>
      <p:pic>
        <p:nvPicPr>
          <p:cNvPr id="5125" name="Picture 7" descr="cwc_logo_high_resolution.jpg">
            <a:extLst>
              <a:ext uri="{FF2B5EF4-FFF2-40B4-BE49-F238E27FC236}">
                <a16:creationId xmlns:a16="http://schemas.microsoft.com/office/drawing/2014/main" xmlns="" id="{D6568876-FE31-42B7-B00C-C43688E858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82295" y="514399"/>
            <a:ext cx="1204075" cy="1171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Diagram 3">
            <a:extLst>
              <a:ext uri="{FF2B5EF4-FFF2-40B4-BE49-F238E27FC236}">
                <a16:creationId xmlns:a16="http://schemas.microsoft.com/office/drawing/2014/main" xmlns="" id="{D63B6816-C187-468D-BDB2-4CF385DD6DCB}"/>
              </a:ext>
            </a:extLst>
          </p:cNvPr>
          <p:cNvGraphicFramePr/>
          <p:nvPr>
            <p:extLst>
              <p:ext uri="{D42A27DB-BD31-4B8C-83A1-F6EECF244321}">
                <p14:modId xmlns:p14="http://schemas.microsoft.com/office/powerpoint/2010/main" val="2831580934"/>
              </p:ext>
            </p:extLst>
          </p:nvPr>
        </p:nvGraphicFramePr>
        <p:xfrm>
          <a:off x="2269474" y="1221256"/>
          <a:ext cx="5343181" cy="671569"/>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aphicFrame>
        <p:nvGraphicFramePr>
          <p:cNvPr id="9" name="Diagram 8">
            <a:extLst>
              <a:ext uri="{FF2B5EF4-FFF2-40B4-BE49-F238E27FC236}">
                <a16:creationId xmlns:a16="http://schemas.microsoft.com/office/drawing/2014/main" xmlns="" id="{40700AB3-AFA3-497A-98D3-BF069EDA4E0B}"/>
              </a:ext>
            </a:extLst>
          </p:cNvPr>
          <p:cNvGraphicFramePr/>
          <p:nvPr>
            <p:extLst>
              <p:ext uri="{D42A27DB-BD31-4B8C-83A1-F6EECF244321}">
                <p14:modId xmlns:p14="http://schemas.microsoft.com/office/powerpoint/2010/main" val="3554149885"/>
              </p:ext>
            </p:extLst>
          </p:nvPr>
        </p:nvGraphicFramePr>
        <p:xfrm>
          <a:off x="3001478" y="1818567"/>
          <a:ext cx="3836944" cy="50134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2" name="Group 9">
            <a:extLst>
              <a:ext uri="{FF2B5EF4-FFF2-40B4-BE49-F238E27FC236}">
                <a16:creationId xmlns:a16="http://schemas.microsoft.com/office/drawing/2014/main" xmlns="" id="{943A12EB-828E-4CF9-B314-CE0392FB3FB9}"/>
              </a:ext>
            </a:extLst>
          </p:cNvPr>
          <p:cNvGrpSpPr/>
          <p:nvPr/>
        </p:nvGrpSpPr>
        <p:grpSpPr>
          <a:xfrm>
            <a:off x="1726474" y="2743201"/>
            <a:ext cx="6657362" cy="2441852"/>
            <a:chOff x="0" y="-51581"/>
            <a:chExt cx="6014938" cy="723161"/>
          </a:xfrm>
          <a:solidFill>
            <a:schemeClr val="accent4">
              <a:lumMod val="40000"/>
              <a:lumOff val="60000"/>
            </a:schemeClr>
          </a:solidFill>
          <a:scene3d>
            <a:camera prst="orthographicFront"/>
            <a:lightRig rig="flat" dir="t"/>
          </a:scene3d>
        </p:grpSpPr>
        <p:sp>
          <p:nvSpPr>
            <p:cNvPr id="11" name="Rectangle: Rounded Corners 10">
              <a:extLst>
                <a:ext uri="{FF2B5EF4-FFF2-40B4-BE49-F238E27FC236}">
                  <a16:creationId xmlns:a16="http://schemas.microsoft.com/office/drawing/2014/main" xmlns="" id="{846D9DA9-3481-4145-9065-633A1D5E2568}"/>
                </a:ext>
              </a:extLst>
            </p:cNvPr>
            <p:cNvSpPr/>
            <p:nvPr/>
          </p:nvSpPr>
          <p:spPr>
            <a:xfrm>
              <a:off x="0" y="-51581"/>
              <a:ext cx="6014938" cy="723161"/>
            </a:xfrm>
            <a:prstGeom prst="roundRect">
              <a:avLst/>
            </a:prstGeom>
            <a:grpFill/>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
          <p:nvSpPr>
            <p:cNvPr id="12" name="Rectangle: Rounded Corners 4">
              <a:extLst>
                <a:ext uri="{FF2B5EF4-FFF2-40B4-BE49-F238E27FC236}">
                  <a16:creationId xmlns:a16="http://schemas.microsoft.com/office/drawing/2014/main" xmlns="" id="{D6E2585A-AB29-4466-8BCA-A97120F22F3D}"/>
                </a:ext>
              </a:extLst>
            </p:cNvPr>
            <p:cNvSpPr txBox="1"/>
            <p:nvPr/>
          </p:nvSpPr>
          <p:spPr>
            <a:xfrm>
              <a:off x="94413" y="157031"/>
              <a:ext cx="5747234" cy="438560"/>
            </a:xfrm>
            <a:prstGeom prst="rect">
              <a:avLst/>
            </a:prstGeom>
            <a:grpFill/>
            <a:sp3d/>
          </p:spPr>
          <p:style>
            <a:lnRef idx="0">
              <a:scrgbClr r="0" g="0" b="0"/>
            </a:lnRef>
            <a:fillRef idx="0">
              <a:scrgbClr r="0" g="0" b="0"/>
            </a:fillRef>
            <a:effectRef idx="0">
              <a:scrgbClr r="0" g="0" b="0"/>
            </a:effectRef>
            <a:fontRef idx="minor">
              <a:schemeClr val="lt1"/>
            </a:fontRef>
          </p:style>
          <p:txBody>
            <a:bodyPr lIns="106680" tIns="106680" rIns="106680" bIns="106680" spcCol="1270" anchor="ctr"/>
            <a:lstStyle/>
            <a:p>
              <a:pPr algn="ctr">
                <a:lnSpc>
                  <a:spcPct val="120000"/>
                </a:lnSpc>
                <a:spcBef>
                  <a:spcPct val="0"/>
                </a:spcBef>
                <a:defRPr/>
              </a:pPr>
              <a:r>
                <a:rPr lang="en-IN" sz="2800" dirty="0"/>
                <a:t> </a:t>
              </a:r>
              <a:r>
                <a:rPr lang="en-IN" sz="2800" b="1" dirty="0">
                  <a:solidFill>
                    <a:schemeClr val="accent6">
                      <a:lumMod val="75000"/>
                    </a:schemeClr>
                  </a:solidFill>
                  <a:latin typeface="Arial" panose="020B0604020202020204" pitchFamily="34" charset="0"/>
                  <a:cs typeface="Arial" panose="020B0604020202020204" pitchFamily="34" charset="0"/>
                </a:rPr>
                <a:t>7</a:t>
              </a:r>
              <a:r>
                <a:rPr lang="en-IN" sz="2800" b="1" baseline="30000" dirty="0">
                  <a:solidFill>
                    <a:schemeClr val="accent6">
                      <a:lumMod val="75000"/>
                    </a:schemeClr>
                  </a:solidFill>
                  <a:latin typeface="Arial" panose="020B0604020202020204" pitchFamily="34" charset="0"/>
                  <a:cs typeface="Arial" panose="020B0604020202020204" pitchFamily="34" charset="0"/>
                </a:rPr>
                <a:t>th</a:t>
              </a:r>
              <a:r>
                <a:rPr lang="en-IN" sz="2800" b="1" dirty="0">
                  <a:solidFill>
                    <a:schemeClr val="accent6">
                      <a:lumMod val="75000"/>
                    </a:schemeClr>
                  </a:solidFill>
                  <a:latin typeface="Arial" panose="020B0604020202020204" pitchFamily="34" charset="0"/>
                  <a:cs typeface="Arial" panose="020B0604020202020204" pitchFamily="34" charset="0"/>
                </a:rPr>
                <a:t> </a:t>
              </a:r>
              <a:r>
                <a:rPr lang="en-US" sz="2800" b="1" dirty="0">
                  <a:solidFill>
                    <a:schemeClr val="accent6">
                      <a:lumMod val="75000"/>
                    </a:schemeClr>
                  </a:solidFill>
                  <a:latin typeface="Arial" panose="020B0604020202020204" pitchFamily="34" charset="0"/>
                  <a:cs typeface="Arial" panose="020B0604020202020204" pitchFamily="34" charset="0"/>
                </a:rPr>
                <a:t>Project Implementation Review Committee (PIRC) for CADWM Implementation under </a:t>
              </a:r>
              <a:r>
                <a:rPr lang="en-US" sz="2800" b="1" dirty="0" smtClean="0">
                  <a:solidFill>
                    <a:schemeClr val="accent6">
                      <a:lumMod val="75000"/>
                    </a:schemeClr>
                  </a:solidFill>
                  <a:latin typeface="Arial" panose="020B0604020202020204" pitchFamily="34" charset="0"/>
                  <a:cs typeface="Arial" panose="020B0604020202020204" pitchFamily="34" charset="0"/>
                </a:rPr>
                <a:t>99 PRIORITIZED </a:t>
              </a:r>
              <a:r>
                <a:rPr lang="en-US" sz="2800" b="1" dirty="0">
                  <a:solidFill>
                    <a:schemeClr val="accent6">
                      <a:lumMod val="75000"/>
                    </a:schemeClr>
                  </a:solidFill>
                  <a:latin typeface="Arial" panose="020B0604020202020204" pitchFamily="34" charset="0"/>
                  <a:cs typeface="Arial" panose="020B0604020202020204" pitchFamily="34" charset="0"/>
                </a:rPr>
                <a:t>PROJECTS- </a:t>
              </a:r>
              <a:r>
                <a:rPr lang="en-US" sz="2800" b="1" dirty="0" smtClean="0">
                  <a:solidFill>
                    <a:schemeClr val="accent6">
                      <a:lumMod val="75000"/>
                    </a:schemeClr>
                  </a:solidFill>
                  <a:latin typeface="Arial" panose="020B0604020202020204" pitchFamily="34" charset="0"/>
                  <a:cs typeface="Arial" panose="020B0604020202020204" pitchFamily="34" charset="0"/>
                </a:rPr>
                <a:t>Goa </a:t>
              </a:r>
              <a:r>
                <a:rPr lang="en-US" sz="2800" b="1" dirty="0">
                  <a:solidFill>
                    <a:schemeClr val="accent6">
                      <a:lumMod val="75000"/>
                    </a:schemeClr>
                  </a:solidFill>
                  <a:latin typeface="Arial" panose="020B0604020202020204" pitchFamily="34" charset="0"/>
                  <a:cs typeface="Arial" panose="020B0604020202020204" pitchFamily="34" charset="0"/>
                </a:rPr>
                <a:t>State</a:t>
              </a:r>
              <a:endParaRPr lang="en-IN" sz="1050" b="1" cap="all" dirty="0">
                <a:ln/>
                <a:solidFill>
                  <a:srgbClr val="002060"/>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cs typeface="Arial" panose="020B0604020202020204" pitchFamily="34" charset="0"/>
              </a:endParaRPr>
            </a:p>
            <a:p>
              <a:pPr defTabSz="1244600">
                <a:lnSpc>
                  <a:spcPct val="90000"/>
                </a:lnSpc>
                <a:spcAft>
                  <a:spcPct val="35000"/>
                </a:spcAft>
                <a:defRPr/>
              </a:pPr>
              <a:endParaRPr lang="en-IN" sz="2800" dirty="0"/>
            </a:p>
          </p:txBody>
        </p:sp>
      </p:grpSp>
      <p:sp>
        <p:nvSpPr>
          <p:cNvPr id="5130" name="TextBox 1">
            <a:extLst>
              <a:ext uri="{FF2B5EF4-FFF2-40B4-BE49-F238E27FC236}">
                <a16:creationId xmlns:a16="http://schemas.microsoft.com/office/drawing/2014/main" xmlns="" id="{D62FC9C8-EBF9-4541-B835-70E47B599EB1}"/>
              </a:ext>
            </a:extLst>
          </p:cNvPr>
          <p:cNvSpPr txBox="1">
            <a:spLocks noChangeArrowheads="1"/>
          </p:cNvSpPr>
          <p:nvPr/>
        </p:nvSpPr>
        <p:spPr bwMode="auto">
          <a:xfrm>
            <a:off x="3073706" y="5884239"/>
            <a:ext cx="420868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IN" altLang="en-US" sz="2400" dirty="0">
                <a:latin typeface="Arial" panose="020B0604020202020204" pitchFamily="34" charset="0"/>
                <a:cs typeface="Arial" panose="020B0604020202020204" pitchFamily="34" charset="0"/>
              </a:rPr>
              <a:t>Date -11</a:t>
            </a:r>
            <a:r>
              <a:rPr lang="en-IN" altLang="en-US" sz="2400" baseline="30000" dirty="0">
                <a:latin typeface="Arial" panose="020B0604020202020204" pitchFamily="34" charset="0"/>
                <a:cs typeface="Arial" panose="020B0604020202020204" pitchFamily="34" charset="0"/>
              </a:rPr>
              <a:t>th</a:t>
            </a:r>
            <a:r>
              <a:rPr lang="en-IN" altLang="en-US" sz="2400" dirty="0">
                <a:latin typeface="Arial" panose="020B0604020202020204" pitchFamily="34" charset="0"/>
                <a:cs typeface="Arial" panose="020B0604020202020204" pitchFamily="34" charset="0"/>
              </a:rPr>
              <a:t> September,2020</a:t>
            </a:r>
          </a:p>
        </p:txBody>
      </p:sp>
    </p:spTree>
    <p:extLst>
      <p:ext uri="{BB962C8B-B14F-4D97-AF65-F5344CB8AC3E}">
        <p14:creationId xmlns:p14="http://schemas.microsoft.com/office/powerpoint/2010/main" val="316504552"/>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43" name="Footer Placeholder 5"/>
          <p:cNvSpPr>
            <a:spLocks noGrp="1"/>
          </p:cNvSpPr>
          <p:nvPr>
            <p:ph type="ftr" sz="quarter" idx="11"/>
          </p:nvPr>
        </p:nvSpPr>
        <p:spPr>
          <a:xfrm>
            <a:off x="3281363" y="6356351"/>
            <a:ext cx="3343275"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Book Antiqua" pitchFamily="18" charset="0"/>
                <a:ea typeface="+mn-ea"/>
                <a:cs typeface="+mn-cs"/>
              </a:rPr>
              <a:t>State : Goa</a:t>
            </a:r>
          </a:p>
        </p:txBody>
      </p:sp>
      <p:sp>
        <p:nvSpPr>
          <p:cNvPr id="1048644" name="Rounded Rectangle 6"/>
          <p:cNvSpPr/>
          <p:nvPr/>
        </p:nvSpPr>
        <p:spPr bwMode="auto">
          <a:xfrm>
            <a:off x="0" y="56172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cap="small">
                <a:solidFill>
                  <a:srgbClr val="002060"/>
                </a:solidFill>
                <a:latin typeface="Arial" panose="020B0604020202020204" pitchFamily="34" charset="0"/>
                <a:cs typeface="Arial" panose="020B0604020202020204" pitchFamily="34" charset="0"/>
              </a:rPr>
              <a:t>projects under pmksy- goa state</a:t>
            </a:r>
            <a:endParaRPr kumimoji="0" lang="en-US" sz="2800" b="1" i="0" u="none" strike="noStrike" kern="1200" cap="none" spc="0" normalizeH="0" baseline="0" noProof="0" dirty="0">
              <a:ln>
                <a:noFill/>
              </a:ln>
              <a:solidFill>
                <a:prstClr val="black"/>
              </a:solidFill>
              <a:effectLst/>
              <a:uLnTx/>
              <a:uFillTx/>
              <a:latin typeface="Calibri"/>
              <a:ea typeface="+mn-ea"/>
              <a:cs typeface="Arial" panose="020B0604020202020204" pitchFamily="34" charset="0"/>
            </a:endParaRPr>
          </a:p>
        </p:txBody>
      </p:sp>
      <p:sp>
        <p:nvSpPr>
          <p:cNvPr id="2" name="TextBox 1">
            <a:extLst>
              <a:ext uri="{FF2B5EF4-FFF2-40B4-BE49-F238E27FC236}">
                <a16:creationId xmlns="" xmlns:a16="http://schemas.microsoft.com/office/drawing/2014/main" id="{E1886939-A45F-4215-A2B2-5B75A9F7B235}"/>
              </a:ext>
            </a:extLst>
          </p:cNvPr>
          <p:cNvSpPr txBox="1"/>
          <p:nvPr/>
        </p:nvSpPr>
        <p:spPr>
          <a:xfrm>
            <a:off x="497471" y="1126394"/>
            <a:ext cx="9208389" cy="1107996"/>
          </a:xfrm>
          <a:prstGeom prst="rect">
            <a:avLst/>
          </a:prstGeom>
          <a:noFill/>
        </p:spPr>
        <p:txBody>
          <a:bodyPr wrap="square" rtlCol="0">
            <a:spAutoFit/>
          </a:bodyPr>
          <a:lstStyle/>
          <a:p>
            <a:r>
              <a:rPr lang="en-US" sz="2800" u="sng" dirty="0">
                <a:solidFill>
                  <a:srgbClr val="002060"/>
                </a:solidFill>
                <a:latin typeface="Arial" pitchFamily="34" charset="0"/>
                <a:cs typeface="Arial" pitchFamily="34" charset="0"/>
              </a:rPr>
              <a:t>Tillari Project </a:t>
            </a:r>
            <a:endParaRPr lang="en-US" sz="2800" u="sng" dirty="0" smtClean="0">
              <a:solidFill>
                <a:srgbClr val="002060"/>
              </a:solidFill>
              <a:latin typeface="Arial" pitchFamily="34" charset="0"/>
              <a:cs typeface="Arial" pitchFamily="34" charset="0"/>
            </a:endParaRPr>
          </a:p>
          <a:p>
            <a:r>
              <a:rPr lang="en-US" sz="2000" b="1" dirty="0" smtClean="0">
                <a:latin typeface="Arial" pitchFamily="34" charset="0"/>
                <a:cs typeface="Arial" pitchFamily="34" charset="0"/>
              </a:rPr>
              <a:t>It is a Inter-state </a:t>
            </a:r>
            <a:r>
              <a:rPr lang="en-US" sz="2000" b="1" dirty="0">
                <a:latin typeface="Arial" pitchFamily="34" charset="0"/>
                <a:cs typeface="Arial" pitchFamily="34" charset="0"/>
              </a:rPr>
              <a:t>project of Goa &amp; </a:t>
            </a:r>
            <a:r>
              <a:rPr lang="en-US" sz="2000" b="1" dirty="0" smtClean="0">
                <a:latin typeface="Arial" pitchFamily="34" charset="0"/>
                <a:cs typeface="Arial" pitchFamily="34" charset="0"/>
              </a:rPr>
              <a:t>Maharashtra</a:t>
            </a:r>
            <a:endParaRPr lang="en-US" sz="2000" b="1" dirty="0">
              <a:latin typeface="Arial" pitchFamily="34" charset="0"/>
              <a:cs typeface="Arial" pitchFamily="34" charset="0"/>
            </a:endParaRPr>
          </a:p>
          <a:p>
            <a:endParaRPr lang="en-IN" dirty="0"/>
          </a:p>
        </p:txBody>
      </p:sp>
      <p:sp>
        <p:nvSpPr>
          <p:cNvPr id="6" name="Rectangle 5"/>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graphicFrame>
        <p:nvGraphicFramePr>
          <p:cNvPr id="7" name="Table 6"/>
          <p:cNvGraphicFramePr>
            <a:graphicFrameLocks noGrp="1"/>
          </p:cNvGraphicFramePr>
          <p:nvPr/>
        </p:nvGraphicFramePr>
        <p:xfrm>
          <a:off x="649998" y="2181339"/>
          <a:ext cx="7915815" cy="2895019"/>
        </p:xfrm>
        <a:graphic>
          <a:graphicData uri="http://schemas.openxmlformats.org/drawingml/2006/table">
            <a:tbl>
              <a:tblPr firstRow="1" bandRow="1">
                <a:tableStyleId>{5C22544A-7EE6-4342-B048-85BDC9FD1C3A}</a:tableStyleId>
              </a:tblPr>
              <a:tblGrid>
                <a:gridCol w="1062945"/>
                <a:gridCol w="1150482"/>
                <a:gridCol w="1225513"/>
                <a:gridCol w="1087955"/>
                <a:gridCol w="912883"/>
                <a:gridCol w="2476037"/>
              </a:tblGrid>
              <a:tr h="695378">
                <a:tc>
                  <a:txBody>
                    <a:bodyPr/>
                    <a:lstStyle/>
                    <a:p>
                      <a:endParaRPr lang="en-IN" sz="2800" b="0" dirty="0">
                        <a:solidFill>
                          <a:schemeClr val="bg1"/>
                        </a:solidFill>
                      </a:endParaRPr>
                    </a:p>
                  </a:txBody>
                  <a:tcPr/>
                </a:tc>
                <a:tc gridSpan="2">
                  <a:txBody>
                    <a:bodyPr/>
                    <a:lstStyle/>
                    <a:p>
                      <a:pPr algn="ctr"/>
                      <a:r>
                        <a:rPr lang="en-IN" sz="2800" b="0" dirty="0" err="1" smtClean="0">
                          <a:solidFill>
                            <a:schemeClr val="bg1"/>
                          </a:solidFill>
                        </a:rPr>
                        <a:t>Maharastra</a:t>
                      </a:r>
                      <a:endParaRPr lang="en-IN" sz="2800" b="0" dirty="0">
                        <a:solidFill>
                          <a:schemeClr val="bg1"/>
                        </a:solidFill>
                      </a:endParaRPr>
                    </a:p>
                  </a:txBody>
                  <a:tcPr/>
                </a:tc>
                <a:tc hMerge="1">
                  <a:txBody>
                    <a:bodyPr/>
                    <a:lstStyle/>
                    <a:p>
                      <a:pPr algn="ctr"/>
                      <a:endParaRPr lang="en-IN" dirty="0"/>
                    </a:p>
                  </a:txBody>
                  <a:tcPr/>
                </a:tc>
                <a:tc gridSpan="3">
                  <a:txBody>
                    <a:bodyPr/>
                    <a:lstStyle/>
                    <a:p>
                      <a:pPr algn="ctr"/>
                      <a:r>
                        <a:rPr lang="en-IN" sz="2800" b="0" dirty="0" smtClean="0">
                          <a:solidFill>
                            <a:srgbClr val="002060"/>
                          </a:solidFill>
                        </a:rPr>
                        <a:t>Goa</a:t>
                      </a:r>
                      <a:endParaRPr lang="en-IN" sz="2800" b="0" dirty="0">
                        <a:solidFill>
                          <a:srgbClr val="002060"/>
                        </a:solidFill>
                      </a:endParaRPr>
                    </a:p>
                  </a:txBody>
                  <a:tcPr/>
                </a:tc>
                <a:tc hMerge="1">
                  <a:txBody>
                    <a:bodyPr/>
                    <a:lstStyle/>
                    <a:p>
                      <a:endParaRPr lang="en-IN" dirty="0"/>
                    </a:p>
                  </a:txBody>
                  <a:tcPr/>
                </a:tc>
                <a:tc hMerge="1">
                  <a:txBody>
                    <a:bodyPr/>
                    <a:lstStyle/>
                    <a:p>
                      <a:endParaRPr lang="en-IN" dirty="0"/>
                    </a:p>
                  </a:txBody>
                  <a:tcPr/>
                </a:tc>
              </a:tr>
              <a:tr h="706622">
                <a:tc>
                  <a:txBody>
                    <a:bodyPr/>
                    <a:lstStyle/>
                    <a:p>
                      <a:endParaRPr lang="en-IN" sz="1800" dirty="0">
                        <a:solidFill>
                          <a:srgbClr val="0070C0"/>
                        </a:solidFill>
                      </a:endParaRPr>
                    </a:p>
                  </a:txBody>
                  <a:tcPr/>
                </a:tc>
                <a:tc>
                  <a:txBody>
                    <a:bodyPr/>
                    <a:lstStyle/>
                    <a:p>
                      <a:r>
                        <a:rPr lang="en-IN" sz="1800" dirty="0" smtClean="0">
                          <a:solidFill>
                            <a:srgbClr val="0070C0"/>
                          </a:solidFill>
                        </a:rPr>
                        <a:t>Length  in</a:t>
                      </a:r>
                    </a:p>
                    <a:p>
                      <a:r>
                        <a:rPr lang="en-IN" sz="1800" dirty="0" smtClean="0">
                          <a:solidFill>
                            <a:srgbClr val="0070C0"/>
                          </a:solidFill>
                        </a:rPr>
                        <a:t>km</a:t>
                      </a:r>
                      <a:endParaRPr lang="en-IN" sz="1800" dirty="0">
                        <a:solidFill>
                          <a:srgbClr val="0070C0"/>
                        </a:solidFill>
                      </a:endParaRPr>
                    </a:p>
                  </a:txBody>
                  <a:tcPr/>
                </a:tc>
                <a:tc>
                  <a:txBody>
                    <a:bodyPr/>
                    <a:lstStyle/>
                    <a:p>
                      <a:r>
                        <a:rPr lang="en-IN" sz="1800" dirty="0" smtClean="0">
                          <a:solidFill>
                            <a:srgbClr val="0070C0"/>
                          </a:solidFill>
                        </a:rPr>
                        <a:t>CCA     in ha</a:t>
                      </a:r>
                      <a:endParaRPr lang="en-IN" sz="1800" dirty="0">
                        <a:solidFill>
                          <a:srgbClr val="0070C0"/>
                        </a:solidFill>
                      </a:endParaRPr>
                    </a:p>
                  </a:txBody>
                  <a:tcPr/>
                </a:tc>
                <a:tc>
                  <a:txBody>
                    <a:bodyPr/>
                    <a:lstStyle/>
                    <a:p>
                      <a:r>
                        <a:rPr lang="en-IN" sz="1800" dirty="0" smtClean="0">
                          <a:solidFill>
                            <a:srgbClr val="002060"/>
                          </a:solidFill>
                        </a:rPr>
                        <a:t>Length in km</a:t>
                      </a:r>
                      <a:endParaRPr lang="en-IN" sz="1800" dirty="0">
                        <a:solidFill>
                          <a:srgbClr val="002060"/>
                        </a:solidFill>
                      </a:endParaRPr>
                    </a:p>
                  </a:txBody>
                  <a:tcPr/>
                </a:tc>
                <a:tc>
                  <a:txBody>
                    <a:bodyPr/>
                    <a:lstStyle/>
                    <a:p>
                      <a:r>
                        <a:rPr lang="en-IN" sz="1800" dirty="0" smtClean="0">
                          <a:solidFill>
                            <a:srgbClr val="002060"/>
                          </a:solidFill>
                        </a:rPr>
                        <a:t>CCA  in ha</a:t>
                      </a:r>
                      <a:endParaRPr lang="en-IN" sz="1800" dirty="0">
                        <a:solidFill>
                          <a:srgbClr val="002060"/>
                        </a:solidFill>
                      </a:endParaRPr>
                    </a:p>
                  </a:txBody>
                  <a:tcPr/>
                </a:tc>
                <a:tc>
                  <a:txBody>
                    <a:bodyPr/>
                    <a:lstStyle/>
                    <a:p>
                      <a:r>
                        <a:rPr lang="en-IN" sz="1800" dirty="0" smtClean="0">
                          <a:solidFill>
                            <a:srgbClr val="002060"/>
                          </a:solidFill>
                        </a:rPr>
                        <a:t>No of Distributaries</a:t>
                      </a:r>
                      <a:endParaRPr lang="en-IN" sz="1800" dirty="0">
                        <a:solidFill>
                          <a:srgbClr val="002060"/>
                        </a:solidFill>
                      </a:endParaRPr>
                    </a:p>
                  </a:txBody>
                  <a:tcPr/>
                </a:tc>
              </a:tr>
              <a:tr h="497673">
                <a:tc>
                  <a:txBody>
                    <a:bodyPr/>
                    <a:lstStyle/>
                    <a:p>
                      <a:r>
                        <a:rPr lang="en-IN" dirty="0" smtClean="0">
                          <a:solidFill>
                            <a:srgbClr val="0070C0"/>
                          </a:solidFill>
                        </a:rPr>
                        <a:t>LBC</a:t>
                      </a:r>
                      <a:endParaRPr lang="en-IN" dirty="0">
                        <a:solidFill>
                          <a:srgbClr val="0070C0"/>
                        </a:solidFill>
                      </a:endParaRPr>
                    </a:p>
                  </a:txBody>
                  <a:tcPr/>
                </a:tc>
                <a:tc>
                  <a:txBody>
                    <a:bodyPr/>
                    <a:lstStyle/>
                    <a:p>
                      <a:r>
                        <a:rPr lang="en-IN" dirty="0" smtClean="0">
                          <a:solidFill>
                            <a:srgbClr val="0070C0"/>
                          </a:solidFill>
                        </a:rPr>
                        <a:t>18.37</a:t>
                      </a:r>
                      <a:endParaRPr lang="en-IN" dirty="0">
                        <a:solidFill>
                          <a:srgbClr val="0070C0"/>
                        </a:solidFill>
                      </a:endParaRPr>
                    </a:p>
                  </a:txBody>
                  <a:tcPr/>
                </a:tc>
                <a:tc>
                  <a:txBody>
                    <a:bodyPr/>
                    <a:lstStyle/>
                    <a:p>
                      <a:r>
                        <a:rPr lang="en-IN" dirty="0" smtClean="0">
                          <a:solidFill>
                            <a:srgbClr val="0070C0"/>
                          </a:solidFill>
                        </a:rPr>
                        <a:t>1671</a:t>
                      </a:r>
                      <a:endParaRPr lang="en-IN" dirty="0">
                        <a:solidFill>
                          <a:srgbClr val="0070C0"/>
                        </a:solidFill>
                      </a:endParaRPr>
                    </a:p>
                  </a:txBody>
                  <a:tcPr/>
                </a:tc>
                <a:tc>
                  <a:txBody>
                    <a:bodyPr/>
                    <a:lstStyle/>
                    <a:p>
                      <a:r>
                        <a:rPr lang="en-IN" dirty="0" smtClean="0">
                          <a:solidFill>
                            <a:srgbClr val="002060"/>
                          </a:solidFill>
                        </a:rPr>
                        <a:t>37.4</a:t>
                      </a:r>
                      <a:endParaRPr lang="en-IN" dirty="0">
                        <a:solidFill>
                          <a:srgbClr val="002060"/>
                        </a:solidFill>
                      </a:endParaRPr>
                    </a:p>
                  </a:txBody>
                  <a:tcPr/>
                </a:tc>
                <a:tc>
                  <a:txBody>
                    <a:bodyPr/>
                    <a:lstStyle/>
                    <a:p>
                      <a:r>
                        <a:rPr lang="en-IN" dirty="0" smtClean="0">
                          <a:solidFill>
                            <a:srgbClr val="002060"/>
                          </a:solidFill>
                        </a:rPr>
                        <a:t>10267</a:t>
                      </a:r>
                      <a:endParaRPr lang="en-IN" dirty="0">
                        <a:solidFill>
                          <a:srgbClr val="002060"/>
                        </a:solidFill>
                      </a:endParaRPr>
                    </a:p>
                  </a:txBody>
                  <a:tcPr/>
                </a:tc>
                <a:tc>
                  <a:txBody>
                    <a:bodyPr/>
                    <a:lstStyle/>
                    <a:p>
                      <a:r>
                        <a:rPr lang="en-IN" dirty="0" smtClean="0">
                          <a:solidFill>
                            <a:srgbClr val="002060"/>
                          </a:solidFill>
                        </a:rPr>
                        <a:t>12 (8 </a:t>
                      </a:r>
                      <a:r>
                        <a:rPr lang="en-IN" dirty="0" err="1" smtClean="0">
                          <a:solidFill>
                            <a:srgbClr val="002060"/>
                          </a:solidFill>
                        </a:rPr>
                        <a:t>Dy</a:t>
                      </a:r>
                      <a:r>
                        <a:rPr lang="en-IN" dirty="0" smtClean="0">
                          <a:solidFill>
                            <a:srgbClr val="002060"/>
                          </a:solidFill>
                        </a:rPr>
                        <a:t> + 4 Minors)</a:t>
                      </a:r>
                      <a:endParaRPr lang="en-IN" dirty="0">
                        <a:solidFill>
                          <a:srgbClr val="002060"/>
                        </a:solidFill>
                      </a:endParaRPr>
                    </a:p>
                  </a:txBody>
                  <a:tcPr/>
                </a:tc>
              </a:tr>
              <a:tr h="497673">
                <a:tc>
                  <a:txBody>
                    <a:bodyPr/>
                    <a:lstStyle/>
                    <a:p>
                      <a:r>
                        <a:rPr lang="en-IN" dirty="0" smtClean="0">
                          <a:solidFill>
                            <a:srgbClr val="0070C0"/>
                          </a:solidFill>
                        </a:rPr>
                        <a:t>RBC</a:t>
                      </a:r>
                      <a:endParaRPr lang="en-IN" dirty="0">
                        <a:solidFill>
                          <a:srgbClr val="0070C0"/>
                        </a:solidFill>
                      </a:endParaRPr>
                    </a:p>
                  </a:txBody>
                  <a:tcPr/>
                </a:tc>
                <a:tc>
                  <a:txBody>
                    <a:bodyPr/>
                    <a:lstStyle/>
                    <a:p>
                      <a:r>
                        <a:rPr lang="en-IN" dirty="0" smtClean="0">
                          <a:solidFill>
                            <a:srgbClr val="0070C0"/>
                          </a:solidFill>
                        </a:rPr>
                        <a:t>24.7</a:t>
                      </a:r>
                      <a:endParaRPr lang="en-IN" dirty="0">
                        <a:solidFill>
                          <a:srgbClr val="0070C0"/>
                        </a:solidFill>
                      </a:endParaRPr>
                    </a:p>
                  </a:txBody>
                  <a:tcPr/>
                </a:tc>
                <a:tc>
                  <a:txBody>
                    <a:bodyPr/>
                    <a:lstStyle/>
                    <a:p>
                      <a:r>
                        <a:rPr lang="en-IN" dirty="0" smtClean="0">
                          <a:solidFill>
                            <a:srgbClr val="0070C0"/>
                          </a:solidFill>
                        </a:rPr>
                        <a:t>5005</a:t>
                      </a:r>
                      <a:endParaRPr lang="en-IN" dirty="0">
                        <a:solidFill>
                          <a:srgbClr val="0070C0"/>
                        </a:solidFill>
                      </a:endParaRPr>
                    </a:p>
                  </a:txBody>
                  <a:tcPr/>
                </a:tc>
                <a:tc>
                  <a:txBody>
                    <a:bodyPr/>
                    <a:lstStyle/>
                    <a:p>
                      <a:r>
                        <a:rPr lang="en-IN" dirty="0" smtClean="0">
                          <a:solidFill>
                            <a:srgbClr val="002060"/>
                          </a:solidFill>
                        </a:rPr>
                        <a:t>23.75</a:t>
                      </a:r>
                      <a:endParaRPr lang="en-IN" dirty="0">
                        <a:solidFill>
                          <a:srgbClr val="002060"/>
                        </a:solidFill>
                      </a:endParaRPr>
                    </a:p>
                  </a:txBody>
                  <a:tcPr/>
                </a:tc>
                <a:tc>
                  <a:txBody>
                    <a:bodyPr/>
                    <a:lstStyle/>
                    <a:p>
                      <a:r>
                        <a:rPr lang="en-IN" dirty="0" smtClean="0">
                          <a:solidFill>
                            <a:srgbClr val="002060"/>
                          </a:solidFill>
                        </a:rPr>
                        <a:t>4254</a:t>
                      </a:r>
                      <a:endParaRPr lang="en-IN" dirty="0">
                        <a:solidFill>
                          <a:srgbClr val="002060"/>
                        </a:solidFill>
                      </a:endParaRPr>
                    </a:p>
                  </a:txBody>
                  <a:tcPr/>
                </a:tc>
                <a:tc>
                  <a:txBody>
                    <a:bodyPr/>
                    <a:lstStyle/>
                    <a:p>
                      <a:r>
                        <a:rPr lang="en-IN" dirty="0" smtClean="0">
                          <a:solidFill>
                            <a:srgbClr val="002060"/>
                          </a:solidFill>
                        </a:rPr>
                        <a:t>6</a:t>
                      </a:r>
                      <a:endParaRPr lang="en-IN" dirty="0">
                        <a:solidFill>
                          <a:srgbClr val="002060"/>
                        </a:solidFill>
                      </a:endParaRPr>
                    </a:p>
                  </a:txBody>
                  <a:tcPr/>
                </a:tc>
              </a:tr>
              <a:tr h="497673">
                <a:tc>
                  <a:txBody>
                    <a:bodyPr/>
                    <a:lstStyle/>
                    <a:p>
                      <a:r>
                        <a:rPr lang="en-IN" dirty="0" smtClean="0">
                          <a:solidFill>
                            <a:srgbClr val="0070C0"/>
                          </a:solidFill>
                        </a:rPr>
                        <a:t>Total</a:t>
                      </a:r>
                      <a:endParaRPr lang="en-IN" dirty="0">
                        <a:solidFill>
                          <a:srgbClr val="0070C0"/>
                        </a:solidFill>
                      </a:endParaRPr>
                    </a:p>
                  </a:txBody>
                  <a:tcPr/>
                </a:tc>
                <a:tc>
                  <a:txBody>
                    <a:bodyPr/>
                    <a:lstStyle/>
                    <a:p>
                      <a:endParaRPr lang="en-IN" dirty="0">
                        <a:solidFill>
                          <a:srgbClr val="0070C0"/>
                        </a:solidFill>
                      </a:endParaRPr>
                    </a:p>
                  </a:txBody>
                  <a:tcPr/>
                </a:tc>
                <a:tc>
                  <a:txBody>
                    <a:bodyPr/>
                    <a:lstStyle/>
                    <a:p>
                      <a:r>
                        <a:rPr lang="en-IN" dirty="0" smtClean="0">
                          <a:solidFill>
                            <a:srgbClr val="0070C0"/>
                          </a:solidFill>
                        </a:rPr>
                        <a:t>6676</a:t>
                      </a:r>
                      <a:endParaRPr lang="en-IN" dirty="0">
                        <a:solidFill>
                          <a:srgbClr val="0070C0"/>
                        </a:solidFill>
                      </a:endParaRPr>
                    </a:p>
                  </a:txBody>
                  <a:tcPr/>
                </a:tc>
                <a:tc>
                  <a:txBody>
                    <a:bodyPr/>
                    <a:lstStyle/>
                    <a:p>
                      <a:endParaRPr lang="en-IN" dirty="0">
                        <a:solidFill>
                          <a:srgbClr val="002060"/>
                        </a:solidFill>
                      </a:endParaRPr>
                    </a:p>
                  </a:txBody>
                  <a:tcPr/>
                </a:tc>
                <a:tc>
                  <a:txBody>
                    <a:bodyPr/>
                    <a:lstStyle/>
                    <a:p>
                      <a:r>
                        <a:rPr lang="en-IN" dirty="0" smtClean="0">
                          <a:solidFill>
                            <a:srgbClr val="002060"/>
                          </a:solidFill>
                        </a:rPr>
                        <a:t>14521</a:t>
                      </a:r>
                      <a:endParaRPr lang="en-IN" dirty="0">
                        <a:solidFill>
                          <a:srgbClr val="002060"/>
                        </a:solidFill>
                      </a:endParaRPr>
                    </a:p>
                  </a:txBody>
                  <a:tcPr/>
                </a:tc>
                <a:tc>
                  <a:txBody>
                    <a:bodyPr/>
                    <a:lstStyle/>
                    <a:p>
                      <a:endParaRPr lang="en-IN" dirty="0">
                        <a:solidFill>
                          <a:srgbClr val="002060"/>
                        </a:solidFill>
                      </a:endParaRPr>
                    </a:p>
                  </a:txBody>
                  <a:tcPr/>
                </a:tc>
              </a:tr>
            </a:tbl>
          </a:graphicData>
        </a:graphic>
      </p:graphicFrame>
      <p:sp>
        <p:nvSpPr>
          <p:cNvPr id="10" name="TextBox 9"/>
          <p:cNvSpPr txBox="1"/>
          <p:nvPr/>
        </p:nvSpPr>
        <p:spPr>
          <a:xfrm>
            <a:off x="4230476" y="5199961"/>
            <a:ext cx="4990642" cy="1200329"/>
          </a:xfrm>
          <a:prstGeom prst="rect">
            <a:avLst/>
          </a:prstGeom>
          <a:noFill/>
        </p:spPr>
        <p:txBody>
          <a:bodyPr wrap="square" rtlCol="0">
            <a:spAutoFit/>
          </a:bodyPr>
          <a:lstStyle/>
          <a:p>
            <a:r>
              <a:rPr lang="en-IN" dirty="0" smtClean="0"/>
              <a:t>CCA Created up to 6/20                            --  11830 ha </a:t>
            </a:r>
          </a:p>
          <a:p>
            <a:r>
              <a:rPr lang="en-IN" dirty="0" smtClean="0"/>
              <a:t>CCA Utilised up to 3/16                               --  5854 ha </a:t>
            </a:r>
          </a:p>
          <a:p>
            <a:r>
              <a:rPr lang="en-IN" dirty="0" smtClean="0"/>
              <a:t>Balance CCA to be utilised under PMKSY  -- 8667 ha </a:t>
            </a:r>
          </a:p>
          <a:p>
            <a:endParaRPr lang="en-IN" dirty="0"/>
          </a:p>
        </p:txBody>
      </p:sp>
    </p:spTree>
    <p:extLst>
      <p:ext uri="{BB962C8B-B14F-4D97-AF65-F5344CB8AC3E}">
        <p14:creationId xmlns:p14="http://schemas.microsoft.com/office/powerpoint/2010/main" val="3202277242"/>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42" name="Rectangle 2"/>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30000" noProof="0" dirty="0">
                <a:ln>
                  <a:noFill/>
                </a:ln>
                <a:solidFill>
                  <a:prstClr val="white"/>
                </a:solidFill>
                <a:effectLst/>
                <a:uLnTx/>
                <a:uFillTx/>
                <a:latin typeface="Calibri"/>
                <a:ea typeface="+mn-ea"/>
                <a:cs typeface="+mn-cs"/>
              </a:rPr>
              <a:t>7th</a:t>
            </a:r>
            <a:r>
              <a:rPr kumimoji="0" lang="en-IN" sz="2000" b="1" i="0" u="none" strike="noStrike" kern="1200" cap="none" spc="0" normalizeH="0" baseline="0" noProof="0" dirty="0">
                <a:ln>
                  <a:noFill/>
                </a:ln>
                <a:solidFill>
                  <a:prstClr val="white"/>
                </a:solidFill>
                <a:effectLst/>
                <a:uLnTx/>
                <a:uFillTx/>
                <a:latin typeface="Calibri"/>
                <a:ea typeface="+mn-ea"/>
                <a:cs typeface="+mn-cs"/>
              </a:rPr>
              <a:t> PIRC Meeting:  Progress Review Presentations</a:t>
            </a: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1048643" name="Footer Placeholder 5"/>
          <p:cNvSpPr>
            <a:spLocks noGrp="1"/>
          </p:cNvSpPr>
          <p:nvPr>
            <p:ph type="ftr" sz="quarter" idx="11"/>
          </p:nvPr>
        </p:nvSpPr>
        <p:spPr>
          <a:xfrm>
            <a:off x="3281363" y="6356351"/>
            <a:ext cx="3343275"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Book Antiqua" pitchFamily="18" charset="0"/>
                <a:ea typeface="+mn-ea"/>
                <a:cs typeface="+mn-cs"/>
              </a:rPr>
              <a:t>State : Goa</a:t>
            </a:r>
          </a:p>
        </p:txBody>
      </p:sp>
      <p:pic>
        <p:nvPicPr>
          <p:cNvPr id="6" name="Picture 5">
            <a:extLst>
              <a:ext uri="{FF2B5EF4-FFF2-40B4-BE49-F238E27FC236}">
                <a16:creationId xmlns="" xmlns:a16="http://schemas.microsoft.com/office/drawing/2014/main" id="{ABC1E851-7F78-4BE5-8337-309D0810A591}"/>
              </a:ext>
            </a:extLst>
          </p:cNvPr>
          <p:cNvPicPr>
            <a:picLocks noChangeAspect="1"/>
          </p:cNvPicPr>
          <p:nvPr/>
        </p:nvPicPr>
        <p:blipFill>
          <a:blip r:embed="rId3"/>
          <a:stretch>
            <a:fillRect/>
          </a:stretch>
        </p:blipFill>
        <p:spPr>
          <a:xfrm>
            <a:off x="0" y="1149338"/>
            <a:ext cx="9906000" cy="5703973"/>
          </a:xfrm>
          <a:prstGeom prst="rect">
            <a:avLst/>
          </a:prstGeom>
        </p:spPr>
      </p:pic>
      <p:sp>
        <p:nvSpPr>
          <p:cNvPr id="7" name="Rectangle 6"/>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3567420598"/>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86" name="Rounded Rectangle 8"/>
          <p:cNvSpPr/>
          <p:nvPr/>
        </p:nvSpPr>
        <p:spPr bwMode="auto">
          <a:xfrm>
            <a:off x="281805" y="749826"/>
            <a:ext cx="9235638" cy="505654"/>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r>
              <a:rPr lang="en-US" sz="4000" b="1" dirty="0"/>
              <a:t>State : Goa</a:t>
            </a:r>
          </a:p>
        </p:txBody>
      </p:sp>
      <p:graphicFrame>
        <p:nvGraphicFramePr>
          <p:cNvPr id="4194304" name="Content Placeholder 3"/>
          <p:cNvGraphicFramePr>
            <a:graphicFrameLocks noGrp="1"/>
          </p:cNvGraphicFramePr>
          <p:nvPr/>
        </p:nvGraphicFramePr>
        <p:xfrm>
          <a:off x="359997" y="1373046"/>
          <a:ext cx="9346495" cy="873232"/>
        </p:xfrm>
        <a:graphic>
          <a:graphicData uri="http://schemas.openxmlformats.org/drawingml/2006/table">
            <a:tbl>
              <a:tblPr/>
              <a:tblGrid>
                <a:gridCol w="9346495">
                  <a:extLst>
                    <a:ext uri="{9D8B030D-6E8A-4147-A177-3AD203B41FA5}">
                      <a16:colId xmlns="" xmlns:a16="http://schemas.microsoft.com/office/drawing/2014/main" val="20000"/>
                    </a:ext>
                  </a:extLst>
                </a:gridCol>
              </a:tblGrid>
              <a:tr h="800688">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pPr>
                      <a:r>
                        <a:rPr kumimoji="0" lang="en-IN" sz="2400" b="1" i="0" u="none" strike="noStrike" cap="none" normalizeH="0" baseline="0" dirty="0">
                          <a:ln>
                            <a:noFill/>
                          </a:ln>
                          <a:solidFill>
                            <a:schemeClr val="tx1"/>
                          </a:solidFill>
                          <a:effectLst/>
                          <a:latin typeface="Arial" pitchFamily="34" charset="0"/>
                          <a:ea typeface="MS PGothic" pitchFamily="34" charset="-128"/>
                        </a:rPr>
                        <a:t>Number of Projects : 1              Projects Included: 1</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pPr>
                      <a:r>
                        <a:rPr kumimoji="0" lang="en-IN" sz="2400" b="1" i="0" u="none" strike="noStrike" cap="none" normalizeH="0" baseline="0" dirty="0">
                          <a:ln>
                            <a:noFill/>
                          </a:ln>
                          <a:solidFill>
                            <a:schemeClr val="tx1"/>
                          </a:solidFill>
                          <a:effectLst/>
                          <a:latin typeface="Arial" pitchFamily="34" charset="0"/>
                          <a:ea typeface="MS PGothic" pitchFamily="34" charset="-128"/>
                        </a:rPr>
                        <a:t>Projects Availing CA:   1         Projects Reporting Progress: 1</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headEnd type="none" w="med" len="med"/>
                      <a:tailEnd type="none" w="med" len="med"/>
                    </a:lnTlToBr>
                    <a:lnBlToTr>
                      <a:noFill/>
                      <a:headEnd type="none" w="med" len="med"/>
                      <a:tailEnd type="none" w="med" len="med"/>
                    </a:lnBlToTr>
                    <a:noFill/>
                  </a:tcPr>
                </a:tc>
                <a:extLst>
                  <a:ext uri="{0D108BD9-81ED-4DB2-BD59-A6C34878D82A}">
                    <a16:rowId xmlns="" xmlns:a16="http://schemas.microsoft.com/office/drawing/2014/main" val="10000"/>
                  </a:ext>
                </a:extLst>
              </a:tr>
            </a:tbl>
          </a:graphicData>
        </a:graphic>
      </p:graphicFrame>
      <p:graphicFrame>
        <p:nvGraphicFramePr>
          <p:cNvPr id="4194305" name="Chart 11"/>
          <p:cNvGraphicFramePr>
            <a:graphicFrameLocks/>
          </p:cNvGraphicFramePr>
          <p:nvPr/>
        </p:nvGraphicFramePr>
        <p:xfrm>
          <a:off x="473950" y="2380593"/>
          <a:ext cx="8851353" cy="4177862"/>
        </p:xfrm>
        <a:graphic>
          <a:graphicData uri="http://schemas.openxmlformats.org/drawingml/2006/chart">
            <c:chart xmlns:c="http://schemas.openxmlformats.org/drawingml/2006/chart" xmlns:r="http://schemas.openxmlformats.org/officeDocument/2006/relationships" r:id="rId3"/>
          </a:graphicData>
        </a:graphic>
      </p:graphicFrame>
      <p:sp>
        <p:nvSpPr>
          <p:cNvPr id="1048587" name="TextBox 13"/>
          <p:cNvSpPr txBox="1"/>
          <p:nvPr/>
        </p:nvSpPr>
        <p:spPr>
          <a:xfrm>
            <a:off x="5841125" y="2380594"/>
            <a:ext cx="2972369" cy="461665"/>
          </a:xfrm>
          <a:prstGeom prst="rect">
            <a:avLst/>
          </a:prstGeom>
          <a:noFill/>
        </p:spPr>
        <p:txBody>
          <a:bodyPr wrap="square" rtlCol="0">
            <a:spAutoFit/>
          </a:bodyPr>
          <a:lstStyle/>
          <a:p>
            <a:r>
              <a:rPr lang="en-IN" sz="2400" b="1" u="sng" dirty="0"/>
              <a:t>Physical Progress</a:t>
            </a:r>
            <a:endParaRPr lang="en-US" sz="2400" b="1" u="sng" dirty="0"/>
          </a:p>
        </p:txBody>
      </p:sp>
      <p:cxnSp>
        <p:nvCxnSpPr>
          <p:cNvPr id="3145728" name="Straight Arrow Connector 4"/>
          <p:cNvCxnSpPr>
            <a:cxnSpLocks/>
            <a:stCxn id="4194305" idx="0"/>
          </p:cNvCxnSpPr>
          <p:nvPr/>
        </p:nvCxnSpPr>
        <p:spPr>
          <a:xfrm flipH="1">
            <a:off x="4899624" y="2380593"/>
            <a:ext cx="2" cy="231407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1048588" name="TextBox 7"/>
          <p:cNvSpPr txBox="1"/>
          <p:nvPr/>
        </p:nvSpPr>
        <p:spPr>
          <a:xfrm>
            <a:off x="4457700" y="283779"/>
            <a:ext cx="233680" cy="358140"/>
          </a:xfrm>
          <a:prstGeom prst="rect">
            <a:avLst/>
          </a:prstGeom>
          <a:noFill/>
        </p:spPr>
        <p:txBody>
          <a:bodyPr wrap="none" rtlCol="0">
            <a:spAutoFit/>
          </a:bodyPr>
          <a:lstStyle/>
          <a:p>
            <a:endParaRPr lang="en-IN" dirty="0"/>
          </a:p>
        </p:txBody>
      </p:sp>
      <p:sp>
        <p:nvSpPr>
          <p:cNvPr id="1048590" name="Footer Placeholder 5"/>
          <p:cNvSpPr txBox="1"/>
          <p:nvPr/>
        </p:nvSpPr>
        <p:spPr>
          <a:xfrm>
            <a:off x="3227987" y="6495726"/>
            <a:ext cx="3343275" cy="365125"/>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800" b="1" dirty="0">
                <a:solidFill>
                  <a:schemeClr val="tx1"/>
                </a:solidFill>
                <a:latin typeface="Book Antiqua" pitchFamily="18" charset="0"/>
              </a:rPr>
              <a:t>State : Goa</a:t>
            </a:r>
            <a:endParaRPr lang="en-IN" sz="1800" b="1" dirty="0">
              <a:solidFill>
                <a:schemeClr val="tx1"/>
              </a:solidFill>
              <a:latin typeface="Book Antiqua" pitchFamily="18" charset="0"/>
            </a:endParaRPr>
          </a:p>
        </p:txBody>
      </p:sp>
      <p:sp>
        <p:nvSpPr>
          <p:cNvPr id="10" name="Rectangle 9"/>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
        <p:nvSpPr>
          <p:cNvPr id="11" name="TextBox 10"/>
          <p:cNvSpPr txBox="1"/>
          <p:nvPr/>
        </p:nvSpPr>
        <p:spPr>
          <a:xfrm>
            <a:off x="3260993" y="5673688"/>
            <a:ext cx="793215" cy="369332"/>
          </a:xfrm>
          <a:prstGeom prst="rect">
            <a:avLst/>
          </a:prstGeom>
          <a:noFill/>
        </p:spPr>
        <p:txBody>
          <a:bodyPr wrap="square" rtlCol="0">
            <a:spAutoFit/>
          </a:bodyPr>
          <a:lstStyle/>
          <a:p>
            <a:r>
              <a:rPr lang="en-IN" dirty="0" smtClean="0"/>
              <a:t>CA</a:t>
            </a:r>
            <a:endParaRPr lang="en-IN" dirty="0"/>
          </a:p>
        </p:txBody>
      </p:sp>
      <p:sp>
        <p:nvSpPr>
          <p:cNvPr id="12" name="TextBox 11"/>
          <p:cNvSpPr txBox="1"/>
          <p:nvPr/>
        </p:nvSpPr>
        <p:spPr>
          <a:xfrm>
            <a:off x="1110866" y="5649820"/>
            <a:ext cx="1533181" cy="369332"/>
          </a:xfrm>
          <a:prstGeom prst="rect">
            <a:avLst/>
          </a:prstGeom>
          <a:noFill/>
        </p:spPr>
        <p:txBody>
          <a:bodyPr wrap="square" rtlCol="0">
            <a:spAutoFit/>
          </a:bodyPr>
          <a:lstStyle/>
          <a:p>
            <a:r>
              <a:rPr lang="en-IN" dirty="0" smtClean="0"/>
              <a:t>Expenditure</a:t>
            </a:r>
            <a:endParaRPr lang="en-IN" dirty="0"/>
          </a:p>
        </p:txBody>
      </p:sp>
      <p:sp>
        <p:nvSpPr>
          <p:cNvPr id="14" name="TextBox 13"/>
          <p:cNvSpPr txBox="1"/>
          <p:nvPr/>
        </p:nvSpPr>
        <p:spPr>
          <a:xfrm>
            <a:off x="5550665" y="5759987"/>
            <a:ext cx="793215" cy="369332"/>
          </a:xfrm>
          <a:prstGeom prst="rect">
            <a:avLst/>
          </a:prstGeom>
          <a:noFill/>
        </p:spPr>
        <p:txBody>
          <a:bodyPr wrap="square" rtlCol="0">
            <a:spAutoFit/>
          </a:bodyPr>
          <a:lstStyle/>
          <a:p>
            <a:r>
              <a:rPr lang="en-IN" dirty="0" smtClean="0"/>
              <a:t>CCA</a:t>
            </a:r>
            <a:endParaRPr lang="en-IN" dirty="0"/>
          </a:p>
        </p:txBody>
      </p:sp>
      <p:sp>
        <p:nvSpPr>
          <p:cNvPr id="15" name="TextBox 14"/>
          <p:cNvSpPr txBox="1"/>
          <p:nvPr/>
        </p:nvSpPr>
        <p:spPr>
          <a:xfrm>
            <a:off x="7667739" y="5695722"/>
            <a:ext cx="793215" cy="369332"/>
          </a:xfrm>
          <a:prstGeom prst="rect">
            <a:avLst/>
          </a:prstGeom>
          <a:noFill/>
        </p:spPr>
        <p:txBody>
          <a:bodyPr wrap="square" rtlCol="0">
            <a:spAutoFit/>
          </a:bodyPr>
          <a:lstStyle/>
          <a:p>
            <a:r>
              <a:rPr lang="en-IN" dirty="0" smtClean="0"/>
              <a:t>WUAs</a:t>
            </a:r>
            <a:endParaRPr lang="en-IN" dirty="0"/>
          </a:p>
        </p:txBody>
      </p:sp>
      <p:sp>
        <p:nvSpPr>
          <p:cNvPr id="16" name="TextBox 15"/>
          <p:cNvSpPr txBox="1"/>
          <p:nvPr/>
        </p:nvSpPr>
        <p:spPr>
          <a:xfrm>
            <a:off x="2168487" y="4537116"/>
            <a:ext cx="861152" cy="369332"/>
          </a:xfrm>
          <a:prstGeom prst="rect">
            <a:avLst/>
          </a:prstGeom>
          <a:noFill/>
        </p:spPr>
        <p:txBody>
          <a:bodyPr wrap="square" rtlCol="0">
            <a:spAutoFit/>
          </a:bodyPr>
          <a:lstStyle/>
          <a:p>
            <a:r>
              <a:rPr lang="en-IN" sz="1400" dirty="0" smtClean="0"/>
              <a:t>23.6</a:t>
            </a:r>
            <a:r>
              <a:rPr lang="en-IN" dirty="0" smtClean="0"/>
              <a:t> %</a:t>
            </a:r>
            <a:endParaRPr lang="en-IN" dirty="0"/>
          </a:p>
        </p:txBody>
      </p:sp>
      <p:sp>
        <p:nvSpPr>
          <p:cNvPr id="17" name="TextBox 16"/>
          <p:cNvSpPr txBox="1"/>
          <p:nvPr/>
        </p:nvSpPr>
        <p:spPr>
          <a:xfrm>
            <a:off x="6553200" y="4724403"/>
            <a:ext cx="793215" cy="369332"/>
          </a:xfrm>
          <a:prstGeom prst="rect">
            <a:avLst/>
          </a:prstGeom>
          <a:noFill/>
        </p:spPr>
        <p:txBody>
          <a:bodyPr wrap="square" rtlCol="0">
            <a:spAutoFit/>
          </a:bodyPr>
          <a:lstStyle/>
          <a:p>
            <a:r>
              <a:rPr lang="en-IN" dirty="0" smtClean="0"/>
              <a:t>12 %</a:t>
            </a:r>
            <a:endParaRPr lang="en-IN" dirty="0"/>
          </a:p>
        </p:txBody>
      </p:sp>
      <p:sp>
        <p:nvSpPr>
          <p:cNvPr id="18" name="TextBox 17"/>
          <p:cNvSpPr txBox="1"/>
          <p:nvPr/>
        </p:nvSpPr>
        <p:spPr>
          <a:xfrm>
            <a:off x="8657422" y="4118475"/>
            <a:ext cx="793215" cy="307777"/>
          </a:xfrm>
          <a:prstGeom prst="rect">
            <a:avLst/>
          </a:prstGeom>
          <a:noFill/>
        </p:spPr>
        <p:txBody>
          <a:bodyPr wrap="square" rtlCol="0">
            <a:spAutoFit/>
          </a:bodyPr>
          <a:lstStyle/>
          <a:p>
            <a:r>
              <a:rPr lang="en-IN" sz="1400" dirty="0" smtClean="0"/>
              <a:t>38 %</a:t>
            </a:r>
            <a:endParaRPr lang="en-IN" sz="1400" dirty="0"/>
          </a:p>
        </p:txBody>
      </p:sp>
    </p:spTree>
    <p:extLst>
      <p:ext uri="{BB962C8B-B14F-4D97-AF65-F5344CB8AC3E}">
        <p14:creationId xmlns:p14="http://schemas.microsoft.com/office/powerpoint/2010/main" val="2380244833"/>
      </p:ext>
    </p:extLst>
  </p:cSld>
  <p:clrMapOvr>
    <a:masterClrMapping/>
  </p:clrMapOvr>
  <p:transition spd="slow"/>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93" name="Rounded Rectangle 8"/>
          <p:cNvSpPr/>
          <p:nvPr/>
        </p:nvSpPr>
        <p:spPr bwMode="auto">
          <a:xfrm>
            <a:off x="1" y="747346"/>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r>
              <a:rPr lang="en-US" sz="2800" b="1" dirty="0">
                <a:solidFill>
                  <a:srgbClr val="800000"/>
                </a:solidFill>
                <a:effectLst>
                  <a:outerShdw blurRad="38100" dist="38100" dir="2700000" algn="tl">
                    <a:srgbClr val="C0C0C0"/>
                  </a:outerShdw>
                </a:effectLst>
                <a:cs typeface="Arial" panose="020B0604020202020204" pitchFamily="34" charset="0"/>
              </a:rPr>
              <a:t>CCA Progress</a:t>
            </a:r>
            <a:endParaRPr lang="en-US" sz="2800" b="1" dirty="0">
              <a:cs typeface="Arial" panose="020B0604020202020204" pitchFamily="34" charset="0"/>
            </a:endParaRPr>
          </a:p>
        </p:txBody>
      </p:sp>
      <p:graphicFrame>
        <p:nvGraphicFramePr>
          <p:cNvPr id="4194306" name="Table 3"/>
          <p:cNvGraphicFramePr>
            <a:graphicFrameLocks noGrp="1"/>
          </p:cNvGraphicFramePr>
          <p:nvPr/>
        </p:nvGraphicFramePr>
        <p:xfrm>
          <a:off x="132201" y="2036425"/>
          <a:ext cx="9545903" cy="2987266"/>
        </p:xfrm>
        <a:graphic>
          <a:graphicData uri="http://schemas.openxmlformats.org/drawingml/2006/table">
            <a:tbl>
              <a:tblPr/>
              <a:tblGrid>
                <a:gridCol w="473476">
                  <a:extLst>
                    <a:ext uri="{9D8B030D-6E8A-4147-A177-3AD203B41FA5}">
                      <a16:colId xmlns="" xmlns:a16="http://schemas.microsoft.com/office/drawing/2014/main" val="20000"/>
                    </a:ext>
                  </a:extLst>
                </a:gridCol>
                <a:gridCol w="1026697">
                  <a:extLst>
                    <a:ext uri="{9D8B030D-6E8A-4147-A177-3AD203B41FA5}">
                      <a16:colId xmlns="" xmlns:a16="http://schemas.microsoft.com/office/drawing/2014/main" val="20001"/>
                    </a:ext>
                  </a:extLst>
                </a:gridCol>
                <a:gridCol w="915120">
                  <a:extLst>
                    <a:ext uri="{9D8B030D-6E8A-4147-A177-3AD203B41FA5}">
                      <a16:colId xmlns="" xmlns:a16="http://schemas.microsoft.com/office/drawing/2014/main" val="20002"/>
                    </a:ext>
                  </a:extLst>
                </a:gridCol>
                <a:gridCol w="792290">
                  <a:extLst>
                    <a:ext uri="{9D8B030D-6E8A-4147-A177-3AD203B41FA5}">
                      <a16:colId xmlns="" xmlns:a16="http://schemas.microsoft.com/office/drawing/2014/main" val="20003"/>
                    </a:ext>
                  </a:extLst>
                </a:gridCol>
                <a:gridCol w="792290">
                  <a:extLst>
                    <a:ext uri="{9D8B030D-6E8A-4147-A177-3AD203B41FA5}">
                      <a16:colId xmlns="" xmlns:a16="http://schemas.microsoft.com/office/drawing/2014/main" val="20004"/>
                    </a:ext>
                  </a:extLst>
                </a:gridCol>
                <a:gridCol w="792290">
                  <a:extLst>
                    <a:ext uri="{9D8B030D-6E8A-4147-A177-3AD203B41FA5}">
                      <a16:colId xmlns="" xmlns:a16="http://schemas.microsoft.com/office/drawing/2014/main" val="20005"/>
                    </a:ext>
                  </a:extLst>
                </a:gridCol>
                <a:gridCol w="792290">
                  <a:extLst>
                    <a:ext uri="{9D8B030D-6E8A-4147-A177-3AD203B41FA5}">
                      <a16:colId xmlns="" xmlns:a16="http://schemas.microsoft.com/office/drawing/2014/main" val="20006"/>
                    </a:ext>
                  </a:extLst>
                </a:gridCol>
                <a:gridCol w="792290">
                  <a:extLst>
                    <a:ext uri="{9D8B030D-6E8A-4147-A177-3AD203B41FA5}">
                      <a16:colId xmlns="" xmlns:a16="http://schemas.microsoft.com/office/drawing/2014/main" val="20007"/>
                    </a:ext>
                  </a:extLst>
                </a:gridCol>
                <a:gridCol w="792290">
                  <a:extLst>
                    <a:ext uri="{9D8B030D-6E8A-4147-A177-3AD203B41FA5}">
                      <a16:colId xmlns="" xmlns:a16="http://schemas.microsoft.com/office/drawing/2014/main" val="20008"/>
                    </a:ext>
                  </a:extLst>
                </a:gridCol>
                <a:gridCol w="792290">
                  <a:extLst>
                    <a:ext uri="{9D8B030D-6E8A-4147-A177-3AD203B41FA5}">
                      <a16:colId xmlns="" xmlns:a16="http://schemas.microsoft.com/office/drawing/2014/main" val="20009"/>
                    </a:ext>
                  </a:extLst>
                </a:gridCol>
                <a:gridCol w="792290">
                  <a:extLst>
                    <a:ext uri="{9D8B030D-6E8A-4147-A177-3AD203B41FA5}">
                      <a16:colId xmlns="" xmlns:a16="http://schemas.microsoft.com/office/drawing/2014/main" val="20010"/>
                    </a:ext>
                  </a:extLst>
                </a:gridCol>
                <a:gridCol w="792290">
                  <a:extLst>
                    <a:ext uri="{9D8B030D-6E8A-4147-A177-3AD203B41FA5}">
                      <a16:colId xmlns="" xmlns:a16="http://schemas.microsoft.com/office/drawing/2014/main" val="20011"/>
                    </a:ext>
                  </a:extLst>
                </a:gridCol>
              </a:tblGrid>
              <a:tr h="338677">
                <a:tc rowSpan="2">
                  <a:txBody>
                    <a:bodyPr/>
                    <a:lstStyle/>
                    <a:p>
                      <a:pPr algn="ctr" fontAlgn="t"/>
                      <a:r>
                        <a:rPr lang="en-US" sz="1400" b="1" i="0" u="none" strike="noStrike" dirty="0">
                          <a:solidFill>
                            <a:srgbClr val="7030A0"/>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rgbClr val="7030A0"/>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rgbClr val="7030A0"/>
                          </a:solidFill>
                          <a:latin typeface="Arial" pitchFamily="34" charset="0"/>
                          <a:cs typeface="Arial" pitchFamily="34" charset="0"/>
                        </a:rPr>
                        <a:t>Balance 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400" b="1" i="0" u="none" strike="noStrike" dirty="0">
                          <a:solidFill>
                            <a:srgbClr val="7030A0"/>
                          </a:solidFill>
                          <a:latin typeface="Arial" pitchFamily="34" charset="0"/>
                          <a:cs typeface="Arial" pitchFamily="34" charset="0"/>
                        </a:rPr>
                        <a:t>CCA Progress</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r>
                        <a:rPr lang="en-US" sz="1400" b="1" i="0" u="none" strike="noStrike" dirty="0" smtClean="0">
                          <a:solidFill>
                            <a:srgbClr val="7030A0"/>
                          </a:solidFill>
                          <a:latin typeface="Arial" pitchFamily="34" charset="0"/>
                          <a:cs typeface="Arial" pitchFamily="34" charset="0"/>
                        </a:rPr>
                        <a:t>Target </a:t>
                      </a:r>
                      <a:r>
                        <a:rPr lang="en-US" sz="1400" b="1" i="0" u="none" strike="noStrike" dirty="0">
                          <a:solidFill>
                            <a:srgbClr val="7030A0"/>
                          </a:solidFill>
                          <a:latin typeface="Arial" pitchFamily="34" charset="0"/>
                          <a:cs typeface="Arial" pitchFamily="34" charset="0"/>
                        </a:rPr>
                        <a:t>for  2020-21</a:t>
                      </a:r>
                    </a:p>
                    <a:p>
                      <a:pPr algn="ctr" fontAlgn="t"/>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pPr>
                      <a:endParaRPr lang="en-US" sz="1400" b="1" i="0" u="none" strike="noStrike" dirty="0" smtClean="0">
                        <a:solidFill>
                          <a:srgbClr val="7030A0"/>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pPr>
                      <a:r>
                        <a:rPr lang="en-US" sz="1400" b="1" i="0" u="none" strike="noStrike" dirty="0" smtClean="0">
                          <a:solidFill>
                            <a:srgbClr val="7030A0"/>
                          </a:solidFill>
                          <a:latin typeface="Arial" pitchFamily="34" charset="0"/>
                          <a:cs typeface="Arial" pitchFamily="34" charset="0"/>
                        </a:rPr>
                        <a:t>Target </a:t>
                      </a:r>
                      <a:r>
                        <a:rPr lang="en-US" sz="1400" b="1" i="0" u="none" strike="noStrike" dirty="0">
                          <a:solidFill>
                            <a:srgbClr val="7030A0"/>
                          </a:solidFill>
                          <a:latin typeface="Arial" pitchFamily="34" charset="0"/>
                          <a:cs typeface="Arial" pitchFamily="34" charset="0"/>
                        </a:rPr>
                        <a:t>for  2021-22</a:t>
                      </a:r>
                    </a:p>
                    <a:p>
                      <a:pPr marL="0" marR="0" indent="0" algn="ctr" defTabSz="914400" rtl="0" eaLnBrk="1" fontAlgn="t" latinLnBrk="0" hangingPunct="1">
                        <a:lnSpc>
                          <a:spcPct val="100000"/>
                        </a:lnSpc>
                        <a:spcBef>
                          <a:spcPts val="0"/>
                        </a:spcBef>
                        <a:spcAft>
                          <a:spcPts val="0"/>
                        </a:spcAft>
                        <a:buClrTx/>
                        <a:buSzTx/>
                        <a:buFontTx/>
                        <a:buNone/>
                      </a:pPr>
                      <a:endParaRPr lang="en-US" sz="1400" b="1" i="0" u="none" strike="noStrike" dirty="0">
                        <a:solidFill>
                          <a:srgbClr val="7030A0"/>
                        </a:solidFill>
                        <a:latin typeface="Arial" pitchFamily="34" charset="0"/>
                        <a:cs typeface="Arial" pitchFamily="34" charset="0"/>
                      </a:endParaRPr>
                    </a:p>
                    <a:p>
                      <a:pPr algn="ctr" fontAlgn="t"/>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1215568">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2016-17</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2017-18</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2018-19</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rgbClr val="7030A0"/>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2020-21</a:t>
                      </a:r>
                    </a:p>
                    <a:p>
                      <a:pPr algn="ctr" fontAlgn="t"/>
                      <a:r>
                        <a:rPr lang="en-IN" sz="1400" b="1" i="0" u="none" strike="noStrike" dirty="0" smtClean="0">
                          <a:solidFill>
                            <a:srgbClr val="7030A0"/>
                          </a:solidFill>
                          <a:latin typeface="Arial" pitchFamily="34" charset="0"/>
                          <a:cs typeface="Arial" pitchFamily="34" charset="0"/>
                        </a:rPr>
                        <a:t>(06/20)</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Total</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 Progress</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tc>
                <a:extLst>
                  <a:ext uri="{0D108BD9-81ED-4DB2-BD59-A6C34878D82A}">
                    <a16:rowId xmlns="" xmlns:a16="http://schemas.microsoft.com/office/drawing/2014/main" val="10001"/>
                  </a:ext>
                </a:extLst>
              </a:tr>
              <a:tr h="1433021">
                <a:tc>
                  <a:txBody>
                    <a:bodyPr/>
                    <a:lstStyle/>
                    <a:p>
                      <a:pPr marL="0" algn="ctr" defTabSz="914400" rtl="0" eaLnBrk="1" fontAlgn="ctr" latinLnBrk="0" hangingPunct="1"/>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300" b="1" i="0" u="none" strike="noStrike" kern="1200" dirty="0" err="1">
                          <a:solidFill>
                            <a:srgbClr val="000000"/>
                          </a:solidFill>
                          <a:effectLst/>
                          <a:latin typeface="Arial" panose="020B0604020202020204" pitchFamily="34" charset="0"/>
                          <a:ea typeface="+mn-ea"/>
                          <a:cs typeface="Arial" panose="020B0604020202020204" pitchFamily="34" charset="0"/>
                        </a:rPr>
                        <a:t>Tillari</a:t>
                      </a:r>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 Irrigation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8.667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300" b="1" i="0" u="none" strike="noStrike" kern="1200" dirty="0">
                          <a:solidFill>
                            <a:srgbClr val="000000"/>
                          </a:solidFill>
                          <a:effectLst/>
                          <a:latin typeface="Arial" panose="020B0604020202020204" pitchFamily="34" charset="0"/>
                          <a:ea typeface="+mn-ea"/>
                          <a:cs typeface="Arial" panose="020B0604020202020204" pitchFamily="34" charset="0"/>
                        </a:rPr>
                        <a:t>0.007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3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300" b="1" i="0" u="none" strike="noStrike" kern="1200" dirty="0">
                          <a:solidFill>
                            <a:srgbClr val="000000"/>
                          </a:solidFill>
                          <a:effectLst/>
                          <a:latin typeface="Arial" panose="020B0604020202020204" pitchFamily="34" charset="0"/>
                          <a:ea typeface="+mn-ea"/>
                          <a:cs typeface="Arial" panose="020B0604020202020204" pitchFamily="34" charset="0"/>
                        </a:rPr>
                        <a:t>0.752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0.167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0.122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1.048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12.09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4.20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3.42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1048594" name="TextBox 1"/>
          <p:cNvSpPr txBox="1"/>
          <p:nvPr/>
        </p:nvSpPr>
        <p:spPr>
          <a:xfrm>
            <a:off x="7914517" y="1395826"/>
            <a:ext cx="1859281" cy="358140"/>
          </a:xfrm>
          <a:prstGeom prst="rect">
            <a:avLst/>
          </a:prstGeom>
          <a:noFill/>
        </p:spPr>
        <p:txBody>
          <a:bodyPr wrap="none" rtlCol="0">
            <a:spAutoFit/>
          </a:bodyPr>
          <a:lstStyle/>
          <a:p>
            <a:r>
              <a:rPr lang="en-US" sz="1400" b="1"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1048595" name="Footer Placeholder 5"/>
          <p:cNvSpPr>
            <a:spLocks noGrp="1"/>
          </p:cNvSpPr>
          <p:nvPr>
            <p:ph type="ftr" sz="quarter" idx="11"/>
          </p:nvPr>
        </p:nvSpPr>
        <p:spPr/>
        <p:txBody>
          <a:bodyPr/>
          <a:lstStyle/>
          <a:p>
            <a:r>
              <a:rPr lang="en-US" sz="1800" b="1" dirty="0">
                <a:solidFill>
                  <a:schemeClr val="tx1"/>
                </a:solidFill>
                <a:latin typeface="Book Antiqua" pitchFamily="18" charset="0"/>
              </a:rPr>
              <a:t>State : Goa</a:t>
            </a:r>
            <a:endParaRPr lang="en-IN" sz="1800" b="1" dirty="0">
              <a:solidFill>
                <a:schemeClr val="tx1"/>
              </a:solidFill>
              <a:latin typeface="Book Antiqua" pitchFamily="18" charset="0"/>
            </a:endParaRPr>
          </a:p>
        </p:txBody>
      </p:sp>
      <p:sp>
        <p:nvSpPr>
          <p:cNvPr id="7" name="Rectangle 6"/>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2953417847"/>
      </p:ext>
    </p:extLst>
  </p:cSld>
  <p:clrMapOvr>
    <a:masterClrMapping/>
  </p:clrMapOvr>
  <p:transition spd="slow"/>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99" name="Rounded Rectangle 8"/>
          <p:cNvSpPr/>
          <p:nvPr/>
        </p:nvSpPr>
        <p:spPr bwMode="auto">
          <a:xfrm>
            <a:off x="0" y="71210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r>
              <a:rPr lang="en-US" sz="2800" b="1" dirty="0">
                <a:solidFill>
                  <a:srgbClr val="800000"/>
                </a:solidFill>
                <a:effectLst>
                  <a:outerShdw blurRad="38100" dist="38100" dir="2700000" algn="tl">
                    <a:srgbClr val="C0C0C0"/>
                  </a:outerShdw>
                </a:effectLst>
                <a:cs typeface="Arial" panose="020B0604020202020204" pitchFamily="34" charset="0"/>
              </a:rPr>
              <a:t>WUA Progress</a:t>
            </a:r>
            <a:endParaRPr lang="en-US" sz="2800" b="1" dirty="0">
              <a:cs typeface="Arial" panose="020B0604020202020204" pitchFamily="34" charset="0"/>
            </a:endParaRPr>
          </a:p>
        </p:txBody>
      </p:sp>
      <p:graphicFrame>
        <p:nvGraphicFramePr>
          <p:cNvPr id="4194307" name="Table 3"/>
          <p:cNvGraphicFramePr>
            <a:graphicFrameLocks noGrp="1"/>
          </p:cNvGraphicFramePr>
          <p:nvPr/>
        </p:nvGraphicFramePr>
        <p:xfrm>
          <a:off x="143220" y="2317547"/>
          <a:ext cx="9533850" cy="3102751"/>
        </p:xfrm>
        <a:graphic>
          <a:graphicData uri="http://schemas.openxmlformats.org/drawingml/2006/table">
            <a:tbl>
              <a:tblPr/>
              <a:tblGrid>
                <a:gridCol w="422078">
                  <a:extLst>
                    <a:ext uri="{9D8B030D-6E8A-4147-A177-3AD203B41FA5}">
                      <a16:colId xmlns="" xmlns:a16="http://schemas.microsoft.com/office/drawing/2014/main" val="20000"/>
                    </a:ext>
                  </a:extLst>
                </a:gridCol>
                <a:gridCol w="822827">
                  <a:extLst>
                    <a:ext uri="{9D8B030D-6E8A-4147-A177-3AD203B41FA5}">
                      <a16:colId xmlns="" xmlns:a16="http://schemas.microsoft.com/office/drawing/2014/main" val="20001"/>
                    </a:ext>
                  </a:extLst>
                </a:gridCol>
                <a:gridCol w="716096">
                  <a:extLst>
                    <a:ext uri="{9D8B030D-6E8A-4147-A177-3AD203B41FA5}">
                      <a16:colId xmlns="" xmlns:a16="http://schemas.microsoft.com/office/drawing/2014/main" val="20002"/>
                    </a:ext>
                  </a:extLst>
                </a:gridCol>
                <a:gridCol w="760164">
                  <a:extLst>
                    <a:ext uri="{9D8B030D-6E8A-4147-A177-3AD203B41FA5}">
                      <a16:colId xmlns="" xmlns:a16="http://schemas.microsoft.com/office/drawing/2014/main" val="20003"/>
                    </a:ext>
                  </a:extLst>
                </a:gridCol>
                <a:gridCol w="683046">
                  <a:extLst>
                    <a:ext uri="{9D8B030D-6E8A-4147-A177-3AD203B41FA5}">
                      <a16:colId xmlns="" xmlns:a16="http://schemas.microsoft.com/office/drawing/2014/main" val="20004"/>
                    </a:ext>
                  </a:extLst>
                </a:gridCol>
                <a:gridCol w="616945">
                  <a:extLst>
                    <a:ext uri="{9D8B030D-6E8A-4147-A177-3AD203B41FA5}">
                      <a16:colId xmlns="" xmlns:a16="http://schemas.microsoft.com/office/drawing/2014/main" val="20005"/>
                    </a:ext>
                  </a:extLst>
                </a:gridCol>
                <a:gridCol w="694062">
                  <a:extLst>
                    <a:ext uri="{9D8B030D-6E8A-4147-A177-3AD203B41FA5}">
                      <a16:colId xmlns="" xmlns:a16="http://schemas.microsoft.com/office/drawing/2014/main" val="20006"/>
                    </a:ext>
                  </a:extLst>
                </a:gridCol>
                <a:gridCol w="705080">
                  <a:extLst>
                    <a:ext uri="{9D8B030D-6E8A-4147-A177-3AD203B41FA5}">
                      <a16:colId xmlns="" xmlns:a16="http://schemas.microsoft.com/office/drawing/2014/main" val="20007"/>
                    </a:ext>
                  </a:extLst>
                </a:gridCol>
                <a:gridCol w="848299">
                  <a:extLst>
                    <a:ext uri="{9D8B030D-6E8A-4147-A177-3AD203B41FA5}">
                      <a16:colId xmlns="" xmlns:a16="http://schemas.microsoft.com/office/drawing/2014/main" val="20008"/>
                    </a:ext>
                  </a:extLst>
                </a:gridCol>
                <a:gridCol w="738130">
                  <a:extLst>
                    <a:ext uri="{9D8B030D-6E8A-4147-A177-3AD203B41FA5}">
                      <a16:colId xmlns="" xmlns:a16="http://schemas.microsoft.com/office/drawing/2014/main" val="20009"/>
                    </a:ext>
                  </a:extLst>
                </a:gridCol>
                <a:gridCol w="848299">
                  <a:extLst>
                    <a:ext uri="{9D8B030D-6E8A-4147-A177-3AD203B41FA5}">
                      <a16:colId xmlns="" xmlns:a16="http://schemas.microsoft.com/office/drawing/2014/main" val="20010"/>
                    </a:ext>
                  </a:extLst>
                </a:gridCol>
                <a:gridCol w="815248">
                  <a:extLst>
                    <a:ext uri="{9D8B030D-6E8A-4147-A177-3AD203B41FA5}">
                      <a16:colId xmlns="" xmlns:a16="http://schemas.microsoft.com/office/drawing/2014/main" val="20011"/>
                    </a:ext>
                  </a:extLst>
                </a:gridCol>
                <a:gridCol w="863576">
                  <a:extLst>
                    <a:ext uri="{9D8B030D-6E8A-4147-A177-3AD203B41FA5}">
                      <a16:colId xmlns="" xmlns:a16="http://schemas.microsoft.com/office/drawing/2014/main" val="20012"/>
                    </a:ext>
                  </a:extLst>
                </a:gridCol>
              </a:tblGrid>
              <a:tr h="989534">
                <a:tc rowSpan="2">
                  <a:txBody>
                    <a:bodyPr/>
                    <a:lstStyle/>
                    <a:p>
                      <a:pPr algn="ctr" fontAlgn="t"/>
                      <a:r>
                        <a:rPr lang="en-US" sz="1600" b="1" i="0" u="none" strike="noStrike" dirty="0">
                          <a:solidFill>
                            <a:srgbClr val="7030A0"/>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rgbClr val="7030A0"/>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rgbClr val="7030A0"/>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600" b="1" i="0" u="none" strike="noStrike" dirty="0">
                          <a:solidFill>
                            <a:srgbClr val="7030A0"/>
                          </a:solidFill>
                          <a:latin typeface="Arial" pitchFamily="34" charset="0"/>
                          <a:cs typeface="Arial" pitchFamily="34" charset="0"/>
                        </a:rPr>
                        <a:t>WUA Progress</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r>
                        <a:rPr lang="en-US" sz="1600" b="1" i="0" u="none" strike="noStrike" dirty="0" smtClean="0">
                          <a:solidFill>
                            <a:srgbClr val="7030A0"/>
                          </a:solidFill>
                          <a:latin typeface="Arial" pitchFamily="34" charset="0"/>
                          <a:cs typeface="Arial" pitchFamily="34" charset="0"/>
                        </a:rPr>
                        <a:t>Target </a:t>
                      </a:r>
                      <a:r>
                        <a:rPr lang="en-US" sz="1600" b="1" i="0" u="none" strike="noStrike" dirty="0">
                          <a:solidFill>
                            <a:srgbClr val="7030A0"/>
                          </a:solidFill>
                          <a:latin typeface="Arial" pitchFamily="34" charset="0"/>
                          <a:cs typeface="Arial" pitchFamily="34" charset="0"/>
                        </a:rPr>
                        <a:t>for  20</a:t>
                      </a:r>
                      <a:r>
                        <a:rPr lang="en-US" altLang="en-GB" sz="1600" b="1" i="0" u="none" strike="noStrike" dirty="0">
                          <a:solidFill>
                            <a:srgbClr val="7030A0"/>
                          </a:solidFill>
                          <a:latin typeface="Arial" pitchFamily="34" charset="0"/>
                          <a:cs typeface="Arial" pitchFamily="34" charset="0"/>
                        </a:rPr>
                        <a:t>20-21</a:t>
                      </a:r>
                      <a:endParaRPr lang="zh-CN" altLang="en-US" sz="1600" dirty="0">
                        <a:solidFill>
                          <a:srgbClr val="7030A0"/>
                        </a:solidFill>
                      </a:endParaRPr>
                    </a:p>
                    <a:p>
                      <a:pPr algn="ctr" fontAlgn="t"/>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rgbClr val="7030A0"/>
                          </a:solidFill>
                          <a:latin typeface="Arial" pitchFamily="34" charset="0"/>
                          <a:cs typeface="Arial" pitchFamily="34" charset="0"/>
                        </a:rPr>
                        <a:t>Target </a:t>
                      </a:r>
                      <a:r>
                        <a:rPr lang="en-US" sz="1600" b="1" i="0" u="none" strike="noStrike" dirty="0">
                          <a:solidFill>
                            <a:srgbClr val="7030A0"/>
                          </a:solidFill>
                          <a:latin typeface="Arial" pitchFamily="34" charset="0"/>
                          <a:cs typeface="Arial" pitchFamily="34" charset="0"/>
                        </a:rPr>
                        <a:t>for  20</a:t>
                      </a:r>
                      <a:r>
                        <a:rPr lang="en-US" altLang="en-GB" sz="1600" b="1" i="0" u="none" strike="noStrike" dirty="0">
                          <a:solidFill>
                            <a:srgbClr val="7030A0"/>
                          </a:solidFill>
                          <a:latin typeface="Arial" pitchFamily="34" charset="0"/>
                          <a:cs typeface="Arial" pitchFamily="34" charset="0"/>
                        </a:rPr>
                        <a:t>21-22</a:t>
                      </a:r>
                      <a:endParaRPr lang="zh-CN" altLang="en-US" sz="1600" dirty="0">
                        <a:solidFill>
                          <a:srgbClr val="7030A0"/>
                        </a:solidFill>
                      </a:endParaRPr>
                    </a:p>
                    <a:p>
                      <a:pPr algn="ctr" fontAlgn="t"/>
                      <a:endParaRPr lang="zh-CN" altLang="en-US" sz="1600" dirty="0">
                        <a:solidFill>
                          <a:srgbClr val="7030A0"/>
                        </a:solidFill>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1038028">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Before</a:t>
                      </a:r>
                      <a:r>
                        <a:rPr lang="en-IN" sz="1600" b="1" i="0" u="none" strike="noStrike" baseline="0" dirty="0">
                          <a:solidFill>
                            <a:srgbClr val="7030A0"/>
                          </a:solidFill>
                          <a:latin typeface="Arial" pitchFamily="34" charset="0"/>
                          <a:cs typeface="Arial" pitchFamily="34" charset="0"/>
                        </a:rPr>
                        <a:t> April 2016</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2016-17</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2017-18</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2018-19</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rgbClr val="7030A0"/>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2020-21</a:t>
                      </a:r>
                    </a:p>
                    <a:p>
                      <a:pPr algn="ctr" fontAlgn="t"/>
                      <a:r>
                        <a:rPr lang="en-IN" sz="1600" b="1" i="0" u="none" strike="noStrike" dirty="0" smtClean="0">
                          <a:solidFill>
                            <a:srgbClr val="7030A0"/>
                          </a:solidFill>
                          <a:latin typeface="Arial" pitchFamily="34" charset="0"/>
                          <a:cs typeface="Arial" pitchFamily="34" charset="0"/>
                        </a:rPr>
                        <a:t>(6/20)</a:t>
                      </a:r>
                      <a:endParaRPr lang="en-US" sz="1600" b="1" i="0" u="none" strike="noStrike" dirty="0">
                        <a:solidFill>
                          <a:srgbClr val="7030A0"/>
                        </a:solidFill>
                        <a:latin typeface="Arial" pitchFamily="34" charset="0"/>
                        <a:cs typeface="Arial" pitchFamily="34" charset="0"/>
                      </a:endParaRPr>
                    </a:p>
                    <a:p>
                      <a:pPr algn="ctr" fontAlgn="t"/>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Total</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 Progress</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tc>
                <a:extLst>
                  <a:ext uri="{0D108BD9-81ED-4DB2-BD59-A6C34878D82A}">
                    <a16:rowId xmlns="" xmlns:a16="http://schemas.microsoft.com/office/drawing/2014/main" val="10001"/>
                  </a:ext>
                </a:extLst>
              </a:tr>
              <a:tr h="1075189">
                <a:tc>
                  <a:txBody>
                    <a:bodyPr/>
                    <a:lstStyle/>
                    <a:p>
                      <a:pPr marL="0" algn="ctr" defTabSz="914400" rtl="0" eaLnBrk="1" fontAlgn="ctr" latinLnBrk="0" hangingPunct="1"/>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pPr>
                      <a:r>
                        <a:rPr lang="en-IN" sz="1300" b="1" i="0" u="none" strike="noStrike" kern="1200" dirty="0" err="1">
                          <a:solidFill>
                            <a:srgbClr val="000000"/>
                          </a:solidFill>
                          <a:effectLst/>
                          <a:latin typeface="Arial" panose="020B0604020202020204" pitchFamily="34" charset="0"/>
                          <a:ea typeface="+mn-ea"/>
                          <a:cs typeface="Arial" panose="020B0604020202020204" pitchFamily="34" charset="0"/>
                        </a:rPr>
                        <a:t>Tillari</a:t>
                      </a:r>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 Irrigation Project</a:t>
                      </a:r>
                    </a:p>
                    <a:p>
                      <a:pPr marL="0" algn="ctr" defTabSz="914400" rtl="0" eaLnBrk="1" fontAlgn="ctr" latinLnBrk="0" hangingPunct="1"/>
                      <a:endParaRPr lang="en-IN" sz="13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a:t>
                      </a:r>
                      <a:r>
                        <a:rPr lang="en-US" altLang="en-GB" sz="1300" b="1" i="0" u="none" strike="noStrike" dirty="0">
                          <a:solidFill>
                            <a:srgbClr val="000000"/>
                          </a:solidFill>
                          <a:effectLst/>
                          <a:latin typeface="Arial"/>
                        </a:rPr>
                        <a:t>10</a:t>
                      </a:r>
                      <a:endParaRPr lang="en-IN" sz="13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42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42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altLang="en-GB" sz="1300" b="1" i="0" u="none" strike="noStrike" dirty="0">
                          <a:solidFill>
                            <a:srgbClr val="000000"/>
                          </a:solidFill>
                          <a:effectLst/>
                          <a:latin typeface="Arial"/>
                        </a:rPr>
                        <a:t>38</a:t>
                      </a:r>
                      <a:r>
                        <a:rPr lang="en-IN" sz="1300" b="1" i="0" u="none" strike="noStrike" dirty="0">
                          <a:solidFill>
                            <a:srgbClr val="000000"/>
                          </a:solidFill>
                          <a:effectLst/>
                          <a:latin typeface="Arial"/>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20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altLang="en-GB" sz="1300" b="1" i="0" u="none" strike="noStrike" dirty="0">
                          <a:solidFill>
                            <a:srgbClr val="000000"/>
                          </a:solidFill>
                          <a:effectLst/>
                          <a:latin typeface="Arial"/>
                        </a:rPr>
                        <a:t>48</a:t>
                      </a:r>
                      <a:endParaRPr lang="en-IN" sz="13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1048600" name="TextBox 1"/>
          <p:cNvSpPr txBox="1"/>
          <p:nvPr/>
        </p:nvSpPr>
        <p:spPr>
          <a:xfrm>
            <a:off x="8020034" y="1201791"/>
            <a:ext cx="1694180" cy="358140"/>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(WUA’s in No’s)</a:t>
            </a:r>
            <a:endParaRPr lang="en-IN" b="1" dirty="0">
              <a:latin typeface="Arial" panose="020B0604020202020204" pitchFamily="34" charset="0"/>
              <a:cs typeface="Arial" panose="020B0604020202020204" pitchFamily="34" charset="0"/>
            </a:endParaRPr>
          </a:p>
        </p:txBody>
      </p:sp>
      <p:sp>
        <p:nvSpPr>
          <p:cNvPr id="1048601" name="Footer Placeholder 5"/>
          <p:cNvSpPr>
            <a:spLocks noGrp="1"/>
          </p:cNvSpPr>
          <p:nvPr>
            <p:ph type="ftr" sz="quarter" idx="11"/>
          </p:nvPr>
        </p:nvSpPr>
        <p:spPr/>
        <p:txBody>
          <a:bodyPr/>
          <a:lstStyle/>
          <a:p>
            <a:r>
              <a:rPr lang="en-IN" sz="1800" b="1" dirty="0">
                <a:solidFill>
                  <a:schemeClr val="tx1"/>
                </a:solidFill>
                <a:latin typeface="Book Antiqua" pitchFamily="18" charset="0"/>
              </a:rPr>
              <a:t>State : Goa</a:t>
            </a:r>
          </a:p>
        </p:txBody>
      </p:sp>
      <p:sp>
        <p:nvSpPr>
          <p:cNvPr id="7" name="Rectangle 6"/>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2491259243"/>
      </p:ext>
    </p:extLst>
  </p:cSld>
  <p:clrMapOvr>
    <a:masterClrMapping/>
  </p:clrMapOvr>
  <p:transition spd="slow"/>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0447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Broad Review</a:t>
            </a: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938157434"/>
              </p:ext>
            </p:extLst>
          </p:nvPr>
        </p:nvGraphicFramePr>
        <p:xfrm>
          <a:off x="115747" y="1193005"/>
          <a:ext cx="9645585" cy="5000846"/>
        </p:xfrm>
        <a:graphic>
          <a:graphicData uri="http://schemas.openxmlformats.org/drawingml/2006/table">
            <a:tbl>
              <a:tblPr/>
              <a:tblGrid>
                <a:gridCol w="324091"/>
                <a:gridCol w="1512761"/>
                <a:gridCol w="1015587"/>
                <a:gridCol w="1207420"/>
                <a:gridCol w="1083291"/>
                <a:gridCol w="894182"/>
                <a:gridCol w="1007807"/>
                <a:gridCol w="818322"/>
                <a:gridCol w="1014791"/>
                <a:gridCol w="767333"/>
              </a:tblGrid>
              <a:tr h="235720">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State</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200" b="1" dirty="0" smtClean="0">
                          <a:latin typeface="Arial" pitchFamily="34" charset="0"/>
                          <a:cs typeface="Arial" pitchFamily="34" charset="0"/>
                        </a:rPr>
                        <a:t>CADWM</a:t>
                      </a:r>
                      <a:endParaRPr lang="en-US" sz="12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AIBP</a:t>
                      </a:r>
                      <a:endParaRPr lang="en-US" sz="1200" b="1" i="0" u="none" strike="noStrike" kern="1200" dirty="0" smtClean="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978631">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Total</a:t>
                      </a:r>
                      <a:r>
                        <a:rPr lang="en-US" sz="1200" b="1" i="0" u="none" strike="noStrike" baseline="0" dirty="0" smtClean="0">
                          <a:solidFill>
                            <a:schemeClr val="tx1"/>
                          </a:solidFill>
                          <a:latin typeface="Arial" pitchFamily="34" charset="0"/>
                          <a:cs typeface="Arial" pitchFamily="34" charset="0"/>
                        </a:rPr>
                        <a:t> </a:t>
                      </a:r>
                      <a:r>
                        <a:rPr lang="en-US" sz="1200" b="1" i="0" u="none" strike="noStrike" dirty="0" smtClean="0">
                          <a:solidFill>
                            <a:schemeClr val="tx1"/>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CCA developed before </a:t>
                      </a:r>
                    </a:p>
                    <a:p>
                      <a:pPr algn="ctr" fontAlgn="t"/>
                      <a:r>
                        <a:rPr lang="en-IN" sz="1200" b="1" i="0" u="none" strike="noStrike" dirty="0" smtClean="0">
                          <a:solidFill>
                            <a:schemeClr val="tx1"/>
                          </a:solidFill>
                          <a:latin typeface="Arial" pitchFamily="34" charset="0"/>
                          <a:cs typeface="Arial" pitchFamily="34" charset="0"/>
                        </a:rPr>
                        <a:t>31.03. 2016 (A)</a:t>
                      </a:r>
                      <a:r>
                        <a:rPr lang="en-IN" sz="1600" b="1" i="0" u="none" strike="noStrike" dirty="0" smtClean="0">
                          <a:solidFill>
                            <a:schemeClr val="tx1"/>
                          </a:solidFill>
                          <a:latin typeface="Arial" pitchFamily="34" charset="0"/>
                          <a:cs typeface="Arial" pitchFamily="34" charset="0"/>
                        </a:rPr>
                        <a: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Progress in CCA for 99 Priority Projects (B)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Cumulative CCA developed (A+B)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CCA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Ultimate</a:t>
                      </a:r>
                      <a:r>
                        <a:rPr lang="en-IN" sz="1200" b="1" i="0" u="none" strike="noStrike" baseline="0" dirty="0" smtClean="0">
                          <a:solidFill>
                            <a:schemeClr val="tx1"/>
                          </a:solidFill>
                          <a:latin typeface="Arial" pitchFamily="34" charset="0"/>
                          <a:cs typeface="Arial" pitchFamily="34" charset="0"/>
                        </a:rPr>
                        <a:t> Irrigation Potential</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Potential Created</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IPC</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99379">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AP</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266.11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87.49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87.49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294.90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230.30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78.09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92991">
                <a:tc>
                  <a:txBody>
                    <a:bodyPr/>
                    <a:lstStyle/>
                    <a:p>
                      <a:pPr algn="ctr" rtl="0" fontAlgn="ctr"/>
                      <a:r>
                        <a:rPr lang="en-US" sz="1400" b="1" i="0" u="none" strike="noStrike" dirty="0" smtClean="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Assam</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54.12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7.50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30.90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57.09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114.29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82.06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71.80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8916">
                <a:tc>
                  <a:txBody>
                    <a:bodyPr/>
                    <a:lstStyle/>
                    <a:p>
                      <a:pPr algn="ctr" rtl="0" fontAlgn="ctr"/>
                      <a:r>
                        <a:rPr lang="en-US" sz="1400" b="1" i="0" u="none" strike="noStrike" dirty="0" smtClean="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Bihar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15.52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53.84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39.61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27.00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68.16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45609">
                <a:tc>
                  <a:txBody>
                    <a:bodyPr/>
                    <a:lstStyle/>
                    <a:p>
                      <a:pPr algn="ctr" rtl="0" fontAlgn="ctr"/>
                      <a:r>
                        <a:rPr lang="en-IN" sz="1400" b="1" i="0" u="none" strike="noStrike" dirty="0" smtClean="0">
                          <a:solidFill>
                            <a:srgbClr val="000000"/>
                          </a:solidFill>
                          <a:effectLst/>
                          <a:latin typeface="Arial" panose="020B0604020202020204" pitchFamily="34" charset="0"/>
                        </a:rPr>
                        <a:t>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Chhattisgarh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44.63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38.85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87.04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5572">
                <a:tc>
                  <a:txBody>
                    <a:bodyPr/>
                    <a:lstStyle/>
                    <a:p>
                      <a:pPr algn="ctr" rtl="0" fontAlgn="ctr"/>
                      <a:r>
                        <a:rPr lang="en-IN" sz="1400" b="1" i="0" u="none" strike="noStrike" dirty="0" smtClean="0">
                          <a:solidFill>
                            <a:srgbClr val="000000"/>
                          </a:solidFill>
                          <a:effectLst/>
                          <a:latin typeface="Arial" panose="020B0604020202020204" pitchFamily="34" charset="0"/>
                        </a:rPr>
                        <a:t>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Goa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14.52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6.90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47.53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21.06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81.47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45610">
                <a:tc>
                  <a:txBody>
                    <a:bodyPr/>
                    <a:lstStyle/>
                    <a:p>
                      <a:pPr algn="ctr" rtl="0" fontAlgn="ctr"/>
                      <a:r>
                        <a:rPr lang="en-IN" sz="1400" b="1" i="0" u="none" strike="noStrike" dirty="0" smtClean="0">
                          <a:solidFill>
                            <a:srgbClr val="000000"/>
                          </a:solidFill>
                          <a:effectLst/>
                          <a:latin typeface="Arial" panose="020B0604020202020204" pitchFamily="34" charset="0"/>
                        </a:rPr>
                        <a:t>6</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Gujarat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1792.00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551.80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938.61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1490.41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83.17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1792.00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1671.61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93.28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2806">
                <a:tc>
                  <a:txBody>
                    <a:bodyPr/>
                    <a:lstStyle/>
                    <a:p>
                      <a:pPr algn="ctr" rtl="0" fontAlgn="ctr"/>
                      <a:r>
                        <a:rPr lang="en-IN" sz="1400" b="1" i="0" u="none" strike="noStrike" dirty="0" smtClean="0">
                          <a:solidFill>
                            <a:srgbClr val="000000"/>
                          </a:solidFill>
                          <a:effectLst/>
                          <a:latin typeface="Arial" panose="020B0604020202020204" pitchFamily="34" charset="0"/>
                        </a:rPr>
                        <a:t>7.</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J&amp;K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5.50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86.07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75.96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2806">
                <a:tc>
                  <a:txBody>
                    <a:bodyPr/>
                    <a:lstStyle/>
                    <a:p>
                      <a:pPr algn="ctr" rtl="0" fontAlgn="ctr"/>
                      <a:r>
                        <a:rPr lang="en-IN" sz="1400" b="1" i="0" u="none" strike="noStrike" dirty="0" smtClean="0">
                          <a:solidFill>
                            <a:srgbClr val="000000"/>
                          </a:solidFill>
                          <a:effectLst/>
                          <a:latin typeface="Arial" panose="020B0604020202020204" pitchFamily="34" charset="0"/>
                        </a:rPr>
                        <a:t>8.</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Jharkhand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66.65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236.85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107.33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45.32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2806">
                <a:tc>
                  <a:txBody>
                    <a:bodyPr/>
                    <a:lstStyle/>
                    <a:p>
                      <a:pPr algn="ctr" rtl="0" fontAlgn="ctr"/>
                      <a:r>
                        <a:rPr lang="en-IN" sz="1400" b="1" i="0" u="none" strike="noStrike" dirty="0" smtClean="0">
                          <a:solidFill>
                            <a:srgbClr val="000000"/>
                          </a:solidFill>
                          <a:effectLst/>
                          <a:latin typeface="Arial" panose="020B0604020202020204" pitchFamily="34" charset="0"/>
                        </a:rPr>
                        <a:t>9.</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Karnataka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176.48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90.93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125.78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71.27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147.81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134.63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91.08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808823" y="687518"/>
            <a:ext cx="1717521"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(CCA in </a:t>
            </a:r>
            <a:r>
              <a:rPr lang="en-US" sz="1600" b="1" dirty="0">
                <a:latin typeface="Arial" panose="020B0604020202020204" pitchFamily="34" charset="0"/>
                <a:cs typeface="Arial" panose="020B0604020202020204" pitchFamily="34" charset="0"/>
              </a:rPr>
              <a:t>T</a:t>
            </a:r>
            <a:r>
              <a:rPr lang="en-US" sz="1600" b="1" dirty="0" smtClean="0">
                <a:latin typeface="Arial" panose="020B0604020202020204" pitchFamily="34" charset="0"/>
                <a:cs typeface="Arial" panose="020B0604020202020204" pitchFamily="34" charset="0"/>
              </a:rPr>
              <a:t>h. ha.)</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92876"/>
            <a:ext cx="3343275" cy="365125"/>
          </a:xfrm>
        </p:spPr>
        <p:txBody>
          <a:bodyPr/>
          <a:lstStyle/>
          <a:p>
            <a:r>
              <a:rPr lang="en-IN" sz="1600" b="1" smtClean="0">
                <a:solidFill>
                  <a:schemeClr val="tx1"/>
                </a:solidFill>
                <a:latin typeface="Book Antiqua" pitchFamily="18" charset="0"/>
              </a:rPr>
              <a:t>Consolidate</a:t>
            </a:r>
            <a:endParaRPr lang="en-IN" sz="1600" b="1" dirty="0">
              <a:solidFill>
                <a:schemeClr val="tx1"/>
              </a:solidFill>
              <a:latin typeface="Book Antiqua" pitchFamily="18" charset="0"/>
            </a:endParaRPr>
          </a:p>
        </p:txBody>
      </p:sp>
      <p:sp>
        <p:nvSpPr>
          <p:cNvPr id="7" name="Rectangle 6"/>
          <p:cNvSpPr/>
          <p:nvPr/>
        </p:nvSpPr>
        <p:spPr>
          <a:xfrm>
            <a:off x="1" y="0"/>
            <a:ext cx="9906000" cy="601884"/>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
        <p:nvSpPr>
          <p:cNvPr id="3" name="TextBox 2"/>
          <p:cNvSpPr txBox="1"/>
          <p:nvPr/>
        </p:nvSpPr>
        <p:spPr>
          <a:xfrm>
            <a:off x="486761" y="6193852"/>
            <a:ext cx="8380756" cy="369332"/>
          </a:xfrm>
          <a:prstGeom prst="rect">
            <a:avLst/>
          </a:prstGeom>
          <a:noFill/>
        </p:spPr>
        <p:txBody>
          <a:bodyPr wrap="none" rtlCol="0">
            <a:spAutoFit/>
          </a:bodyPr>
          <a:lstStyle/>
          <a:p>
            <a:r>
              <a:rPr lang="en-IN" b="1" dirty="0" smtClean="0"/>
              <a:t>* i.e. CCA developed under CADWM (up to 31-03-2016) and before CADWM inclusion.</a:t>
            </a:r>
            <a:endParaRPr lang="en-IN" b="1" dirty="0"/>
          </a:p>
        </p:txBody>
      </p:sp>
    </p:spTree>
    <p:extLst>
      <p:ext uri="{BB962C8B-B14F-4D97-AF65-F5344CB8AC3E}">
        <p14:creationId xmlns:p14="http://schemas.microsoft.com/office/powerpoint/2010/main" val="35501909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05" name="Rounded Rectangle 8"/>
          <p:cNvSpPr/>
          <p:nvPr/>
        </p:nvSpPr>
        <p:spPr bwMode="auto">
          <a:xfrm>
            <a:off x="0" y="66480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r>
              <a:rPr lang="en-US" sz="2800" b="1" dirty="0">
                <a:solidFill>
                  <a:srgbClr val="800000"/>
                </a:solidFill>
                <a:effectLst>
                  <a:outerShdw blurRad="38100" dist="38100" dir="2700000" algn="tl">
                    <a:srgbClr val="C0C0C0"/>
                  </a:outerShdw>
                </a:effectLst>
                <a:cs typeface="Arial" panose="020B0604020202020204" pitchFamily="34" charset="0"/>
              </a:rPr>
              <a:t>CA Release Progress</a:t>
            </a:r>
            <a:endParaRPr lang="en-US" sz="2800" b="1" dirty="0">
              <a:cs typeface="Arial" panose="020B0604020202020204" pitchFamily="34" charset="0"/>
            </a:endParaRPr>
          </a:p>
        </p:txBody>
      </p:sp>
      <p:graphicFrame>
        <p:nvGraphicFramePr>
          <p:cNvPr id="4194308" name="Table 3"/>
          <p:cNvGraphicFramePr>
            <a:graphicFrameLocks noGrp="1"/>
          </p:cNvGraphicFramePr>
          <p:nvPr/>
        </p:nvGraphicFramePr>
        <p:xfrm>
          <a:off x="158045" y="1744670"/>
          <a:ext cx="9406431" cy="2958202"/>
        </p:xfrm>
        <a:graphic>
          <a:graphicData uri="http://schemas.openxmlformats.org/drawingml/2006/table">
            <a:tbl>
              <a:tblPr/>
              <a:tblGrid>
                <a:gridCol w="520255">
                  <a:extLst>
                    <a:ext uri="{9D8B030D-6E8A-4147-A177-3AD203B41FA5}">
                      <a16:colId xmlns="" xmlns:a16="http://schemas.microsoft.com/office/drawing/2014/main" val="20000"/>
                    </a:ext>
                  </a:extLst>
                </a:gridCol>
                <a:gridCol w="957227">
                  <a:extLst>
                    <a:ext uri="{9D8B030D-6E8A-4147-A177-3AD203B41FA5}">
                      <a16:colId xmlns="" xmlns:a16="http://schemas.microsoft.com/office/drawing/2014/main" val="20001"/>
                    </a:ext>
                  </a:extLst>
                </a:gridCol>
                <a:gridCol w="826858">
                  <a:extLst>
                    <a:ext uri="{9D8B030D-6E8A-4147-A177-3AD203B41FA5}">
                      <a16:colId xmlns="" xmlns:a16="http://schemas.microsoft.com/office/drawing/2014/main" val="20002"/>
                    </a:ext>
                  </a:extLst>
                </a:gridCol>
                <a:gridCol w="856379">
                  <a:extLst>
                    <a:ext uri="{9D8B030D-6E8A-4147-A177-3AD203B41FA5}">
                      <a16:colId xmlns="" xmlns:a16="http://schemas.microsoft.com/office/drawing/2014/main" val="20003"/>
                    </a:ext>
                  </a:extLst>
                </a:gridCol>
                <a:gridCol w="780714">
                  <a:extLst>
                    <a:ext uri="{9D8B030D-6E8A-4147-A177-3AD203B41FA5}">
                      <a16:colId xmlns="" xmlns:a16="http://schemas.microsoft.com/office/drawing/2014/main" val="20004"/>
                    </a:ext>
                  </a:extLst>
                </a:gridCol>
                <a:gridCol w="780714">
                  <a:extLst>
                    <a:ext uri="{9D8B030D-6E8A-4147-A177-3AD203B41FA5}">
                      <a16:colId xmlns="" xmlns:a16="http://schemas.microsoft.com/office/drawing/2014/main" val="20005"/>
                    </a:ext>
                  </a:extLst>
                </a:gridCol>
                <a:gridCol w="780714">
                  <a:extLst>
                    <a:ext uri="{9D8B030D-6E8A-4147-A177-3AD203B41FA5}">
                      <a16:colId xmlns="" xmlns:a16="http://schemas.microsoft.com/office/drawing/2014/main" val="20006"/>
                    </a:ext>
                  </a:extLst>
                </a:gridCol>
                <a:gridCol w="780714">
                  <a:extLst>
                    <a:ext uri="{9D8B030D-6E8A-4147-A177-3AD203B41FA5}">
                      <a16:colId xmlns="" xmlns:a16="http://schemas.microsoft.com/office/drawing/2014/main" val="20007"/>
                    </a:ext>
                  </a:extLst>
                </a:gridCol>
                <a:gridCol w="579969">
                  <a:extLst>
                    <a:ext uri="{9D8B030D-6E8A-4147-A177-3AD203B41FA5}">
                      <a16:colId xmlns="" xmlns:a16="http://schemas.microsoft.com/office/drawing/2014/main" val="20008"/>
                    </a:ext>
                  </a:extLst>
                </a:gridCol>
                <a:gridCol w="981459">
                  <a:extLst>
                    <a:ext uri="{9D8B030D-6E8A-4147-A177-3AD203B41FA5}">
                      <a16:colId xmlns="" xmlns:a16="http://schemas.microsoft.com/office/drawing/2014/main" val="20009"/>
                    </a:ext>
                  </a:extLst>
                </a:gridCol>
                <a:gridCol w="780714">
                  <a:extLst>
                    <a:ext uri="{9D8B030D-6E8A-4147-A177-3AD203B41FA5}">
                      <a16:colId xmlns="" xmlns:a16="http://schemas.microsoft.com/office/drawing/2014/main" val="20010"/>
                    </a:ext>
                  </a:extLst>
                </a:gridCol>
                <a:gridCol w="780714">
                  <a:extLst>
                    <a:ext uri="{9D8B030D-6E8A-4147-A177-3AD203B41FA5}">
                      <a16:colId xmlns="" xmlns:a16="http://schemas.microsoft.com/office/drawing/2014/main" val="20011"/>
                    </a:ext>
                  </a:extLst>
                </a:gridCol>
              </a:tblGrid>
              <a:tr h="745141">
                <a:tc rowSpan="2">
                  <a:txBody>
                    <a:bodyPr/>
                    <a:lstStyle/>
                    <a:p>
                      <a:pPr algn="ctr" fontAlgn="t"/>
                      <a:r>
                        <a:rPr lang="en-US" sz="1600" b="1" i="0" u="none" strike="noStrike" dirty="0">
                          <a:solidFill>
                            <a:srgbClr val="7030A0"/>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rgbClr val="7030A0"/>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rgbClr val="7030A0"/>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600" b="1" i="0" u="none" strike="noStrike" dirty="0">
                          <a:solidFill>
                            <a:srgbClr val="7030A0"/>
                          </a:solidFill>
                          <a:latin typeface="Arial" pitchFamily="34" charset="0"/>
                          <a:cs typeface="Arial" pitchFamily="34" charset="0"/>
                        </a:rPr>
                        <a:t>CA  Release Progress</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r>
                        <a:rPr lang="en-US" sz="1600" b="1" i="0" u="none" strike="noStrike" dirty="0" smtClean="0">
                          <a:solidFill>
                            <a:srgbClr val="7030A0"/>
                          </a:solidFill>
                          <a:latin typeface="Arial" pitchFamily="34" charset="0"/>
                          <a:cs typeface="Arial" pitchFamily="34" charset="0"/>
                        </a:rPr>
                        <a:t>Target </a:t>
                      </a:r>
                      <a:r>
                        <a:rPr lang="en-US" sz="1600" b="1" i="0" u="none" strike="noStrike" dirty="0">
                          <a:solidFill>
                            <a:srgbClr val="7030A0"/>
                          </a:solidFill>
                          <a:latin typeface="Arial" pitchFamily="34" charset="0"/>
                          <a:cs typeface="Arial" pitchFamily="34" charset="0"/>
                        </a:rPr>
                        <a:t>for  2020-21</a:t>
                      </a:r>
                    </a:p>
                    <a:p>
                      <a:pPr algn="ctr" fontAlgn="t"/>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pPr>
                      <a:r>
                        <a:rPr lang="en-US" sz="1600" b="1" i="0" u="none" strike="noStrike" dirty="0">
                          <a:solidFill>
                            <a:srgbClr val="7030A0"/>
                          </a:solidFill>
                          <a:latin typeface="Arial" pitchFamily="34" charset="0"/>
                          <a:cs typeface="Arial" pitchFamily="34" charset="0"/>
                        </a:rPr>
                        <a:t>Target for  2021-22</a:t>
                      </a:r>
                    </a:p>
                    <a:p>
                      <a:pPr algn="ctr" fontAlgn="t"/>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1239366">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2016-17</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2017-18</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2018-19</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rgbClr val="7030A0"/>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2020-21</a:t>
                      </a:r>
                    </a:p>
                    <a:p>
                      <a:pPr algn="ctr" fontAlgn="t"/>
                      <a:r>
                        <a:rPr lang="en-IN" sz="1600" b="1" i="0" u="none" strike="noStrike" dirty="0" smtClean="0">
                          <a:solidFill>
                            <a:srgbClr val="7030A0"/>
                          </a:solidFill>
                          <a:latin typeface="Arial" pitchFamily="34" charset="0"/>
                          <a:cs typeface="Arial" pitchFamily="34" charset="0"/>
                        </a:rPr>
                        <a:t>(06/20)</a:t>
                      </a:r>
                      <a:endParaRPr lang="en-US" sz="1600" b="1" i="0" u="none" strike="noStrike" dirty="0">
                        <a:solidFill>
                          <a:srgbClr val="7030A0"/>
                        </a:solidFill>
                        <a:latin typeface="Arial" pitchFamily="34" charset="0"/>
                        <a:cs typeface="Arial" pitchFamily="34" charset="0"/>
                      </a:endParaRPr>
                    </a:p>
                    <a:p>
                      <a:pPr algn="ctr" fontAlgn="t"/>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Total</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rgbClr val="7030A0"/>
                          </a:solidFill>
                          <a:latin typeface="Arial" pitchFamily="34" charset="0"/>
                          <a:cs typeface="Arial" pitchFamily="34" charset="0"/>
                        </a:rPr>
                        <a:t>% Progress</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tc>
                <a:extLst>
                  <a:ext uri="{0D108BD9-81ED-4DB2-BD59-A6C34878D82A}">
                    <a16:rowId xmlns="" xmlns:a16="http://schemas.microsoft.com/office/drawing/2014/main" val="10001"/>
                  </a:ext>
                </a:extLst>
              </a:tr>
              <a:tr h="973695">
                <a:tc>
                  <a:txBody>
                    <a:bodyPr/>
                    <a:lstStyle/>
                    <a:p>
                      <a:pPr marL="0" algn="ctr" defTabSz="914400" rtl="0" eaLnBrk="1" fontAlgn="ctr" latinLnBrk="0" hangingPunct="1"/>
                      <a:r>
                        <a:rPr lang="en-US" sz="1300" b="1" i="0" u="none" strike="noStrike" kern="1200" dirty="0">
                          <a:solidFill>
                            <a:srgbClr val="000000"/>
                          </a:solidFill>
                          <a:effectLst/>
                          <a:latin typeface="Arial" panose="020B0604020202020204" pitchFamily="34" charset="0"/>
                          <a:ea typeface="+mn-ea"/>
                          <a:cs typeface="Arial" panose="020B0604020202020204" pitchFamily="34" charset="0"/>
                        </a:rPr>
                        <a:t>1.</a:t>
                      </a:r>
                      <a:endParaRPr lang="en-IN" sz="13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pPr>
                      <a:r>
                        <a:rPr lang="en-IN" sz="1300" b="1" i="0" u="none" strike="noStrike" kern="1200" dirty="0" err="1">
                          <a:solidFill>
                            <a:srgbClr val="000000"/>
                          </a:solidFill>
                          <a:effectLst/>
                          <a:latin typeface="Arial" panose="020B0604020202020204" pitchFamily="34" charset="0"/>
                          <a:ea typeface="+mn-ea"/>
                          <a:cs typeface="Arial" panose="020B0604020202020204" pitchFamily="34" charset="0"/>
                        </a:rPr>
                        <a:t>Tillari</a:t>
                      </a:r>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 Irrigation Project</a:t>
                      </a:r>
                    </a:p>
                    <a:p>
                      <a:pPr marL="0" algn="ctr" defTabSz="914400" rtl="0" eaLnBrk="1" fontAlgn="ctr" latinLnBrk="0" hangingPunct="1"/>
                      <a:endParaRPr lang="en-IN" sz="13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18.78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6.78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5.73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1048606" name="TextBox 1"/>
          <p:cNvSpPr txBox="1"/>
          <p:nvPr/>
        </p:nvSpPr>
        <p:spPr>
          <a:xfrm>
            <a:off x="7742203" y="1138112"/>
            <a:ext cx="1960880" cy="358140"/>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(CA in Rs. Crores)</a:t>
            </a:r>
            <a:endParaRPr lang="en-IN" b="1" dirty="0">
              <a:latin typeface="Arial" panose="020B0604020202020204" pitchFamily="34" charset="0"/>
              <a:cs typeface="Arial" panose="020B0604020202020204" pitchFamily="34" charset="0"/>
            </a:endParaRPr>
          </a:p>
        </p:txBody>
      </p:sp>
      <p:sp>
        <p:nvSpPr>
          <p:cNvPr id="1048607" name="Footer Placeholder 5"/>
          <p:cNvSpPr>
            <a:spLocks noGrp="1"/>
          </p:cNvSpPr>
          <p:nvPr>
            <p:ph type="ftr" sz="quarter" idx="11"/>
          </p:nvPr>
        </p:nvSpPr>
        <p:spPr>
          <a:xfrm>
            <a:off x="3281363" y="6492876"/>
            <a:ext cx="3343275" cy="365125"/>
          </a:xfrm>
        </p:spPr>
        <p:txBody>
          <a:bodyPr/>
          <a:lstStyle/>
          <a:p>
            <a:r>
              <a:rPr lang="en-IN" sz="1800" b="1" dirty="0">
                <a:solidFill>
                  <a:schemeClr val="tx1"/>
                </a:solidFill>
                <a:latin typeface="Book Antiqua" pitchFamily="18" charset="0"/>
              </a:rPr>
              <a:t>State : Goa</a:t>
            </a:r>
          </a:p>
        </p:txBody>
      </p:sp>
      <p:sp>
        <p:nvSpPr>
          <p:cNvPr id="1048608" name="Rectangle 6"/>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IN" sz="2400" b="1" dirty="0" smtClean="0"/>
              <a:t>   7</a:t>
            </a:r>
            <a:r>
              <a:rPr lang="en-IN" sz="2400" b="1" baseline="30000" dirty="0" smtClean="0"/>
              <a:t>th</a:t>
            </a:r>
            <a:r>
              <a:rPr lang="en-IN" sz="2400" b="1" dirty="0" smtClean="0"/>
              <a:t> </a:t>
            </a:r>
            <a:r>
              <a:rPr lang="en-IN" sz="2400" b="1" dirty="0"/>
              <a:t>PIRC Meeting: </a:t>
            </a:r>
            <a:r>
              <a:rPr lang="en-IN" sz="2400" b="1" dirty="0" smtClean="0"/>
              <a:t>                                              Progress </a:t>
            </a:r>
            <a:r>
              <a:rPr lang="en-IN" sz="2400" b="1" dirty="0"/>
              <a:t>Review Presentations</a:t>
            </a:r>
            <a:endParaRPr lang="en-US" sz="2400" b="1" dirty="0"/>
          </a:p>
        </p:txBody>
      </p:sp>
      <p:sp>
        <p:nvSpPr>
          <p:cNvPr id="7" name="TextBox 6"/>
          <p:cNvSpPr txBox="1"/>
          <p:nvPr/>
        </p:nvSpPr>
        <p:spPr>
          <a:xfrm>
            <a:off x="418641" y="5122844"/>
            <a:ext cx="9309253" cy="1200329"/>
          </a:xfrm>
          <a:prstGeom prst="rect">
            <a:avLst/>
          </a:prstGeom>
          <a:noFill/>
        </p:spPr>
        <p:txBody>
          <a:bodyPr wrap="square" rtlCol="0">
            <a:spAutoFit/>
          </a:bodyPr>
          <a:lstStyle/>
          <a:p>
            <a:r>
              <a:rPr lang="en-IN" dirty="0" smtClean="0"/>
              <a:t>Administrative approval for RCE of CADWM works is obtained on 5/2019</a:t>
            </a:r>
          </a:p>
          <a:p>
            <a:r>
              <a:rPr lang="en-IN" dirty="0" smtClean="0"/>
              <a:t>Proposal of CA  during 2019-20 was forwarded to CADWM wing for Rs 4 Cr</a:t>
            </a:r>
          </a:p>
          <a:p>
            <a:r>
              <a:rPr lang="en-IN" dirty="0" smtClean="0"/>
              <a:t>Proposal of CA in this financial year also was forwarded on 20.08.20 recommending for Rs 2.66 Cr towards first instalment. (Budget 40 </a:t>
            </a:r>
            <a:r>
              <a:rPr lang="en-IN" dirty="0" err="1" smtClean="0"/>
              <a:t>cr</a:t>
            </a:r>
            <a:r>
              <a:rPr lang="en-IN" dirty="0" smtClean="0"/>
              <a:t> and Estimated Cost – 98 Cr)</a:t>
            </a:r>
            <a:endParaRPr lang="en-IN" dirty="0"/>
          </a:p>
        </p:txBody>
      </p:sp>
    </p:spTree>
    <p:extLst>
      <p:ext uri="{BB962C8B-B14F-4D97-AF65-F5344CB8AC3E}">
        <p14:creationId xmlns:p14="http://schemas.microsoft.com/office/powerpoint/2010/main" val="2181469648"/>
      </p:ext>
    </p:extLst>
  </p:cSld>
  <p:clrMapOvr>
    <a:masterClrMapping/>
  </p:clrMapOvr>
  <p:transition spd="slow"/>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29543" y="830703"/>
            <a:ext cx="9158780" cy="579455"/>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000" b="1" dirty="0">
                <a:solidFill>
                  <a:srgbClr val="800000"/>
                </a:solidFill>
                <a:effectLst>
                  <a:outerShdw blurRad="38100" dist="38100" dir="2700000" algn="tl">
                    <a:srgbClr val="C0C0C0"/>
                  </a:outerShdw>
                </a:effectLst>
                <a:cs typeface="Arial" panose="020B0604020202020204" pitchFamily="34" charset="0"/>
              </a:rPr>
              <a:t>WUCS – Registered, Handed over, OTFG and Infrastructure Grant details </a:t>
            </a:r>
            <a:endParaRPr lang="en-US" sz="2000" b="1" dirty="0">
              <a:cs typeface="Arial" panose="020B0604020202020204" pitchFamily="34" charset="0"/>
            </a:endParaRPr>
          </a:p>
        </p:txBody>
      </p:sp>
      <p:sp>
        <p:nvSpPr>
          <p:cNvPr id="7" name="Rectangle 6"/>
          <p:cNvSpPr/>
          <p:nvPr/>
        </p:nvSpPr>
        <p:spPr>
          <a:xfrm>
            <a:off x="1" y="244366"/>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
        <p:nvSpPr>
          <p:cNvPr id="8" name="Slide Number Placeholder 7"/>
          <p:cNvSpPr>
            <a:spLocks noGrp="1"/>
          </p:cNvSpPr>
          <p:nvPr>
            <p:ph type="sldNum" sz="quarter" idx="12"/>
          </p:nvPr>
        </p:nvSpPr>
        <p:spPr/>
        <p:txBody>
          <a:bodyPr/>
          <a:lstStyle/>
          <a:p>
            <a:fld id="{396A2484-D5D1-4CDB-824C-75F47FDB7F6F}" type="slidenum">
              <a:rPr lang="en-IN" smtClean="0"/>
              <a:pPr/>
              <a:t>141</a:t>
            </a:fld>
            <a:endParaRPr lang="en-IN" dirty="0"/>
          </a:p>
        </p:txBody>
      </p:sp>
      <p:graphicFrame>
        <p:nvGraphicFramePr>
          <p:cNvPr id="13" name="Table 12"/>
          <p:cNvGraphicFramePr>
            <a:graphicFrameLocks noGrp="1"/>
          </p:cNvGraphicFramePr>
          <p:nvPr/>
        </p:nvGraphicFramePr>
        <p:xfrm>
          <a:off x="517793" y="1592577"/>
          <a:ext cx="9188066" cy="5072628"/>
        </p:xfrm>
        <a:graphic>
          <a:graphicData uri="http://schemas.openxmlformats.org/drawingml/2006/table">
            <a:tbl>
              <a:tblPr/>
              <a:tblGrid>
                <a:gridCol w="898091"/>
                <a:gridCol w="2571931"/>
                <a:gridCol w="1637021"/>
                <a:gridCol w="2244393"/>
                <a:gridCol w="1836630"/>
              </a:tblGrid>
              <a:tr h="722702">
                <a:tc>
                  <a:txBody>
                    <a:bodyPr/>
                    <a:lstStyle/>
                    <a:p>
                      <a:pPr algn="ctr">
                        <a:lnSpc>
                          <a:spcPct val="115000"/>
                        </a:lnSpc>
                        <a:spcAft>
                          <a:spcPts val="0"/>
                        </a:spcAft>
                      </a:pPr>
                      <a:r>
                        <a:rPr lang="en-US" sz="2000" b="1" dirty="0" err="1">
                          <a:solidFill>
                            <a:srgbClr val="7030A0"/>
                          </a:solidFill>
                          <a:latin typeface="Calibri"/>
                          <a:ea typeface="Times New Roman"/>
                          <a:cs typeface="Times New Roman"/>
                        </a:rPr>
                        <a:t>SL.No</a:t>
                      </a:r>
                      <a:r>
                        <a:rPr lang="en-US" sz="2000" b="1" dirty="0">
                          <a:solidFill>
                            <a:srgbClr val="7030A0"/>
                          </a:solidFill>
                          <a:latin typeface="Calibri"/>
                          <a:ea typeface="Times New Roman"/>
                          <a:cs typeface="Times New Roman"/>
                        </a:rPr>
                        <a:t>.</a:t>
                      </a:r>
                      <a:endParaRPr lang="en-IN" sz="2000" b="1" dirty="0">
                        <a:solidFill>
                          <a:srgbClr val="7030A0"/>
                        </a:solidFill>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solidFill>
                            <a:srgbClr val="7030A0"/>
                          </a:solidFill>
                          <a:latin typeface="Calibri"/>
                          <a:ea typeface="Times New Roman"/>
                          <a:cs typeface="Times New Roman"/>
                        </a:rPr>
                        <a:t>Activity</a:t>
                      </a:r>
                      <a:endParaRPr lang="en-IN" sz="2000" b="1" dirty="0">
                        <a:solidFill>
                          <a:srgbClr val="7030A0"/>
                        </a:solidFill>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smtClean="0">
                          <a:solidFill>
                            <a:srgbClr val="7030A0"/>
                          </a:solidFill>
                          <a:latin typeface="Calibri"/>
                          <a:ea typeface="Times New Roman"/>
                          <a:cs typeface="Times New Roman"/>
                        </a:rPr>
                        <a:t>Unit</a:t>
                      </a:r>
                      <a:endParaRPr lang="en-IN" sz="2000" b="1" dirty="0">
                        <a:solidFill>
                          <a:srgbClr val="7030A0"/>
                        </a:solidFill>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2000" b="1" dirty="0">
                          <a:solidFill>
                            <a:srgbClr val="7030A0"/>
                          </a:solidFill>
                          <a:latin typeface="Calibri"/>
                          <a:ea typeface="Times New Roman"/>
                          <a:cs typeface="Times New Roman"/>
                        </a:rPr>
                        <a:t>Tillari  Irrigation Project CADA Works</a:t>
                      </a:r>
                      <a:endParaRPr lang="en-IN" sz="2000" b="1" dirty="0">
                        <a:solidFill>
                          <a:srgbClr val="7030A0"/>
                        </a:solidFill>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IN"/>
                    </a:p>
                  </a:txBody>
                  <a:tcPr/>
                </a:tc>
              </a:tr>
              <a:tr h="361351">
                <a:tc rowSpan="2">
                  <a:txBody>
                    <a:bodyPr/>
                    <a:lstStyle/>
                    <a:p>
                      <a:pPr algn="ctr">
                        <a:lnSpc>
                          <a:spcPct val="115000"/>
                        </a:lnSpc>
                        <a:spcAft>
                          <a:spcPts val="0"/>
                        </a:spcAft>
                      </a:pPr>
                      <a:r>
                        <a:rPr lang="en-US" sz="2000" b="0" dirty="0">
                          <a:solidFill>
                            <a:srgbClr val="00B050"/>
                          </a:solidFill>
                          <a:latin typeface="Calibri"/>
                          <a:ea typeface="Times New Roman"/>
                          <a:cs typeface="Times New Roman"/>
                        </a:rPr>
                        <a:t>1</a:t>
                      </a:r>
                      <a:endParaRPr lang="en-IN" sz="2000" b="0" dirty="0">
                        <a:solidFill>
                          <a:srgbClr val="00B050"/>
                        </a:solidFill>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en-US" sz="2000" b="0" dirty="0">
                          <a:solidFill>
                            <a:srgbClr val="00B050"/>
                          </a:solidFill>
                          <a:latin typeface="Calibri"/>
                          <a:ea typeface="Times New Roman"/>
                          <a:cs typeface="Times New Roman"/>
                        </a:rPr>
                        <a:t>2</a:t>
                      </a:r>
                      <a:endParaRPr lang="en-IN" sz="2000" b="0" dirty="0">
                        <a:solidFill>
                          <a:srgbClr val="00B050"/>
                        </a:solidFill>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en-US" sz="2000" b="0" dirty="0">
                          <a:solidFill>
                            <a:srgbClr val="00B050"/>
                          </a:solidFill>
                          <a:latin typeface="Calibri"/>
                          <a:ea typeface="Times New Roman"/>
                          <a:cs typeface="Times New Roman"/>
                        </a:rPr>
                        <a:t>3</a:t>
                      </a:r>
                      <a:endParaRPr lang="en-IN" sz="2000" b="0" dirty="0">
                        <a:solidFill>
                          <a:srgbClr val="00B050"/>
                        </a:solidFill>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Target</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Progress</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1351">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a:lnSpc>
                          <a:spcPct val="115000"/>
                        </a:lnSpc>
                        <a:spcAft>
                          <a:spcPts val="0"/>
                        </a:spcAft>
                      </a:pPr>
                      <a:r>
                        <a:rPr lang="en-US" sz="2000" b="0" dirty="0">
                          <a:solidFill>
                            <a:srgbClr val="00B050"/>
                          </a:solidFill>
                          <a:latin typeface="Calibri"/>
                          <a:ea typeface="Times New Roman"/>
                          <a:cs typeface="Times New Roman"/>
                        </a:rPr>
                        <a:t>4</a:t>
                      </a:r>
                      <a:endParaRPr lang="en-IN" sz="2000" b="0" dirty="0">
                        <a:solidFill>
                          <a:srgbClr val="00B050"/>
                        </a:solidFill>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0" dirty="0">
                          <a:solidFill>
                            <a:srgbClr val="00B050"/>
                          </a:solidFill>
                          <a:latin typeface="Calibri"/>
                          <a:ea typeface="Times New Roman"/>
                          <a:cs typeface="Times New Roman"/>
                        </a:rPr>
                        <a:t>5</a:t>
                      </a:r>
                      <a:endParaRPr lang="en-IN" sz="2000" b="0" dirty="0">
                        <a:solidFill>
                          <a:srgbClr val="00B050"/>
                        </a:solidFill>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22702">
                <a:tc>
                  <a:txBody>
                    <a:bodyPr/>
                    <a:lstStyle/>
                    <a:p>
                      <a:pPr algn="ctr">
                        <a:lnSpc>
                          <a:spcPct val="115000"/>
                        </a:lnSpc>
                        <a:spcAft>
                          <a:spcPts val="0"/>
                        </a:spcAft>
                      </a:pPr>
                      <a:r>
                        <a:rPr lang="en-US" sz="2000" b="1">
                          <a:latin typeface="Calibri"/>
                          <a:ea typeface="Times New Roman"/>
                          <a:cs typeface="Times New Roman"/>
                        </a:rPr>
                        <a:t>1</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000" b="1" dirty="0">
                          <a:latin typeface="Calibri"/>
                          <a:ea typeface="Times New Roman"/>
                          <a:cs typeface="Times New Roman"/>
                        </a:rPr>
                        <a:t>Formation of WUCS (Registration)</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No’s</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a:latin typeface="Calibri"/>
                          <a:ea typeface="Times New Roman"/>
                          <a:cs typeface="Times New Roman"/>
                        </a:rPr>
                        <a:t>110</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a:latin typeface="Calibri"/>
                          <a:ea typeface="Times New Roman"/>
                          <a:cs typeface="Times New Roman"/>
                        </a:rPr>
                        <a:t>42</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48386">
                <a:tc>
                  <a:txBody>
                    <a:bodyPr/>
                    <a:lstStyle/>
                    <a:p>
                      <a:pPr algn="ctr">
                        <a:lnSpc>
                          <a:spcPct val="115000"/>
                        </a:lnSpc>
                        <a:spcAft>
                          <a:spcPts val="0"/>
                        </a:spcAft>
                      </a:pPr>
                      <a:r>
                        <a:rPr lang="en-US" sz="2000" b="1" dirty="0">
                          <a:latin typeface="Calibri"/>
                          <a:ea typeface="Times New Roman"/>
                          <a:cs typeface="Times New Roman"/>
                        </a:rPr>
                        <a:t>2</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000" b="1" dirty="0">
                          <a:latin typeface="Calibri"/>
                          <a:ea typeface="Times New Roman"/>
                          <a:cs typeface="Times New Roman"/>
                        </a:rPr>
                        <a:t>Handed over (</a:t>
                      </a:r>
                      <a:r>
                        <a:rPr lang="en-US" sz="2000" b="1" dirty="0" err="1" smtClean="0">
                          <a:latin typeface="Calibri"/>
                          <a:ea typeface="Times New Roman"/>
                          <a:cs typeface="Times New Roman"/>
                        </a:rPr>
                        <a:t>MoU</a:t>
                      </a:r>
                      <a:r>
                        <a:rPr lang="en-US" sz="2000" b="1" dirty="0" smtClean="0">
                          <a:latin typeface="Calibri"/>
                          <a:ea typeface="Times New Roman"/>
                          <a:cs typeface="Times New Roman"/>
                        </a:rPr>
                        <a:t>)</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No’s</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a:latin typeface="Calibri"/>
                          <a:ea typeface="Times New Roman"/>
                          <a:cs typeface="Times New Roman"/>
                        </a:rPr>
                        <a:t>42</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a:latin typeface="Calibri"/>
                          <a:ea typeface="Times New Roman"/>
                          <a:cs typeface="Times New Roman"/>
                        </a:rPr>
                        <a:t>10</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2150">
                <a:tc rowSpan="2">
                  <a:txBody>
                    <a:bodyPr/>
                    <a:lstStyle/>
                    <a:p>
                      <a:pPr algn="ctr">
                        <a:lnSpc>
                          <a:spcPct val="115000"/>
                        </a:lnSpc>
                        <a:spcAft>
                          <a:spcPts val="0"/>
                        </a:spcAft>
                      </a:pPr>
                      <a:r>
                        <a:rPr lang="en-US" sz="2000" b="1">
                          <a:latin typeface="Calibri"/>
                          <a:ea typeface="Times New Roman"/>
                          <a:cs typeface="Times New Roman"/>
                        </a:rPr>
                        <a:t>3</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en-US" sz="2000" b="1">
                          <a:latin typeface="Calibri"/>
                          <a:ea typeface="Times New Roman"/>
                          <a:cs typeface="Times New Roman"/>
                        </a:rPr>
                        <a:t>One time Fuctional Grant (OTFG ) to WUCS</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a:latin typeface="Calibri"/>
                          <a:ea typeface="Times New Roman"/>
                          <a:cs typeface="Times New Roman"/>
                        </a:rPr>
                        <a:t>Ha</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5085</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a:latin typeface="Calibri"/>
                          <a:ea typeface="Times New Roman"/>
                          <a:cs typeface="Times New Roman"/>
                        </a:rPr>
                        <a:t>0</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71903">
                <a:tc vMerge="1">
                  <a:txBody>
                    <a:bodyPr/>
                    <a:lstStyle/>
                    <a:p>
                      <a:endParaRPr lang="en-IN"/>
                    </a:p>
                  </a:txBody>
                  <a:tcPr/>
                </a:tc>
                <a:tc vMerge="1">
                  <a:txBody>
                    <a:bodyPr/>
                    <a:lstStyle/>
                    <a:p>
                      <a:endParaRPr lang="en-IN"/>
                    </a:p>
                  </a:txBody>
                  <a:tcPr/>
                </a:tc>
                <a:tc>
                  <a:txBody>
                    <a:bodyPr/>
                    <a:lstStyle/>
                    <a:p>
                      <a:pPr algn="ctr">
                        <a:lnSpc>
                          <a:spcPct val="115000"/>
                        </a:lnSpc>
                        <a:spcAft>
                          <a:spcPts val="0"/>
                        </a:spcAft>
                      </a:pPr>
                      <a:r>
                        <a:rPr lang="en-US" sz="2000" b="1">
                          <a:latin typeface="Calibri"/>
                          <a:ea typeface="Times New Roman"/>
                          <a:cs typeface="Times New Roman"/>
                        </a:rPr>
                        <a:t>Fin (lakhs)</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27.46</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0</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23697">
                <a:tc rowSpan="2">
                  <a:txBody>
                    <a:bodyPr/>
                    <a:lstStyle/>
                    <a:p>
                      <a:pPr algn="ctr">
                        <a:lnSpc>
                          <a:spcPct val="115000"/>
                        </a:lnSpc>
                        <a:spcAft>
                          <a:spcPts val="0"/>
                        </a:spcAft>
                      </a:pPr>
                      <a:r>
                        <a:rPr lang="en-US" sz="2000" b="1">
                          <a:latin typeface="Calibri"/>
                          <a:ea typeface="Times New Roman"/>
                          <a:cs typeface="Times New Roman"/>
                        </a:rPr>
                        <a:t>4</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en-US" sz="2000" b="1" dirty="0">
                          <a:latin typeface="Calibri"/>
                          <a:ea typeface="Times New Roman"/>
                          <a:cs typeface="Times New Roman"/>
                        </a:rPr>
                        <a:t>Infrastructure grant to WUCS</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a:latin typeface="Calibri"/>
                          <a:ea typeface="Times New Roman"/>
                          <a:cs typeface="Times New Roman"/>
                        </a:rPr>
                        <a:t>No’s</a:t>
                      </a:r>
                      <a:endParaRPr lang="en-IN" sz="2000" b="1">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42</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0</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48386">
                <a:tc vMerge="1">
                  <a:txBody>
                    <a:bodyPr/>
                    <a:lstStyle/>
                    <a:p>
                      <a:endParaRPr lang="en-IN"/>
                    </a:p>
                  </a:txBody>
                  <a:tcPr/>
                </a:tc>
                <a:tc vMerge="1">
                  <a:txBody>
                    <a:bodyPr/>
                    <a:lstStyle/>
                    <a:p>
                      <a:endParaRPr lang="en-IN"/>
                    </a:p>
                  </a:txBody>
                  <a:tcPr/>
                </a:tc>
                <a:tc>
                  <a:txBody>
                    <a:bodyPr/>
                    <a:lstStyle/>
                    <a:p>
                      <a:pPr algn="ctr">
                        <a:lnSpc>
                          <a:spcPct val="115000"/>
                        </a:lnSpc>
                        <a:spcAft>
                          <a:spcPts val="0"/>
                        </a:spcAft>
                      </a:pPr>
                      <a:r>
                        <a:rPr lang="en-US" sz="2000" b="1" dirty="0">
                          <a:latin typeface="Calibri"/>
                          <a:ea typeface="Times New Roman"/>
                          <a:cs typeface="Times New Roman"/>
                        </a:rPr>
                        <a:t>Fin (</a:t>
                      </a:r>
                      <a:r>
                        <a:rPr lang="en-US" sz="2000" b="1" dirty="0" err="1" smtClean="0">
                          <a:latin typeface="Calibri"/>
                          <a:ea typeface="Times New Roman"/>
                          <a:cs typeface="Times New Roman"/>
                        </a:rPr>
                        <a:t>lakhs</a:t>
                      </a:r>
                      <a:r>
                        <a:rPr lang="en-US" sz="2000" b="1" dirty="0" smtClean="0">
                          <a:latin typeface="Calibri"/>
                          <a:ea typeface="Times New Roman"/>
                          <a:cs typeface="Times New Roman"/>
                        </a:rPr>
                        <a:t>)</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126</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Times New Roman"/>
                          <a:cs typeface="Times New Roman"/>
                        </a:rPr>
                        <a:t>0</a:t>
                      </a:r>
                      <a:endParaRPr lang="en-IN" sz="2000" b="1" dirty="0">
                        <a:latin typeface="Calibri"/>
                        <a:ea typeface="Times New Roman"/>
                        <a:cs typeface="Times New Roman"/>
                      </a:endParaRPr>
                    </a:p>
                  </a:txBody>
                  <a:tcPr marL="58598" marR="585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619767661"/>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11" name="Rounded Rectangle 8"/>
          <p:cNvSpPr/>
          <p:nvPr/>
        </p:nvSpPr>
        <p:spPr bwMode="auto">
          <a:xfrm>
            <a:off x="0" y="56710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r>
              <a:rPr lang="en-US" sz="2800" b="1" dirty="0">
                <a:solidFill>
                  <a:srgbClr val="800000"/>
                </a:solidFill>
                <a:effectLst>
                  <a:outerShdw blurRad="38100" dist="38100" dir="2700000" algn="tl">
                    <a:srgbClr val="C0C0C0"/>
                  </a:outerShdw>
                </a:effectLst>
                <a:cs typeface="Arial" panose="020B0604020202020204" pitchFamily="34" charset="0"/>
              </a:rPr>
              <a:t>Total Expenditure Progress</a:t>
            </a:r>
            <a:endParaRPr lang="en-US" sz="2800" b="1" dirty="0">
              <a:cs typeface="Arial" panose="020B0604020202020204" pitchFamily="34" charset="0"/>
            </a:endParaRPr>
          </a:p>
        </p:txBody>
      </p:sp>
      <p:graphicFrame>
        <p:nvGraphicFramePr>
          <p:cNvPr id="4194309" name="Table 3"/>
          <p:cNvGraphicFramePr>
            <a:graphicFrameLocks noGrp="1"/>
          </p:cNvGraphicFramePr>
          <p:nvPr/>
        </p:nvGraphicFramePr>
        <p:xfrm>
          <a:off x="220338" y="2064160"/>
          <a:ext cx="9507556" cy="3017389"/>
        </p:xfrm>
        <a:graphic>
          <a:graphicData uri="http://schemas.openxmlformats.org/drawingml/2006/table">
            <a:tbl>
              <a:tblPr/>
              <a:tblGrid>
                <a:gridCol w="463833">
                  <a:extLst>
                    <a:ext uri="{9D8B030D-6E8A-4147-A177-3AD203B41FA5}">
                      <a16:colId xmlns="" xmlns:a16="http://schemas.microsoft.com/office/drawing/2014/main" val="20000"/>
                    </a:ext>
                  </a:extLst>
                </a:gridCol>
                <a:gridCol w="961606">
                  <a:extLst>
                    <a:ext uri="{9D8B030D-6E8A-4147-A177-3AD203B41FA5}">
                      <a16:colId xmlns="" xmlns:a16="http://schemas.microsoft.com/office/drawing/2014/main" val="20001"/>
                    </a:ext>
                  </a:extLst>
                </a:gridCol>
                <a:gridCol w="1053356">
                  <a:extLst>
                    <a:ext uri="{9D8B030D-6E8A-4147-A177-3AD203B41FA5}">
                      <a16:colId xmlns="" xmlns:a16="http://schemas.microsoft.com/office/drawing/2014/main" val="20002"/>
                    </a:ext>
                  </a:extLst>
                </a:gridCol>
                <a:gridCol w="983896">
                  <a:extLst>
                    <a:ext uri="{9D8B030D-6E8A-4147-A177-3AD203B41FA5}">
                      <a16:colId xmlns="" xmlns:a16="http://schemas.microsoft.com/office/drawing/2014/main" val="20003"/>
                    </a:ext>
                  </a:extLst>
                </a:gridCol>
                <a:gridCol w="723212">
                  <a:extLst>
                    <a:ext uri="{9D8B030D-6E8A-4147-A177-3AD203B41FA5}">
                      <a16:colId xmlns="" xmlns:a16="http://schemas.microsoft.com/office/drawing/2014/main" val="20004"/>
                    </a:ext>
                  </a:extLst>
                </a:gridCol>
                <a:gridCol w="713877">
                  <a:extLst>
                    <a:ext uri="{9D8B030D-6E8A-4147-A177-3AD203B41FA5}">
                      <a16:colId xmlns="" xmlns:a16="http://schemas.microsoft.com/office/drawing/2014/main" val="20005"/>
                    </a:ext>
                  </a:extLst>
                </a:gridCol>
                <a:gridCol w="749187">
                  <a:extLst>
                    <a:ext uri="{9D8B030D-6E8A-4147-A177-3AD203B41FA5}">
                      <a16:colId xmlns="" xmlns:a16="http://schemas.microsoft.com/office/drawing/2014/main" val="20006"/>
                    </a:ext>
                  </a:extLst>
                </a:gridCol>
                <a:gridCol w="833601">
                  <a:extLst>
                    <a:ext uri="{9D8B030D-6E8A-4147-A177-3AD203B41FA5}">
                      <a16:colId xmlns="" xmlns:a16="http://schemas.microsoft.com/office/drawing/2014/main" val="20007"/>
                    </a:ext>
                  </a:extLst>
                </a:gridCol>
                <a:gridCol w="656361">
                  <a:extLst>
                    <a:ext uri="{9D8B030D-6E8A-4147-A177-3AD203B41FA5}">
                      <a16:colId xmlns="" xmlns:a16="http://schemas.microsoft.com/office/drawing/2014/main" val="20008"/>
                    </a:ext>
                  </a:extLst>
                </a:gridCol>
                <a:gridCol w="863824">
                  <a:extLst>
                    <a:ext uri="{9D8B030D-6E8A-4147-A177-3AD203B41FA5}">
                      <a16:colId xmlns="" xmlns:a16="http://schemas.microsoft.com/office/drawing/2014/main" val="20009"/>
                    </a:ext>
                  </a:extLst>
                </a:gridCol>
                <a:gridCol w="732095">
                  <a:extLst>
                    <a:ext uri="{9D8B030D-6E8A-4147-A177-3AD203B41FA5}">
                      <a16:colId xmlns="" xmlns:a16="http://schemas.microsoft.com/office/drawing/2014/main" val="20010"/>
                    </a:ext>
                  </a:extLst>
                </a:gridCol>
                <a:gridCol w="772708">
                  <a:extLst>
                    <a:ext uri="{9D8B030D-6E8A-4147-A177-3AD203B41FA5}">
                      <a16:colId xmlns="" xmlns:a16="http://schemas.microsoft.com/office/drawing/2014/main" val="20011"/>
                    </a:ext>
                  </a:extLst>
                </a:gridCol>
              </a:tblGrid>
              <a:tr h="622264">
                <a:tc rowSpan="2">
                  <a:txBody>
                    <a:bodyPr/>
                    <a:lstStyle/>
                    <a:p>
                      <a:pPr algn="ctr" fontAlgn="t"/>
                      <a:r>
                        <a:rPr lang="en-US" sz="1400" b="1" i="0" u="none" strike="noStrike" dirty="0">
                          <a:solidFill>
                            <a:srgbClr val="7030A0"/>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rgbClr val="7030A0"/>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rgbClr val="7030A0"/>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600" b="1" i="0" u="none" strike="noStrike" dirty="0">
                          <a:solidFill>
                            <a:srgbClr val="7030A0"/>
                          </a:solidFill>
                          <a:latin typeface="Arial" pitchFamily="34" charset="0"/>
                          <a:cs typeface="Arial" pitchFamily="34" charset="0"/>
                        </a:rPr>
                        <a:t>Total Expenditure Progress</a:t>
                      </a:r>
                      <a:endParaRPr lang="en-US" sz="16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r>
                        <a:rPr lang="en-US" sz="1400" b="1" i="0" u="none" strike="noStrike" dirty="0" smtClean="0">
                          <a:solidFill>
                            <a:srgbClr val="7030A0"/>
                          </a:solidFill>
                          <a:latin typeface="Arial" pitchFamily="34" charset="0"/>
                          <a:cs typeface="Arial" pitchFamily="34" charset="0"/>
                        </a:rPr>
                        <a:t>Target </a:t>
                      </a:r>
                      <a:r>
                        <a:rPr lang="en-US" sz="1400" b="1" i="0" u="none" strike="noStrike" dirty="0">
                          <a:solidFill>
                            <a:srgbClr val="7030A0"/>
                          </a:solidFill>
                          <a:latin typeface="Arial" pitchFamily="34" charset="0"/>
                          <a:cs typeface="Arial" pitchFamily="34" charset="0"/>
                        </a:rPr>
                        <a:t>for  2020-21</a:t>
                      </a:r>
                    </a:p>
                    <a:p>
                      <a:pPr algn="ctr" fontAlgn="t"/>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pPr>
                      <a:r>
                        <a:rPr lang="en-US" sz="1400" b="1" i="0" u="none" strike="noStrike" dirty="0">
                          <a:solidFill>
                            <a:srgbClr val="7030A0"/>
                          </a:solidFill>
                          <a:latin typeface="Arial" pitchFamily="34" charset="0"/>
                          <a:cs typeface="Arial" pitchFamily="34" charset="0"/>
                        </a:rPr>
                        <a:t>Target for </a:t>
                      </a:r>
                      <a:endParaRPr lang="en-US" sz="1400" b="1" i="0" u="none" strike="noStrike" dirty="0" smtClean="0">
                        <a:solidFill>
                          <a:srgbClr val="7030A0"/>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pPr>
                      <a:r>
                        <a:rPr lang="en-US" sz="1400" b="1" i="0" u="none" strike="noStrike" dirty="0" smtClean="0">
                          <a:solidFill>
                            <a:srgbClr val="7030A0"/>
                          </a:solidFill>
                          <a:latin typeface="Arial" pitchFamily="34" charset="0"/>
                          <a:cs typeface="Arial" pitchFamily="34" charset="0"/>
                        </a:rPr>
                        <a:t> </a:t>
                      </a:r>
                      <a:r>
                        <a:rPr lang="en-US" sz="1400" b="1" i="0" u="none" strike="noStrike" dirty="0">
                          <a:solidFill>
                            <a:srgbClr val="7030A0"/>
                          </a:solidFill>
                          <a:latin typeface="Arial" pitchFamily="34" charset="0"/>
                          <a:cs typeface="Arial" pitchFamily="34" charset="0"/>
                        </a:rPr>
                        <a:t>2021-22</a:t>
                      </a:r>
                    </a:p>
                    <a:p>
                      <a:pPr algn="ctr" fontAlgn="t"/>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141024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2016-17</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2017-18</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2018-19</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rgbClr val="7030A0"/>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2020-21</a:t>
                      </a:r>
                    </a:p>
                    <a:p>
                      <a:pPr algn="ctr" fontAlgn="t"/>
                      <a:r>
                        <a:rPr lang="en-IN" sz="1400" b="1" i="0" u="none" strike="noStrike" dirty="0" smtClean="0">
                          <a:solidFill>
                            <a:srgbClr val="7030A0"/>
                          </a:solidFill>
                          <a:latin typeface="Arial" pitchFamily="34" charset="0"/>
                          <a:cs typeface="Arial" pitchFamily="34" charset="0"/>
                        </a:rPr>
                        <a:t>(06/20)</a:t>
                      </a:r>
                      <a:endParaRPr lang="en-US" sz="1400" b="1" i="0" u="none" strike="noStrike" dirty="0">
                        <a:solidFill>
                          <a:srgbClr val="7030A0"/>
                        </a:solidFill>
                        <a:latin typeface="Arial" pitchFamily="34" charset="0"/>
                        <a:cs typeface="Arial" pitchFamily="34" charset="0"/>
                      </a:endParaRPr>
                    </a:p>
                    <a:p>
                      <a:pPr algn="ctr" fontAlgn="t"/>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Total</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rgbClr val="7030A0"/>
                          </a:solidFill>
                          <a:latin typeface="Arial" pitchFamily="34" charset="0"/>
                          <a:cs typeface="Arial" pitchFamily="34" charset="0"/>
                        </a:rPr>
                        <a:t>% Progress</a:t>
                      </a:r>
                      <a:endParaRPr lang="en-US" sz="14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tc>
                <a:extLst>
                  <a:ext uri="{0D108BD9-81ED-4DB2-BD59-A6C34878D82A}">
                    <a16:rowId xmlns="" xmlns:a16="http://schemas.microsoft.com/office/drawing/2014/main" val="10001"/>
                  </a:ext>
                </a:extLst>
              </a:tr>
              <a:tr h="749817">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pPr>
                      <a:r>
                        <a:rPr lang="en-IN" sz="1600" b="1" i="0" u="none" strike="noStrike" kern="1200" dirty="0" err="1">
                          <a:solidFill>
                            <a:srgbClr val="000000"/>
                          </a:solidFill>
                          <a:effectLst/>
                          <a:latin typeface="Arial" panose="020B0604020202020204" pitchFamily="34" charset="0"/>
                          <a:ea typeface="+mn-ea"/>
                          <a:cs typeface="Arial" panose="020B0604020202020204" pitchFamily="34" charset="0"/>
                        </a:rPr>
                        <a:t>Tillari</a:t>
                      </a: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 Irrigation Project</a:t>
                      </a:r>
                    </a:p>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153.65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4.72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7.16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9.09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14.16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1.11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36.24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23.58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40.00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77.41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1048612" name="TextBox 1"/>
          <p:cNvSpPr txBox="1"/>
          <p:nvPr/>
        </p:nvSpPr>
        <p:spPr>
          <a:xfrm>
            <a:off x="7674874" y="1217544"/>
            <a:ext cx="1922781" cy="358140"/>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(TE in Rs. Crores)</a:t>
            </a:r>
            <a:endParaRPr lang="en-IN" b="1" dirty="0">
              <a:latin typeface="Arial" panose="020B0604020202020204" pitchFamily="34" charset="0"/>
              <a:cs typeface="Arial" panose="020B0604020202020204" pitchFamily="34" charset="0"/>
            </a:endParaRPr>
          </a:p>
        </p:txBody>
      </p:sp>
      <p:sp>
        <p:nvSpPr>
          <p:cNvPr id="1048613" name="Footer Placeholder 5"/>
          <p:cNvSpPr>
            <a:spLocks noGrp="1"/>
          </p:cNvSpPr>
          <p:nvPr>
            <p:ph type="ftr" sz="quarter" idx="11"/>
          </p:nvPr>
        </p:nvSpPr>
        <p:spPr/>
        <p:txBody>
          <a:bodyPr/>
          <a:lstStyle/>
          <a:p>
            <a:r>
              <a:rPr lang="en-IN" sz="1800" b="1" dirty="0">
                <a:solidFill>
                  <a:schemeClr val="tx1"/>
                </a:solidFill>
                <a:latin typeface="Book Antiqua" pitchFamily="18" charset="0"/>
              </a:rPr>
              <a:t>State : Goa</a:t>
            </a:r>
          </a:p>
        </p:txBody>
      </p:sp>
      <p:sp>
        <p:nvSpPr>
          <p:cNvPr id="7" name="Rectangle 6"/>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2905840316"/>
      </p:ext>
    </p:extLst>
  </p:cSld>
  <p:clrMapOvr>
    <a:masterClrMapping/>
  </p:clrMapOvr>
  <p:transition spd="slow"/>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17" name="Rounded Rectangle 8"/>
          <p:cNvSpPr/>
          <p:nvPr/>
        </p:nvSpPr>
        <p:spPr bwMode="auto">
          <a:xfrm>
            <a:off x="1" y="593732"/>
            <a:ext cx="9906000" cy="673207"/>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r>
              <a:rPr lang="en-US" sz="2800" b="1" dirty="0">
                <a:solidFill>
                  <a:srgbClr val="800000"/>
                </a:solidFill>
                <a:effectLst>
                  <a:outerShdw blurRad="38100" dist="38100" dir="2700000" algn="tl">
                    <a:srgbClr val="C0C0C0"/>
                  </a:outerShdw>
                </a:effectLst>
                <a:cs typeface="Arial" panose="020B0604020202020204" pitchFamily="34" charset="0"/>
              </a:rPr>
              <a:t>Broad Review</a:t>
            </a:r>
            <a:endParaRPr lang="en-US" sz="2800" b="1" dirty="0">
              <a:cs typeface="Arial" panose="020B0604020202020204" pitchFamily="34" charset="0"/>
            </a:endParaRPr>
          </a:p>
        </p:txBody>
      </p:sp>
      <p:graphicFrame>
        <p:nvGraphicFramePr>
          <p:cNvPr id="4194310" name="Table 3"/>
          <p:cNvGraphicFramePr>
            <a:graphicFrameLocks noGrp="1"/>
          </p:cNvGraphicFramePr>
          <p:nvPr>
            <p:extLst>
              <p:ext uri="{D42A27DB-BD31-4B8C-83A1-F6EECF244321}">
                <p14:modId xmlns:p14="http://schemas.microsoft.com/office/powerpoint/2010/main" val="2531329487"/>
              </p:ext>
            </p:extLst>
          </p:nvPr>
        </p:nvGraphicFramePr>
        <p:xfrm>
          <a:off x="286131" y="2054755"/>
          <a:ext cx="9311705" cy="3310460"/>
        </p:xfrm>
        <a:graphic>
          <a:graphicData uri="http://schemas.openxmlformats.org/drawingml/2006/table">
            <a:tbl>
              <a:tblPr/>
              <a:tblGrid>
                <a:gridCol w="710830">
                  <a:extLst>
                    <a:ext uri="{9D8B030D-6E8A-4147-A177-3AD203B41FA5}">
                      <a16:colId xmlns="" xmlns:a16="http://schemas.microsoft.com/office/drawing/2014/main" val="20000"/>
                    </a:ext>
                  </a:extLst>
                </a:gridCol>
                <a:gridCol w="1158526">
                  <a:extLst>
                    <a:ext uri="{9D8B030D-6E8A-4147-A177-3AD203B41FA5}">
                      <a16:colId xmlns="" xmlns:a16="http://schemas.microsoft.com/office/drawing/2014/main" val="20001"/>
                    </a:ext>
                  </a:extLst>
                </a:gridCol>
                <a:gridCol w="884346">
                  <a:extLst>
                    <a:ext uri="{9D8B030D-6E8A-4147-A177-3AD203B41FA5}">
                      <a16:colId xmlns="" xmlns:a16="http://schemas.microsoft.com/office/drawing/2014/main" val="20002"/>
                    </a:ext>
                  </a:extLst>
                </a:gridCol>
                <a:gridCol w="1165625">
                  <a:extLst>
                    <a:ext uri="{9D8B030D-6E8A-4147-A177-3AD203B41FA5}">
                      <a16:colId xmlns="" xmlns:a16="http://schemas.microsoft.com/office/drawing/2014/main" val="20003"/>
                    </a:ext>
                  </a:extLst>
                </a:gridCol>
                <a:gridCol w="1045794">
                  <a:extLst>
                    <a:ext uri="{9D8B030D-6E8A-4147-A177-3AD203B41FA5}">
                      <a16:colId xmlns="" xmlns:a16="http://schemas.microsoft.com/office/drawing/2014/main" val="20004"/>
                    </a:ext>
                  </a:extLst>
                </a:gridCol>
                <a:gridCol w="1067510">
                  <a:extLst>
                    <a:ext uri="{9D8B030D-6E8A-4147-A177-3AD203B41FA5}">
                      <a16:colId xmlns="" xmlns:a16="http://schemas.microsoft.com/office/drawing/2014/main" val="20005"/>
                    </a:ext>
                  </a:extLst>
                </a:gridCol>
                <a:gridCol w="768642">
                  <a:extLst>
                    <a:ext uri="{9D8B030D-6E8A-4147-A177-3AD203B41FA5}">
                      <a16:colId xmlns="" xmlns:a16="http://schemas.microsoft.com/office/drawing/2014/main" val="20006"/>
                    </a:ext>
                  </a:extLst>
                </a:gridCol>
                <a:gridCol w="905401">
                  <a:extLst>
                    <a:ext uri="{9D8B030D-6E8A-4147-A177-3AD203B41FA5}">
                      <a16:colId xmlns="" xmlns:a16="http://schemas.microsoft.com/office/drawing/2014/main" val="20007"/>
                    </a:ext>
                  </a:extLst>
                </a:gridCol>
                <a:gridCol w="864259">
                  <a:extLst>
                    <a:ext uri="{9D8B030D-6E8A-4147-A177-3AD203B41FA5}">
                      <a16:colId xmlns="" xmlns:a16="http://schemas.microsoft.com/office/drawing/2014/main" val="20008"/>
                    </a:ext>
                  </a:extLst>
                </a:gridCol>
                <a:gridCol w="740772">
                  <a:extLst>
                    <a:ext uri="{9D8B030D-6E8A-4147-A177-3AD203B41FA5}">
                      <a16:colId xmlns="" xmlns:a16="http://schemas.microsoft.com/office/drawing/2014/main" val="20009"/>
                    </a:ext>
                  </a:extLst>
                </a:gridCol>
              </a:tblGrid>
              <a:tr h="487332">
                <a:tc rowSpan="2">
                  <a:txBody>
                    <a:bodyPr/>
                    <a:lstStyle/>
                    <a:p>
                      <a:pPr algn="ctr" fontAlgn="t"/>
                      <a:r>
                        <a:rPr lang="en-US" sz="1300" b="1" i="0" u="none" strike="noStrike" dirty="0">
                          <a:solidFill>
                            <a:srgbClr val="7030A0"/>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300" b="1" i="0" u="none" strike="noStrike" dirty="0">
                          <a:solidFill>
                            <a:srgbClr val="7030A0"/>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600" b="1" dirty="0">
                          <a:solidFill>
                            <a:srgbClr val="7030A0"/>
                          </a:solidFill>
                          <a:latin typeface="Arial" pitchFamily="34" charset="0"/>
                          <a:cs typeface="Arial" pitchFamily="34" charset="0"/>
                        </a:rPr>
                        <a:t>CADWM</a:t>
                      </a:r>
                      <a:endParaRPr lang="en-US" sz="1600" b="1"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600" b="1" i="0" u="none" strike="noStrike" kern="1200" dirty="0">
                          <a:solidFill>
                            <a:srgbClr val="7030A0"/>
                          </a:solidFill>
                          <a:latin typeface="Arial" pitchFamily="34" charset="0"/>
                          <a:ea typeface="+mn-ea"/>
                          <a:cs typeface="Arial" pitchFamily="34" charset="0"/>
                        </a:rPr>
                        <a:t>AIBP</a:t>
                      </a:r>
                      <a:endParaRPr lang="en-US" sz="1600" b="1" i="0" u="none" strike="noStrike" kern="1200" dirty="0">
                        <a:solidFill>
                          <a:srgbClr val="7030A0"/>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1565376">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300" b="1" i="0" u="none" strike="noStrike" dirty="0">
                          <a:solidFill>
                            <a:srgbClr val="7030A0"/>
                          </a:solidFill>
                          <a:latin typeface="Arial" pitchFamily="34" charset="0"/>
                          <a:cs typeface="Arial" pitchFamily="34" charset="0"/>
                        </a:rPr>
                        <a:t>Total</a:t>
                      </a:r>
                      <a:r>
                        <a:rPr lang="en-US" sz="1300" b="1" i="0" u="none" strike="noStrike" baseline="0" dirty="0">
                          <a:solidFill>
                            <a:srgbClr val="7030A0"/>
                          </a:solidFill>
                          <a:latin typeface="Arial" pitchFamily="34" charset="0"/>
                          <a:cs typeface="Arial" pitchFamily="34" charset="0"/>
                        </a:rPr>
                        <a:t> </a:t>
                      </a:r>
                      <a:r>
                        <a:rPr lang="en-US" sz="1300" b="1" i="0" u="none" strike="noStrike" dirty="0">
                          <a:solidFill>
                            <a:srgbClr val="7030A0"/>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rgbClr val="7030A0"/>
                          </a:solidFill>
                          <a:latin typeface="Arial" pitchFamily="34" charset="0"/>
                          <a:cs typeface="Arial" pitchFamily="34" charset="0"/>
                        </a:rPr>
                        <a:t>CCA Utilized before </a:t>
                      </a:r>
                    </a:p>
                    <a:p>
                      <a:pPr algn="ctr" fontAlgn="t"/>
                      <a:r>
                        <a:rPr lang="en-IN" sz="1300" b="1" i="0" u="none" strike="noStrike" dirty="0">
                          <a:solidFill>
                            <a:srgbClr val="7030A0"/>
                          </a:solidFill>
                          <a:latin typeface="Arial" pitchFamily="34" charset="0"/>
                          <a:cs typeface="Arial" pitchFamily="34" charset="0"/>
                        </a:rPr>
                        <a:t>31.03. 2016 (A</a:t>
                      </a:r>
                      <a:r>
                        <a:rPr lang="en-IN" sz="1300" b="1" i="0" u="none" strike="noStrike" dirty="0" smtClean="0">
                          <a:solidFill>
                            <a:srgbClr val="7030A0"/>
                          </a:solidFill>
                          <a:latin typeface="Arial" pitchFamily="34" charset="0"/>
                          <a:cs typeface="Arial" pitchFamily="34" charset="0"/>
                        </a:rPr>
                        <a:t>)</a:t>
                      </a:r>
                      <a:endParaRPr lang="en-US" sz="1300" b="1" i="0" u="none" strike="noStrike" dirty="0">
                        <a:solidFill>
                          <a:srgbClr val="7030A0"/>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rgbClr val="7030A0"/>
                          </a:solidFill>
                          <a:latin typeface="Arial" pitchFamily="34" charset="0"/>
                          <a:cs typeface="Arial" pitchFamily="34" charset="0"/>
                        </a:rPr>
                        <a:t>Progress in CCA for 99 Priority Projects (B)</a:t>
                      </a:r>
                      <a:endParaRPr lang="en-US" sz="1300" b="1" i="0" u="none" strike="noStrike" dirty="0">
                        <a:solidFill>
                          <a:srgbClr val="7030A0"/>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rgbClr val="7030A0"/>
                          </a:solidFill>
                          <a:latin typeface="Arial" pitchFamily="34" charset="0"/>
                          <a:cs typeface="Arial" pitchFamily="34" charset="0"/>
                        </a:rPr>
                        <a:t>Cumulative CCA utilized (A+B)</a:t>
                      </a:r>
                      <a:endParaRPr lang="en-US" sz="1300" b="1" i="0" u="none" strike="noStrike" dirty="0">
                        <a:solidFill>
                          <a:srgbClr val="7030A0"/>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rgbClr val="7030A0"/>
                          </a:solidFill>
                          <a:latin typeface="Arial" pitchFamily="34" charset="0"/>
                          <a:cs typeface="Arial" pitchFamily="34" charset="0"/>
                        </a:rPr>
                        <a:t>% CCA Progress</a:t>
                      </a:r>
                      <a:endParaRPr lang="en-US" sz="1300" b="1" i="0" u="none" strike="noStrike" dirty="0">
                        <a:solidFill>
                          <a:srgbClr val="7030A0"/>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smtClean="0">
                          <a:solidFill>
                            <a:srgbClr val="7030A0"/>
                          </a:solidFill>
                          <a:latin typeface="Arial" pitchFamily="34" charset="0"/>
                          <a:cs typeface="Arial" pitchFamily="34" charset="0"/>
                        </a:rPr>
                        <a:t>CCA</a:t>
                      </a:r>
                    </a:p>
                    <a:p>
                      <a:pPr algn="ctr" fontAlgn="t"/>
                      <a:r>
                        <a:rPr lang="en-IN" sz="1300" b="1" i="0" u="none" strike="noStrike" dirty="0" smtClean="0">
                          <a:solidFill>
                            <a:srgbClr val="7030A0"/>
                          </a:solidFill>
                          <a:latin typeface="Arial" pitchFamily="34" charset="0"/>
                          <a:cs typeface="Arial" pitchFamily="34" charset="0"/>
                        </a:rPr>
                        <a:t> </a:t>
                      </a:r>
                      <a:r>
                        <a:rPr lang="en-IN" sz="1300" b="1" i="0" u="none" strike="noStrike" dirty="0">
                          <a:solidFill>
                            <a:srgbClr val="7030A0"/>
                          </a:solidFill>
                          <a:latin typeface="Arial" pitchFamily="34" charset="0"/>
                          <a:cs typeface="Arial" pitchFamily="34" charset="0"/>
                        </a:rPr>
                        <a:t>(</a:t>
                      </a:r>
                      <a:r>
                        <a:rPr lang="en-IN" sz="1300" b="1" i="0" u="none" strike="noStrike" dirty="0" err="1">
                          <a:solidFill>
                            <a:srgbClr val="7030A0"/>
                          </a:solidFill>
                          <a:latin typeface="Arial" pitchFamily="34" charset="0"/>
                          <a:cs typeface="Arial" pitchFamily="34" charset="0"/>
                        </a:rPr>
                        <a:t>UlP</a:t>
                      </a:r>
                      <a:r>
                        <a:rPr lang="en-IN" sz="1300" b="1" i="0" u="none" strike="noStrike" dirty="0">
                          <a:solidFill>
                            <a:srgbClr val="7030A0"/>
                          </a:solidFill>
                          <a:latin typeface="Arial" pitchFamily="34" charset="0"/>
                          <a:cs typeface="Arial" pitchFamily="34" charset="0"/>
                        </a:rPr>
                        <a:t>)</a:t>
                      </a:r>
                      <a:endParaRPr lang="en-US" sz="1300" b="1" i="0" u="none" strike="noStrike" dirty="0">
                        <a:solidFill>
                          <a:srgbClr val="7030A0"/>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rgbClr val="7030A0"/>
                          </a:solidFill>
                          <a:latin typeface="Arial" pitchFamily="34" charset="0"/>
                          <a:cs typeface="Arial" pitchFamily="34" charset="0"/>
                        </a:rPr>
                        <a:t>Potential Created</a:t>
                      </a:r>
                      <a:endParaRPr lang="en-US" sz="1300" b="1" i="0" u="none" strike="noStrike" dirty="0">
                        <a:solidFill>
                          <a:srgbClr val="7030A0"/>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rgbClr val="7030A0"/>
                          </a:solidFill>
                          <a:latin typeface="Arial" pitchFamily="34" charset="0"/>
                          <a:cs typeface="Arial" pitchFamily="34" charset="0"/>
                        </a:rPr>
                        <a:t>% IPC</a:t>
                      </a:r>
                      <a:endParaRPr lang="en-US" sz="1300" b="1" i="0" u="none" strike="noStrike" dirty="0">
                        <a:solidFill>
                          <a:srgbClr val="7030A0"/>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1"/>
                  </a:ext>
                </a:extLst>
              </a:tr>
              <a:tr h="1257752">
                <a:tc>
                  <a:txBody>
                    <a:bodyPr/>
                    <a:lstStyle/>
                    <a:p>
                      <a:pPr marL="0" algn="ctr" defTabSz="914400" rtl="0" eaLnBrk="1" fontAlgn="ctr" latinLnBrk="0" hangingPunct="1"/>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pPr>
                      <a:r>
                        <a:rPr lang="en-IN" sz="1300" b="1" i="0" u="none" strike="noStrike" kern="1200" dirty="0" err="1">
                          <a:solidFill>
                            <a:srgbClr val="000000"/>
                          </a:solidFill>
                          <a:effectLst/>
                          <a:latin typeface="Arial" panose="020B0604020202020204" pitchFamily="34" charset="0"/>
                          <a:ea typeface="+mn-ea"/>
                          <a:cs typeface="Arial" panose="020B0604020202020204" pitchFamily="34" charset="0"/>
                        </a:rPr>
                        <a:t>Tillari</a:t>
                      </a:r>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 Irrigation Project</a:t>
                      </a:r>
                    </a:p>
                    <a:p>
                      <a:pPr marL="0" algn="ctr" defTabSz="914400" rtl="0" eaLnBrk="1" fontAlgn="ctr" latinLnBrk="0" hangingPunct="1"/>
                      <a:endParaRPr lang="en-IN" sz="13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14.521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5.854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1.048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6.902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47.53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14.521 (21.056)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11.830</a:t>
                      </a:r>
                    </a:p>
                    <a:p>
                      <a:pPr algn="ctr" rtl="0" fontAlgn="ctr"/>
                      <a:r>
                        <a:rPr lang="en-IN" sz="1300" b="1" i="0" u="none" strike="noStrike" dirty="0">
                          <a:solidFill>
                            <a:srgbClr val="000000"/>
                          </a:solidFill>
                          <a:effectLst/>
                          <a:latin typeface="Arial"/>
                        </a:rPr>
                        <a:t>(17.154)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81.47%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1048618" name="TextBox 1"/>
          <p:cNvSpPr txBox="1"/>
          <p:nvPr/>
        </p:nvSpPr>
        <p:spPr>
          <a:xfrm>
            <a:off x="7808823" y="1305242"/>
            <a:ext cx="1948181" cy="396241"/>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(CCA in Th. ha.)</a:t>
            </a:r>
            <a:endParaRPr lang="en-IN" sz="2000" b="1" dirty="0">
              <a:latin typeface="Arial" panose="020B0604020202020204" pitchFamily="34" charset="0"/>
              <a:cs typeface="Arial" panose="020B0604020202020204" pitchFamily="34" charset="0"/>
            </a:endParaRPr>
          </a:p>
        </p:txBody>
      </p:sp>
      <p:sp>
        <p:nvSpPr>
          <p:cNvPr id="1048619" name="Footer Placeholder 5"/>
          <p:cNvSpPr>
            <a:spLocks noGrp="1"/>
          </p:cNvSpPr>
          <p:nvPr>
            <p:ph type="ftr" sz="quarter" idx="11"/>
          </p:nvPr>
        </p:nvSpPr>
        <p:spPr>
          <a:xfrm>
            <a:off x="3281363" y="6492876"/>
            <a:ext cx="3343275" cy="365125"/>
          </a:xfrm>
        </p:spPr>
        <p:txBody>
          <a:bodyPr/>
          <a:lstStyle/>
          <a:p>
            <a:r>
              <a:rPr lang="en-IN" sz="1800" b="1" dirty="0">
                <a:solidFill>
                  <a:schemeClr val="tx1"/>
                </a:solidFill>
                <a:latin typeface="Book Antiqua" pitchFamily="18" charset="0"/>
              </a:rPr>
              <a:t>State Name</a:t>
            </a:r>
          </a:p>
        </p:txBody>
      </p:sp>
      <p:sp>
        <p:nvSpPr>
          <p:cNvPr id="7" name="Rectangle 6"/>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2886035398"/>
      </p:ext>
    </p:extLst>
  </p:cSld>
  <p:clrMapOvr>
    <a:masterClrMapping/>
  </p:clrMapOvr>
  <p:transition spd="slow"/>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37"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State :  Goa</a:t>
            </a:r>
          </a:p>
        </p:txBody>
      </p:sp>
      <p:sp>
        <p:nvSpPr>
          <p:cNvPr id="1048638" name="Rounded Rectangle 6"/>
          <p:cNvSpPr/>
          <p:nvPr/>
        </p:nvSpPr>
        <p:spPr bwMode="auto">
          <a:xfrm>
            <a:off x="0" y="604906"/>
            <a:ext cx="9906000" cy="684067"/>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r>
              <a:rPr lang="en-US" sz="3600" b="1" dirty="0" smtClean="0">
                <a:solidFill>
                  <a:srgbClr val="7030A0"/>
                </a:solidFill>
                <a:effectLst>
                  <a:outerShdw blurRad="38100" dist="38100" dir="2700000" algn="tl">
                    <a:srgbClr val="C0C0C0"/>
                  </a:outerShdw>
                </a:effectLst>
                <a:cs typeface="Arial" panose="020B0604020202020204" pitchFamily="34" charset="0"/>
              </a:rPr>
              <a:t>Bottlenecks</a:t>
            </a:r>
            <a:endParaRPr lang="en-US" sz="3600" b="1" dirty="0">
              <a:solidFill>
                <a:srgbClr val="7030A0"/>
              </a:solidFill>
              <a:cs typeface="Arial" panose="020B0604020202020204" pitchFamily="34" charset="0"/>
            </a:endParaRPr>
          </a:p>
        </p:txBody>
      </p:sp>
      <p:sp>
        <p:nvSpPr>
          <p:cNvPr id="1048639" name="Rectangle 3"/>
          <p:cNvSpPr txBox="1">
            <a:spLocks noChangeArrowheads="1"/>
          </p:cNvSpPr>
          <p:nvPr/>
        </p:nvSpPr>
        <p:spPr>
          <a:xfrm>
            <a:off x="176270" y="1366092"/>
            <a:ext cx="9473339" cy="5067759"/>
          </a:xfrm>
          <a:prstGeom prst="rect">
            <a:avLst/>
          </a:prstGeom>
          <a:no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en-US" sz="3200" dirty="0"/>
              <a:t>Land </a:t>
            </a:r>
            <a:r>
              <a:rPr lang="en-US" sz="3200" dirty="0" smtClean="0"/>
              <a:t>acquisition: Farmers </a:t>
            </a:r>
            <a:r>
              <a:rPr lang="en-US" sz="3200" dirty="0"/>
              <a:t>in various parts of command area are reluctant to practice agriculture /irrigation  due to availability of better livelihood opportunities in the state of Goa</a:t>
            </a:r>
            <a:r>
              <a:rPr lang="en-US" sz="3200" dirty="0" smtClean="0"/>
              <a:t>. </a:t>
            </a:r>
            <a:endParaRPr lang="en-US" sz="3200" dirty="0"/>
          </a:p>
          <a:p>
            <a:pPr algn="just"/>
            <a:r>
              <a:rPr lang="en-US" sz="3200" dirty="0" smtClean="0"/>
              <a:t>To </a:t>
            </a:r>
            <a:r>
              <a:rPr lang="en-US" sz="3200" dirty="0"/>
              <a:t>offset the land acquisition </a:t>
            </a:r>
            <a:r>
              <a:rPr lang="en-US" sz="3200" dirty="0" smtClean="0"/>
              <a:t>problems, hurdles due to Change in land use such as settlements and to avoid </a:t>
            </a:r>
            <a:r>
              <a:rPr lang="en-US" sz="3200" dirty="0"/>
              <a:t>deep cutting etc</a:t>
            </a:r>
            <a:r>
              <a:rPr lang="en-US" sz="3200" dirty="0" smtClean="0"/>
              <a:t>. the original </a:t>
            </a:r>
            <a:r>
              <a:rPr lang="en-US" sz="3200" dirty="0"/>
              <a:t>alignment of </a:t>
            </a:r>
            <a:r>
              <a:rPr lang="en-US" sz="3200" dirty="0" smtClean="0"/>
              <a:t>distributaries has been modified to be taken </a:t>
            </a:r>
            <a:r>
              <a:rPr lang="en-US" sz="3200" dirty="0"/>
              <a:t>along the public road </a:t>
            </a:r>
          </a:p>
          <a:p>
            <a:pPr marL="0" indent="0" algn="just">
              <a:buNone/>
            </a:pPr>
            <a:endParaRPr lang="en-US" sz="2400" dirty="0"/>
          </a:p>
        </p:txBody>
      </p:sp>
      <p:sp>
        <p:nvSpPr>
          <p:cNvPr id="6" name="Rectangle 5"/>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354831316"/>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43"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State : Goa</a:t>
            </a:r>
          </a:p>
        </p:txBody>
      </p:sp>
      <p:sp>
        <p:nvSpPr>
          <p:cNvPr id="1048644" name="Rounded Rectangle 6"/>
          <p:cNvSpPr/>
          <p:nvPr/>
        </p:nvSpPr>
        <p:spPr bwMode="auto">
          <a:xfrm>
            <a:off x="0" y="56172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r>
              <a:rPr lang="en-US" sz="2800" b="1" dirty="0" smtClean="0">
                <a:solidFill>
                  <a:srgbClr val="800000"/>
                </a:solidFill>
                <a:effectLst>
                  <a:outerShdw blurRad="38100" dist="38100" dir="2700000" algn="tl">
                    <a:srgbClr val="C0C0C0"/>
                  </a:outerShdw>
                </a:effectLst>
                <a:cs typeface="Arial" panose="020B0604020202020204" pitchFamily="34" charset="0"/>
              </a:rPr>
              <a:t>Glimpses </a:t>
            </a:r>
            <a:r>
              <a:rPr lang="en-US" sz="2800" b="1" dirty="0">
                <a:solidFill>
                  <a:srgbClr val="800000"/>
                </a:solidFill>
                <a:effectLst>
                  <a:outerShdw blurRad="38100" dist="38100" dir="2700000" algn="tl">
                    <a:srgbClr val="C0C0C0"/>
                  </a:outerShdw>
                </a:effectLst>
                <a:cs typeface="Arial" panose="020B0604020202020204" pitchFamily="34" charset="0"/>
              </a:rPr>
              <a:t>of FICs work</a:t>
            </a:r>
            <a:endParaRPr lang="en-US" sz="2800" b="1" dirty="0">
              <a:cs typeface="Arial" panose="020B0604020202020204" pitchFamily="34" charset="0"/>
            </a:endParaRPr>
          </a:p>
        </p:txBody>
      </p:sp>
      <p:pic>
        <p:nvPicPr>
          <p:cNvPr id="1026" name="Picture 2">
            <a:extLst>
              <a:ext uri="{FF2B5EF4-FFF2-40B4-BE49-F238E27FC236}">
                <a16:creationId xmlns="" xmlns:a16="http://schemas.microsoft.com/office/drawing/2014/main" id="{263B91BA-82F5-4DB5-B626-044A4A8964A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008" y="1931217"/>
            <a:ext cx="4752975" cy="317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7" name="Picture 3">
            <a:extLst>
              <a:ext uri="{FF2B5EF4-FFF2-40B4-BE49-F238E27FC236}">
                <a16:creationId xmlns="" xmlns:a16="http://schemas.microsoft.com/office/drawing/2014/main" id="{5A98B633-142E-41C8-BAEA-523A74FA8D4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49038" y="1931217"/>
            <a:ext cx="4743450" cy="317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 xmlns:a16="http://schemas.microsoft.com/office/drawing/2014/main" id="{D5EEF91B-998D-4C08-91F0-7CC071584D90}"/>
              </a:ext>
            </a:extLst>
          </p:cNvPr>
          <p:cNvSpPr txBox="1"/>
          <p:nvPr/>
        </p:nvSpPr>
        <p:spPr>
          <a:xfrm>
            <a:off x="159798" y="5442012"/>
            <a:ext cx="4752975" cy="646331"/>
          </a:xfrm>
          <a:prstGeom prst="rect">
            <a:avLst/>
          </a:prstGeom>
          <a:noFill/>
        </p:spPr>
        <p:txBody>
          <a:bodyPr wrap="square" rtlCol="0">
            <a:spAutoFit/>
          </a:bodyPr>
          <a:lstStyle/>
          <a:p>
            <a:pPr algn="ctr"/>
            <a:r>
              <a:rPr lang="en-IN" sz="1400" dirty="0">
                <a:effectLst/>
                <a:ea typeface="Calibri" panose="020F0502020204030204" pitchFamily="34" charset="0"/>
                <a:cs typeface="Tunga" panose="020B0502040204020203" pitchFamily="34" charset="0"/>
              </a:rPr>
              <a:t>FICs at </a:t>
            </a:r>
            <a:r>
              <a:rPr lang="en-IN" sz="1400" dirty="0" err="1">
                <a:effectLst/>
                <a:ea typeface="Calibri" panose="020F0502020204030204" pitchFamily="34" charset="0"/>
                <a:cs typeface="Tunga" panose="020B0502040204020203" pitchFamily="34" charset="0"/>
              </a:rPr>
              <a:t>Siolim</a:t>
            </a:r>
            <a:r>
              <a:rPr lang="en-IN" sz="1400" dirty="0">
                <a:effectLst/>
                <a:ea typeface="Calibri" panose="020F0502020204030204" pitchFamily="34" charset="0"/>
                <a:cs typeface="Tunga" panose="020B0502040204020203" pitchFamily="34" charset="0"/>
              </a:rPr>
              <a:t> Distributary near off take point of </a:t>
            </a:r>
            <a:r>
              <a:rPr lang="en-IN" sz="1400" dirty="0" err="1">
                <a:effectLst/>
                <a:ea typeface="Calibri" panose="020F0502020204030204" pitchFamily="34" charset="0"/>
                <a:cs typeface="Tunga" panose="020B0502040204020203" pitchFamily="34" charset="0"/>
              </a:rPr>
              <a:t>Camurlim</a:t>
            </a:r>
            <a:r>
              <a:rPr lang="en-IN" sz="1400" dirty="0">
                <a:effectLst/>
                <a:ea typeface="Calibri" panose="020F0502020204030204" pitchFamily="34" charset="0"/>
                <a:cs typeface="Tunga" panose="020B0502040204020203" pitchFamily="34" charset="0"/>
              </a:rPr>
              <a:t> Branch</a:t>
            </a:r>
          </a:p>
          <a:p>
            <a:pPr algn="ctr"/>
            <a:endParaRPr lang="en-IN" sz="800" dirty="0"/>
          </a:p>
        </p:txBody>
      </p:sp>
      <p:sp>
        <p:nvSpPr>
          <p:cNvPr id="3" name="TextBox 2">
            <a:extLst>
              <a:ext uri="{FF2B5EF4-FFF2-40B4-BE49-F238E27FC236}">
                <a16:creationId xmlns="" xmlns:a16="http://schemas.microsoft.com/office/drawing/2014/main" id="{8361428F-3BAF-4012-88A0-70E74B1AE6A5}"/>
              </a:ext>
            </a:extLst>
          </p:cNvPr>
          <p:cNvSpPr txBox="1"/>
          <p:nvPr/>
        </p:nvSpPr>
        <p:spPr>
          <a:xfrm>
            <a:off x="5291091" y="5566299"/>
            <a:ext cx="4314548" cy="553998"/>
          </a:xfrm>
          <a:prstGeom prst="rect">
            <a:avLst/>
          </a:prstGeom>
          <a:noFill/>
        </p:spPr>
        <p:txBody>
          <a:bodyPr wrap="square" rtlCol="0">
            <a:spAutoFit/>
          </a:bodyPr>
          <a:lstStyle/>
          <a:p>
            <a:pPr algn="ctr"/>
            <a:r>
              <a:rPr lang="en-IN" sz="1200" dirty="0">
                <a:effectLst/>
                <a:ea typeface="Calibri" panose="020F0502020204030204" pitchFamily="34" charset="0"/>
                <a:cs typeface="Tunga" panose="020B0502040204020203" pitchFamily="34" charset="0"/>
              </a:rPr>
              <a:t>CONSTRUCTION OF FIC IN LBMC.</a:t>
            </a:r>
          </a:p>
          <a:p>
            <a:endParaRPr lang="en-IN" dirty="0"/>
          </a:p>
        </p:txBody>
      </p:sp>
      <p:sp>
        <p:nvSpPr>
          <p:cNvPr id="9" name="Rectangle 8"/>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3120524339"/>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43"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State : Goa</a:t>
            </a:r>
          </a:p>
        </p:txBody>
      </p:sp>
      <p:sp>
        <p:nvSpPr>
          <p:cNvPr id="4" name="TextBox 3">
            <a:extLst>
              <a:ext uri="{FF2B5EF4-FFF2-40B4-BE49-F238E27FC236}">
                <a16:creationId xmlns="" xmlns:a16="http://schemas.microsoft.com/office/drawing/2014/main" id="{663ED137-E80F-48EC-AC37-91C2D177F76C}"/>
              </a:ext>
            </a:extLst>
          </p:cNvPr>
          <p:cNvSpPr txBox="1"/>
          <p:nvPr/>
        </p:nvSpPr>
        <p:spPr>
          <a:xfrm>
            <a:off x="1145219" y="2721114"/>
            <a:ext cx="7368466" cy="923330"/>
          </a:xfrm>
          <a:prstGeom prst="rect">
            <a:avLst/>
          </a:prstGeom>
          <a:noFill/>
          <a:effectLst>
            <a:outerShdw blurRad="50800" dist="38100" dir="18900000" algn="bl" rotWithShape="0">
              <a:prstClr val="black">
                <a:alpha val="40000"/>
              </a:prstClr>
            </a:outerShdw>
          </a:effectLst>
        </p:spPr>
        <p:txBody>
          <a:bodyPr wrap="square" rtlCol="0">
            <a:spAutoFit/>
          </a:bodyPr>
          <a:lstStyle/>
          <a:p>
            <a:pPr algn="ctr"/>
            <a:r>
              <a:rPr lang="en-IN" sz="5400" dirty="0">
                <a:solidFill>
                  <a:srgbClr val="FF0000"/>
                </a:solidFill>
              </a:rPr>
              <a:t>THANK YOU</a:t>
            </a:r>
          </a:p>
        </p:txBody>
      </p:sp>
      <p:sp>
        <p:nvSpPr>
          <p:cNvPr id="6" name="Rectangle 5"/>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2645918734"/>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39449" y="846082"/>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4000" b="1" dirty="0">
                <a:solidFill>
                  <a:srgbClr val="800000"/>
                </a:solidFill>
                <a:effectLst>
                  <a:outerShdw blurRad="38100" dist="38100" dir="2700000" algn="tl">
                    <a:srgbClr val="C0C0C0"/>
                  </a:outerShdw>
                </a:effectLst>
              </a:rPr>
              <a:t>Rajasthan</a:t>
            </a:r>
            <a:endParaRPr lang="en-US" sz="4000" b="1" dirty="0"/>
          </a:p>
        </p:txBody>
      </p:sp>
      <p:graphicFrame>
        <p:nvGraphicFramePr>
          <p:cNvPr id="4" name="Content Placeholder 3"/>
          <p:cNvGraphicFramePr>
            <a:graphicFrameLocks noGrp="1"/>
          </p:cNvGraphicFramePr>
          <p:nvPr>
            <p:extLst>
              <p:ext uri="{D42A27DB-BD31-4B8C-83A1-F6EECF244321}">
                <p14:modId xmlns:p14="http://schemas.microsoft.com/office/powerpoint/2010/main" val="3251071894"/>
              </p:ext>
            </p:extLst>
          </p:nvPr>
        </p:nvGraphicFramePr>
        <p:xfrm>
          <a:off x="559505" y="1689519"/>
          <a:ext cx="9346495" cy="873232"/>
        </p:xfrm>
        <a:graphic>
          <a:graphicData uri="http://schemas.openxmlformats.org/drawingml/2006/table">
            <a:tbl>
              <a:tblPr/>
              <a:tblGrid>
                <a:gridCol w="9346495">
                  <a:extLst>
                    <a:ext uri="{9D8B030D-6E8A-4147-A177-3AD203B41FA5}">
                      <a16:colId xmlns="" xmlns:a16="http://schemas.microsoft.com/office/drawing/2014/main" val="20000"/>
                    </a:ext>
                  </a:extLst>
                </a:gridCol>
              </a:tblGrid>
              <a:tr h="850961">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Number of Projects : 2                            Projects Included: 2</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Projects Availing CA: </a:t>
                      </a:r>
                      <a:r>
                        <a:rPr kumimoji="0" lang="en-IN" sz="2400" b="1" i="0" u="none" strike="noStrike" cap="none" normalizeH="0" baseline="0" dirty="0" smtClean="0">
                          <a:ln>
                            <a:noFill/>
                          </a:ln>
                          <a:solidFill>
                            <a:schemeClr val="tx1"/>
                          </a:solidFill>
                          <a:effectLst/>
                          <a:latin typeface="Arial" pitchFamily="34" charset="0"/>
                          <a:ea typeface="MS PGothic" pitchFamily="34" charset="-128"/>
                        </a:rPr>
                        <a:t>2            </a:t>
                      </a:r>
                      <a:r>
                        <a:rPr kumimoji="0" lang="en-IN" sz="2400" b="1" i="0" u="none" strike="noStrike" cap="none" normalizeH="0" baseline="0" dirty="0">
                          <a:ln>
                            <a:noFill/>
                          </a:ln>
                          <a:solidFill>
                            <a:schemeClr val="tx1"/>
                          </a:solidFill>
                          <a:effectLst/>
                          <a:latin typeface="Arial" pitchFamily="34" charset="0"/>
                          <a:ea typeface="MS PGothic" pitchFamily="34" charset="-128"/>
                        </a:rPr>
                        <a:t>Projects Reporting Progress:2</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bl>
          </a:graphicData>
        </a:graphic>
      </p:graphicFrame>
      <p:graphicFrame>
        <p:nvGraphicFramePr>
          <p:cNvPr id="12" name="Chart 11"/>
          <p:cNvGraphicFramePr/>
          <p:nvPr>
            <p:extLst>
              <p:ext uri="{D42A27DB-BD31-4B8C-83A1-F6EECF244321}">
                <p14:modId xmlns:p14="http://schemas.microsoft.com/office/powerpoint/2010/main" val="534135667"/>
              </p:ext>
            </p:extLst>
          </p:nvPr>
        </p:nvGraphicFramePr>
        <p:xfrm>
          <a:off x="512378" y="2621586"/>
          <a:ext cx="8851353" cy="3704239"/>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5520888" y="2858024"/>
            <a:ext cx="2151993" cy="830997"/>
          </a:xfrm>
          <a:prstGeom prst="rect">
            <a:avLst/>
          </a:prstGeom>
          <a:noFill/>
        </p:spPr>
        <p:txBody>
          <a:bodyPr wrap="square" rtlCol="0">
            <a:spAutoFit/>
          </a:bodyPr>
          <a:lstStyle/>
          <a:p>
            <a:r>
              <a:rPr lang="en-IN" sz="2400" b="1" u="sng" dirty="0"/>
              <a:t>Physical Progress</a:t>
            </a:r>
            <a:endParaRPr lang="en-US" sz="2400" b="1" u="sng" dirty="0"/>
          </a:p>
        </p:txBody>
      </p:sp>
      <p:cxnSp>
        <p:nvCxnSpPr>
          <p:cNvPr id="5" name="Straight Arrow Connector 4"/>
          <p:cNvCxnSpPr/>
          <p:nvPr/>
        </p:nvCxnSpPr>
        <p:spPr>
          <a:xfrm>
            <a:off x="4957268" y="2611425"/>
            <a:ext cx="0" cy="2254469"/>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8"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RAJASTHAN</a:t>
            </a:r>
          </a:p>
        </p:txBody>
      </p:sp>
      <p:sp>
        <p:nvSpPr>
          <p:cNvPr id="10" name="Rectangle 9"/>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 </a:t>
            </a:r>
            <a:r>
              <a:rPr lang="en-IN" sz="2000" b="1" baseline="30000" dirty="0" err="1"/>
              <a:t>th</a:t>
            </a:r>
            <a:r>
              <a:rPr lang="en-IN" sz="2000" b="1" dirty="0"/>
              <a:t> PIRC Meeting  (Chandigarh, 28 </a:t>
            </a:r>
            <a:r>
              <a:rPr lang="en-IN" sz="2000" b="1" baseline="30000" dirty="0" err="1"/>
              <a:t>th</a:t>
            </a:r>
            <a:r>
              <a:rPr lang="en-IN" sz="2000" b="1" dirty="0"/>
              <a:t> February 2020):	Progress Review Presentations</a:t>
            </a:r>
            <a:endParaRPr lang="en-US" sz="2000" b="1" dirty="0"/>
          </a:p>
        </p:txBody>
      </p:sp>
    </p:spTree>
    <p:extLst>
      <p:ext uri="{BB962C8B-B14F-4D97-AF65-F5344CB8AC3E}">
        <p14:creationId xmlns:p14="http://schemas.microsoft.com/office/powerpoint/2010/main" val="387407160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889795"/>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CCA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507157666"/>
              </p:ext>
            </p:extLst>
          </p:nvPr>
        </p:nvGraphicFramePr>
        <p:xfrm>
          <a:off x="237334" y="1859423"/>
          <a:ext cx="9431334" cy="4547121"/>
        </p:xfrm>
        <a:graphic>
          <a:graphicData uri="http://schemas.openxmlformats.org/drawingml/2006/table">
            <a:tbl>
              <a:tblPr/>
              <a:tblGrid>
                <a:gridCol w="677878">
                  <a:extLst>
                    <a:ext uri="{9D8B030D-6E8A-4147-A177-3AD203B41FA5}">
                      <a16:colId xmlns="" xmlns:a16="http://schemas.microsoft.com/office/drawing/2014/main" val="20000"/>
                    </a:ext>
                  </a:extLst>
                </a:gridCol>
                <a:gridCol w="952485">
                  <a:extLst>
                    <a:ext uri="{9D8B030D-6E8A-4147-A177-3AD203B41FA5}">
                      <a16:colId xmlns="" xmlns:a16="http://schemas.microsoft.com/office/drawing/2014/main" val="20001"/>
                    </a:ext>
                  </a:extLst>
                </a:gridCol>
                <a:gridCol w="794544">
                  <a:extLst>
                    <a:ext uri="{9D8B030D-6E8A-4147-A177-3AD203B41FA5}">
                      <a16:colId xmlns="" xmlns:a16="http://schemas.microsoft.com/office/drawing/2014/main" val="20002"/>
                    </a:ext>
                  </a:extLst>
                </a:gridCol>
                <a:gridCol w="81133"/>
                <a:gridCol w="667673">
                  <a:extLst>
                    <a:ext uri="{9D8B030D-6E8A-4147-A177-3AD203B41FA5}">
                      <a16:colId xmlns="" xmlns:a16="http://schemas.microsoft.com/office/drawing/2014/main" val="20003"/>
                    </a:ext>
                  </a:extLst>
                </a:gridCol>
                <a:gridCol w="793428">
                  <a:extLst>
                    <a:ext uri="{9D8B030D-6E8A-4147-A177-3AD203B41FA5}">
                      <a16:colId xmlns="" xmlns:a16="http://schemas.microsoft.com/office/drawing/2014/main" val="20004"/>
                    </a:ext>
                  </a:extLst>
                </a:gridCol>
                <a:gridCol w="762435">
                  <a:extLst>
                    <a:ext uri="{9D8B030D-6E8A-4147-A177-3AD203B41FA5}">
                      <a16:colId xmlns="" xmlns:a16="http://schemas.microsoft.com/office/drawing/2014/main" val="20005"/>
                    </a:ext>
                  </a:extLst>
                </a:gridCol>
                <a:gridCol w="811337">
                  <a:extLst>
                    <a:ext uri="{9D8B030D-6E8A-4147-A177-3AD203B41FA5}">
                      <a16:colId xmlns="" xmlns:a16="http://schemas.microsoft.com/office/drawing/2014/main" val="199000698"/>
                    </a:ext>
                  </a:extLst>
                </a:gridCol>
                <a:gridCol w="776120"/>
                <a:gridCol w="835066"/>
                <a:gridCol w="1051201"/>
                <a:gridCol w="1228034"/>
              </a:tblGrid>
              <a:tr h="773567">
                <a:tc rowSpan="2">
                  <a:txBody>
                    <a:bodyPr/>
                    <a:lstStyle/>
                    <a:p>
                      <a:pPr algn="ctr" fontAlgn="t"/>
                      <a:r>
                        <a:rPr lang="en-US" sz="18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Balance 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800" b="1" i="0" u="none" strike="noStrike" dirty="0">
                          <a:solidFill>
                            <a:schemeClr val="tx1"/>
                          </a:solidFill>
                          <a:latin typeface="Arial" pitchFamily="34" charset="0"/>
                          <a:cs typeface="Arial" pitchFamily="34" charset="0"/>
                        </a:rPr>
                        <a:t>CCA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a:t>
                      </a:r>
                      <a:r>
                        <a:rPr lang="en-US" sz="1800" b="1" i="0" u="none" strike="noStrike" dirty="0" smtClean="0">
                          <a:solidFill>
                            <a:schemeClr val="tx1"/>
                          </a:solidFill>
                          <a:latin typeface="Arial" pitchFamily="34" charset="0"/>
                          <a:cs typeface="Arial" pitchFamily="34" charset="0"/>
                        </a:rPr>
                        <a:t>2020-21</a:t>
                      </a:r>
                      <a:endParaRPr lang="en-US" sz="1800" b="1" i="0" u="none" strike="noStrike" dirty="0">
                        <a:solidFill>
                          <a:schemeClr val="tx1"/>
                        </a:solidFill>
                        <a:latin typeface="Arial" pitchFamily="34" charset="0"/>
                        <a:cs typeface="Arial" pitchFamily="34" charset="0"/>
                      </a:endParaRPr>
                    </a:p>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1117521">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gridSpan="2">
                  <a:txBody>
                    <a:bodyPr/>
                    <a:lstStyle/>
                    <a:p>
                      <a:pPr algn="ctr" fontAlgn="t"/>
                      <a:r>
                        <a:rPr lang="en-IN" sz="1800" b="1" i="0" u="none" strike="noStrike" dirty="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2020-21 (up</a:t>
                      </a:r>
                      <a:r>
                        <a:rPr lang="en-US" sz="1800" b="1" i="0" u="none" strike="noStrike" baseline="0" dirty="0" smtClean="0">
                          <a:solidFill>
                            <a:schemeClr val="tx1"/>
                          </a:solidFill>
                          <a:latin typeface="Arial" pitchFamily="34" charset="0"/>
                          <a:cs typeface="Arial" pitchFamily="34" charset="0"/>
                        </a:rPr>
                        <a:t> to Aug. 2020</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extLst>
                  <a:ext uri="{0D108BD9-81ED-4DB2-BD59-A6C34878D82A}">
                    <a16:rowId xmlns="" xmlns:a16="http://schemas.microsoft.com/office/drawing/2014/main" val="10001"/>
                  </a:ext>
                </a:extLst>
              </a:tr>
              <a:tr h="795929">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Narmada</a:t>
                      </a:r>
                      <a:r>
                        <a:rPr lang="en-IN" sz="1800" b="1" i="0" u="none" strike="noStrike" kern="1200" baseline="0" dirty="0">
                          <a:solidFill>
                            <a:srgbClr val="000000"/>
                          </a:solidFill>
                          <a:effectLst/>
                          <a:latin typeface="Arial" panose="020B0604020202020204" pitchFamily="34" charset="0"/>
                          <a:ea typeface="+mn-ea"/>
                          <a:cs typeface="Arial" panose="020B0604020202020204" pitchFamily="34" charset="0"/>
                        </a:rPr>
                        <a:t> Canal</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gridSpan="10">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ONLY</a:t>
                      </a:r>
                      <a:r>
                        <a:rPr lang="en-US" sz="1600" b="1" i="0" u="none" strike="noStrike" kern="1200" baseline="0" dirty="0" smtClean="0">
                          <a:solidFill>
                            <a:srgbClr val="000000"/>
                          </a:solidFill>
                          <a:effectLst/>
                          <a:latin typeface="Arial" panose="020B0604020202020204" pitchFamily="34" charset="0"/>
                          <a:ea typeface="+mn-ea"/>
                          <a:cs typeface="Arial" panose="020B0604020202020204" pitchFamily="34" charset="0"/>
                        </a:rPr>
                        <a:t> NON –STRUCTURAL INTERVENTION SANCTIONED.</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endParaRPr lang="en-IN"/>
                    </a:p>
                  </a:txBody>
                  <a:tcPr/>
                </a:tc>
                <a:tc hMerge="1">
                  <a:txBody>
                    <a:bodyPr/>
                    <a:lstStyle/>
                    <a:p>
                      <a:pPr marL="0" algn="ctr" defTabSz="914400" rtl="0" eaLnBrk="1" fontAlgn="ctr" latinLnBrk="0" hangingPunct="1"/>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pPr marL="0" algn="ctr" defTabSz="914400" rtl="0" eaLnBrk="1" fontAlgn="ctr" latinLnBrk="0" hangingPunct="1"/>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pPr marL="0" algn="ctr" defTabSz="914400" rtl="0" eaLnBrk="1" fontAlgn="ctr" latinLnBrk="0" hangingPunct="1"/>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pPr marL="0" algn="ctr" defTabSz="914400" rtl="0" eaLnBrk="1" fontAlgn="ctr" latinLnBrk="0" hangingPunct="1"/>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extLst>
                  <a:ext uri="{0D108BD9-81ED-4DB2-BD59-A6C34878D82A}">
                    <a16:rowId xmlns="" xmlns:a16="http://schemas.microsoft.com/office/drawing/2014/main" val="10002"/>
                  </a:ext>
                </a:extLst>
              </a:tr>
              <a:tr h="660068">
                <a:tc>
                  <a:txBody>
                    <a:bodyPr/>
                    <a:lstStyle/>
                    <a:p>
                      <a:pPr algn="ctr" rtl="0" fontAlgn="ctr"/>
                      <a:r>
                        <a:rPr lang="en-IN" sz="18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Mod. of</a:t>
                      </a:r>
                      <a:r>
                        <a:rPr lang="en-IN" sz="1800" b="1" i="0" u="none" strike="noStrike" baseline="0" dirty="0">
                          <a:solidFill>
                            <a:srgbClr val="000000"/>
                          </a:solidFill>
                          <a:effectLst/>
                          <a:latin typeface="Arial" panose="020B0604020202020204" pitchFamily="34" charset="0"/>
                        </a:rPr>
                        <a:t> Gang Canal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gridSpan="2">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117.975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endParaRPr lang="en-IN"/>
                    </a:p>
                  </a:txBody>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8.252</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7.224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7.078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5.345</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2.833</a:t>
                      </a:r>
                      <a:endPar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30.732</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26.050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cs typeface="Arial" panose="020B0604020202020204" pitchFamily="34" charset="0"/>
                        </a:rPr>
                        <a:t>32.00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3"/>
                  </a:ext>
                </a:extLst>
              </a:tr>
              <a:tr h="764668">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gridSpan="2">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117.975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endParaRPr lang="en-IN"/>
                    </a:p>
                  </a:txBody>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8.252</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7.224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7.078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5.345</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2.833</a:t>
                      </a:r>
                      <a:endPar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30.732</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26.050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cs typeface="Arial" panose="020B0604020202020204" pitchFamily="34" charset="0"/>
                        </a:rPr>
                        <a:t>32.00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sp>
        <p:nvSpPr>
          <p:cNvPr id="2" name="TextBox 1"/>
          <p:cNvSpPr txBox="1"/>
          <p:nvPr/>
        </p:nvSpPr>
        <p:spPr>
          <a:xfrm>
            <a:off x="7824186" y="1490091"/>
            <a:ext cx="1986441" cy="369332"/>
          </a:xfrm>
          <a:prstGeom prst="rect">
            <a:avLst/>
          </a:prstGeom>
          <a:noFill/>
        </p:spPr>
        <p:txBody>
          <a:bodyPr wrap="none" rtlCol="0">
            <a:spAutoFit/>
          </a:bodyPr>
          <a:lstStyle/>
          <a:p>
            <a:r>
              <a:rPr lang="en-US" sz="1400" b="1"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26200"/>
            <a:ext cx="3343275" cy="365125"/>
          </a:xfrm>
        </p:spPr>
        <p:txBody>
          <a:bodyPr/>
          <a:lstStyle/>
          <a:p>
            <a:r>
              <a:rPr lang="en-IN" sz="1800" b="1" dirty="0">
                <a:solidFill>
                  <a:schemeClr val="tx1"/>
                </a:solidFill>
                <a:latin typeface="Book Antiqua" pitchFamily="18" charset="0"/>
              </a:rPr>
              <a:t>RAJASTHAN</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6 </a:t>
            </a:r>
            <a:r>
              <a:rPr lang="en-IN" sz="2400" b="1" baseline="30000" dirty="0" err="1"/>
              <a:t>th</a:t>
            </a:r>
            <a:r>
              <a:rPr lang="en-IN" sz="2400" b="1" dirty="0"/>
              <a:t> PIRC Meeting  (Chandigarh, 28 </a:t>
            </a:r>
            <a:r>
              <a:rPr lang="en-IN" sz="2400" b="1" baseline="30000" dirty="0" err="1"/>
              <a:t>th</a:t>
            </a:r>
            <a:r>
              <a:rPr lang="en-IN" sz="2400" b="1" dirty="0"/>
              <a:t> February 2020): 	Progress Review Presentations</a:t>
            </a:r>
            <a:endParaRPr lang="en-US" sz="2400" b="1" dirty="0"/>
          </a:p>
        </p:txBody>
      </p:sp>
    </p:spTree>
    <p:extLst>
      <p:ext uri="{BB962C8B-B14F-4D97-AF65-F5344CB8AC3E}">
        <p14:creationId xmlns:p14="http://schemas.microsoft.com/office/powerpoint/2010/main" val="274273722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 xmlns:a16="http://schemas.microsoft.com/office/drawing/2014/main" id="{6F600C59-4792-483D-B680-74CB0B0D9F65}"/>
              </a:ext>
            </a:extLst>
          </p:cNvPr>
          <p:cNvSpPr>
            <a:spLocks noGrp="1"/>
          </p:cNvSpPr>
          <p:nvPr>
            <p:ph idx="1"/>
          </p:nvPr>
        </p:nvSpPr>
        <p:spPr>
          <a:xfrm>
            <a:off x="681037" y="1825625"/>
            <a:ext cx="8729663" cy="3815756"/>
          </a:xfrm>
        </p:spPr>
        <p:txBody>
          <a:bodyPr>
            <a:normAutofit/>
          </a:bodyPr>
          <a:lstStyle/>
          <a:p>
            <a:pPr marL="0" indent="0" fontAlgn="t">
              <a:buNone/>
            </a:pPr>
            <a:endParaRPr lang="en-IN" dirty="0"/>
          </a:p>
          <a:p>
            <a:endParaRPr lang="en-IN" dirty="0"/>
          </a:p>
        </p:txBody>
      </p:sp>
      <p:sp>
        <p:nvSpPr>
          <p:cNvPr id="2" name="Footer Placeholder 1">
            <a:extLst>
              <a:ext uri="{FF2B5EF4-FFF2-40B4-BE49-F238E27FC236}">
                <a16:creationId xmlns="" xmlns:a16="http://schemas.microsoft.com/office/drawing/2014/main" id="{CC0A914F-BEB0-4B58-AEB6-01F6A45C3978}"/>
              </a:ext>
            </a:extLst>
          </p:cNvPr>
          <p:cNvSpPr>
            <a:spLocks noGrp="1"/>
          </p:cNvSpPr>
          <p:nvPr>
            <p:ph type="ftr" sz="quarter" idx="11"/>
          </p:nvPr>
        </p:nvSpPr>
        <p:spPr/>
        <p:txBody>
          <a:bodyPr/>
          <a:lstStyle/>
          <a:p>
            <a:r>
              <a:rPr lang="en-IN" dirty="0"/>
              <a:t>Rajasthan</a:t>
            </a:r>
          </a:p>
        </p:txBody>
      </p:sp>
      <p:sp>
        <p:nvSpPr>
          <p:cNvPr id="7" name="Rounded Rectangle 8">
            <a:extLst>
              <a:ext uri="{FF2B5EF4-FFF2-40B4-BE49-F238E27FC236}">
                <a16:creationId xmlns="" xmlns:a16="http://schemas.microsoft.com/office/drawing/2014/main" id="{B887BE53-F5AE-4635-8A61-07488CC8FA40}"/>
              </a:ext>
            </a:extLst>
          </p:cNvPr>
          <p:cNvSpPr>
            <a:spLocks noGrp="1"/>
          </p:cNvSpPr>
          <p:nvPr>
            <p:ph type="title"/>
          </p:nvPr>
        </p:nvSpPr>
        <p:spPr bwMode="auto">
          <a:xfrm>
            <a:off x="619125" y="711200"/>
            <a:ext cx="8605838" cy="375920"/>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normAutofit fontScale="90000"/>
          </a:bodyP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MICRO-IRRIGATION COMPONENT Progress</a:t>
            </a:r>
            <a:endParaRPr lang="en-US" sz="2800" b="1" dirty="0">
              <a:cs typeface="Arial" panose="020B0604020202020204" pitchFamily="34" charset="0"/>
            </a:endParaRPr>
          </a:p>
        </p:txBody>
      </p:sp>
      <p:graphicFrame>
        <p:nvGraphicFramePr>
          <p:cNvPr id="8" name="Table 7">
            <a:extLst>
              <a:ext uri="{FF2B5EF4-FFF2-40B4-BE49-F238E27FC236}">
                <a16:creationId xmlns="" xmlns:a16="http://schemas.microsoft.com/office/drawing/2014/main" id="{491F75FA-1689-4A19-84BA-A0D6F6F483C6}"/>
              </a:ext>
            </a:extLst>
          </p:cNvPr>
          <p:cNvGraphicFramePr>
            <a:graphicFrameLocks noGrp="1"/>
          </p:cNvGraphicFramePr>
          <p:nvPr>
            <p:extLst>
              <p:ext uri="{D42A27DB-BD31-4B8C-83A1-F6EECF244321}">
                <p14:modId xmlns:p14="http://schemas.microsoft.com/office/powerpoint/2010/main" val="1512646148"/>
              </p:ext>
            </p:extLst>
          </p:nvPr>
        </p:nvGraphicFramePr>
        <p:xfrm>
          <a:off x="396240" y="1358901"/>
          <a:ext cx="8983504" cy="5033538"/>
        </p:xfrm>
        <a:graphic>
          <a:graphicData uri="http://schemas.openxmlformats.org/drawingml/2006/table">
            <a:tbl>
              <a:tblPr/>
              <a:tblGrid>
                <a:gridCol w="398304">
                  <a:extLst>
                    <a:ext uri="{9D8B030D-6E8A-4147-A177-3AD203B41FA5}">
                      <a16:colId xmlns="" xmlns:a16="http://schemas.microsoft.com/office/drawing/2014/main" val="3614471555"/>
                    </a:ext>
                  </a:extLst>
                </a:gridCol>
                <a:gridCol w="824529">
                  <a:extLst>
                    <a:ext uri="{9D8B030D-6E8A-4147-A177-3AD203B41FA5}">
                      <a16:colId xmlns="" xmlns:a16="http://schemas.microsoft.com/office/drawing/2014/main" val="778020170"/>
                    </a:ext>
                  </a:extLst>
                </a:gridCol>
                <a:gridCol w="755136">
                  <a:extLst>
                    <a:ext uri="{9D8B030D-6E8A-4147-A177-3AD203B41FA5}">
                      <a16:colId xmlns="" xmlns:a16="http://schemas.microsoft.com/office/drawing/2014/main" val="1989206563"/>
                    </a:ext>
                  </a:extLst>
                </a:gridCol>
                <a:gridCol w="762691"/>
                <a:gridCol w="701675"/>
                <a:gridCol w="763588"/>
                <a:gridCol w="856456"/>
                <a:gridCol w="1000919"/>
                <a:gridCol w="949325"/>
                <a:gridCol w="949325"/>
                <a:gridCol w="1021556"/>
              </a:tblGrid>
              <a:tr h="1064414">
                <a:tc rowSpan="2">
                  <a:txBody>
                    <a:bodyPr/>
                    <a:lstStyle/>
                    <a:p>
                      <a:pPr algn="ctr" fontAlgn="t"/>
                      <a:r>
                        <a:rPr lang="en-US" sz="18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Balance CCA Target</a:t>
                      </a:r>
                    </a:p>
                    <a:p>
                      <a:pPr algn="ctr" fontAlgn="t"/>
                      <a:r>
                        <a:rPr lang="en-US" sz="1800" b="1" i="0" u="none" strike="noStrike" dirty="0">
                          <a:solidFill>
                            <a:schemeClr val="tx1"/>
                          </a:solidFill>
                          <a:latin typeface="Arial" pitchFamily="34" charset="0"/>
                          <a:cs typeface="Arial" pitchFamily="34" charset="0"/>
                        </a:rPr>
                        <a:t>(In Th Ha)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800" b="1" i="0" u="none" strike="noStrike" dirty="0">
                          <a:solidFill>
                            <a:schemeClr val="tx1"/>
                          </a:solidFill>
                          <a:latin typeface="Arial" pitchFamily="34" charset="0"/>
                          <a:cs typeface="Arial" pitchFamily="34" charset="0"/>
                        </a:rPr>
                        <a:t>CCA Progress (In Th Ha)</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a:t>
                      </a:r>
                      <a:r>
                        <a:rPr lang="en-US" sz="1800" b="1" i="0" u="none" strike="noStrike" dirty="0" smtClean="0">
                          <a:solidFill>
                            <a:schemeClr val="tx1"/>
                          </a:solidFill>
                          <a:latin typeface="Arial" pitchFamily="34" charset="0"/>
                          <a:cs typeface="Arial" pitchFamily="34" charset="0"/>
                        </a:rPr>
                        <a:t>2020-21 </a:t>
                      </a:r>
                      <a:r>
                        <a:rPr lang="en-US" sz="1800" b="1" i="0" u="none" strike="noStrike" dirty="0">
                          <a:solidFill>
                            <a:schemeClr val="tx1"/>
                          </a:solidFill>
                          <a:latin typeface="Arial" pitchFamily="34" charset="0"/>
                          <a:cs typeface="Arial" pitchFamily="34" charset="0"/>
                        </a:rPr>
                        <a:t>(In Th Ha)</a:t>
                      </a:r>
                    </a:p>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2730511290"/>
                  </a:ext>
                </a:extLst>
              </a:tr>
              <a:tr h="871023">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2020-21 (up to Aug. 2020)</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extLst>
                  <a:ext uri="{0D108BD9-81ED-4DB2-BD59-A6C34878D82A}">
                    <a16:rowId xmlns="" xmlns:a16="http://schemas.microsoft.com/office/drawing/2014/main" val="1613476331"/>
                  </a:ext>
                </a:extLst>
              </a:tr>
              <a:tr h="1024883">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Narmada</a:t>
                      </a:r>
                      <a:r>
                        <a:rPr lang="en-IN" sz="1800" b="1" i="0" u="none" strike="noStrike" kern="1200" baseline="0" dirty="0">
                          <a:solidFill>
                            <a:srgbClr val="000000"/>
                          </a:solidFill>
                          <a:effectLst/>
                          <a:latin typeface="Arial" panose="020B0604020202020204" pitchFamily="34" charset="0"/>
                          <a:ea typeface="+mn-ea"/>
                          <a:cs typeface="Arial" panose="020B0604020202020204" pitchFamily="34" charset="0"/>
                        </a:rPr>
                        <a:t> Canal</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gridSpan="9">
                  <a:txBody>
                    <a:bodyPr/>
                    <a:lstStyle/>
                    <a:p>
                      <a:pPr marL="0" algn="just" defTabSz="914400" rtl="0" eaLnBrk="1" fontAlgn="ctr" latinLnBrk="0" hangingPunct="1"/>
                      <a:r>
                        <a:rPr lang="en-IN" sz="2000" b="1" dirty="0" smtClean="0">
                          <a:latin typeface="Calibri" pitchFamily="34" charset="0"/>
                          <a:cs typeface="Calibri" pitchFamily="34" charset="0"/>
                        </a:rPr>
                        <a:t>The micro irrigation system has already been installed in the 2,46,000 Ha. command area of the Narmada Canal Project in Rajasthan prior to sanction of CADWM.</a:t>
                      </a:r>
                      <a:endParaRPr lang="en-IN" sz="2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extLst>
                  <a:ext uri="{0D108BD9-81ED-4DB2-BD59-A6C34878D82A}">
                    <a16:rowId xmlns="" xmlns:a16="http://schemas.microsoft.com/office/drawing/2014/main" val="1543095578"/>
                  </a:ext>
                </a:extLst>
              </a:tr>
              <a:tr h="1222783">
                <a:tc>
                  <a:txBody>
                    <a:bodyPr/>
                    <a:lstStyle/>
                    <a:p>
                      <a:pPr algn="ctr" rtl="0" fontAlgn="ctr"/>
                      <a:r>
                        <a:rPr lang="en-IN" sz="18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Mod. of</a:t>
                      </a:r>
                      <a:r>
                        <a:rPr lang="en-IN" sz="1800" b="1" i="0" u="none" strike="noStrike" baseline="0" dirty="0">
                          <a:solidFill>
                            <a:srgbClr val="000000"/>
                          </a:solidFill>
                          <a:effectLst/>
                          <a:latin typeface="Arial" panose="020B0604020202020204" pitchFamily="34" charset="0"/>
                        </a:rPr>
                        <a:t> Gang Canal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gridSpan="9">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IN" sz="2000" b="1" kern="1200" dirty="0" smtClean="0">
                          <a:solidFill>
                            <a:schemeClr val="tx1"/>
                          </a:solidFill>
                          <a:latin typeface="Calibri" pitchFamily="34" charset="0"/>
                          <a:ea typeface="+mn-ea"/>
                          <a:cs typeface="Calibri" pitchFamily="34" charset="0"/>
                        </a:rPr>
                        <a:t>The Micro-Irrigation in Gang Canal Project Phase-II exempted by DoWR, GoI vide letter No. N-19011/04/2015-(CAD)/</a:t>
                      </a:r>
                      <a:r>
                        <a:rPr lang="en-IN" sz="2000" b="1" kern="1200" dirty="0" err="1" smtClean="0">
                          <a:solidFill>
                            <a:schemeClr val="tx1"/>
                          </a:solidFill>
                          <a:latin typeface="Calibri" pitchFamily="34" charset="0"/>
                          <a:ea typeface="+mn-ea"/>
                          <a:cs typeface="Calibri" pitchFamily="34" charset="0"/>
                        </a:rPr>
                        <a:t>Vol.II</a:t>
                      </a:r>
                      <a:r>
                        <a:rPr lang="en-IN" sz="2000" b="1" kern="1200" dirty="0" smtClean="0">
                          <a:solidFill>
                            <a:schemeClr val="tx1"/>
                          </a:solidFill>
                          <a:latin typeface="Calibri" pitchFamily="34" charset="0"/>
                          <a:ea typeface="+mn-ea"/>
                          <a:cs typeface="Calibri" pitchFamily="34" charset="0"/>
                        </a:rPr>
                        <a:t>/791-93 dated 26.08.2019 and this area included in project for OFD works.</a:t>
                      </a:r>
                    </a:p>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extLst>
                  <a:ext uri="{0D108BD9-81ED-4DB2-BD59-A6C34878D82A}">
                    <a16:rowId xmlns="" xmlns:a16="http://schemas.microsoft.com/office/drawing/2014/main" val="3675100921"/>
                  </a:ext>
                </a:extLst>
              </a:tr>
              <a:tr h="615306">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2695414091"/>
                  </a:ext>
                </a:extLst>
              </a:tr>
            </a:tbl>
          </a:graphicData>
        </a:graphic>
      </p:graphicFrame>
      <p:pic>
        <p:nvPicPr>
          <p:cNvPr id="9" name="Picture 8">
            <a:extLst>
              <a:ext uri="{FF2B5EF4-FFF2-40B4-BE49-F238E27FC236}">
                <a16:creationId xmlns="" xmlns:a16="http://schemas.microsoft.com/office/drawing/2014/main" id="{1EEB7DDC-2D2D-40F6-A3E6-45BC35C75274}"/>
              </a:ext>
            </a:extLst>
          </p:cNvPr>
          <p:cNvPicPr>
            <a:picLocks noChangeAspect="1"/>
          </p:cNvPicPr>
          <p:nvPr/>
        </p:nvPicPr>
        <p:blipFill>
          <a:blip r:embed="rId2"/>
          <a:stretch>
            <a:fillRect/>
          </a:stretch>
        </p:blipFill>
        <p:spPr>
          <a:xfrm>
            <a:off x="0" y="-27305"/>
            <a:ext cx="9906000" cy="645530"/>
          </a:xfrm>
          <a:prstGeom prst="rect">
            <a:avLst/>
          </a:prstGeom>
        </p:spPr>
      </p:pic>
    </p:spTree>
    <p:extLst>
      <p:ext uri="{BB962C8B-B14F-4D97-AF65-F5344CB8AC3E}">
        <p14:creationId xmlns:p14="http://schemas.microsoft.com/office/powerpoint/2010/main" val="2092252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0447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Broad Review</a:t>
            </a: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188115535"/>
              </p:ext>
            </p:extLst>
          </p:nvPr>
        </p:nvGraphicFramePr>
        <p:xfrm>
          <a:off x="115747" y="1193003"/>
          <a:ext cx="9645585" cy="4768578"/>
        </p:xfrm>
        <a:graphic>
          <a:graphicData uri="http://schemas.openxmlformats.org/drawingml/2006/table">
            <a:tbl>
              <a:tblPr/>
              <a:tblGrid>
                <a:gridCol w="324091"/>
                <a:gridCol w="1512761"/>
                <a:gridCol w="1015587"/>
                <a:gridCol w="1207420"/>
                <a:gridCol w="1083291"/>
                <a:gridCol w="894182"/>
                <a:gridCol w="1007807"/>
                <a:gridCol w="818322"/>
                <a:gridCol w="1014791"/>
                <a:gridCol w="767333"/>
              </a:tblGrid>
              <a:tr h="303387">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State</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200" b="1" dirty="0" smtClean="0">
                          <a:latin typeface="Arial" pitchFamily="34" charset="0"/>
                          <a:cs typeface="Arial" pitchFamily="34" charset="0"/>
                        </a:rPr>
                        <a:t>CADWM</a:t>
                      </a:r>
                      <a:endParaRPr lang="en-US" sz="12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AIBP</a:t>
                      </a:r>
                      <a:endParaRPr lang="en-US" sz="1200" b="1" i="0" u="none" strike="noStrike" kern="1200" dirty="0" smtClean="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259560">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Total</a:t>
                      </a:r>
                      <a:r>
                        <a:rPr lang="en-US" sz="1200" b="1" i="0" u="none" strike="noStrike" baseline="0" dirty="0" smtClean="0">
                          <a:solidFill>
                            <a:schemeClr val="tx1"/>
                          </a:solidFill>
                          <a:latin typeface="Arial" pitchFamily="34" charset="0"/>
                          <a:cs typeface="Arial" pitchFamily="34" charset="0"/>
                        </a:rPr>
                        <a:t> </a:t>
                      </a:r>
                      <a:r>
                        <a:rPr lang="en-US" sz="1200" b="1" i="0" u="none" strike="noStrike" dirty="0" smtClean="0">
                          <a:solidFill>
                            <a:schemeClr val="tx1"/>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CCA developed before </a:t>
                      </a:r>
                    </a:p>
                    <a:p>
                      <a:pPr algn="ctr" fontAlgn="t"/>
                      <a:r>
                        <a:rPr lang="en-IN" sz="1200" b="1" i="0" u="none" strike="noStrike" dirty="0" smtClean="0">
                          <a:solidFill>
                            <a:schemeClr val="tx1"/>
                          </a:solidFill>
                          <a:latin typeface="Arial" pitchFamily="34" charset="0"/>
                          <a:cs typeface="Arial" pitchFamily="34" charset="0"/>
                        </a:rPr>
                        <a:t>31.03. 2016 (A)</a:t>
                      </a:r>
                      <a:r>
                        <a:rPr lang="en-IN" sz="1600" b="1" i="0" u="none" strike="noStrike" dirty="0" smtClean="0">
                          <a:solidFill>
                            <a:schemeClr val="tx1"/>
                          </a:solidFill>
                          <a:latin typeface="Arial" pitchFamily="34" charset="0"/>
                          <a:cs typeface="Arial" pitchFamily="34" charset="0"/>
                        </a:rPr>
                        <a: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Progress in CCA for 99 Priority Projects (B)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Cumulative CCA developed (A+B)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CCA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Ultimate</a:t>
                      </a:r>
                      <a:r>
                        <a:rPr lang="en-IN" sz="1200" b="1" i="0" u="none" strike="noStrike" baseline="0" dirty="0" smtClean="0">
                          <a:solidFill>
                            <a:schemeClr val="tx1"/>
                          </a:solidFill>
                          <a:latin typeface="Arial" pitchFamily="34" charset="0"/>
                          <a:cs typeface="Arial" pitchFamily="34" charset="0"/>
                        </a:rPr>
                        <a:t> Irrigation Potential</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Potential Created</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IPC</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28695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Kerala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18.48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0.60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12.37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30.72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28.65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93.26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8642">
                <a:tc>
                  <a:txBody>
                    <a:bodyPr/>
                    <a:lstStyle/>
                    <a:p>
                      <a:pPr algn="ctr" rtl="0" fontAlgn="ctr"/>
                      <a:r>
                        <a:rPr lang="en-IN" sz="1400" b="1" i="0" u="none" strike="noStrike" dirty="0" smtClean="0">
                          <a:solidFill>
                            <a:srgbClr val="000000"/>
                          </a:solidFill>
                          <a:effectLst/>
                          <a:latin typeface="Arial" panose="020B0604020202020204" pitchFamily="34" charset="0"/>
                        </a:rPr>
                        <a:t>11.</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MP</a:t>
                      </a:r>
                      <a:r>
                        <a:rPr lang="en-IN" sz="1400" b="1" i="0" u="none" strike="noStrike" baseline="0" dirty="0" smtClean="0">
                          <a:solidFill>
                            <a:srgbClr val="000000"/>
                          </a:solidFill>
                          <a:effectLst/>
                          <a:latin typeface="Arial"/>
                        </a:rPr>
                        <a:t> (WRD)</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398.34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88.08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204.68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292.76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73.50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501.10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495.80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98.94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36526">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MP (NVDA)</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298.89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36.84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66.56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42875">
                <a:tc>
                  <a:txBody>
                    <a:bodyPr/>
                    <a:lstStyle/>
                    <a:p>
                      <a:pPr algn="ctr" rtl="0" fontAlgn="ctr"/>
                      <a:r>
                        <a:rPr lang="en-IN" sz="1400" b="1" i="0" u="none" strike="noStrike" dirty="0" smtClean="0">
                          <a:solidFill>
                            <a:srgbClr val="000000"/>
                          </a:solidFill>
                          <a:effectLst/>
                          <a:latin typeface="Arial" panose="020B0604020202020204" pitchFamily="34" charset="0"/>
                        </a:rPr>
                        <a:t>12.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Maharashtra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706.14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201.46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117.69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319.16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45.20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a:solidFill>
                            <a:srgbClr val="000000"/>
                          </a:solidFill>
                          <a:effectLst/>
                          <a:latin typeface="Arial"/>
                        </a:rPr>
                        <a:t>779.96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a:solidFill>
                            <a:srgbClr val="000000"/>
                          </a:solidFill>
                          <a:effectLst/>
                          <a:latin typeface="Arial"/>
                        </a:rPr>
                        <a:t>517.87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66.40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10490">
                <a:tc>
                  <a:txBody>
                    <a:bodyPr/>
                    <a:lstStyle/>
                    <a:p>
                      <a:pPr algn="ctr" rtl="0" fontAlgn="ctr"/>
                      <a:r>
                        <a:rPr lang="en-IN" sz="1400" b="1" i="0" u="none" strike="noStrike" dirty="0" smtClean="0">
                          <a:solidFill>
                            <a:srgbClr val="000000"/>
                          </a:solidFill>
                          <a:effectLst/>
                          <a:latin typeface="Arial" panose="020B0604020202020204" pitchFamily="34" charset="0"/>
                        </a:rPr>
                        <a:t>13.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Manipur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39.30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Calibri"/>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Calibri"/>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73355">
                <a:tc>
                  <a:txBody>
                    <a:bodyPr/>
                    <a:lstStyle/>
                    <a:p>
                      <a:pPr algn="ctr" rtl="0" fontAlgn="ctr"/>
                      <a:r>
                        <a:rPr lang="en-IN" sz="1400" b="1" i="0" u="none" strike="noStrike" dirty="0" smtClean="0">
                          <a:solidFill>
                            <a:srgbClr val="000000"/>
                          </a:solidFill>
                          <a:effectLst/>
                          <a:latin typeface="Arial" panose="020B0604020202020204" pitchFamily="34" charset="0"/>
                        </a:rPr>
                        <a:t>14.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Odisha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238.96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69.99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71.64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29.98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331.57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188.32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56.80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73355">
                <a:tc>
                  <a:txBody>
                    <a:bodyPr/>
                    <a:lstStyle/>
                    <a:p>
                      <a:pPr algn="ctr" rtl="0" fontAlgn="ctr"/>
                      <a:r>
                        <a:rPr lang="en-IN" sz="1400" b="1" i="0" u="none" strike="noStrike" dirty="0" smtClean="0">
                          <a:solidFill>
                            <a:srgbClr val="000000"/>
                          </a:solidFill>
                          <a:effectLst/>
                          <a:latin typeface="Arial" panose="020B0604020202020204" pitchFamily="34" charset="0"/>
                        </a:rPr>
                        <a:t>15.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Punjab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142.66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65294">
                <a:tc>
                  <a:txBody>
                    <a:bodyPr/>
                    <a:lstStyle/>
                    <a:p>
                      <a:pPr algn="ctr" rtl="0" fontAlgn="ctr"/>
                      <a:r>
                        <a:rPr lang="en-IN" sz="1400" b="1" i="0" u="none" strike="noStrike" dirty="0" smtClean="0">
                          <a:solidFill>
                            <a:srgbClr val="000000"/>
                          </a:solidFill>
                          <a:effectLst/>
                          <a:latin typeface="Arial" panose="020B0604020202020204" pitchFamily="34" charset="0"/>
                        </a:rPr>
                        <a:t>16.</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Rajasthan</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363.98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247.00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30.73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277.73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76.30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342.51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342.51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65294">
                <a:tc>
                  <a:txBody>
                    <a:bodyPr/>
                    <a:lstStyle/>
                    <a:p>
                      <a:pPr algn="ctr" rtl="0" fontAlgn="ctr"/>
                      <a:r>
                        <a:rPr lang="en-IN" sz="1400" b="1" i="0" u="none" strike="noStrike" dirty="0" smtClean="0">
                          <a:solidFill>
                            <a:srgbClr val="000000"/>
                          </a:solidFill>
                          <a:effectLst/>
                          <a:latin typeface="Arial" panose="020B0604020202020204" pitchFamily="34" charset="0"/>
                        </a:rPr>
                        <a:t>17.</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Telangana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529.03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636.04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342.02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53.77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4329">
                <a:tc>
                  <a:txBody>
                    <a:bodyPr/>
                    <a:lstStyle/>
                    <a:p>
                      <a:pPr algn="ctr" rtl="0" fontAlgn="ctr"/>
                      <a:r>
                        <a:rPr lang="en-IN" sz="1400" b="1" i="0" u="none" strike="noStrike" dirty="0" smtClean="0">
                          <a:solidFill>
                            <a:srgbClr val="000000"/>
                          </a:solidFill>
                          <a:effectLst/>
                          <a:latin typeface="Arial" panose="020B0604020202020204" pitchFamily="34" charset="0"/>
                        </a:rPr>
                        <a:t>18.</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Uttar Pradesh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524.38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663.91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343.00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51.66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57049">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Total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5693.35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1325.29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1487.88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2813.17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31.78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5987.65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4575.22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76.41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808823" y="687518"/>
            <a:ext cx="1717521"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(CCA in </a:t>
            </a:r>
            <a:r>
              <a:rPr lang="en-US" sz="1600" b="1" dirty="0">
                <a:latin typeface="Arial" panose="020B0604020202020204" pitchFamily="34" charset="0"/>
                <a:cs typeface="Arial" panose="020B0604020202020204" pitchFamily="34" charset="0"/>
              </a:rPr>
              <a:t>T</a:t>
            </a:r>
            <a:r>
              <a:rPr lang="en-US" sz="1600" b="1" dirty="0" smtClean="0">
                <a:latin typeface="Arial" panose="020B0604020202020204" pitchFamily="34" charset="0"/>
                <a:cs typeface="Arial" panose="020B0604020202020204" pitchFamily="34" charset="0"/>
              </a:rPr>
              <a:t>h. ha.)</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188765" y="6632971"/>
            <a:ext cx="3343275" cy="365125"/>
          </a:xfrm>
        </p:spPr>
        <p:txBody>
          <a:bodyPr/>
          <a:lstStyle/>
          <a:p>
            <a:r>
              <a:rPr lang="en-IN" sz="1600" b="1" smtClean="0">
                <a:solidFill>
                  <a:schemeClr val="tx1"/>
                </a:solidFill>
                <a:latin typeface="Book Antiqua" pitchFamily="18" charset="0"/>
              </a:rPr>
              <a:t>Consolidate</a:t>
            </a:r>
          </a:p>
          <a:p>
            <a:endParaRPr lang="en-IN" sz="1600" b="1" dirty="0">
              <a:solidFill>
                <a:schemeClr val="tx1"/>
              </a:solidFill>
              <a:latin typeface="Book Antiqua" pitchFamily="18" charset="0"/>
            </a:endParaRPr>
          </a:p>
        </p:txBody>
      </p:sp>
      <p:sp>
        <p:nvSpPr>
          <p:cNvPr id="7" name="Rectangle 6"/>
          <p:cNvSpPr/>
          <p:nvPr/>
        </p:nvSpPr>
        <p:spPr>
          <a:xfrm>
            <a:off x="1" y="0"/>
            <a:ext cx="9906000" cy="601884"/>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
        <p:nvSpPr>
          <p:cNvPr id="3" name="TextBox 2"/>
          <p:cNvSpPr txBox="1"/>
          <p:nvPr/>
        </p:nvSpPr>
        <p:spPr>
          <a:xfrm>
            <a:off x="486761" y="6193852"/>
            <a:ext cx="8380756" cy="369332"/>
          </a:xfrm>
          <a:prstGeom prst="rect">
            <a:avLst/>
          </a:prstGeom>
          <a:noFill/>
        </p:spPr>
        <p:txBody>
          <a:bodyPr wrap="none" rtlCol="0">
            <a:spAutoFit/>
          </a:bodyPr>
          <a:lstStyle/>
          <a:p>
            <a:r>
              <a:rPr lang="en-IN" b="1" dirty="0" smtClean="0"/>
              <a:t>* i.e. CCA developed under CADWM (up to 31-03-2016) and before CADWM inclusion.</a:t>
            </a:r>
            <a:endParaRPr lang="en-IN" b="1" dirty="0"/>
          </a:p>
        </p:txBody>
      </p:sp>
    </p:spTree>
    <p:extLst>
      <p:ext uri="{BB962C8B-B14F-4D97-AF65-F5344CB8AC3E}">
        <p14:creationId xmlns:p14="http://schemas.microsoft.com/office/powerpoint/2010/main" val="9905970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921326"/>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WUA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602234131"/>
              </p:ext>
            </p:extLst>
          </p:nvPr>
        </p:nvGraphicFramePr>
        <p:xfrm>
          <a:off x="434193" y="2146977"/>
          <a:ext cx="9264910" cy="3562898"/>
        </p:xfrm>
        <a:graphic>
          <a:graphicData uri="http://schemas.openxmlformats.org/drawingml/2006/table">
            <a:tbl>
              <a:tblPr/>
              <a:tblGrid>
                <a:gridCol w="318169">
                  <a:extLst>
                    <a:ext uri="{9D8B030D-6E8A-4147-A177-3AD203B41FA5}">
                      <a16:colId xmlns="" xmlns:a16="http://schemas.microsoft.com/office/drawing/2014/main" val="20000"/>
                    </a:ext>
                  </a:extLst>
                </a:gridCol>
                <a:gridCol w="808780">
                  <a:extLst>
                    <a:ext uri="{9D8B030D-6E8A-4147-A177-3AD203B41FA5}">
                      <a16:colId xmlns="" xmlns:a16="http://schemas.microsoft.com/office/drawing/2014/main" val="20001"/>
                    </a:ext>
                  </a:extLst>
                </a:gridCol>
                <a:gridCol w="492767">
                  <a:extLst>
                    <a:ext uri="{9D8B030D-6E8A-4147-A177-3AD203B41FA5}">
                      <a16:colId xmlns="" xmlns:a16="http://schemas.microsoft.com/office/drawing/2014/main" val="20002"/>
                    </a:ext>
                  </a:extLst>
                </a:gridCol>
                <a:gridCol w="648457">
                  <a:extLst>
                    <a:ext uri="{9D8B030D-6E8A-4147-A177-3AD203B41FA5}">
                      <a16:colId xmlns="" xmlns:a16="http://schemas.microsoft.com/office/drawing/2014/main" val="20003"/>
                    </a:ext>
                  </a:extLst>
                </a:gridCol>
                <a:gridCol w="604074">
                  <a:extLst>
                    <a:ext uri="{9D8B030D-6E8A-4147-A177-3AD203B41FA5}">
                      <a16:colId xmlns="" xmlns:a16="http://schemas.microsoft.com/office/drawing/2014/main" val="20004"/>
                    </a:ext>
                  </a:extLst>
                </a:gridCol>
                <a:gridCol w="668796">
                  <a:extLst>
                    <a:ext uri="{9D8B030D-6E8A-4147-A177-3AD203B41FA5}">
                      <a16:colId xmlns="" xmlns:a16="http://schemas.microsoft.com/office/drawing/2014/main" val="20005"/>
                    </a:ext>
                  </a:extLst>
                </a:gridCol>
                <a:gridCol w="568117">
                  <a:extLst>
                    <a:ext uri="{9D8B030D-6E8A-4147-A177-3AD203B41FA5}">
                      <a16:colId xmlns="" xmlns:a16="http://schemas.microsoft.com/office/drawing/2014/main" val="20006"/>
                    </a:ext>
                  </a:extLst>
                </a:gridCol>
                <a:gridCol w="596883"/>
                <a:gridCol w="596883"/>
                <a:gridCol w="596883">
                  <a:extLst>
                    <a:ext uri="{9D8B030D-6E8A-4147-A177-3AD203B41FA5}">
                      <a16:colId xmlns="" xmlns:a16="http://schemas.microsoft.com/office/drawing/2014/main" val="20007"/>
                    </a:ext>
                  </a:extLst>
                </a:gridCol>
                <a:gridCol w="884537">
                  <a:extLst>
                    <a:ext uri="{9D8B030D-6E8A-4147-A177-3AD203B41FA5}">
                      <a16:colId xmlns="" xmlns:a16="http://schemas.microsoft.com/office/drawing/2014/main" val="1240372738"/>
                    </a:ext>
                  </a:extLst>
                </a:gridCol>
                <a:gridCol w="855771">
                  <a:extLst>
                    <a:ext uri="{9D8B030D-6E8A-4147-A177-3AD203B41FA5}">
                      <a16:colId xmlns="" xmlns:a16="http://schemas.microsoft.com/office/drawing/2014/main" val="814233352"/>
                    </a:ext>
                  </a:extLst>
                </a:gridCol>
                <a:gridCol w="898920">
                  <a:extLst>
                    <a:ext uri="{9D8B030D-6E8A-4147-A177-3AD203B41FA5}">
                      <a16:colId xmlns="" xmlns:a16="http://schemas.microsoft.com/office/drawing/2014/main" val="20008"/>
                    </a:ext>
                  </a:extLst>
                </a:gridCol>
                <a:gridCol w="725873">
                  <a:extLst>
                    <a:ext uri="{9D8B030D-6E8A-4147-A177-3AD203B41FA5}">
                      <a16:colId xmlns="" xmlns:a16="http://schemas.microsoft.com/office/drawing/2014/main" val="20009"/>
                    </a:ext>
                  </a:extLst>
                </a:gridCol>
              </a:tblGrid>
              <a:tr h="738113">
                <a:tc rowSpan="2">
                  <a:txBody>
                    <a:bodyPr/>
                    <a:lstStyle/>
                    <a:p>
                      <a:pPr algn="ctr" fontAlgn="t"/>
                      <a:r>
                        <a:rPr lang="en-US" sz="14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10">
                  <a:txBody>
                    <a:bodyPr/>
                    <a:lstStyle/>
                    <a:p>
                      <a:pPr algn="ctr" fontAlgn="t"/>
                      <a:r>
                        <a:rPr lang="en-IN" sz="1800" b="1" i="0" u="none" strike="noStrike" dirty="0">
                          <a:solidFill>
                            <a:schemeClr val="tx1"/>
                          </a:solidFill>
                          <a:latin typeface="Arial" pitchFamily="34" charset="0"/>
                          <a:cs typeface="Arial" pitchFamily="34" charset="0"/>
                        </a:rPr>
                        <a:t>WUA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a:solidFill>
                          <a:schemeClr val="tx1"/>
                        </a:solidFill>
                        <a:latin typeface="Arial" pitchFamily="34" charset="0"/>
                        <a:cs typeface="Arial" pitchFamily="34" charset="0"/>
                      </a:endParaRPr>
                    </a:p>
                    <a:p>
                      <a:pPr algn="ctr" fontAlgn="t"/>
                      <a:r>
                        <a:rPr lang="en-US" sz="1400" b="1" i="0" u="none" strike="noStrike" dirty="0">
                          <a:solidFill>
                            <a:schemeClr val="tx1"/>
                          </a:solidFill>
                          <a:latin typeface="Arial" pitchFamily="34" charset="0"/>
                          <a:cs typeface="Arial" pitchFamily="34" charset="0"/>
                        </a:rPr>
                        <a:t>Target for  </a:t>
                      </a:r>
                      <a:r>
                        <a:rPr lang="en-US" sz="1400" b="1" i="0" u="none" strike="noStrike" dirty="0" smtClean="0">
                          <a:solidFill>
                            <a:schemeClr val="tx1"/>
                          </a:solidFill>
                          <a:latin typeface="Arial" pitchFamily="34" charset="0"/>
                          <a:cs typeface="Arial" pitchFamily="34" charset="0"/>
                        </a:rPr>
                        <a:t>2020-21</a:t>
                      </a:r>
                      <a:endParaRPr lang="en-US" sz="1400" b="1" i="0" u="none" strike="noStrike" dirty="0">
                        <a:solidFill>
                          <a:schemeClr val="tx1"/>
                        </a:solidFill>
                        <a:latin typeface="Arial" pitchFamily="34" charset="0"/>
                        <a:cs typeface="Arial" pitchFamily="34" charset="0"/>
                      </a:endParaRP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774286">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Before</a:t>
                      </a:r>
                      <a:r>
                        <a:rPr lang="en-IN" sz="1400" b="1" i="0" u="none" strike="noStrike" baseline="0" dirty="0">
                          <a:solidFill>
                            <a:schemeClr val="tx1"/>
                          </a:solidFill>
                          <a:latin typeface="Arial" pitchFamily="34" charset="0"/>
                          <a:cs typeface="Arial" pitchFamily="34" charset="0"/>
                        </a:rPr>
                        <a:t> April 2016</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 (up to Aug. 2020)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System Handed Over to WUA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One Time Functional Grant released</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 xmlns:a16="http://schemas.microsoft.com/office/drawing/2014/main" val="10001"/>
                  </a:ext>
                </a:extLst>
              </a:tr>
              <a:tr h="454283">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Narmada</a:t>
                      </a:r>
                      <a:r>
                        <a:rPr lang="en-IN" sz="1400" b="1" i="0" u="none" strike="noStrike" kern="1200" baseline="0" dirty="0">
                          <a:solidFill>
                            <a:srgbClr val="000000"/>
                          </a:solidFill>
                          <a:effectLst/>
                          <a:latin typeface="Arial" panose="020B0604020202020204" pitchFamily="34" charset="0"/>
                          <a:ea typeface="+mn-ea"/>
                          <a:cs typeface="Arial" panose="020B0604020202020204" pitchFamily="34" charset="0"/>
                        </a:rPr>
                        <a:t> Canal</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2231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2144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56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12</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2229</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p>
                      <a:pPr marL="0" algn="ctr" defTabSz="914400" rtl="0" eaLnBrk="1" fontAlgn="ctr" latinLnBrk="0" hangingPunct="1"/>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99.91</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2005</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2</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r h="638939">
                <a:tc>
                  <a:txBody>
                    <a:bodyPr/>
                    <a:lstStyle/>
                    <a:p>
                      <a:pPr algn="ctr" rtl="0" fontAlgn="ctr"/>
                      <a:r>
                        <a:rPr lang="en-IN" sz="14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panose="020B0604020202020204" pitchFamily="34" charset="0"/>
                        </a:rPr>
                        <a:t>Mod. of</a:t>
                      </a:r>
                      <a:r>
                        <a:rPr lang="en-IN" sz="1400" b="1" i="0" u="none" strike="noStrike" baseline="0" dirty="0">
                          <a:solidFill>
                            <a:srgbClr val="000000"/>
                          </a:solidFill>
                          <a:effectLst/>
                          <a:latin typeface="Arial" panose="020B0604020202020204" pitchFamily="34" charset="0"/>
                        </a:rPr>
                        <a:t> Gang Canal</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180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180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180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180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3"/>
                  </a:ext>
                </a:extLst>
              </a:tr>
              <a:tr h="449903">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2411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2324</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56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12</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2409</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99.92</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2185</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2</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sp>
        <p:nvSpPr>
          <p:cNvPr id="2" name="TextBox 1"/>
          <p:cNvSpPr txBox="1"/>
          <p:nvPr/>
        </p:nvSpPr>
        <p:spPr>
          <a:xfrm>
            <a:off x="8020034" y="1584684"/>
            <a:ext cx="1885966"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(WUA’s in No’s)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243146"/>
            <a:ext cx="3343275" cy="488731"/>
          </a:xfrm>
        </p:spPr>
        <p:txBody>
          <a:bodyPr/>
          <a:lstStyle/>
          <a:p>
            <a:r>
              <a:rPr lang="en-IN" sz="1800" b="1" dirty="0">
                <a:solidFill>
                  <a:schemeClr val="tx1"/>
                </a:solidFill>
                <a:latin typeface="Book Antiqua" pitchFamily="18" charset="0"/>
              </a:rPr>
              <a:t>RAJASTHAN</a:t>
            </a:r>
          </a:p>
        </p:txBody>
      </p:sp>
      <p:sp>
        <p:nvSpPr>
          <p:cNvPr id="7" name="Rectangle 6"/>
          <p:cNvSpPr/>
          <p:nvPr/>
        </p:nvSpPr>
        <p:spPr>
          <a:xfrm>
            <a:off x="1" y="0"/>
            <a:ext cx="9906000" cy="56197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 </a:t>
            </a:r>
            <a:r>
              <a:rPr lang="en-IN" sz="2000" b="1" baseline="30000" dirty="0" err="1"/>
              <a:t>th</a:t>
            </a:r>
            <a:r>
              <a:rPr lang="en-IN" sz="2000" b="1" dirty="0"/>
              <a:t> PIRC Meeting  (Chandigarh, 28 </a:t>
            </a:r>
            <a:r>
              <a:rPr lang="en-IN" sz="2000" b="1" baseline="30000" dirty="0" err="1"/>
              <a:t>th</a:t>
            </a:r>
            <a:r>
              <a:rPr lang="en-IN" sz="2000" b="1" dirty="0"/>
              <a:t> February 2020): </a:t>
            </a:r>
            <a:r>
              <a:rPr lang="en-IN" sz="2000" b="1" dirty="0" smtClean="0"/>
              <a:t>Progress </a:t>
            </a:r>
            <a:r>
              <a:rPr lang="en-IN" sz="2000" b="1" dirty="0"/>
              <a:t>Review Presentations</a:t>
            </a:r>
            <a:endParaRPr lang="en-US" sz="2000" b="1" dirty="0"/>
          </a:p>
        </p:txBody>
      </p:sp>
    </p:spTree>
    <p:extLst>
      <p:ext uri="{BB962C8B-B14F-4D97-AF65-F5344CB8AC3E}">
        <p14:creationId xmlns:p14="http://schemas.microsoft.com/office/powerpoint/2010/main" val="3997122112"/>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2736" y="73261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CA Release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094061802"/>
              </p:ext>
            </p:extLst>
          </p:nvPr>
        </p:nvGraphicFramePr>
        <p:xfrm>
          <a:off x="473888" y="1868125"/>
          <a:ext cx="9023696" cy="4410664"/>
        </p:xfrm>
        <a:graphic>
          <a:graphicData uri="http://schemas.openxmlformats.org/drawingml/2006/table">
            <a:tbl>
              <a:tblPr/>
              <a:tblGrid>
                <a:gridCol w="499086">
                  <a:extLst>
                    <a:ext uri="{9D8B030D-6E8A-4147-A177-3AD203B41FA5}">
                      <a16:colId xmlns="" xmlns:a16="http://schemas.microsoft.com/office/drawing/2014/main" val="20000"/>
                    </a:ext>
                  </a:extLst>
                </a:gridCol>
                <a:gridCol w="1059487">
                  <a:extLst>
                    <a:ext uri="{9D8B030D-6E8A-4147-A177-3AD203B41FA5}">
                      <a16:colId xmlns="" xmlns:a16="http://schemas.microsoft.com/office/drawing/2014/main" val="20001"/>
                    </a:ext>
                  </a:extLst>
                </a:gridCol>
                <a:gridCol w="724591">
                  <a:extLst>
                    <a:ext uri="{9D8B030D-6E8A-4147-A177-3AD203B41FA5}">
                      <a16:colId xmlns="" xmlns:a16="http://schemas.microsoft.com/office/drawing/2014/main" val="20002"/>
                    </a:ext>
                  </a:extLst>
                </a:gridCol>
                <a:gridCol w="748948">
                  <a:extLst>
                    <a:ext uri="{9D8B030D-6E8A-4147-A177-3AD203B41FA5}">
                      <a16:colId xmlns="" xmlns:a16="http://schemas.microsoft.com/office/drawing/2014/main" val="20003"/>
                    </a:ext>
                  </a:extLst>
                </a:gridCol>
                <a:gridCol w="748948">
                  <a:extLst>
                    <a:ext uri="{9D8B030D-6E8A-4147-A177-3AD203B41FA5}">
                      <a16:colId xmlns="" xmlns:a16="http://schemas.microsoft.com/office/drawing/2014/main" val="20004"/>
                    </a:ext>
                  </a:extLst>
                </a:gridCol>
                <a:gridCol w="748948">
                  <a:extLst>
                    <a:ext uri="{9D8B030D-6E8A-4147-A177-3AD203B41FA5}">
                      <a16:colId xmlns="" xmlns:a16="http://schemas.microsoft.com/office/drawing/2014/main" val="20005"/>
                    </a:ext>
                  </a:extLst>
                </a:gridCol>
                <a:gridCol w="748948">
                  <a:extLst>
                    <a:ext uri="{9D8B030D-6E8A-4147-A177-3AD203B41FA5}">
                      <a16:colId xmlns="" xmlns:a16="http://schemas.microsoft.com/office/drawing/2014/main" val="20006"/>
                    </a:ext>
                  </a:extLst>
                </a:gridCol>
                <a:gridCol w="748948">
                  <a:extLst>
                    <a:ext uri="{9D8B030D-6E8A-4147-A177-3AD203B41FA5}">
                      <a16:colId xmlns="" xmlns:a16="http://schemas.microsoft.com/office/drawing/2014/main" val="1734190267"/>
                    </a:ext>
                  </a:extLst>
                </a:gridCol>
                <a:gridCol w="748948"/>
                <a:gridCol w="748948">
                  <a:extLst>
                    <a:ext uri="{9D8B030D-6E8A-4147-A177-3AD203B41FA5}">
                      <a16:colId xmlns="" xmlns:a16="http://schemas.microsoft.com/office/drawing/2014/main" val="20007"/>
                    </a:ext>
                  </a:extLst>
                </a:gridCol>
                <a:gridCol w="748948">
                  <a:extLst>
                    <a:ext uri="{9D8B030D-6E8A-4147-A177-3AD203B41FA5}">
                      <a16:colId xmlns="" xmlns:a16="http://schemas.microsoft.com/office/drawing/2014/main" val="20008"/>
                    </a:ext>
                  </a:extLst>
                </a:gridCol>
                <a:gridCol w="748948">
                  <a:extLst>
                    <a:ext uri="{9D8B030D-6E8A-4147-A177-3AD203B41FA5}">
                      <a16:colId xmlns="" xmlns:a16="http://schemas.microsoft.com/office/drawing/2014/main" val="20009"/>
                    </a:ext>
                  </a:extLst>
                </a:gridCol>
              </a:tblGrid>
              <a:tr h="990361">
                <a:tc rowSpan="2">
                  <a:txBody>
                    <a:bodyPr/>
                    <a:lstStyle/>
                    <a:p>
                      <a:pPr algn="ctr" fontAlgn="t"/>
                      <a:r>
                        <a:rPr lang="en-US" sz="18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800" b="1" i="0" u="none" strike="noStrike" dirty="0">
                          <a:solidFill>
                            <a:schemeClr val="tx1"/>
                          </a:solidFill>
                          <a:latin typeface="Arial" pitchFamily="34" charset="0"/>
                          <a:cs typeface="Arial" pitchFamily="34" charset="0"/>
                        </a:rPr>
                        <a:t>CA  Release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128051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US" sz="1800" b="1" i="0" u="none" strike="noStrike" dirty="0">
                          <a:solidFill>
                            <a:schemeClr val="tx1"/>
                          </a:solidFill>
                          <a:latin typeface="Arial" pitchFamily="34" charset="0"/>
                          <a:cs typeface="Arial" pitchFamily="34" charset="0"/>
                        </a:rPr>
                        <a:t>2015-16</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2020-21 (up to Aug. 2020)</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 </a:t>
                      </a:r>
                      <a:r>
                        <a:rPr lang="en-IN" sz="1600" b="1" i="0" u="none" strike="noStrike" dirty="0">
                          <a:solidFill>
                            <a:schemeClr val="tx1"/>
                          </a:solidFill>
                          <a:latin typeface="Arial" pitchFamily="34" charset="0"/>
                          <a:cs typeface="Arial" pitchFamily="34" charset="0"/>
                        </a:rPr>
                        <a:t>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 xmlns:a16="http://schemas.microsoft.com/office/drawing/2014/main" val="10001"/>
                  </a:ext>
                </a:extLst>
              </a:tr>
              <a:tr h="680844">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Narmada</a:t>
                      </a:r>
                      <a:r>
                        <a:rPr lang="en-IN" sz="1800" b="1" i="0" u="none" strike="noStrike" kern="1200" baseline="0" dirty="0">
                          <a:solidFill>
                            <a:srgbClr val="000000"/>
                          </a:solidFill>
                          <a:effectLst/>
                          <a:latin typeface="Arial" panose="020B0604020202020204" pitchFamily="34" charset="0"/>
                          <a:ea typeface="+mn-ea"/>
                          <a:cs typeface="Arial" panose="020B0604020202020204" pitchFamily="34" charset="0"/>
                        </a:rPr>
                        <a:t> Canal</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54.06</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7.02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7.02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12.99</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9.51 </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r h="526502">
                <a:tc>
                  <a:txBody>
                    <a:bodyPr/>
                    <a:lstStyle/>
                    <a:p>
                      <a:pPr algn="ctr" rtl="0" fontAlgn="ctr"/>
                      <a:r>
                        <a:rPr lang="en-IN" sz="18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Mod. of</a:t>
                      </a:r>
                      <a:r>
                        <a:rPr lang="en-IN" sz="1800" b="1" i="0" u="none" strike="noStrike" baseline="0" dirty="0">
                          <a:solidFill>
                            <a:srgbClr val="000000"/>
                          </a:solidFill>
                          <a:effectLst/>
                          <a:latin typeface="Arial" panose="020B0604020202020204" pitchFamily="34" charset="0"/>
                        </a:rPr>
                        <a:t> Gang Canal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a:solidFill>
                            <a:srgbClr val="000000"/>
                          </a:solidFill>
                          <a:effectLst/>
                          <a:latin typeface="Arial" panose="020B0604020202020204" pitchFamily="34" charset="0"/>
                          <a:cs typeface="Arial" panose="020B0604020202020204" pitchFamily="34" charset="0"/>
                        </a:rPr>
                        <a:t>175.99</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2.479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7.430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10.22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30.129</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cs typeface="Arial" panose="020B0604020202020204" pitchFamily="34" charset="0"/>
                        </a:rPr>
                        <a:t>17.12</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cs typeface="Arial" panose="020B0604020202020204" pitchFamily="34" charset="0"/>
                        </a:rPr>
                        <a:t>24.87</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3"/>
                  </a:ext>
                </a:extLst>
              </a:tr>
              <a:tr h="526502">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a:solidFill>
                            <a:srgbClr val="000000"/>
                          </a:solidFill>
                          <a:effectLst/>
                          <a:latin typeface="Arial" panose="020B0604020202020204" pitchFamily="34" charset="0"/>
                          <a:cs typeface="Arial" panose="020B0604020202020204" pitchFamily="34" charset="0"/>
                        </a:rPr>
                        <a:t>230.05</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2.479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7.439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17.24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37.149</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a:solidFill>
                            <a:srgbClr val="000000"/>
                          </a:solidFill>
                          <a:effectLst/>
                          <a:latin typeface="Arial" panose="020B0604020202020204" pitchFamily="34" charset="0"/>
                          <a:cs typeface="Arial" panose="020B0604020202020204" pitchFamily="34" charset="0"/>
                        </a:rPr>
                        <a:t>16.15</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cs typeface="Arial" panose="020B0604020202020204" pitchFamily="34" charset="0"/>
                        </a:rPr>
                        <a:t>34.38</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sp>
        <p:nvSpPr>
          <p:cNvPr id="2" name="TextBox 1"/>
          <p:cNvSpPr txBox="1"/>
          <p:nvPr/>
        </p:nvSpPr>
        <p:spPr>
          <a:xfrm>
            <a:off x="7774939" y="1431549"/>
            <a:ext cx="2163797"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(CA in Rs. Crores)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RAJASTHAN</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 </a:t>
            </a:r>
            <a:r>
              <a:rPr lang="en-IN" sz="2000" b="1" baseline="30000" dirty="0" err="1"/>
              <a:t>th</a:t>
            </a:r>
            <a:r>
              <a:rPr lang="en-IN" sz="2000" b="1" dirty="0"/>
              <a:t> PIRC Meeting  (Chandigarh, 28 </a:t>
            </a:r>
            <a:r>
              <a:rPr lang="en-IN" sz="2000" b="1" baseline="30000" dirty="0" err="1"/>
              <a:t>th</a:t>
            </a:r>
            <a:r>
              <a:rPr lang="en-IN" sz="2000" b="1" dirty="0"/>
              <a:t> February2020):	Progress Review Presentations</a:t>
            </a:r>
            <a:endParaRPr lang="en-US" sz="2000" b="1" dirty="0"/>
          </a:p>
        </p:txBody>
      </p:sp>
    </p:spTree>
    <p:extLst>
      <p:ext uri="{BB962C8B-B14F-4D97-AF65-F5344CB8AC3E}">
        <p14:creationId xmlns:p14="http://schemas.microsoft.com/office/powerpoint/2010/main" val="247570177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87403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Total Expenditure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415932891"/>
              </p:ext>
            </p:extLst>
          </p:nvPr>
        </p:nvGraphicFramePr>
        <p:xfrm>
          <a:off x="502817" y="2070776"/>
          <a:ext cx="8949158" cy="4116748"/>
        </p:xfrm>
        <a:graphic>
          <a:graphicData uri="http://schemas.openxmlformats.org/drawingml/2006/table">
            <a:tbl>
              <a:tblPr/>
              <a:tblGrid>
                <a:gridCol w="517411">
                  <a:extLst>
                    <a:ext uri="{9D8B030D-6E8A-4147-A177-3AD203B41FA5}">
                      <a16:colId xmlns="" xmlns:a16="http://schemas.microsoft.com/office/drawing/2014/main" val="20000"/>
                    </a:ext>
                  </a:extLst>
                </a:gridCol>
                <a:gridCol w="1002247">
                  <a:extLst>
                    <a:ext uri="{9D8B030D-6E8A-4147-A177-3AD203B41FA5}">
                      <a16:colId xmlns="" xmlns:a16="http://schemas.microsoft.com/office/drawing/2014/main" val="20001"/>
                    </a:ext>
                  </a:extLst>
                </a:gridCol>
                <a:gridCol w="1027050">
                  <a:extLst>
                    <a:ext uri="{9D8B030D-6E8A-4147-A177-3AD203B41FA5}">
                      <a16:colId xmlns="" xmlns:a16="http://schemas.microsoft.com/office/drawing/2014/main" val="20002"/>
                    </a:ext>
                  </a:extLst>
                </a:gridCol>
                <a:gridCol w="740986">
                  <a:extLst>
                    <a:ext uri="{9D8B030D-6E8A-4147-A177-3AD203B41FA5}">
                      <a16:colId xmlns="" xmlns:a16="http://schemas.microsoft.com/office/drawing/2014/main" val="20004"/>
                    </a:ext>
                  </a:extLst>
                </a:gridCol>
                <a:gridCol w="700156">
                  <a:extLst>
                    <a:ext uri="{9D8B030D-6E8A-4147-A177-3AD203B41FA5}">
                      <a16:colId xmlns="" xmlns:a16="http://schemas.microsoft.com/office/drawing/2014/main" val="20005"/>
                    </a:ext>
                  </a:extLst>
                </a:gridCol>
                <a:gridCol w="813171">
                  <a:extLst>
                    <a:ext uri="{9D8B030D-6E8A-4147-A177-3AD203B41FA5}">
                      <a16:colId xmlns="" xmlns:a16="http://schemas.microsoft.com/office/drawing/2014/main" val="20006"/>
                    </a:ext>
                  </a:extLst>
                </a:gridCol>
                <a:gridCol w="815181">
                  <a:extLst>
                    <a:ext uri="{9D8B030D-6E8A-4147-A177-3AD203B41FA5}">
                      <a16:colId xmlns="" xmlns:a16="http://schemas.microsoft.com/office/drawing/2014/main" val="3054314453"/>
                    </a:ext>
                  </a:extLst>
                </a:gridCol>
                <a:gridCol w="815181"/>
                <a:gridCol w="650081">
                  <a:extLst>
                    <a:ext uri="{9D8B030D-6E8A-4147-A177-3AD203B41FA5}">
                      <a16:colId xmlns="" xmlns:a16="http://schemas.microsoft.com/office/drawing/2014/main" val="20007"/>
                    </a:ext>
                  </a:extLst>
                </a:gridCol>
                <a:gridCol w="918369">
                  <a:extLst>
                    <a:ext uri="{9D8B030D-6E8A-4147-A177-3AD203B41FA5}">
                      <a16:colId xmlns="" xmlns:a16="http://schemas.microsoft.com/office/drawing/2014/main" val="20008"/>
                    </a:ext>
                  </a:extLst>
                </a:gridCol>
                <a:gridCol w="949325">
                  <a:extLst>
                    <a:ext uri="{9D8B030D-6E8A-4147-A177-3AD203B41FA5}">
                      <a16:colId xmlns="" xmlns:a16="http://schemas.microsoft.com/office/drawing/2014/main" val="20009"/>
                    </a:ext>
                  </a:extLst>
                </a:gridCol>
              </a:tblGrid>
              <a:tr h="622264">
                <a:tc rowSpan="2">
                  <a:txBody>
                    <a:bodyPr/>
                    <a:lstStyle/>
                    <a:p>
                      <a:pPr algn="ctr" fontAlgn="t"/>
                      <a:r>
                        <a:rPr lang="en-US" sz="18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800" b="1" i="0" u="none" strike="noStrike" dirty="0">
                          <a:solidFill>
                            <a:schemeClr val="tx1"/>
                          </a:solidFill>
                          <a:latin typeface="Arial" pitchFamily="34" charset="0"/>
                          <a:cs typeface="Arial" pitchFamily="34" charset="0"/>
                        </a:rPr>
                        <a:t>Total Expenditure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141024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2020-21 (up to Aug. 2020</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 xmlns:a16="http://schemas.microsoft.com/office/drawing/2014/main" val="10001"/>
                  </a:ext>
                </a:extLst>
              </a:tr>
              <a:tr h="671920">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Narmada</a:t>
                      </a:r>
                      <a:r>
                        <a:rPr lang="en-IN" sz="1800" b="1" i="0" u="none" strike="noStrike" kern="1200" baseline="0" dirty="0">
                          <a:solidFill>
                            <a:srgbClr val="000000"/>
                          </a:solidFill>
                          <a:effectLst/>
                          <a:latin typeface="Arial" panose="020B0604020202020204" pitchFamily="34" charset="0"/>
                          <a:ea typeface="+mn-ea"/>
                          <a:cs typeface="Arial" panose="020B0604020202020204" pitchFamily="34" charset="0"/>
                        </a:rPr>
                        <a:t> Canal</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97.48</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0.15</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0.00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0.15</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0.154</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28.15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r h="579839">
                <a:tc>
                  <a:txBody>
                    <a:bodyPr/>
                    <a:lstStyle/>
                    <a:p>
                      <a:pPr algn="ctr" rtl="0" fontAlgn="ctr"/>
                      <a:r>
                        <a:rPr lang="en-IN" sz="18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Mod. of</a:t>
                      </a:r>
                      <a:r>
                        <a:rPr lang="en-IN" sz="1800" b="1" i="0" u="none" strike="noStrike" baseline="0" dirty="0">
                          <a:solidFill>
                            <a:srgbClr val="000000"/>
                          </a:solidFill>
                          <a:effectLst/>
                          <a:latin typeface="Arial" panose="020B0604020202020204" pitchFamily="34" charset="0"/>
                        </a:rPr>
                        <a:t> Gang Canal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a:solidFill>
                            <a:srgbClr val="000000"/>
                          </a:solidFill>
                          <a:effectLst/>
                          <a:latin typeface="Arial" panose="020B0604020202020204" pitchFamily="34" charset="0"/>
                          <a:cs typeface="Arial" panose="020B0604020202020204" pitchFamily="34" charset="0"/>
                        </a:rPr>
                        <a:t>353.40</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11.76</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12.99</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14.85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28.70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6.88</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75.18</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21.273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cs typeface="Arial" panose="020B0604020202020204" pitchFamily="34" charset="0"/>
                        </a:rPr>
                        <a:t>49.87</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3"/>
                  </a:ext>
                </a:extLst>
              </a:tr>
              <a:tr h="579839">
                <a:tc>
                  <a:txBody>
                    <a:bodyPr/>
                    <a:lstStyle/>
                    <a:p>
                      <a:pPr marL="0" algn="ctr" defTabSz="914400" rtl="0" eaLnBrk="1" fontAlgn="ctr" latinLnBrk="0" hangingPunct="1"/>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a:solidFill>
                            <a:srgbClr val="000000"/>
                          </a:solidFill>
                          <a:effectLst/>
                          <a:latin typeface="Arial" panose="020B0604020202020204" pitchFamily="34" charset="0"/>
                          <a:cs typeface="Arial" panose="020B0604020202020204" pitchFamily="34" charset="0"/>
                        </a:rPr>
                        <a:t>450.88</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11.76</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12.99</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14.85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28.85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6.88</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75.33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16.707</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cs typeface="Arial" panose="020B0604020202020204" pitchFamily="34" charset="0"/>
                        </a:rPr>
                        <a:t>78.02</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sp>
        <p:nvSpPr>
          <p:cNvPr id="2" name="TextBox 1"/>
          <p:cNvSpPr txBox="1"/>
          <p:nvPr/>
        </p:nvSpPr>
        <p:spPr>
          <a:xfrm>
            <a:off x="7692806" y="1581071"/>
            <a:ext cx="2133918"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(TE in Rs. Crores)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48097"/>
            <a:ext cx="3343275" cy="409903"/>
          </a:xfrm>
        </p:spPr>
        <p:txBody>
          <a:bodyPr/>
          <a:lstStyle/>
          <a:p>
            <a:r>
              <a:rPr lang="en-IN" sz="1800" b="1" dirty="0">
                <a:solidFill>
                  <a:schemeClr val="tx1"/>
                </a:solidFill>
                <a:latin typeface="Book Antiqua" pitchFamily="18" charset="0"/>
              </a:rPr>
              <a:t>RAJASTHAN</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 </a:t>
            </a:r>
            <a:r>
              <a:rPr lang="en-IN" sz="2000" b="1" baseline="30000" dirty="0" err="1"/>
              <a:t>th</a:t>
            </a:r>
            <a:r>
              <a:rPr lang="en-IN" sz="2000" b="1" dirty="0"/>
              <a:t> PIRC Meeting  (Chandigarh, 28 </a:t>
            </a:r>
            <a:r>
              <a:rPr lang="en-IN" sz="2000" b="1" baseline="30000" dirty="0" err="1"/>
              <a:t>th</a:t>
            </a:r>
            <a:r>
              <a:rPr lang="en-IN" sz="2000" b="1" dirty="0"/>
              <a:t> February 2020): 	Progress Review Presentations</a:t>
            </a:r>
            <a:endParaRPr lang="en-US" sz="2000" b="1" dirty="0"/>
          </a:p>
        </p:txBody>
      </p:sp>
    </p:spTree>
    <p:extLst>
      <p:ext uri="{BB962C8B-B14F-4D97-AF65-F5344CB8AC3E}">
        <p14:creationId xmlns:p14="http://schemas.microsoft.com/office/powerpoint/2010/main" val="35943887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1685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Broad Review</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343875657"/>
              </p:ext>
            </p:extLst>
          </p:nvPr>
        </p:nvGraphicFramePr>
        <p:xfrm>
          <a:off x="373590" y="1768973"/>
          <a:ext cx="9158822" cy="4353686"/>
        </p:xfrm>
        <a:graphic>
          <a:graphicData uri="http://schemas.openxmlformats.org/drawingml/2006/table">
            <a:tbl>
              <a:tblPr/>
              <a:tblGrid>
                <a:gridCol w="298064">
                  <a:extLst>
                    <a:ext uri="{9D8B030D-6E8A-4147-A177-3AD203B41FA5}">
                      <a16:colId xmlns="" xmlns:a16="http://schemas.microsoft.com/office/drawing/2014/main" val="20000"/>
                    </a:ext>
                  </a:extLst>
                </a:gridCol>
                <a:gridCol w="1277503">
                  <a:extLst>
                    <a:ext uri="{9D8B030D-6E8A-4147-A177-3AD203B41FA5}">
                      <a16:colId xmlns="" xmlns:a16="http://schemas.microsoft.com/office/drawing/2014/main" val="20001"/>
                    </a:ext>
                  </a:extLst>
                </a:gridCol>
                <a:gridCol w="827097">
                  <a:extLst>
                    <a:ext uri="{9D8B030D-6E8A-4147-A177-3AD203B41FA5}">
                      <a16:colId xmlns="" xmlns:a16="http://schemas.microsoft.com/office/drawing/2014/main" val="20002"/>
                    </a:ext>
                  </a:extLst>
                </a:gridCol>
                <a:gridCol w="1200845">
                  <a:extLst>
                    <a:ext uri="{9D8B030D-6E8A-4147-A177-3AD203B41FA5}">
                      <a16:colId xmlns="" xmlns:a16="http://schemas.microsoft.com/office/drawing/2014/main" val="20003"/>
                    </a:ext>
                  </a:extLst>
                </a:gridCol>
                <a:gridCol w="1077394">
                  <a:extLst>
                    <a:ext uri="{9D8B030D-6E8A-4147-A177-3AD203B41FA5}">
                      <a16:colId xmlns="" xmlns:a16="http://schemas.microsoft.com/office/drawing/2014/main" val="20004"/>
                    </a:ext>
                  </a:extLst>
                </a:gridCol>
                <a:gridCol w="889313">
                  <a:extLst>
                    <a:ext uri="{9D8B030D-6E8A-4147-A177-3AD203B41FA5}">
                      <a16:colId xmlns="" xmlns:a16="http://schemas.microsoft.com/office/drawing/2014/main" val="20005"/>
                    </a:ext>
                  </a:extLst>
                </a:gridCol>
                <a:gridCol w="1002320">
                  <a:extLst>
                    <a:ext uri="{9D8B030D-6E8A-4147-A177-3AD203B41FA5}">
                      <a16:colId xmlns="" xmlns:a16="http://schemas.microsoft.com/office/drawing/2014/main" val="20006"/>
                    </a:ext>
                  </a:extLst>
                </a:gridCol>
                <a:gridCol w="813867">
                  <a:extLst>
                    <a:ext uri="{9D8B030D-6E8A-4147-A177-3AD203B41FA5}">
                      <a16:colId xmlns="" xmlns:a16="http://schemas.microsoft.com/office/drawing/2014/main" val="20007"/>
                    </a:ext>
                  </a:extLst>
                </a:gridCol>
                <a:gridCol w="1009265">
                  <a:extLst>
                    <a:ext uri="{9D8B030D-6E8A-4147-A177-3AD203B41FA5}">
                      <a16:colId xmlns="" xmlns:a16="http://schemas.microsoft.com/office/drawing/2014/main" val="20008"/>
                    </a:ext>
                  </a:extLst>
                </a:gridCol>
                <a:gridCol w="763154">
                  <a:extLst>
                    <a:ext uri="{9D8B030D-6E8A-4147-A177-3AD203B41FA5}">
                      <a16:colId xmlns="" xmlns:a16="http://schemas.microsoft.com/office/drawing/2014/main" val="20009"/>
                    </a:ext>
                  </a:extLst>
                </a:gridCol>
              </a:tblGrid>
              <a:tr h="470997">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600" b="1" dirty="0">
                          <a:latin typeface="Arial" pitchFamily="34" charset="0"/>
                          <a:cs typeface="Arial" pitchFamily="34" charset="0"/>
                        </a:rPr>
                        <a:t>CADWM</a:t>
                      </a:r>
                      <a:endParaRPr lang="en-US" sz="16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600" b="1" i="0" u="none" strike="noStrike" kern="1200" dirty="0">
                          <a:solidFill>
                            <a:schemeClr val="tx1"/>
                          </a:solidFill>
                          <a:latin typeface="Arial" pitchFamily="34" charset="0"/>
                          <a:ea typeface="+mn-ea"/>
                          <a:cs typeface="Arial" pitchFamily="34" charset="0"/>
                        </a:rPr>
                        <a:t>AIBP</a:t>
                      </a:r>
                      <a:endParaRPr lang="en-US" sz="1600" b="1" i="0" u="none" strike="noStrike" kern="1200" dirty="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r h="1228445">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Total</a:t>
                      </a:r>
                      <a:r>
                        <a:rPr lang="en-US" sz="1600" b="1" i="0" u="none" strike="noStrike" baseline="0" dirty="0">
                          <a:solidFill>
                            <a:schemeClr val="tx1"/>
                          </a:solidFill>
                          <a:latin typeface="Arial" pitchFamily="34" charset="0"/>
                          <a:cs typeface="Arial" pitchFamily="34" charset="0"/>
                        </a:rPr>
                        <a:t> </a:t>
                      </a:r>
                      <a:r>
                        <a:rPr lang="en-US" sz="1600" b="1" i="0" u="none" strike="noStrike" dirty="0">
                          <a:solidFill>
                            <a:schemeClr val="tx1"/>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CCA developed before </a:t>
                      </a:r>
                    </a:p>
                    <a:p>
                      <a:pPr algn="ctr" fontAlgn="t"/>
                      <a:r>
                        <a:rPr lang="en-IN" sz="1600" b="1" i="0" u="none" strike="noStrike" dirty="0">
                          <a:solidFill>
                            <a:schemeClr val="tx1"/>
                          </a:solidFill>
                          <a:latin typeface="Arial" pitchFamily="34" charset="0"/>
                          <a:cs typeface="Arial" pitchFamily="34" charset="0"/>
                        </a:rPr>
                        <a:t>31.03. 2016 (A)</a:t>
                      </a:r>
                      <a:r>
                        <a:rPr lang="en-IN" sz="2000" b="1" i="0" u="none" strike="noStrike" dirty="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Progress in CCA for 99 Priority Projects (B)</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Cumulative CCA developed (A+B)</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CCA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Ultimate</a:t>
                      </a:r>
                      <a:r>
                        <a:rPr lang="en-IN" sz="1600" b="1" i="0" u="none" strike="noStrike" baseline="0" dirty="0">
                          <a:solidFill>
                            <a:schemeClr val="tx1"/>
                          </a:solidFill>
                          <a:latin typeface="Arial" pitchFamily="34" charset="0"/>
                          <a:cs typeface="Arial" pitchFamily="34" charset="0"/>
                        </a:rPr>
                        <a:t> Irrigation Potential</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Potential Created</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IPC</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1"/>
                  </a:ext>
                </a:extLst>
              </a:tr>
              <a:tr h="922128">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Narmada</a:t>
                      </a:r>
                      <a:r>
                        <a:rPr lang="en-IN" sz="1800" b="1" i="0" u="none" strike="noStrike" kern="1200" baseline="0" dirty="0">
                          <a:solidFill>
                            <a:srgbClr val="000000"/>
                          </a:solidFill>
                          <a:effectLst/>
                          <a:latin typeface="Arial" panose="020B0604020202020204" pitchFamily="34" charset="0"/>
                          <a:ea typeface="+mn-ea"/>
                          <a:cs typeface="Arial" panose="020B0604020202020204" pitchFamily="34" charset="0"/>
                        </a:rPr>
                        <a:t> Canal</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246.000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245.610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0.390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smtClean="0">
                          <a:solidFill>
                            <a:srgbClr val="000000"/>
                          </a:solidFill>
                          <a:effectLst/>
                          <a:latin typeface="Arial"/>
                        </a:rPr>
                        <a:t>246.000</a:t>
                      </a:r>
                      <a:endParaRPr lang="en-IN" sz="16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smtClean="0">
                          <a:solidFill>
                            <a:srgbClr val="000000"/>
                          </a:solidFill>
                          <a:effectLst/>
                          <a:latin typeface="Arial"/>
                        </a:rPr>
                        <a:t>100.00</a:t>
                      </a:r>
                      <a:endParaRPr lang="en-IN" sz="16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246.00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246.00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100.00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r h="656164">
                <a:tc>
                  <a:txBody>
                    <a:bodyPr/>
                    <a:lstStyle/>
                    <a:p>
                      <a:pPr algn="ctr" rtl="0" fontAlgn="ctr"/>
                      <a:r>
                        <a:rPr lang="en-IN" sz="18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Mod. of</a:t>
                      </a:r>
                      <a:r>
                        <a:rPr lang="en-IN" sz="1800" b="1" i="0" u="none" strike="noStrike" baseline="0" dirty="0">
                          <a:solidFill>
                            <a:srgbClr val="000000"/>
                          </a:solidFill>
                          <a:effectLst/>
                          <a:latin typeface="Arial" panose="020B0604020202020204" pitchFamily="34" charset="0"/>
                        </a:rPr>
                        <a:t> Gang Canal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117.975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1.389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dirty="0" smtClean="0">
                          <a:solidFill>
                            <a:srgbClr val="000000"/>
                          </a:solidFill>
                          <a:effectLst/>
                          <a:latin typeface="Arial"/>
                        </a:rPr>
                        <a:t>29.343</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smtClean="0">
                          <a:solidFill>
                            <a:srgbClr val="000000"/>
                          </a:solidFill>
                          <a:effectLst/>
                          <a:latin typeface="Arial"/>
                        </a:rPr>
                        <a:t>30.732</a:t>
                      </a:r>
                      <a:endParaRPr lang="en-IN" sz="16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smtClean="0">
                          <a:solidFill>
                            <a:srgbClr val="000000"/>
                          </a:solidFill>
                          <a:effectLst/>
                          <a:latin typeface="Arial"/>
                        </a:rPr>
                        <a:t>26.05</a:t>
                      </a:r>
                      <a:endParaRPr lang="en-IN" sz="16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96.51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96.51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100.00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3"/>
                  </a:ext>
                </a:extLst>
              </a:tr>
              <a:tr h="656164">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a:rPr>
                        <a:t>363.975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smtClean="0">
                          <a:solidFill>
                            <a:srgbClr val="000000"/>
                          </a:solidFill>
                          <a:effectLst/>
                          <a:latin typeface="Arial"/>
                        </a:rPr>
                        <a:t>246.999</a:t>
                      </a:r>
                      <a:endParaRPr lang="en-IN" sz="16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smtClean="0">
                          <a:solidFill>
                            <a:srgbClr val="000000"/>
                          </a:solidFill>
                          <a:effectLst/>
                          <a:latin typeface="Arial"/>
                        </a:rPr>
                        <a:t>29.733</a:t>
                      </a:r>
                      <a:endParaRPr lang="en-IN" sz="16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smtClean="0">
                          <a:solidFill>
                            <a:srgbClr val="000000"/>
                          </a:solidFill>
                          <a:effectLst/>
                          <a:latin typeface="Arial"/>
                        </a:rPr>
                        <a:t>276.732</a:t>
                      </a:r>
                      <a:endParaRPr lang="en-IN" sz="16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76.030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342.51</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342.51</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100.00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sp>
        <p:nvSpPr>
          <p:cNvPr id="2" name="TextBox 1"/>
          <p:cNvSpPr txBox="1"/>
          <p:nvPr/>
        </p:nvSpPr>
        <p:spPr>
          <a:xfrm>
            <a:off x="7728231" y="1370173"/>
            <a:ext cx="2097177" cy="400110"/>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(CCA in Th. ha.)</a:t>
            </a:r>
            <a:endParaRPr lang="en-IN" sz="20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RAJASTHAN</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 </a:t>
            </a:r>
            <a:r>
              <a:rPr lang="en-IN" sz="2000" b="1" baseline="30000" dirty="0" err="1"/>
              <a:t>th</a:t>
            </a:r>
            <a:r>
              <a:rPr lang="en-IN" sz="2000" b="1" dirty="0"/>
              <a:t> PIRC Meeting  (Chandigarh, 28 </a:t>
            </a:r>
            <a:r>
              <a:rPr lang="en-IN" sz="2000" b="1" baseline="30000" dirty="0" err="1"/>
              <a:t>th</a:t>
            </a:r>
            <a:r>
              <a:rPr lang="en-IN" sz="2000" b="1" dirty="0"/>
              <a:t> February 2020): 	Progress Review Presentations</a:t>
            </a:r>
            <a:endParaRPr lang="en-US" sz="2000" b="1" dirty="0"/>
          </a:p>
        </p:txBody>
      </p:sp>
      <p:sp>
        <p:nvSpPr>
          <p:cNvPr id="8" name="TextBox 7"/>
          <p:cNvSpPr txBox="1"/>
          <p:nvPr/>
        </p:nvSpPr>
        <p:spPr>
          <a:xfrm>
            <a:off x="320238" y="6139325"/>
            <a:ext cx="8366842" cy="307777"/>
          </a:xfrm>
          <a:prstGeom prst="rect">
            <a:avLst/>
          </a:prstGeom>
          <a:noFill/>
        </p:spPr>
        <p:txBody>
          <a:bodyPr wrap="none" rtlCol="0">
            <a:spAutoFit/>
          </a:bodyPr>
          <a:lstStyle/>
          <a:p>
            <a:r>
              <a:rPr lang="en-IN" sz="1400" b="1" dirty="0"/>
              <a:t>* i.e. CCA developed under CADWM (up to 31-03-2016) and before inclusion in 99 Priority project programme.</a:t>
            </a:r>
          </a:p>
        </p:txBody>
      </p:sp>
    </p:spTree>
    <p:extLst>
      <p:ext uri="{BB962C8B-B14F-4D97-AF65-F5344CB8AC3E}">
        <p14:creationId xmlns:p14="http://schemas.microsoft.com/office/powerpoint/2010/main" val="127549291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1057275"/>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Glimpses Of Project Progress</a:t>
            </a:r>
          </a:p>
          <a:p>
            <a:pPr algn="ctr">
              <a:defRPr/>
            </a:pPr>
            <a:r>
              <a:rPr lang="en-US" sz="2800" b="1" dirty="0">
                <a:cs typeface="Arial" panose="020B0604020202020204" pitchFamily="34" charset="0"/>
              </a:rPr>
              <a:t>Water course at </a:t>
            </a:r>
            <a:r>
              <a:rPr lang="en-US" sz="2800" b="1" dirty="0" err="1">
                <a:cs typeface="Arial" panose="020B0604020202020204" pitchFamily="34" charset="0"/>
              </a:rPr>
              <a:t>Chak</a:t>
            </a:r>
            <a:r>
              <a:rPr lang="en-US" sz="2800" b="1" dirty="0">
                <a:cs typeface="Arial" panose="020B0604020202020204" pitchFamily="34" charset="0"/>
              </a:rPr>
              <a:t> No. 69 RB Of Gang Canal Project Phase-II </a:t>
            </a: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RAJASTHAN</a:t>
            </a:r>
          </a:p>
        </p:txBody>
      </p:sp>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 </a:t>
            </a:r>
            <a:r>
              <a:rPr lang="en-IN" sz="2000" b="1" baseline="30000" dirty="0" err="1"/>
              <a:t>th</a:t>
            </a:r>
            <a:r>
              <a:rPr lang="en-IN" sz="2000" b="1" dirty="0"/>
              <a:t> PIRC Meeting  (Chandigarh, 28 </a:t>
            </a:r>
            <a:r>
              <a:rPr lang="en-IN" sz="2000" b="1" baseline="30000" dirty="0" err="1"/>
              <a:t>th</a:t>
            </a:r>
            <a:r>
              <a:rPr lang="en-IN" sz="2000" b="1" dirty="0"/>
              <a:t> February 2020): 	Progress Review Presentations</a:t>
            </a:r>
            <a:endParaRPr lang="en-US" sz="2000" b="1" dirty="0"/>
          </a:p>
        </p:txBody>
      </p:sp>
      <p:sp>
        <p:nvSpPr>
          <p:cNvPr id="8" name="TextBox 7"/>
          <p:cNvSpPr txBox="1"/>
          <p:nvPr/>
        </p:nvSpPr>
        <p:spPr>
          <a:xfrm>
            <a:off x="1959851" y="2286000"/>
            <a:ext cx="5490999" cy="369332"/>
          </a:xfrm>
          <a:prstGeom prst="rect">
            <a:avLst/>
          </a:prstGeom>
          <a:noFill/>
        </p:spPr>
        <p:txBody>
          <a:bodyPr wrap="square" rtlCol="0">
            <a:spAutoFit/>
          </a:bodyPr>
          <a:lstStyle/>
          <a:p>
            <a:pPr algn="ctr"/>
            <a:r>
              <a:rPr lang="en-IN" b="1" i="1" dirty="0"/>
              <a:t>{.....Project Photographs (4/5) may be provided}</a:t>
            </a:r>
            <a:endParaRPr lang="en-US" b="1" i="1" dirty="0"/>
          </a:p>
        </p:txBody>
      </p:sp>
      <p:pic>
        <p:nvPicPr>
          <p:cNvPr id="1026" name="Picture 2" descr="C:\Users\Admin\AppData\Local\Temp\Rar$DI09.898\20151119_102733.jpg"/>
          <p:cNvPicPr>
            <a:picLocks noChangeAspect="1" noChangeArrowheads="1"/>
          </p:cNvPicPr>
          <p:nvPr/>
        </p:nvPicPr>
        <p:blipFill>
          <a:blip r:embed="rId3" cstate="print"/>
          <a:srcRect/>
          <a:stretch>
            <a:fillRect/>
          </a:stretch>
        </p:blipFill>
        <p:spPr bwMode="auto">
          <a:xfrm>
            <a:off x="1601986" y="1943100"/>
            <a:ext cx="6698158" cy="4414837"/>
          </a:xfrm>
          <a:prstGeom prst="rect">
            <a:avLst/>
          </a:prstGeom>
          <a:noFill/>
        </p:spPr>
      </p:pic>
    </p:spTree>
    <p:extLst>
      <p:ext uri="{BB962C8B-B14F-4D97-AF65-F5344CB8AC3E}">
        <p14:creationId xmlns:p14="http://schemas.microsoft.com/office/powerpoint/2010/main" val="236684961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1057275"/>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Glimpses Of Project Progress</a:t>
            </a:r>
          </a:p>
          <a:p>
            <a:pPr algn="ctr">
              <a:defRPr/>
            </a:pPr>
            <a:r>
              <a:rPr lang="en-US" sz="2800" b="1" dirty="0">
                <a:cs typeface="Arial" panose="020B0604020202020204" pitchFamily="34" charset="0"/>
              </a:rPr>
              <a:t>Water course at </a:t>
            </a:r>
            <a:r>
              <a:rPr lang="en-US" sz="2800" b="1" dirty="0" err="1">
                <a:cs typeface="Arial" panose="020B0604020202020204" pitchFamily="34" charset="0"/>
              </a:rPr>
              <a:t>Chak</a:t>
            </a:r>
            <a:r>
              <a:rPr lang="en-US" sz="2800" b="1" dirty="0">
                <a:cs typeface="Arial" panose="020B0604020202020204" pitchFamily="34" charset="0"/>
              </a:rPr>
              <a:t> No 73 NP of Gang Canal Project Phase-II </a:t>
            </a: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RAJASTHAN</a:t>
            </a:r>
          </a:p>
        </p:txBody>
      </p:sp>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b="1" dirty="0"/>
              <a:t>6 </a:t>
            </a:r>
            <a:r>
              <a:rPr lang="en-IN" b="1" baseline="30000" dirty="0" err="1"/>
              <a:t>th</a:t>
            </a:r>
            <a:r>
              <a:rPr lang="en-IN" b="1" dirty="0"/>
              <a:t> PIRC Meeting  (Chandigarh, 28 </a:t>
            </a:r>
            <a:r>
              <a:rPr lang="en-IN" b="1" baseline="30000" dirty="0" err="1"/>
              <a:t>th</a:t>
            </a:r>
            <a:r>
              <a:rPr lang="en-IN" b="1" dirty="0"/>
              <a:t> February 2020): 	Progress Review Presentations</a:t>
            </a:r>
            <a:endParaRPr lang="en-US" b="1" dirty="0"/>
          </a:p>
        </p:txBody>
      </p:sp>
      <p:sp>
        <p:nvSpPr>
          <p:cNvPr id="8" name="TextBox 7"/>
          <p:cNvSpPr txBox="1"/>
          <p:nvPr/>
        </p:nvSpPr>
        <p:spPr>
          <a:xfrm>
            <a:off x="1959851" y="2286000"/>
            <a:ext cx="5490999" cy="369332"/>
          </a:xfrm>
          <a:prstGeom prst="rect">
            <a:avLst/>
          </a:prstGeom>
          <a:noFill/>
        </p:spPr>
        <p:txBody>
          <a:bodyPr wrap="square" rtlCol="0">
            <a:spAutoFit/>
          </a:bodyPr>
          <a:lstStyle/>
          <a:p>
            <a:pPr algn="ctr"/>
            <a:r>
              <a:rPr lang="en-IN" b="1" i="1" dirty="0"/>
              <a:t>{.....Project Photographs (4/5) may be provided}</a:t>
            </a:r>
            <a:endParaRPr lang="en-US" b="1" i="1" dirty="0"/>
          </a:p>
        </p:txBody>
      </p:sp>
      <p:pic>
        <p:nvPicPr>
          <p:cNvPr id="2051" name="Picture 3" descr="C:\Users\Admin\AppData\Local\Temp\Rar$DI00.100\20151119_141402.jpg"/>
          <p:cNvPicPr>
            <a:picLocks noChangeAspect="1" noChangeArrowheads="1"/>
          </p:cNvPicPr>
          <p:nvPr/>
        </p:nvPicPr>
        <p:blipFill>
          <a:blip r:embed="rId3" cstate="print"/>
          <a:srcRect/>
          <a:stretch>
            <a:fillRect/>
          </a:stretch>
        </p:blipFill>
        <p:spPr bwMode="auto">
          <a:xfrm>
            <a:off x="870645" y="1843088"/>
            <a:ext cx="8033146" cy="5014912"/>
          </a:xfrm>
          <a:prstGeom prst="rect">
            <a:avLst/>
          </a:prstGeom>
          <a:noFill/>
        </p:spPr>
      </p:pic>
    </p:spTree>
    <p:extLst>
      <p:ext uri="{BB962C8B-B14F-4D97-AF65-F5344CB8AC3E}">
        <p14:creationId xmlns:p14="http://schemas.microsoft.com/office/powerpoint/2010/main" val="1046347449"/>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1057275"/>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a:solidFill>
                  <a:srgbClr val="800000"/>
                </a:solidFill>
                <a:effectLst>
                  <a:outerShdw blurRad="38100" dist="38100" dir="2700000" algn="tl">
                    <a:srgbClr val="C0C0C0"/>
                  </a:outerShdw>
                </a:effectLst>
                <a:cs typeface="Arial" panose="020B0604020202020204" pitchFamily="34" charset="0"/>
              </a:rPr>
              <a:t>Glimpses Of Project Progress</a:t>
            </a:r>
          </a:p>
          <a:p>
            <a:pPr algn="ctr">
              <a:defRPr/>
            </a:pPr>
            <a:r>
              <a:rPr lang="en-US" sz="2400" b="1" dirty="0">
                <a:cs typeface="Arial" panose="020B0604020202020204" pitchFamily="34" charset="0"/>
              </a:rPr>
              <a:t>Sprinkler system at </a:t>
            </a:r>
            <a:r>
              <a:rPr lang="en-US" sz="2400" b="1" dirty="0" err="1">
                <a:cs typeface="Arial" panose="020B0604020202020204" pitchFamily="34" charset="0"/>
              </a:rPr>
              <a:t>Jaisala</a:t>
            </a:r>
            <a:r>
              <a:rPr lang="en-US" sz="2400" b="1" dirty="0">
                <a:cs typeface="Arial" panose="020B0604020202020204" pitchFamily="34" charset="0"/>
              </a:rPr>
              <a:t> </a:t>
            </a:r>
            <a:r>
              <a:rPr lang="en-US" sz="2400" b="1" dirty="0" err="1">
                <a:cs typeface="Arial" panose="020B0604020202020204" pitchFamily="34" charset="0"/>
              </a:rPr>
              <a:t>Distributary</a:t>
            </a:r>
            <a:r>
              <a:rPr lang="en-US" sz="2400" b="1" dirty="0">
                <a:cs typeface="Arial" panose="020B0604020202020204" pitchFamily="34" charset="0"/>
              </a:rPr>
              <a:t> of Narmada Canal Project </a:t>
            </a: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RAJASTHAN</a:t>
            </a:r>
          </a:p>
        </p:txBody>
      </p:sp>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 </a:t>
            </a:r>
            <a:r>
              <a:rPr lang="en-IN" sz="2000" b="1" baseline="30000" dirty="0" err="1"/>
              <a:t>th</a:t>
            </a:r>
            <a:r>
              <a:rPr lang="en-IN" sz="2000" b="1" dirty="0"/>
              <a:t> PIRC Meeting  (Chandigarh, 28 </a:t>
            </a:r>
            <a:r>
              <a:rPr lang="en-IN" sz="2000" b="1" baseline="30000" dirty="0" err="1"/>
              <a:t>th</a:t>
            </a:r>
            <a:r>
              <a:rPr lang="en-IN" sz="2000" b="1" dirty="0"/>
              <a:t> February 2020): 	Progress Review Presentations</a:t>
            </a:r>
            <a:endParaRPr lang="en-US" sz="2000" b="1" dirty="0"/>
          </a:p>
        </p:txBody>
      </p:sp>
      <p:sp>
        <p:nvSpPr>
          <p:cNvPr id="8" name="TextBox 7"/>
          <p:cNvSpPr txBox="1"/>
          <p:nvPr/>
        </p:nvSpPr>
        <p:spPr>
          <a:xfrm>
            <a:off x="1959851" y="2286000"/>
            <a:ext cx="5490999" cy="369332"/>
          </a:xfrm>
          <a:prstGeom prst="rect">
            <a:avLst/>
          </a:prstGeom>
          <a:noFill/>
        </p:spPr>
        <p:txBody>
          <a:bodyPr wrap="square" rtlCol="0">
            <a:spAutoFit/>
          </a:bodyPr>
          <a:lstStyle/>
          <a:p>
            <a:pPr algn="ctr"/>
            <a:r>
              <a:rPr lang="en-IN" b="1" i="1" dirty="0"/>
              <a:t>{.....Project Photographs (4/5) may be provided}</a:t>
            </a:r>
            <a:endParaRPr lang="en-US" b="1" i="1" dirty="0"/>
          </a:p>
        </p:txBody>
      </p:sp>
      <p:pic>
        <p:nvPicPr>
          <p:cNvPr id="3074" name="Picture 2" descr="C:\Users\Admin\Downloads\DSC_0962.JPG"/>
          <p:cNvPicPr>
            <a:picLocks noChangeAspect="1" noChangeArrowheads="1"/>
          </p:cNvPicPr>
          <p:nvPr/>
        </p:nvPicPr>
        <p:blipFill>
          <a:blip r:embed="rId3" cstate="print"/>
          <a:srcRect/>
          <a:stretch>
            <a:fillRect/>
          </a:stretch>
        </p:blipFill>
        <p:spPr bwMode="auto">
          <a:xfrm>
            <a:off x="0" y="1943100"/>
            <a:ext cx="9905999" cy="4914900"/>
          </a:xfrm>
          <a:prstGeom prst="rect">
            <a:avLst/>
          </a:prstGeom>
          <a:noFill/>
        </p:spPr>
      </p:pic>
    </p:spTree>
    <p:extLst>
      <p:ext uri="{BB962C8B-B14F-4D97-AF65-F5344CB8AC3E}">
        <p14:creationId xmlns:p14="http://schemas.microsoft.com/office/powerpoint/2010/main" val="26129636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Key Reasons For Progress Delays</a:t>
            </a:r>
            <a:endParaRPr lang="en-US" sz="2800" b="1" dirty="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RAJASTHAN</a:t>
            </a:r>
          </a:p>
        </p:txBody>
      </p:sp>
      <p:graphicFrame>
        <p:nvGraphicFramePr>
          <p:cNvPr id="5" name="Table 4"/>
          <p:cNvGraphicFramePr>
            <a:graphicFrameLocks noGrp="1"/>
          </p:cNvGraphicFramePr>
          <p:nvPr>
            <p:extLst>
              <p:ext uri="{D42A27DB-BD31-4B8C-83A1-F6EECF244321}">
                <p14:modId xmlns:p14="http://schemas.microsoft.com/office/powerpoint/2010/main" val="2941441974"/>
              </p:ext>
            </p:extLst>
          </p:nvPr>
        </p:nvGraphicFramePr>
        <p:xfrm>
          <a:off x="873179" y="1602531"/>
          <a:ext cx="8159641" cy="4744100"/>
        </p:xfrm>
        <a:graphic>
          <a:graphicData uri="http://schemas.openxmlformats.org/drawingml/2006/table">
            <a:tbl>
              <a:tblPr firstRow="1" bandRow="1">
                <a:tableStyleId>{5C22544A-7EE6-4342-B048-85BDC9FD1C3A}</a:tableStyleId>
              </a:tblPr>
              <a:tblGrid>
                <a:gridCol w="1178474">
                  <a:extLst>
                    <a:ext uri="{9D8B030D-6E8A-4147-A177-3AD203B41FA5}">
                      <a16:colId xmlns="" xmlns:a16="http://schemas.microsoft.com/office/drawing/2014/main" val="20000"/>
                    </a:ext>
                  </a:extLst>
                </a:gridCol>
                <a:gridCol w="6981167">
                  <a:extLst>
                    <a:ext uri="{9D8B030D-6E8A-4147-A177-3AD203B41FA5}">
                      <a16:colId xmlns="" xmlns:a16="http://schemas.microsoft.com/office/drawing/2014/main" val="20001"/>
                    </a:ext>
                  </a:extLst>
                </a:gridCol>
              </a:tblGrid>
              <a:tr h="462752">
                <a:tc>
                  <a:txBody>
                    <a:bodyPr/>
                    <a:lstStyle/>
                    <a:p>
                      <a:pPr algn="ctr"/>
                      <a:r>
                        <a:rPr lang="en-IN" b="1" dirty="0">
                          <a:solidFill>
                            <a:schemeClr val="tx1"/>
                          </a:solidFill>
                        </a:rPr>
                        <a:t>Status</a:t>
                      </a:r>
                      <a:endParaRPr lang="en-US" b="1" dirty="0">
                        <a:solidFill>
                          <a:schemeClr val="tx1"/>
                        </a:solidFill>
                      </a:endParaRPr>
                    </a:p>
                  </a:txBody>
                  <a:tcPr marL="74295" marR="74295"/>
                </a:tc>
                <a:tc>
                  <a:txBody>
                    <a:bodyPr/>
                    <a:lstStyle/>
                    <a:p>
                      <a:pPr algn="ctr"/>
                      <a:r>
                        <a:rPr lang="en-IN" dirty="0">
                          <a:solidFill>
                            <a:schemeClr val="tx1"/>
                          </a:solidFill>
                        </a:rPr>
                        <a:t>Key</a:t>
                      </a:r>
                      <a:r>
                        <a:rPr lang="en-IN" baseline="0" dirty="0">
                          <a:solidFill>
                            <a:schemeClr val="tx1"/>
                          </a:solidFill>
                        </a:rPr>
                        <a:t> Reason</a:t>
                      </a:r>
                      <a:endParaRPr lang="en-US" dirty="0">
                        <a:solidFill>
                          <a:schemeClr val="tx1"/>
                        </a:solidFill>
                      </a:endParaRPr>
                    </a:p>
                  </a:txBody>
                  <a:tcPr marL="74295" marR="74295"/>
                </a:tc>
                <a:extLst>
                  <a:ext uri="{0D108BD9-81ED-4DB2-BD59-A6C34878D82A}">
                    <a16:rowId xmlns="" xmlns:a16="http://schemas.microsoft.com/office/drawing/2014/main" val="10000"/>
                  </a:ext>
                </a:extLst>
              </a:tr>
              <a:tr h="469718">
                <a:tc>
                  <a:txBody>
                    <a:bodyPr/>
                    <a:lstStyle/>
                    <a:p>
                      <a:pPr algn="ctr"/>
                      <a:r>
                        <a:rPr lang="en-IN" sz="1800" dirty="0"/>
                        <a:t>X</a:t>
                      </a:r>
                      <a:endParaRPr lang="en-US" sz="1800" dirty="0"/>
                    </a:p>
                  </a:txBody>
                  <a:tcPr marL="74295" marR="74295" anchor="ctr"/>
                </a:tc>
                <a:tc>
                  <a:txBody>
                    <a:bodyPr/>
                    <a:lstStyle/>
                    <a:p>
                      <a:r>
                        <a:rPr lang="en-IN" dirty="0"/>
                        <a:t>Absence of Hydraulic</a:t>
                      </a:r>
                      <a:r>
                        <a:rPr lang="en-IN" baseline="0" dirty="0"/>
                        <a:t> Connectivity up to Outlet.</a:t>
                      </a:r>
                      <a:endParaRPr lang="en-US" dirty="0"/>
                    </a:p>
                  </a:txBody>
                  <a:tcPr marL="74295" marR="74295" anchor="ctr"/>
                </a:tc>
                <a:extLst>
                  <a:ext uri="{0D108BD9-81ED-4DB2-BD59-A6C34878D82A}">
                    <a16:rowId xmlns="" xmlns:a16="http://schemas.microsoft.com/office/drawing/2014/main" val="10001"/>
                  </a:ext>
                </a:extLst>
              </a:tr>
              <a:tr h="469718">
                <a:tc>
                  <a:txBody>
                    <a:bodyPr/>
                    <a:lstStyle/>
                    <a:p>
                      <a:pPr algn="ctr"/>
                      <a:r>
                        <a:rPr lang="en-IN" sz="1800" dirty="0"/>
                        <a:t>X</a:t>
                      </a:r>
                      <a:endParaRPr lang="en-US" sz="1800" dirty="0"/>
                    </a:p>
                  </a:txBody>
                  <a:tcPr marL="74295" marR="74295" anchor="ctr"/>
                </a:tc>
                <a:tc>
                  <a:txBody>
                    <a:bodyPr/>
                    <a:lstStyle/>
                    <a:p>
                      <a:r>
                        <a:rPr lang="en-IN" dirty="0"/>
                        <a:t>Delay in Govt/Administrative clearances.</a:t>
                      </a:r>
                    </a:p>
                  </a:txBody>
                  <a:tcPr marL="74295" marR="74295" anchor="ctr"/>
                </a:tc>
                <a:extLst>
                  <a:ext uri="{0D108BD9-81ED-4DB2-BD59-A6C34878D82A}">
                    <a16:rowId xmlns="" xmlns:a16="http://schemas.microsoft.com/office/drawing/2014/main" val="10002"/>
                  </a:ext>
                </a:extLst>
              </a:tr>
              <a:tr h="4697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kern="1200" dirty="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sz="2000" b="1" dirty="0"/>
                        <a:t>State budget constraints.</a:t>
                      </a:r>
                      <a:endParaRPr lang="en-US" sz="2000" b="1" dirty="0"/>
                    </a:p>
                  </a:txBody>
                  <a:tcPr marL="74295" marR="74295" anchor="ctr"/>
                </a:tc>
                <a:extLst>
                  <a:ext uri="{0D108BD9-81ED-4DB2-BD59-A6C34878D82A}">
                    <a16:rowId xmlns="" xmlns:a16="http://schemas.microsoft.com/office/drawing/2014/main" val="10003"/>
                  </a:ext>
                </a:extLst>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1800" kern="1200" dirty="0">
                          <a:solidFill>
                            <a:schemeClr val="dk1"/>
                          </a:solidFill>
                          <a:latin typeface="+mn-lt"/>
                          <a:ea typeface="+mn-ea"/>
                          <a:cs typeface="+mn-cs"/>
                        </a:rPr>
                        <a:t>X</a:t>
                      </a:r>
                      <a:endParaRPr lang="en-US" sz="1800" kern="1200" dirty="0">
                        <a:solidFill>
                          <a:schemeClr val="dk1"/>
                        </a:solidFill>
                        <a:latin typeface="+mn-lt"/>
                        <a:ea typeface="+mn-ea"/>
                        <a:cs typeface="+mn-cs"/>
                      </a:endParaRPr>
                    </a:p>
                  </a:txBody>
                  <a:tcPr marL="74295" marR="74295" anchor="ctr"/>
                </a:tc>
                <a:tc>
                  <a:txBody>
                    <a:bodyPr/>
                    <a:lstStyle/>
                    <a:p>
                      <a:r>
                        <a:rPr lang="en-IN" dirty="0"/>
                        <a:t>Delays in tendering.</a:t>
                      </a:r>
                      <a:endParaRPr lang="en-US" dirty="0"/>
                    </a:p>
                  </a:txBody>
                  <a:tcPr marL="74295" marR="74295" anchor="ctr"/>
                </a:tc>
                <a:extLst>
                  <a:ext uri="{0D108BD9-81ED-4DB2-BD59-A6C34878D82A}">
                    <a16:rowId xmlns="" xmlns:a16="http://schemas.microsoft.com/office/drawing/2014/main" val="10005"/>
                  </a:ext>
                </a:extLst>
              </a:tr>
              <a:tr h="4697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p>
                      <a:pPr algn="ctr"/>
                      <a:endParaRPr lang="en-US" sz="1800" dirty="0"/>
                    </a:p>
                  </a:txBody>
                  <a:tcPr marL="74295" marR="7429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1800" b="1" dirty="0" smtClean="0"/>
                        <a:t>Delay in release of CA . In FY 2019-20 the 1</a:t>
                      </a:r>
                      <a:r>
                        <a:rPr lang="en-IN" sz="1800" b="1" baseline="30000" dirty="0" smtClean="0"/>
                        <a:t>st</a:t>
                      </a:r>
                      <a:r>
                        <a:rPr lang="en-IN" sz="1800" b="1" baseline="0" dirty="0" smtClean="0"/>
                        <a:t> </a:t>
                      </a:r>
                      <a:r>
                        <a:rPr lang="en-IN" sz="1800" b="1" dirty="0" smtClean="0"/>
                        <a:t> instalment of CA was received</a:t>
                      </a:r>
                      <a:r>
                        <a:rPr lang="en-IN" sz="1800" b="1" baseline="0" dirty="0" smtClean="0"/>
                        <a:t> in December 2019. Due to which the progress was hampered.</a:t>
                      </a:r>
                      <a:endParaRPr lang="en-US" sz="1800" b="1" dirty="0" smtClean="0"/>
                    </a:p>
                  </a:txBody>
                  <a:tcPr marL="74295" marR="74295" anchor="ctr"/>
                </a:tc>
              </a:tr>
              <a:tr h="469718">
                <a:tc>
                  <a:txBody>
                    <a:bodyPr/>
                    <a:lstStyle/>
                    <a:p>
                      <a:pPr algn="ctr"/>
                      <a:r>
                        <a:rPr lang="en-IN" sz="1800" dirty="0"/>
                        <a:t>X</a:t>
                      </a:r>
                      <a:endParaRPr lang="en-US" sz="1800" dirty="0"/>
                    </a:p>
                  </a:txBody>
                  <a:tcPr marL="74295" marR="74295" anchor="ctr"/>
                </a:tc>
                <a:tc>
                  <a:txBody>
                    <a:bodyPr/>
                    <a:lstStyle/>
                    <a:p>
                      <a:r>
                        <a:rPr lang="en-IN" dirty="0"/>
                        <a:t>Capacity related issues of</a:t>
                      </a:r>
                      <a:r>
                        <a:rPr lang="en-IN" baseline="0" dirty="0"/>
                        <a:t> Implementing Agencies.</a:t>
                      </a:r>
                      <a:endParaRPr lang="en-US" dirty="0"/>
                    </a:p>
                  </a:txBody>
                  <a:tcPr marL="74295" marR="74295" anchor="ctr"/>
                </a:tc>
                <a:extLst>
                  <a:ext uri="{0D108BD9-81ED-4DB2-BD59-A6C34878D82A}">
                    <a16:rowId xmlns="" xmlns:a16="http://schemas.microsoft.com/office/drawing/2014/main" val="10006"/>
                  </a:ext>
                </a:extLst>
              </a:tr>
              <a:tr h="469718">
                <a:tc>
                  <a:txBody>
                    <a:bodyPr/>
                    <a:lstStyle/>
                    <a:p>
                      <a:pPr algn="ctr"/>
                      <a:r>
                        <a:rPr lang="en-IN" sz="1800" dirty="0"/>
                        <a:t>X</a:t>
                      </a:r>
                      <a:endParaRPr lang="en-US" sz="1800" dirty="0"/>
                    </a:p>
                  </a:txBody>
                  <a:tcPr marL="74295" marR="74295" anchor="ctr"/>
                </a:tc>
                <a:tc>
                  <a:txBody>
                    <a:bodyPr/>
                    <a:lstStyle/>
                    <a:p>
                      <a:r>
                        <a:rPr lang="en-IN" dirty="0"/>
                        <a:t>Capacity related issues of Contractors/Suppliers.</a:t>
                      </a:r>
                      <a:endParaRPr lang="en-US" dirty="0"/>
                    </a:p>
                  </a:txBody>
                  <a:tcPr marL="74295" marR="74295" anchor="ctr"/>
                </a:tc>
                <a:extLst>
                  <a:ext uri="{0D108BD9-81ED-4DB2-BD59-A6C34878D82A}">
                    <a16:rowId xmlns="" xmlns:a16="http://schemas.microsoft.com/office/drawing/2014/main" val="10007"/>
                  </a:ext>
                </a:extLst>
              </a:tr>
              <a:tr h="4697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kern="1200" dirty="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sz="2400" b="1" dirty="0"/>
                        <a:t>Additional CCA of 73100 Ha added into GCP-II on 31.12.2019 only.</a:t>
                      </a:r>
                      <a:endParaRPr lang="en-US" sz="2400" b="1" dirty="0"/>
                    </a:p>
                  </a:txBody>
                  <a:tcPr marL="74295" marR="74295" anchor="ctr"/>
                </a:tc>
                <a:extLst>
                  <a:ext uri="{0D108BD9-81ED-4DB2-BD59-A6C34878D82A}">
                    <a16:rowId xmlns="" xmlns:a16="http://schemas.microsoft.com/office/drawing/2014/main" val="10008"/>
                  </a:ext>
                </a:extLst>
              </a:tr>
            </a:tbl>
          </a:graphicData>
        </a:graphic>
      </p:graphicFrame>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 </a:t>
            </a:r>
            <a:r>
              <a:rPr lang="en-IN" sz="2000" b="1" baseline="30000" dirty="0" err="1"/>
              <a:t>th</a:t>
            </a:r>
            <a:r>
              <a:rPr lang="en-IN" sz="2000" b="1" dirty="0"/>
              <a:t> PIRC Meeting  (Chandigarh, 28 </a:t>
            </a:r>
            <a:r>
              <a:rPr lang="en-IN" sz="2000" b="1" baseline="30000" dirty="0" err="1"/>
              <a:t>th</a:t>
            </a:r>
            <a:r>
              <a:rPr lang="en-IN" sz="2000" b="1" dirty="0"/>
              <a:t> February 2020): 	Progress Review Presentations</a:t>
            </a:r>
            <a:endParaRPr lang="en-US" sz="2000" b="1" dirty="0"/>
          </a:p>
        </p:txBody>
      </p:sp>
    </p:spTree>
    <p:extLst>
      <p:ext uri="{BB962C8B-B14F-4D97-AF65-F5344CB8AC3E}">
        <p14:creationId xmlns:p14="http://schemas.microsoft.com/office/powerpoint/2010/main" val="294868031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 </a:t>
            </a:r>
            <a:r>
              <a:rPr lang="en-IN" sz="2000" b="1" baseline="30000" dirty="0" err="1"/>
              <a:t>th</a:t>
            </a:r>
            <a:r>
              <a:rPr lang="en-IN" sz="2000" b="1" dirty="0"/>
              <a:t> PIRC Meeting  (Chandigarh, 28 </a:t>
            </a:r>
            <a:r>
              <a:rPr lang="en-IN" sz="2000" b="1" baseline="30000" dirty="0" err="1"/>
              <a:t>th</a:t>
            </a:r>
            <a:r>
              <a:rPr lang="en-IN" sz="2000" b="1" dirty="0"/>
              <a:t> February 2020): 	Progress Review Presentations</a:t>
            </a:r>
            <a:endParaRPr lang="en-US" sz="2000" b="1" dirty="0"/>
          </a:p>
        </p:txBody>
      </p:sp>
      <p:sp>
        <p:nvSpPr>
          <p:cNvPr id="4"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RAJASTHAN</a:t>
            </a:r>
          </a:p>
        </p:txBody>
      </p:sp>
      <p:sp>
        <p:nvSpPr>
          <p:cNvPr id="6" name="Content Placeholder 2"/>
          <p:cNvSpPr txBox="1">
            <a:spLocks/>
          </p:cNvSpPr>
          <p:nvPr/>
        </p:nvSpPr>
        <p:spPr>
          <a:xfrm>
            <a:off x="175419" y="1447800"/>
            <a:ext cx="9400380" cy="50165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spcBef>
                <a:spcPts val="0"/>
              </a:spcBef>
              <a:buNone/>
            </a:pPr>
            <a:r>
              <a:rPr lang="en-IN" sz="2000" b="1" dirty="0" smtClean="0"/>
              <a:t>Issues for CAD Narmada Canal Project:</a:t>
            </a:r>
          </a:p>
          <a:p>
            <a:pPr marL="514350" indent="-514350" algn="just">
              <a:lnSpc>
                <a:spcPct val="100000"/>
              </a:lnSpc>
              <a:spcBef>
                <a:spcPts val="0"/>
              </a:spcBef>
              <a:buNone/>
            </a:pPr>
            <a:r>
              <a:rPr lang="en-IN" sz="2000" dirty="0" smtClean="0"/>
              <a:t>1. </a:t>
            </a:r>
            <a:r>
              <a:rPr lang="en-IN" sz="2000" b="1" dirty="0" smtClean="0"/>
              <a:t>Central Assistance:</a:t>
            </a:r>
          </a:p>
          <a:p>
            <a:pPr marL="514350" indent="-514350" algn="just">
              <a:buNone/>
            </a:pPr>
            <a:r>
              <a:rPr lang="en-IN" sz="2000" dirty="0" smtClean="0"/>
              <a:t>   a. </a:t>
            </a:r>
            <a:r>
              <a:rPr lang="en-IN" sz="2000" b="1" dirty="0" smtClean="0">
                <a:latin typeface="Cambria" pitchFamily="18" charset="0"/>
              </a:rPr>
              <a:t>Narmada Canal Project </a:t>
            </a:r>
          </a:p>
          <a:p>
            <a:pPr marL="342900" indent="-342900" algn="just"/>
            <a:r>
              <a:rPr lang="en-IN" sz="2000" dirty="0" smtClean="0"/>
              <a:t>The Central Assistance of Rs. 7.02 Crore for FY 2019-2020 was sanctioned by DoWR, GoI on 24.12.2019 but the amount has been deposited in the State Government’s account on dated 13.05.2020.</a:t>
            </a:r>
          </a:p>
          <a:p>
            <a:pPr marL="342900" indent="-342900" algn="just">
              <a:buNone/>
            </a:pPr>
            <a:r>
              <a:rPr lang="en-IN" sz="2000" dirty="0" smtClean="0"/>
              <a:t>b. </a:t>
            </a:r>
            <a:r>
              <a:rPr lang="en-IN" sz="2000" b="1" dirty="0" smtClean="0">
                <a:latin typeface="Cambria" pitchFamily="18" charset="0"/>
              </a:rPr>
              <a:t>Gang Canal Project Phase-II </a:t>
            </a:r>
          </a:p>
          <a:p>
            <a:pPr marL="342900" indent="-342900" algn="just">
              <a:lnSpc>
                <a:spcPct val="100000"/>
              </a:lnSpc>
              <a:spcBef>
                <a:spcPts val="0"/>
              </a:spcBef>
            </a:pPr>
            <a:r>
              <a:rPr lang="en-IN" sz="2000" dirty="0" smtClean="0"/>
              <a:t>The proposals for release of 1</a:t>
            </a:r>
            <a:r>
              <a:rPr lang="en-IN" sz="2000" baseline="30000" dirty="0" smtClean="0"/>
              <a:t>st</a:t>
            </a:r>
            <a:r>
              <a:rPr lang="en-IN" sz="2000" dirty="0" smtClean="0"/>
              <a:t> instalment of CA for FY 2020-21 amounting to Rs.14.95 Crs.  Submitted to MoJS New Delhi through CWC Jaipur on 01.09.2020. Early release of CA is requested .</a:t>
            </a:r>
          </a:p>
          <a:p>
            <a:pPr marL="342900" indent="-342900" algn="just">
              <a:lnSpc>
                <a:spcPct val="100000"/>
              </a:lnSpc>
              <a:spcBef>
                <a:spcPts val="0"/>
              </a:spcBef>
            </a:pPr>
            <a:r>
              <a:rPr lang="en-IN" sz="2000" dirty="0" smtClean="0"/>
              <a:t>The MoU extension up to 31.03.22 have been submitted to MoJS New Delhi through CWC Jaipur on 01.09.2020.</a:t>
            </a:r>
          </a:p>
          <a:p>
            <a:pPr marL="342900" indent="-342900" algn="just">
              <a:lnSpc>
                <a:spcPct val="100000"/>
              </a:lnSpc>
              <a:spcBef>
                <a:spcPts val="0"/>
              </a:spcBef>
            </a:pPr>
            <a:r>
              <a:rPr lang="en-IN" sz="2000" dirty="0" smtClean="0"/>
              <a:t>The Concurrence of GoI for State Share portion under LTIF  is to be given by DoWR, MoJS  early action is requested. </a:t>
            </a:r>
          </a:p>
          <a:p>
            <a:pPr marL="514350" indent="-514350" algn="just">
              <a:buNone/>
            </a:pPr>
            <a:endParaRPr lang="en-IN" dirty="0" smtClean="0"/>
          </a:p>
          <a:p>
            <a:pPr marL="514350" indent="-514350" algn="just">
              <a:buNone/>
            </a:pPr>
            <a:endParaRPr lang="en-IN" dirty="0" smtClean="0"/>
          </a:p>
        </p:txBody>
      </p:sp>
      <p:sp>
        <p:nvSpPr>
          <p:cNvPr id="7" name="Rounded Rectangle 6"/>
          <p:cNvSpPr/>
          <p:nvPr/>
        </p:nvSpPr>
        <p:spPr bwMode="auto">
          <a:xfrm>
            <a:off x="1" y="70455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Extra Slides</a:t>
            </a:r>
            <a:endParaRPr lang="en-US" sz="2800" b="1" dirty="0">
              <a:cs typeface="Arial" panose="020B0604020202020204" pitchFamily="34" charset="0"/>
            </a:endParaRPr>
          </a:p>
        </p:txBody>
      </p:sp>
    </p:spTree>
    <p:extLst>
      <p:ext uri="{BB962C8B-B14F-4D97-AF65-F5344CB8AC3E}">
        <p14:creationId xmlns:p14="http://schemas.microsoft.com/office/powerpoint/2010/main" val="56330022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204952" y="1599244"/>
            <a:ext cx="9491827" cy="3445723"/>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5400" b="1" dirty="0">
                <a:solidFill>
                  <a:srgbClr val="FF0000"/>
                </a:solidFill>
                <a:cs typeface="Arial" panose="020B0604020202020204" pitchFamily="34" charset="0"/>
              </a:rPr>
              <a:t>THANKS………</a:t>
            </a:r>
          </a:p>
        </p:txBody>
      </p:sp>
      <p:sp>
        <p:nvSpPr>
          <p:cNvPr id="6" name="Content Placeholder 2"/>
          <p:cNvSpPr txBox="1">
            <a:spLocks/>
          </p:cNvSpPr>
          <p:nvPr/>
        </p:nvSpPr>
        <p:spPr>
          <a:xfrm>
            <a:off x="745085" y="1182415"/>
            <a:ext cx="8543925" cy="4572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Font typeface="Arial" panose="020B0604020202020204" pitchFamily="34" charset="0"/>
              <a:buNone/>
            </a:pPr>
            <a:endParaRPr lang="en-US" dirty="0"/>
          </a:p>
        </p:txBody>
      </p:sp>
      <p:sp>
        <p:nvSpPr>
          <p:cNvPr id="2" name="Rectangle 1">
            <a:extLst>
              <a:ext uri="{FF2B5EF4-FFF2-40B4-BE49-F238E27FC236}">
                <a16:creationId xmlns:a16="http://schemas.microsoft.com/office/drawing/2014/main" xmlns="" id="{AFACABD1-8F21-4759-94B6-FED176C388F8}"/>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19128860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04745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Key Reasons For Progress Delays</a:t>
            </a:r>
            <a:endParaRPr lang="en-US" sz="2800" b="1" dirty="0">
              <a:cs typeface="Arial" panose="020B0604020202020204" pitchFamily="34" charset="0"/>
            </a:endParaRPr>
          </a:p>
        </p:txBody>
      </p:sp>
      <p:sp>
        <p:nvSpPr>
          <p:cNvPr id="6" name="Footer Placeholder 5"/>
          <p:cNvSpPr>
            <a:spLocks noGrp="1"/>
          </p:cNvSpPr>
          <p:nvPr>
            <p:ph type="ftr" sz="quarter" idx="11"/>
          </p:nvPr>
        </p:nvSpPr>
        <p:spPr>
          <a:xfrm>
            <a:off x="3281362" y="6492875"/>
            <a:ext cx="3343275" cy="365125"/>
          </a:xfrm>
        </p:spPr>
        <p:txBody>
          <a:bodyPr/>
          <a:lstStyle/>
          <a:p>
            <a:r>
              <a:rPr lang="en-IN" sz="1800" b="1" smtClean="0">
                <a:solidFill>
                  <a:schemeClr val="tx1"/>
                </a:solidFill>
                <a:latin typeface="Book Antiqua" pitchFamily="18" charset="0"/>
              </a:rPr>
              <a:t>Consolidate</a:t>
            </a:r>
          </a:p>
          <a:p>
            <a:endParaRPr lang="en-IN" sz="1800" b="1" dirty="0">
              <a:solidFill>
                <a:schemeClr val="tx1"/>
              </a:solidFill>
              <a:latin typeface="Book Antiqua" pitchFamily="18" charset="0"/>
            </a:endParaRPr>
          </a:p>
        </p:txBody>
      </p:sp>
      <p:graphicFrame>
        <p:nvGraphicFramePr>
          <p:cNvPr id="5" name="Table 4"/>
          <p:cNvGraphicFramePr>
            <a:graphicFrameLocks noGrp="1"/>
          </p:cNvGraphicFramePr>
          <p:nvPr/>
        </p:nvGraphicFramePr>
        <p:xfrm>
          <a:off x="312516" y="1666757"/>
          <a:ext cx="9294471" cy="4583576"/>
        </p:xfrm>
        <a:graphic>
          <a:graphicData uri="http://schemas.openxmlformats.org/drawingml/2006/table">
            <a:tbl>
              <a:tblPr firstRow="1" bandRow="1">
                <a:tableStyleId>{5C22544A-7EE6-4342-B048-85BDC9FD1C3A}</a:tableStyleId>
              </a:tblPr>
              <a:tblGrid>
                <a:gridCol w="1342375"/>
                <a:gridCol w="7952096"/>
              </a:tblGrid>
              <a:tr h="572947">
                <a:tc>
                  <a:txBody>
                    <a:bodyPr/>
                    <a:lstStyle/>
                    <a:p>
                      <a:pPr algn="ctr"/>
                      <a:r>
                        <a:rPr lang="en-IN" b="1" dirty="0" smtClean="0">
                          <a:solidFill>
                            <a:schemeClr val="tx1"/>
                          </a:solidFill>
                        </a:rPr>
                        <a:t>Status</a:t>
                      </a:r>
                      <a:endParaRPr lang="en-US" b="1" dirty="0">
                        <a:solidFill>
                          <a:schemeClr val="tx1"/>
                        </a:solidFill>
                      </a:endParaRPr>
                    </a:p>
                  </a:txBody>
                  <a:tcPr marL="74295" marR="74295"/>
                </a:tc>
                <a:tc>
                  <a:txBody>
                    <a:bodyPr/>
                    <a:lstStyle/>
                    <a:p>
                      <a:pPr algn="ctr"/>
                      <a:r>
                        <a:rPr lang="en-IN" dirty="0" smtClean="0">
                          <a:solidFill>
                            <a:schemeClr val="tx1"/>
                          </a:solidFill>
                        </a:rPr>
                        <a:t>Key</a:t>
                      </a:r>
                      <a:r>
                        <a:rPr lang="en-IN" baseline="0" dirty="0" smtClean="0">
                          <a:solidFill>
                            <a:schemeClr val="tx1"/>
                          </a:solidFill>
                        </a:rPr>
                        <a:t> Reason</a:t>
                      </a:r>
                      <a:endParaRPr lang="en-US" dirty="0">
                        <a:solidFill>
                          <a:schemeClr val="tx1"/>
                        </a:solidFill>
                      </a:endParaRPr>
                    </a:p>
                  </a:txBody>
                  <a:tcPr marL="74295" marR="74295"/>
                </a:tc>
              </a:tr>
              <a:tr h="572947">
                <a:tc>
                  <a:txBody>
                    <a:bodyPr/>
                    <a:lstStyle/>
                    <a:p>
                      <a:pPr algn="ctr"/>
                      <a:r>
                        <a:rPr lang="en-US" sz="1800" b="1" kern="1200" dirty="0" smtClean="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dirty="0" smtClean="0"/>
                        <a:t>Absence of Hydraulic</a:t>
                      </a:r>
                      <a:r>
                        <a:rPr lang="en-IN" baseline="0" dirty="0" smtClean="0"/>
                        <a:t> Connectivity up to Outlet.</a:t>
                      </a:r>
                      <a:endParaRPr lang="en-US" dirty="0"/>
                    </a:p>
                  </a:txBody>
                  <a:tcPr marL="74295" marR="74295" anchor="ctr"/>
                </a:tc>
              </a:tr>
              <a:tr h="57294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Delay in Govt/Administrative clearances.</a:t>
                      </a:r>
                    </a:p>
                  </a:txBody>
                  <a:tcPr marL="74295" marR="74295" anchor="ctr"/>
                </a:tc>
              </a:tr>
              <a:tr h="57294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State budget constraints.</a:t>
                      </a:r>
                      <a:endParaRPr lang="en-US" dirty="0"/>
                    </a:p>
                  </a:txBody>
                  <a:tcPr marL="74295" marR="74295" anchor="ctr"/>
                </a:tc>
              </a:tr>
              <a:tr h="57294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Unwillingness of farmers.</a:t>
                      </a:r>
                      <a:endParaRPr lang="en-US" dirty="0"/>
                    </a:p>
                  </a:txBody>
                  <a:tcPr marL="74295" marR="74295" anchor="ctr"/>
                </a:tc>
              </a:tr>
              <a:tr h="57294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Delays in tendering.</a:t>
                      </a:r>
                      <a:endParaRPr lang="en-US" dirty="0"/>
                    </a:p>
                  </a:txBody>
                  <a:tcPr marL="74295" marR="74295" anchor="ctr"/>
                </a:tc>
              </a:tr>
              <a:tr h="57294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Capacity related issues of</a:t>
                      </a:r>
                      <a:r>
                        <a:rPr lang="en-IN" baseline="0" dirty="0" smtClean="0"/>
                        <a:t> Implementing Agencies.</a:t>
                      </a:r>
                      <a:endParaRPr lang="en-US" dirty="0"/>
                    </a:p>
                  </a:txBody>
                  <a:tcPr marL="74295" marR="74295" anchor="ctr"/>
                </a:tc>
              </a:tr>
              <a:tr h="572947">
                <a:tc>
                  <a:txBody>
                    <a:bodyPr/>
                    <a:lstStyle/>
                    <a:p>
                      <a:pPr algn="ctr"/>
                      <a:r>
                        <a:rPr lang="en-IN" sz="1800" dirty="0" smtClean="0"/>
                        <a:t>X</a:t>
                      </a:r>
                      <a:endParaRPr lang="en-US" sz="1800" dirty="0"/>
                    </a:p>
                  </a:txBody>
                  <a:tcPr marL="74295" marR="74295" anchor="ctr"/>
                </a:tc>
                <a:tc>
                  <a:txBody>
                    <a:bodyPr/>
                    <a:lstStyle/>
                    <a:p>
                      <a:r>
                        <a:rPr lang="en-IN" dirty="0" smtClean="0"/>
                        <a:t>Capacity related issues of Contractors/Suppliers.</a:t>
                      </a:r>
                      <a:endParaRPr lang="en-US" dirty="0"/>
                    </a:p>
                  </a:txBody>
                  <a:tcPr marL="74295" marR="74295" anchor="ctr"/>
                </a:tc>
              </a:tr>
            </a:tbl>
          </a:graphicData>
        </a:graphic>
      </p:graphicFrame>
      <p:sp>
        <p:nvSpPr>
          <p:cNvPr id="7" name="Rectangle 6"/>
          <p:cNvSpPr/>
          <p:nvPr/>
        </p:nvSpPr>
        <p:spPr>
          <a:xfrm>
            <a:off x="1" y="0"/>
            <a:ext cx="9906000" cy="86810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Tree>
    <p:extLst>
      <p:ext uri="{BB962C8B-B14F-4D97-AF65-F5344CB8AC3E}">
        <p14:creationId xmlns:p14="http://schemas.microsoft.com/office/powerpoint/2010/main" val="37854615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457200"/>
            <a:ext cx="9906000" cy="5334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aseline="-25000" dirty="0">
              <a:solidFill>
                <a:schemeClr val="tx1"/>
              </a:solidFill>
            </a:endParaRPr>
          </a:p>
        </p:txBody>
      </p:sp>
      <p:sp>
        <p:nvSpPr>
          <p:cNvPr id="2" name="Title 1"/>
          <p:cNvSpPr>
            <a:spLocks noGrp="1"/>
          </p:cNvSpPr>
          <p:nvPr>
            <p:ph type="title"/>
          </p:nvPr>
        </p:nvSpPr>
        <p:spPr>
          <a:xfrm>
            <a:off x="247650" y="457200"/>
            <a:ext cx="9493250" cy="533400"/>
          </a:xfrm>
          <a:ln>
            <a:noFill/>
          </a:ln>
        </p:spPr>
        <p:txBody>
          <a:bodyPr>
            <a:noAutofit/>
          </a:bodyPr>
          <a:lstStyle/>
          <a:p>
            <a:r>
              <a:rPr lang="en-US" sz="2200" b="1" dirty="0">
                <a:latin typeface="Arial Narrow" pitchFamily="34" charset="0"/>
              </a:rPr>
              <a:t>7th PIRC Meeting (11</a:t>
            </a:r>
            <a:r>
              <a:rPr lang="en-US" sz="2200" b="1" baseline="30000" dirty="0">
                <a:latin typeface="Arial Narrow" pitchFamily="34" charset="0"/>
              </a:rPr>
              <a:t>th</a:t>
            </a:r>
            <a:r>
              <a:rPr lang="en-US" sz="2200" b="1" dirty="0">
                <a:latin typeface="Arial Narrow" pitchFamily="34" charset="0"/>
              </a:rPr>
              <a:t> September, 2020) : Progress Review Presentations</a:t>
            </a:r>
          </a:p>
        </p:txBody>
      </p:sp>
      <p:graphicFrame>
        <p:nvGraphicFramePr>
          <p:cNvPr id="58" name="Content Placeholder 57"/>
          <p:cNvGraphicFramePr>
            <a:graphicFrameLocks noGrp="1"/>
          </p:cNvGraphicFramePr>
          <p:nvPr>
            <p:ph idx="1"/>
          </p:nvPr>
        </p:nvGraphicFramePr>
        <p:xfrm>
          <a:off x="412750" y="2438400"/>
          <a:ext cx="8915400" cy="3429000"/>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0" y="1066800"/>
            <a:ext cx="9906000" cy="457200"/>
          </a:xfrm>
          <a:prstGeom prst="rect">
            <a:avLst/>
          </a:prstGeom>
          <a:solidFill>
            <a:schemeClr val="accent6">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600" baseline="-25000" dirty="0">
              <a:solidFill>
                <a:schemeClr val="tx1"/>
              </a:solidFill>
            </a:endParaRPr>
          </a:p>
        </p:txBody>
      </p:sp>
      <p:sp>
        <p:nvSpPr>
          <p:cNvPr id="6" name="Title 1"/>
          <p:cNvSpPr>
            <a:spLocks noGrp="1"/>
          </p:cNvSpPr>
          <p:nvPr/>
        </p:nvSpPr>
        <p:spPr>
          <a:xfrm>
            <a:off x="495300" y="1066802"/>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900" b="1" dirty="0">
                <a:latin typeface="Algerian" pitchFamily="82" charset="0"/>
              </a:rPr>
              <a:t>MANIPUR</a:t>
            </a:r>
          </a:p>
        </p:txBody>
      </p:sp>
      <p:sp>
        <p:nvSpPr>
          <p:cNvPr id="21" name="Title 1"/>
          <p:cNvSpPr>
            <a:spLocks noGrp="1"/>
          </p:cNvSpPr>
          <p:nvPr/>
        </p:nvSpPr>
        <p:spPr>
          <a:xfrm>
            <a:off x="1981200" y="2431212"/>
            <a:ext cx="3384550" cy="464388"/>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a:latin typeface="Cambria" pitchFamily="18" charset="0"/>
              </a:rPr>
              <a:t>Financial Progress</a:t>
            </a:r>
          </a:p>
        </p:txBody>
      </p:sp>
      <p:sp>
        <p:nvSpPr>
          <p:cNvPr id="22" name="Title 1"/>
          <p:cNvSpPr>
            <a:spLocks noGrp="1"/>
          </p:cNvSpPr>
          <p:nvPr/>
        </p:nvSpPr>
        <p:spPr>
          <a:xfrm>
            <a:off x="5365750" y="2438400"/>
            <a:ext cx="3302000" cy="464388"/>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a:latin typeface="Cambria" pitchFamily="18" charset="0"/>
              </a:rPr>
              <a:t>Physical Progress</a:t>
            </a:r>
          </a:p>
        </p:txBody>
      </p:sp>
      <p:sp>
        <p:nvSpPr>
          <p:cNvPr id="33" name="Title 1"/>
          <p:cNvSpPr>
            <a:spLocks noGrp="1"/>
          </p:cNvSpPr>
          <p:nvPr/>
        </p:nvSpPr>
        <p:spPr>
          <a:xfrm>
            <a:off x="1485900" y="2590800"/>
            <a:ext cx="908050" cy="311988"/>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500" b="1" dirty="0">
                <a:latin typeface="Cambria" pitchFamily="18" charset="0"/>
              </a:rPr>
              <a:t>122.71</a:t>
            </a:r>
          </a:p>
        </p:txBody>
      </p:sp>
      <p:sp>
        <p:nvSpPr>
          <p:cNvPr id="34" name="Title 1"/>
          <p:cNvSpPr>
            <a:spLocks noGrp="1"/>
          </p:cNvSpPr>
          <p:nvPr/>
        </p:nvSpPr>
        <p:spPr>
          <a:xfrm>
            <a:off x="2063750" y="3886200"/>
            <a:ext cx="768350" cy="311988"/>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500" b="1" dirty="0">
                <a:latin typeface="Cambria" pitchFamily="18" charset="0"/>
              </a:rPr>
              <a:t>35.16</a:t>
            </a:r>
          </a:p>
        </p:txBody>
      </p:sp>
      <p:sp>
        <p:nvSpPr>
          <p:cNvPr id="38" name="Title 1"/>
          <p:cNvSpPr>
            <a:spLocks noGrp="1"/>
          </p:cNvSpPr>
          <p:nvPr/>
        </p:nvSpPr>
        <p:spPr>
          <a:xfrm>
            <a:off x="4044950" y="4114800"/>
            <a:ext cx="768350" cy="311988"/>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500" b="1" dirty="0">
                <a:latin typeface="Cambria" pitchFamily="18" charset="0"/>
              </a:rPr>
              <a:t>17.58</a:t>
            </a:r>
          </a:p>
        </p:txBody>
      </p:sp>
      <p:sp>
        <p:nvSpPr>
          <p:cNvPr id="39" name="Title 1"/>
          <p:cNvSpPr>
            <a:spLocks noGrp="1"/>
          </p:cNvSpPr>
          <p:nvPr/>
        </p:nvSpPr>
        <p:spPr>
          <a:xfrm>
            <a:off x="3467100" y="3505200"/>
            <a:ext cx="768350" cy="303960"/>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500" b="1" dirty="0">
                <a:latin typeface="Cambria" pitchFamily="18" charset="0"/>
              </a:rPr>
              <a:t>63.65</a:t>
            </a:r>
          </a:p>
        </p:txBody>
      </p:sp>
      <p:sp>
        <p:nvSpPr>
          <p:cNvPr id="48" name="Title 1"/>
          <p:cNvSpPr>
            <a:spLocks noGrp="1"/>
          </p:cNvSpPr>
          <p:nvPr/>
        </p:nvSpPr>
        <p:spPr>
          <a:xfrm>
            <a:off x="6026150" y="4267200"/>
            <a:ext cx="768350" cy="311988"/>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500" b="1" dirty="0">
                <a:latin typeface="Cambria" pitchFamily="18" charset="0"/>
              </a:rPr>
              <a:t>8.661</a:t>
            </a:r>
          </a:p>
        </p:txBody>
      </p:sp>
      <p:sp>
        <p:nvSpPr>
          <p:cNvPr id="49" name="Title 1"/>
          <p:cNvSpPr>
            <a:spLocks noGrp="1"/>
          </p:cNvSpPr>
          <p:nvPr/>
        </p:nvSpPr>
        <p:spPr>
          <a:xfrm>
            <a:off x="8007350" y="3429000"/>
            <a:ext cx="768350" cy="311988"/>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500" b="1" dirty="0">
                <a:latin typeface="Cambria" pitchFamily="18" charset="0"/>
              </a:rPr>
              <a:t>68</a:t>
            </a:r>
          </a:p>
        </p:txBody>
      </p:sp>
      <p:sp>
        <p:nvSpPr>
          <p:cNvPr id="50" name="Title 1"/>
          <p:cNvSpPr>
            <a:spLocks noGrp="1"/>
          </p:cNvSpPr>
          <p:nvPr/>
        </p:nvSpPr>
        <p:spPr>
          <a:xfrm>
            <a:off x="7346950" y="3352800"/>
            <a:ext cx="908050" cy="235788"/>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dirty="0">
                <a:latin typeface="Cambria" pitchFamily="18" charset="0"/>
              </a:rPr>
              <a:t>74</a:t>
            </a:r>
          </a:p>
        </p:txBody>
      </p:sp>
      <p:sp>
        <p:nvSpPr>
          <p:cNvPr id="47" name="Title 1"/>
          <p:cNvSpPr>
            <a:spLocks noGrp="1"/>
          </p:cNvSpPr>
          <p:nvPr/>
        </p:nvSpPr>
        <p:spPr>
          <a:xfrm>
            <a:off x="5448300" y="4114800"/>
            <a:ext cx="768350" cy="311988"/>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500" b="1" dirty="0">
                <a:latin typeface="Cambria" pitchFamily="18" charset="0"/>
              </a:rPr>
              <a:t>22.04</a:t>
            </a:r>
          </a:p>
        </p:txBody>
      </p:sp>
      <p:sp>
        <p:nvSpPr>
          <p:cNvPr id="59" name="Title 1"/>
          <p:cNvSpPr txBox="1">
            <a:spLocks/>
          </p:cNvSpPr>
          <p:nvPr/>
        </p:nvSpPr>
        <p:spPr>
          <a:xfrm>
            <a:off x="247650" y="1609725"/>
            <a:ext cx="9493250" cy="533400"/>
          </a:xfrm>
          <a:prstGeom prst="rect">
            <a:avLst/>
          </a:prstGeom>
          <a:ln>
            <a:noFill/>
          </a:ln>
        </p:spPr>
        <p:txBody>
          <a:bodyPr vert="horz" lIns="91440" tIns="45720" rIns="91440" bIns="45720" rtlCol="0" anchor="ctr">
            <a:no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sz="2000" b="1" i="0" u="none" strike="noStrike" kern="1200" cap="none" spc="0" normalizeH="0" baseline="0" noProof="0" dirty="0">
                <a:ln>
                  <a:noFill/>
                </a:ln>
                <a:effectLst/>
                <a:uLnTx/>
                <a:uFillTx/>
                <a:latin typeface="Cambria" pitchFamily="18" charset="0"/>
                <a:ea typeface="+mj-ea"/>
                <a:cs typeface="+mj-cs"/>
              </a:rPr>
              <a:t>Number</a:t>
            </a:r>
            <a:r>
              <a:rPr kumimoji="0" lang="en-US" sz="2000" b="1" i="0" u="none" strike="noStrike" kern="1200" cap="none" spc="0" normalizeH="0" noProof="0" dirty="0">
                <a:ln>
                  <a:noFill/>
                </a:ln>
                <a:effectLst/>
                <a:uLnTx/>
                <a:uFillTx/>
                <a:latin typeface="Cambria" pitchFamily="18" charset="0"/>
                <a:ea typeface="+mj-ea"/>
                <a:cs typeface="+mj-cs"/>
              </a:rPr>
              <a:t> of Projects 	:2		Projects Included 		: 2</a:t>
            </a:r>
          </a:p>
          <a:p>
            <a:pPr marL="0" marR="0" lvl="0" indent="0" defTabSz="914400" rtl="0" eaLnBrk="1" fontAlgn="auto" latinLnBrk="0" hangingPunct="1">
              <a:lnSpc>
                <a:spcPct val="100000"/>
              </a:lnSpc>
              <a:spcBef>
                <a:spcPct val="0"/>
              </a:spcBef>
              <a:spcAft>
                <a:spcPts val="0"/>
              </a:spcAft>
              <a:buClrTx/>
              <a:buSzTx/>
              <a:buFontTx/>
              <a:buNone/>
              <a:tabLst/>
              <a:defRPr/>
            </a:pPr>
            <a:r>
              <a:rPr lang="en-US" sz="2000" b="1" baseline="0" dirty="0">
                <a:latin typeface="Cambria" pitchFamily="18" charset="0"/>
                <a:ea typeface="+mj-ea"/>
                <a:cs typeface="+mj-cs"/>
              </a:rPr>
              <a:t>Projects</a:t>
            </a:r>
            <a:r>
              <a:rPr lang="en-US" sz="2000" b="1" dirty="0">
                <a:latin typeface="Cambria" pitchFamily="18" charset="0"/>
                <a:ea typeface="+mj-ea"/>
                <a:cs typeface="+mj-cs"/>
              </a:rPr>
              <a:t> Availing CA 	: 2		Projects Reporting Progress 	: 2</a:t>
            </a:r>
            <a:endParaRPr kumimoji="0" lang="en-US" sz="2000" b="1" i="0" u="none" strike="noStrike" kern="1200" cap="none" spc="0" normalizeH="0" baseline="0" noProof="0" dirty="0">
              <a:ln>
                <a:noFill/>
              </a:ln>
              <a:effectLst/>
              <a:uLnTx/>
              <a:uFillTx/>
              <a:latin typeface="Cambria" pitchFamily="18" charset="0"/>
              <a:ea typeface="+mj-ea"/>
              <a:cs typeface="+mj-cs"/>
            </a:endParaRPr>
          </a:p>
        </p:txBody>
      </p:sp>
      <p:cxnSp>
        <p:nvCxnSpPr>
          <p:cNvPr id="61" name="Straight Arrow Connector 60"/>
          <p:cNvCxnSpPr/>
          <p:nvPr/>
        </p:nvCxnSpPr>
        <p:spPr>
          <a:xfrm rot="5400000">
            <a:off x="3898040" y="3809934"/>
            <a:ext cx="2438400" cy="172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2" name="Title 1"/>
          <p:cNvSpPr>
            <a:spLocks noGrp="1"/>
          </p:cNvSpPr>
          <p:nvPr/>
        </p:nvSpPr>
        <p:spPr>
          <a:xfrm>
            <a:off x="495300" y="6096001"/>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dirty="0">
                <a:latin typeface="Times New Roman" pitchFamily="18" charset="0"/>
                <a:cs typeface="Times New Roman" pitchFamily="18" charset="0"/>
              </a:rPr>
              <a:t>MANIPUR</a:t>
            </a:r>
          </a:p>
        </p:txBody>
      </p:sp>
    </p:spTree>
    <p:extLst>
      <p:ext uri="{BB962C8B-B14F-4D97-AF65-F5344CB8AC3E}">
        <p14:creationId xmlns:p14="http://schemas.microsoft.com/office/powerpoint/2010/main" val="299000516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228600"/>
            <a:ext cx="9906000" cy="5334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aseline="-25000" dirty="0">
              <a:solidFill>
                <a:schemeClr val="tx1"/>
              </a:solidFill>
            </a:endParaRPr>
          </a:p>
        </p:txBody>
      </p:sp>
      <p:sp>
        <p:nvSpPr>
          <p:cNvPr id="9" name="Title 1"/>
          <p:cNvSpPr>
            <a:spLocks noGrp="1"/>
          </p:cNvSpPr>
          <p:nvPr>
            <p:ph type="title"/>
          </p:nvPr>
        </p:nvSpPr>
        <p:spPr>
          <a:xfrm>
            <a:off x="165100" y="228600"/>
            <a:ext cx="9575800" cy="533400"/>
          </a:xfrm>
          <a:ln>
            <a:noFill/>
          </a:ln>
        </p:spPr>
        <p:txBody>
          <a:bodyPr>
            <a:noAutofit/>
          </a:bodyPr>
          <a:lstStyle/>
          <a:p>
            <a:r>
              <a:rPr lang="en-US" sz="2200" b="1" dirty="0">
                <a:latin typeface="Arial Narrow" pitchFamily="34" charset="0"/>
              </a:rPr>
              <a:t>7th PIRC Meeting (11</a:t>
            </a:r>
            <a:r>
              <a:rPr lang="en-US" sz="2200" b="1" baseline="30000" dirty="0">
                <a:latin typeface="Arial Narrow" pitchFamily="34" charset="0"/>
              </a:rPr>
              <a:t>th</a:t>
            </a:r>
            <a:r>
              <a:rPr lang="en-US" sz="2200" b="1" dirty="0">
                <a:latin typeface="Arial Narrow" pitchFamily="34" charset="0"/>
              </a:rPr>
              <a:t> September, 2020) : Progress Review Presentations</a:t>
            </a:r>
          </a:p>
        </p:txBody>
      </p:sp>
      <p:graphicFrame>
        <p:nvGraphicFramePr>
          <p:cNvPr id="39" name="Content Placeholder 38"/>
          <p:cNvGraphicFramePr>
            <a:graphicFrameLocks noGrp="1"/>
          </p:cNvGraphicFramePr>
          <p:nvPr>
            <p:ph sz="half" idx="1"/>
            <p:extLst>
              <p:ext uri="{D42A27DB-BD31-4B8C-83A1-F6EECF244321}">
                <p14:modId xmlns:p14="http://schemas.microsoft.com/office/powerpoint/2010/main" val="4151948511"/>
              </p:ext>
            </p:extLst>
          </p:nvPr>
        </p:nvGraphicFramePr>
        <p:xfrm>
          <a:off x="330200" y="2362200"/>
          <a:ext cx="8915400" cy="2140950"/>
        </p:xfrm>
        <a:graphic>
          <a:graphicData uri="http://schemas.openxmlformats.org/drawingml/2006/table">
            <a:tbl>
              <a:tblPr firstRow="1" bandRow="1">
                <a:tableStyleId>{073A0DAA-6AF3-43AB-8588-CEC1D06C72B9}</a:tableStyleId>
              </a:tblPr>
              <a:tblGrid>
                <a:gridCol w="447100">
                  <a:extLst>
                    <a:ext uri="{9D8B030D-6E8A-4147-A177-3AD203B41FA5}">
                      <a16:colId xmlns:a16="http://schemas.microsoft.com/office/drawing/2014/main" xmlns="" val="20000"/>
                    </a:ext>
                  </a:extLst>
                </a:gridCol>
                <a:gridCol w="1246826">
                  <a:extLst>
                    <a:ext uri="{9D8B030D-6E8A-4147-A177-3AD203B41FA5}">
                      <a16:colId xmlns:a16="http://schemas.microsoft.com/office/drawing/2014/main" xmlns="" val="20001"/>
                    </a:ext>
                  </a:extLst>
                </a:gridCol>
                <a:gridCol w="891540">
                  <a:extLst>
                    <a:ext uri="{9D8B030D-6E8A-4147-A177-3AD203B41FA5}">
                      <a16:colId xmlns:a16="http://schemas.microsoft.com/office/drawing/2014/main" xmlns="" val="20002"/>
                    </a:ext>
                  </a:extLst>
                </a:gridCol>
                <a:gridCol w="980694">
                  <a:extLst>
                    <a:ext uri="{9D8B030D-6E8A-4147-A177-3AD203B41FA5}">
                      <a16:colId xmlns:a16="http://schemas.microsoft.com/office/drawing/2014/main" xmlns="" val="20003"/>
                    </a:ext>
                  </a:extLst>
                </a:gridCol>
                <a:gridCol w="980694">
                  <a:extLst>
                    <a:ext uri="{9D8B030D-6E8A-4147-A177-3AD203B41FA5}">
                      <a16:colId xmlns:a16="http://schemas.microsoft.com/office/drawing/2014/main" xmlns="" val="20004"/>
                    </a:ext>
                  </a:extLst>
                </a:gridCol>
                <a:gridCol w="980694">
                  <a:extLst>
                    <a:ext uri="{9D8B030D-6E8A-4147-A177-3AD203B41FA5}">
                      <a16:colId xmlns:a16="http://schemas.microsoft.com/office/drawing/2014/main" xmlns="" val="20005"/>
                    </a:ext>
                  </a:extLst>
                </a:gridCol>
                <a:gridCol w="1159002">
                  <a:extLst>
                    <a:ext uri="{9D8B030D-6E8A-4147-A177-3AD203B41FA5}">
                      <a16:colId xmlns:a16="http://schemas.microsoft.com/office/drawing/2014/main" xmlns="" val="20006"/>
                    </a:ext>
                  </a:extLst>
                </a:gridCol>
                <a:gridCol w="1159002">
                  <a:extLst>
                    <a:ext uri="{9D8B030D-6E8A-4147-A177-3AD203B41FA5}">
                      <a16:colId xmlns:a16="http://schemas.microsoft.com/office/drawing/2014/main" xmlns="" val="20007"/>
                    </a:ext>
                  </a:extLst>
                </a:gridCol>
                <a:gridCol w="1069848">
                  <a:extLst>
                    <a:ext uri="{9D8B030D-6E8A-4147-A177-3AD203B41FA5}">
                      <a16:colId xmlns:a16="http://schemas.microsoft.com/office/drawing/2014/main" xmlns="" val="20008"/>
                    </a:ext>
                  </a:extLst>
                </a:gridCol>
              </a:tblGrid>
              <a:tr h="368210">
                <a:tc rowSpan="2">
                  <a:txBody>
                    <a:bodyPr/>
                    <a:lstStyle/>
                    <a:p>
                      <a:pPr algn="ctr"/>
                      <a:r>
                        <a:rPr lang="en-US" sz="1400" b="0" dirty="0">
                          <a:solidFill>
                            <a:schemeClr val="tx1"/>
                          </a:solidFill>
                        </a:rPr>
                        <a:t>Sl.</a:t>
                      </a:r>
                    </a:p>
                    <a:p>
                      <a:pPr algn="ctr"/>
                      <a:r>
                        <a:rPr lang="en-US" sz="1400" b="0" dirty="0">
                          <a:solidFill>
                            <a:schemeClr val="tx1"/>
                          </a:solidFill>
                        </a:rPr>
                        <a:t>No</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a:txBody>
                    <a:bodyPr/>
                    <a:lstStyle/>
                    <a:p>
                      <a:pPr algn="ctr"/>
                      <a:r>
                        <a:rPr lang="en-US" sz="1400" b="0" dirty="0">
                          <a:solidFill>
                            <a:schemeClr val="tx1"/>
                          </a:solidFill>
                        </a:rPr>
                        <a:t>Project</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a:txBody>
                    <a:bodyPr/>
                    <a:lstStyle/>
                    <a:p>
                      <a:pPr algn="ctr"/>
                      <a:r>
                        <a:rPr lang="en-US" sz="1400" b="0" dirty="0">
                          <a:solidFill>
                            <a:schemeClr val="tx1"/>
                          </a:solidFill>
                        </a:rPr>
                        <a:t>Project Total CCA</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gridSpan="5">
                  <a:txBody>
                    <a:bodyPr/>
                    <a:lstStyle/>
                    <a:p>
                      <a:pPr algn="ctr"/>
                      <a:r>
                        <a:rPr lang="en-US" sz="1400" dirty="0">
                          <a:solidFill>
                            <a:schemeClr val="tx1"/>
                          </a:solidFill>
                        </a:rPr>
                        <a:t>CCA Progress</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en-US" dirty="0"/>
                    </a:p>
                  </a:txBody>
                  <a:tcPr>
                    <a:lnB w="38100" cmpd="sng">
                      <a:noFill/>
                    </a:lnB>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rowSpan="2">
                  <a:txBody>
                    <a:bodyPr/>
                    <a:lstStyle/>
                    <a:p>
                      <a:pPr algn="ctr"/>
                      <a:r>
                        <a:rPr lang="en-US" sz="1400" b="0" dirty="0">
                          <a:solidFill>
                            <a:schemeClr val="tx1"/>
                          </a:solidFill>
                        </a:rPr>
                        <a:t>Target for 2020-21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xmlns="" val="10000"/>
                  </a:ext>
                </a:extLst>
              </a:tr>
              <a:tr h="514485">
                <a:tc vMerge="1">
                  <a:txBody>
                    <a:bodyPr/>
                    <a:lstStyle/>
                    <a:p>
                      <a:endParaRPr lang="en-US"/>
                    </a:p>
                  </a:txBody>
                  <a:tcPr/>
                </a:tc>
                <a:tc vMerge="1">
                  <a:txBody>
                    <a:bodyPr/>
                    <a:lstStyle/>
                    <a:p>
                      <a:endParaRPr lang="en-US" dirty="0"/>
                    </a:p>
                  </a:txBody>
                  <a:tcPr/>
                </a:tc>
                <a:tc vMerge="1">
                  <a:txBody>
                    <a:bodyPr/>
                    <a:lstStyle/>
                    <a:p>
                      <a:endParaRPr lang="en-US" dirty="0"/>
                    </a:p>
                  </a:txBody>
                  <a:tcPr/>
                </a:tc>
                <a:tc>
                  <a:txBody>
                    <a:bodyPr/>
                    <a:lstStyle/>
                    <a:p>
                      <a:pPr algn="ctr"/>
                      <a:r>
                        <a:rPr lang="en-US" sz="1400" b="0" dirty="0">
                          <a:solidFill>
                            <a:schemeClr val="tx1"/>
                          </a:solidFill>
                        </a:rPr>
                        <a:t>2017-18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2018-19</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2019-20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Total CCA Progress</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 of CCA Progress</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vMerge="1">
                  <a:txBody>
                    <a:bodyPr/>
                    <a:lstStyle/>
                    <a:p>
                      <a:endParaRPr lang="en-US" dirty="0"/>
                    </a:p>
                  </a:txBody>
                  <a:tcPr/>
                </a:tc>
                <a:extLst>
                  <a:ext uri="{0D108BD9-81ED-4DB2-BD59-A6C34878D82A}">
                    <a16:rowId xmlns:a16="http://schemas.microsoft.com/office/drawing/2014/main" xmlns="" val="10001"/>
                  </a:ext>
                </a:extLst>
              </a:tr>
              <a:tr h="514485">
                <a:tc>
                  <a:txBody>
                    <a:bodyPr/>
                    <a:lstStyle/>
                    <a:p>
                      <a:r>
                        <a:rPr lang="en-US" sz="1400" b="1" dirty="0"/>
                        <a:t>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1" dirty="0" err="1"/>
                        <a:t>Dolaithabi</a:t>
                      </a:r>
                      <a:r>
                        <a:rPr lang="en-US" sz="1400" b="1" dirty="0"/>
                        <a:t> Barrage</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5.500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1.314</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1.042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2.356</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42%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3.144</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368210">
                <a:tc>
                  <a:txBody>
                    <a:bodyPr/>
                    <a:lstStyle/>
                    <a:p>
                      <a:r>
                        <a:rPr lang="en-US" sz="1400" b="1" dirty="0"/>
                        <a:t>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1" dirty="0" err="1"/>
                        <a:t>Thoubal</a:t>
                      </a:r>
                      <a:endParaRPr lang="en-US" sz="1400" b="1"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16.536</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3.716</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dirty="0"/>
                        <a:t>2.589</a:t>
                      </a:r>
                      <a:endParaRPr lang="en-US" sz="1400"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dirty="0"/>
                        <a:t>6.305</a:t>
                      </a:r>
                      <a:endParaRPr lang="en-US" sz="1400"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t>38%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dirty="0"/>
                        <a:t>10.231</a:t>
                      </a:r>
                      <a:endParaRPr lang="en-US" sz="1400"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368210">
                <a:tc>
                  <a:txBody>
                    <a:bodyPr/>
                    <a:lstStyle/>
                    <a:p>
                      <a:endParaRPr lang="en-US" sz="1400" b="1"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1" dirty="0"/>
                        <a:t>Total</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t>22.036</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t>5.030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b="1" dirty="0"/>
                        <a:t>3.631</a:t>
                      </a:r>
                      <a:endParaRPr lang="en-US" sz="1400" b="1"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b="1" dirty="0"/>
                        <a:t>8.661</a:t>
                      </a:r>
                      <a:endParaRPr lang="en-US" sz="1400" b="1"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t>39%</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t>13.375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bl>
          </a:graphicData>
        </a:graphic>
      </p:graphicFrame>
      <p:sp>
        <p:nvSpPr>
          <p:cNvPr id="10" name="Rectangle 9"/>
          <p:cNvSpPr/>
          <p:nvPr/>
        </p:nvSpPr>
        <p:spPr>
          <a:xfrm>
            <a:off x="0" y="1143000"/>
            <a:ext cx="9906000" cy="457200"/>
          </a:xfrm>
          <a:prstGeom prst="rect">
            <a:avLst/>
          </a:prstGeom>
          <a:solidFill>
            <a:schemeClr val="accent6">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600" baseline="-25000" dirty="0">
              <a:solidFill>
                <a:schemeClr val="tx1"/>
              </a:solidFill>
            </a:endParaRPr>
          </a:p>
        </p:txBody>
      </p:sp>
      <p:sp>
        <p:nvSpPr>
          <p:cNvPr id="11" name="Title 1"/>
          <p:cNvSpPr>
            <a:spLocks noGrp="1"/>
          </p:cNvSpPr>
          <p:nvPr/>
        </p:nvSpPr>
        <p:spPr>
          <a:xfrm>
            <a:off x="495300" y="1143002"/>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900" b="1" dirty="0">
                <a:latin typeface="Cambria" pitchFamily="18" charset="0"/>
              </a:rPr>
              <a:t>Manipur                  </a:t>
            </a:r>
            <a:r>
              <a:rPr lang="en-US" sz="2900" b="1" dirty="0" err="1">
                <a:latin typeface="Cambria" pitchFamily="18" charset="0"/>
              </a:rPr>
              <a:t>Yearwise</a:t>
            </a:r>
            <a:r>
              <a:rPr lang="en-US" sz="2900" b="1" dirty="0">
                <a:latin typeface="Cambria" pitchFamily="18" charset="0"/>
              </a:rPr>
              <a:t> CCA Progress</a:t>
            </a:r>
          </a:p>
        </p:txBody>
      </p:sp>
      <p:sp>
        <p:nvSpPr>
          <p:cNvPr id="42" name="Title 1"/>
          <p:cNvSpPr txBox="1">
            <a:spLocks/>
          </p:cNvSpPr>
          <p:nvPr/>
        </p:nvSpPr>
        <p:spPr>
          <a:xfrm>
            <a:off x="7264400" y="1819275"/>
            <a:ext cx="2311400" cy="533400"/>
          </a:xfrm>
          <a:prstGeom prst="rect">
            <a:avLst/>
          </a:prstGeom>
          <a:ln>
            <a:noFill/>
          </a:ln>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1400" b="1" i="0" u="none" strike="noStrike" kern="1200" cap="none" spc="0" normalizeH="0" baseline="0" noProof="0" dirty="0">
                <a:ln>
                  <a:noFill/>
                </a:ln>
                <a:effectLst/>
                <a:uLnTx/>
                <a:uFillTx/>
                <a:latin typeface="Arial Narrow" pitchFamily="34" charset="0"/>
                <a:ea typeface="+mj-ea"/>
                <a:cs typeface="+mj-cs"/>
              </a:rPr>
              <a:t>(Area in</a:t>
            </a:r>
            <a:r>
              <a:rPr kumimoji="0" lang="en-US" sz="1400" b="1" i="0" u="none" strike="noStrike" kern="1200" cap="none" spc="0" normalizeH="0" noProof="0" dirty="0">
                <a:ln>
                  <a:noFill/>
                </a:ln>
                <a:effectLst/>
                <a:uLnTx/>
                <a:uFillTx/>
                <a:latin typeface="Arial Narrow" pitchFamily="34" charset="0"/>
                <a:ea typeface="+mj-ea"/>
                <a:cs typeface="+mj-cs"/>
              </a:rPr>
              <a:t> Th. Hectare)</a:t>
            </a:r>
            <a:endParaRPr kumimoji="0" lang="en-US" sz="1400" b="1" i="0" u="none" strike="noStrike" kern="1200" cap="none" spc="0" normalizeH="0" baseline="0" noProof="0" dirty="0">
              <a:ln>
                <a:noFill/>
              </a:ln>
              <a:effectLst/>
              <a:uLnTx/>
              <a:uFillTx/>
              <a:latin typeface="Arial Narrow" pitchFamily="34" charset="0"/>
              <a:ea typeface="+mj-ea"/>
              <a:cs typeface="+mj-cs"/>
            </a:endParaRPr>
          </a:p>
        </p:txBody>
      </p:sp>
      <p:sp>
        <p:nvSpPr>
          <p:cNvPr id="49" name="Title 1"/>
          <p:cNvSpPr>
            <a:spLocks noGrp="1"/>
          </p:cNvSpPr>
          <p:nvPr/>
        </p:nvSpPr>
        <p:spPr>
          <a:xfrm>
            <a:off x="495300" y="6096001"/>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dirty="0">
                <a:latin typeface="Times New Roman" pitchFamily="18" charset="0"/>
                <a:cs typeface="Times New Roman" pitchFamily="18" charset="0"/>
              </a:rPr>
              <a:t>MANIPUR</a:t>
            </a:r>
          </a:p>
        </p:txBody>
      </p:sp>
    </p:spTree>
    <p:extLst>
      <p:ext uri="{BB962C8B-B14F-4D97-AF65-F5344CB8AC3E}">
        <p14:creationId xmlns:p14="http://schemas.microsoft.com/office/powerpoint/2010/main" val="369008145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228600"/>
            <a:ext cx="9906000" cy="5334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aseline="-25000" dirty="0">
              <a:solidFill>
                <a:schemeClr val="tx1"/>
              </a:solidFill>
            </a:endParaRPr>
          </a:p>
        </p:txBody>
      </p:sp>
      <p:sp>
        <p:nvSpPr>
          <p:cNvPr id="6" name="Title 1"/>
          <p:cNvSpPr>
            <a:spLocks noGrp="1"/>
          </p:cNvSpPr>
          <p:nvPr>
            <p:ph type="title"/>
          </p:nvPr>
        </p:nvSpPr>
        <p:spPr>
          <a:xfrm>
            <a:off x="165100" y="228600"/>
            <a:ext cx="9575800" cy="533400"/>
          </a:xfrm>
          <a:ln>
            <a:noFill/>
          </a:ln>
        </p:spPr>
        <p:txBody>
          <a:bodyPr>
            <a:noAutofit/>
          </a:bodyPr>
          <a:lstStyle/>
          <a:p>
            <a:r>
              <a:rPr lang="en-US" sz="2200" b="1" dirty="0">
                <a:latin typeface="Arial Narrow" pitchFamily="34" charset="0"/>
              </a:rPr>
              <a:t>7th PIRC Meeting (11</a:t>
            </a:r>
            <a:r>
              <a:rPr lang="en-US" sz="2200" b="1" baseline="30000" dirty="0">
                <a:latin typeface="Arial Narrow" pitchFamily="34" charset="0"/>
              </a:rPr>
              <a:t>th</a:t>
            </a:r>
            <a:r>
              <a:rPr lang="en-US" sz="2200" b="1" dirty="0">
                <a:latin typeface="Arial Narrow" pitchFamily="34" charset="0"/>
              </a:rPr>
              <a:t> September, 2020) : Progress Review Presentations</a:t>
            </a:r>
          </a:p>
        </p:txBody>
      </p:sp>
      <p:graphicFrame>
        <p:nvGraphicFramePr>
          <p:cNvPr id="7" name="Content Placeholder 38"/>
          <p:cNvGraphicFramePr>
            <a:graphicFrameLocks noGrp="1"/>
          </p:cNvGraphicFramePr>
          <p:nvPr>
            <p:ph sz="half" idx="1"/>
          </p:nvPr>
        </p:nvGraphicFramePr>
        <p:xfrm>
          <a:off x="330198" y="1905000"/>
          <a:ext cx="9245603" cy="1935480"/>
        </p:xfrm>
        <a:graphic>
          <a:graphicData uri="http://schemas.openxmlformats.org/drawingml/2006/table">
            <a:tbl>
              <a:tblPr firstRow="1" bandRow="1">
                <a:tableStyleId>{073A0DAA-6AF3-43AB-8588-CEC1D06C72B9}</a:tableStyleId>
              </a:tblPr>
              <a:tblGrid>
                <a:gridCol w="781322">
                  <a:extLst>
                    <a:ext uri="{9D8B030D-6E8A-4147-A177-3AD203B41FA5}">
                      <a16:colId xmlns:a16="http://schemas.microsoft.com/office/drawing/2014/main" xmlns="" val="20000"/>
                    </a:ext>
                  </a:extLst>
                </a:gridCol>
                <a:gridCol w="1823076">
                  <a:extLst>
                    <a:ext uri="{9D8B030D-6E8A-4147-A177-3AD203B41FA5}">
                      <a16:colId xmlns:a16="http://schemas.microsoft.com/office/drawing/2014/main" xmlns="" val="20001"/>
                    </a:ext>
                  </a:extLst>
                </a:gridCol>
                <a:gridCol w="1302197">
                  <a:extLst>
                    <a:ext uri="{9D8B030D-6E8A-4147-A177-3AD203B41FA5}">
                      <a16:colId xmlns:a16="http://schemas.microsoft.com/office/drawing/2014/main" xmlns="" val="20002"/>
                    </a:ext>
                  </a:extLst>
                </a:gridCol>
                <a:gridCol w="1692856">
                  <a:extLst>
                    <a:ext uri="{9D8B030D-6E8A-4147-A177-3AD203B41FA5}">
                      <a16:colId xmlns:a16="http://schemas.microsoft.com/office/drawing/2014/main" xmlns="" val="20003"/>
                    </a:ext>
                  </a:extLst>
                </a:gridCol>
                <a:gridCol w="1823076">
                  <a:extLst>
                    <a:ext uri="{9D8B030D-6E8A-4147-A177-3AD203B41FA5}">
                      <a16:colId xmlns:a16="http://schemas.microsoft.com/office/drawing/2014/main" xmlns="" val="20004"/>
                    </a:ext>
                  </a:extLst>
                </a:gridCol>
                <a:gridCol w="1823076">
                  <a:extLst>
                    <a:ext uri="{9D8B030D-6E8A-4147-A177-3AD203B41FA5}">
                      <a16:colId xmlns:a16="http://schemas.microsoft.com/office/drawing/2014/main" xmlns="" val="20005"/>
                    </a:ext>
                  </a:extLst>
                </a:gridCol>
              </a:tblGrid>
              <a:tr h="741680">
                <a:tc>
                  <a:txBody>
                    <a:bodyPr/>
                    <a:lstStyle/>
                    <a:p>
                      <a:pPr algn="ctr"/>
                      <a:r>
                        <a:rPr lang="en-US" sz="1600" dirty="0">
                          <a:solidFill>
                            <a:schemeClr val="tx1"/>
                          </a:solidFill>
                        </a:rPr>
                        <a:t>Sl.</a:t>
                      </a:r>
                    </a:p>
                    <a:p>
                      <a:pPr algn="ctr"/>
                      <a:r>
                        <a:rPr lang="en-US" sz="1600" dirty="0">
                          <a:solidFill>
                            <a:schemeClr val="tx1"/>
                          </a:solidFill>
                        </a:rPr>
                        <a:t>No</a:t>
                      </a:r>
                    </a:p>
                    <a:p>
                      <a:pPr algn="ctr"/>
                      <a:endParaRPr lang="en-US" sz="16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r>
                        <a:rPr lang="en-US" sz="1600" dirty="0">
                          <a:solidFill>
                            <a:schemeClr val="tx1"/>
                          </a:solidFill>
                        </a:rPr>
                        <a:t>Project</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r>
                        <a:rPr lang="en-US" sz="1600" dirty="0">
                          <a:solidFill>
                            <a:schemeClr val="tx1"/>
                          </a:solidFill>
                        </a:rPr>
                        <a:t>Physical Target </a:t>
                      </a:r>
                    </a:p>
                    <a:p>
                      <a:pPr algn="ctr"/>
                      <a:r>
                        <a:rPr lang="en-US" sz="1600" dirty="0">
                          <a:solidFill>
                            <a:schemeClr val="tx1"/>
                          </a:solidFill>
                        </a:rPr>
                        <a:t>(Th. Ha.)</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r>
                        <a:rPr lang="en-US" sz="1600" dirty="0">
                          <a:solidFill>
                            <a:schemeClr val="tx1"/>
                          </a:solidFill>
                        </a:rPr>
                        <a:t>Financial Target (Rs. In </a:t>
                      </a:r>
                      <a:r>
                        <a:rPr lang="en-US" sz="1600" dirty="0" err="1">
                          <a:solidFill>
                            <a:schemeClr val="tx1"/>
                          </a:solidFill>
                        </a:rPr>
                        <a:t>lakhs</a:t>
                      </a:r>
                      <a:r>
                        <a:rPr lang="en-US" sz="1600" dirty="0">
                          <a:solidFill>
                            <a:schemeClr val="tx1"/>
                          </a:solidFill>
                        </a:rPr>
                        <a:t>)</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tx1"/>
                          </a:solidFill>
                        </a:rPr>
                        <a:t>Progress 2016-2020</a:t>
                      </a:r>
                    </a:p>
                    <a:p>
                      <a:pPr algn="ctr"/>
                      <a:endParaRPr lang="en-US" sz="16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tx1"/>
                          </a:solidFill>
                        </a:rPr>
                        <a:t>Target  for </a:t>
                      </a:r>
                    </a:p>
                    <a:p>
                      <a:pPr marL="0" marR="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tx1"/>
                          </a:solidFill>
                        </a:rPr>
                        <a:t>2020-2021 </a:t>
                      </a:r>
                    </a:p>
                    <a:p>
                      <a:pPr marL="0" marR="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tx1"/>
                          </a:solidFill>
                        </a:rPr>
                        <a:t>(Th. Ha.)</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xmlns="" val="10000"/>
                  </a:ext>
                </a:extLst>
              </a:tr>
              <a:tr h="370840">
                <a:tc>
                  <a:txBody>
                    <a:bodyPr/>
                    <a:lstStyle/>
                    <a:p>
                      <a:r>
                        <a:rPr lang="en-US" sz="1600" b="1" dirty="0">
                          <a:solidFill>
                            <a:schemeClr val="tx1"/>
                          </a:solidFill>
                        </a:rPr>
                        <a:t>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1" dirty="0" err="1">
                          <a:solidFill>
                            <a:schemeClr val="tx1"/>
                          </a:solidFill>
                        </a:rPr>
                        <a:t>Dolaithabi</a:t>
                      </a:r>
                      <a:r>
                        <a:rPr lang="en-US" sz="1600" b="1" dirty="0">
                          <a:solidFill>
                            <a:schemeClr val="tx1"/>
                          </a:solidFill>
                        </a:rPr>
                        <a:t> Barrage</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dirty="0">
                          <a:solidFill>
                            <a:schemeClr val="tx1"/>
                          </a:solidFill>
                        </a:rPr>
                        <a:t>0.55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dirty="0">
                          <a:solidFill>
                            <a:schemeClr val="tx1"/>
                          </a:solidFill>
                        </a:rPr>
                        <a:t>275.00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dirty="0">
                          <a:solidFill>
                            <a:schemeClr val="tx1"/>
                          </a:solidFill>
                        </a:rPr>
                        <a:t>0.55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370840">
                <a:tc>
                  <a:txBody>
                    <a:bodyPr/>
                    <a:lstStyle/>
                    <a:p>
                      <a:r>
                        <a:rPr lang="en-US" sz="1600" b="1" dirty="0">
                          <a:solidFill>
                            <a:schemeClr val="tx1"/>
                          </a:solidFill>
                        </a:rPr>
                        <a:t>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1" dirty="0" err="1">
                          <a:solidFill>
                            <a:schemeClr val="tx1"/>
                          </a:solidFill>
                        </a:rPr>
                        <a:t>Thoubal</a:t>
                      </a:r>
                      <a:endParaRPr lang="en-US" sz="1600" b="1"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dirty="0">
                          <a:solidFill>
                            <a:schemeClr val="tx1"/>
                          </a:solidFill>
                        </a:rPr>
                        <a:t>1.654</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dirty="0">
                          <a:solidFill>
                            <a:schemeClr val="tx1"/>
                          </a:solidFill>
                        </a:rPr>
                        <a:t>827.00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dirty="0">
                          <a:solidFill>
                            <a:schemeClr val="tx1"/>
                          </a:solidFill>
                        </a:rPr>
                        <a:t>1.654</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370840">
                <a:tc>
                  <a:txBody>
                    <a:bodyPr/>
                    <a:lstStyle/>
                    <a:p>
                      <a:endParaRPr lang="en-US" sz="1600" b="1"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600" b="1" dirty="0">
                          <a:solidFill>
                            <a:schemeClr val="tx1"/>
                          </a:solidFill>
                        </a:rPr>
                        <a:t>Total</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b="1" dirty="0">
                          <a:solidFill>
                            <a:schemeClr val="tx1"/>
                          </a:solidFill>
                        </a:rPr>
                        <a:t>2.204</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b="1" dirty="0">
                          <a:solidFill>
                            <a:schemeClr val="tx1"/>
                          </a:solidFill>
                        </a:rPr>
                        <a:t>1102.00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b="1"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600" b="1" dirty="0">
                          <a:solidFill>
                            <a:schemeClr val="tx1"/>
                          </a:solidFill>
                        </a:rPr>
                        <a:t>2.204</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
        <p:nvSpPr>
          <p:cNvPr id="8" name="Rectangle 7"/>
          <p:cNvSpPr/>
          <p:nvPr/>
        </p:nvSpPr>
        <p:spPr>
          <a:xfrm>
            <a:off x="0" y="914400"/>
            <a:ext cx="9906000" cy="457200"/>
          </a:xfrm>
          <a:prstGeom prst="rect">
            <a:avLst/>
          </a:prstGeom>
          <a:solidFill>
            <a:schemeClr val="accent6">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600" baseline="-25000" dirty="0">
              <a:solidFill>
                <a:schemeClr val="tx1"/>
              </a:solidFill>
            </a:endParaRPr>
          </a:p>
        </p:txBody>
      </p:sp>
      <p:sp>
        <p:nvSpPr>
          <p:cNvPr id="9" name="Title 1"/>
          <p:cNvSpPr>
            <a:spLocks noGrp="1"/>
          </p:cNvSpPr>
          <p:nvPr/>
        </p:nvSpPr>
        <p:spPr>
          <a:xfrm>
            <a:off x="495300" y="914401"/>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900" b="1" dirty="0">
                <a:latin typeface="Cambria" pitchFamily="18" charset="0"/>
              </a:rPr>
              <a:t>M.I. TARGET</a:t>
            </a:r>
          </a:p>
        </p:txBody>
      </p:sp>
      <p:sp>
        <p:nvSpPr>
          <p:cNvPr id="11" name="Title 1"/>
          <p:cNvSpPr>
            <a:spLocks noGrp="1"/>
          </p:cNvSpPr>
          <p:nvPr/>
        </p:nvSpPr>
        <p:spPr>
          <a:xfrm>
            <a:off x="412750" y="5562601"/>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dirty="0">
                <a:latin typeface="Times New Roman" pitchFamily="18" charset="0"/>
                <a:cs typeface="Times New Roman" pitchFamily="18" charset="0"/>
              </a:rPr>
              <a:t>MANIPUR</a:t>
            </a:r>
          </a:p>
        </p:txBody>
      </p:sp>
      <p:sp>
        <p:nvSpPr>
          <p:cNvPr id="10" name="TextBox 9"/>
          <p:cNvSpPr txBox="1"/>
          <p:nvPr/>
        </p:nvSpPr>
        <p:spPr>
          <a:xfrm>
            <a:off x="412750" y="4267201"/>
            <a:ext cx="9163050" cy="954107"/>
          </a:xfrm>
          <a:prstGeom prst="rect">
            <a:avLst/>
          </a:prstGeom>
          <a:noFill/>
        </p:spPr>
        <p:txBody>
          <a:bodyPr wrap="square" rtlCol="0">
            <a:spAutoFit/>
          </a:bodyPr>
          <a:lstStyle/>
          <a:p>
            <a:pPr algn="just"/>
            <a:r>
              <a:rPr lang="en-IN" sz="1400" b="1" dirty="0">
                <a:latin typeface="Cambria" pitchFamily="18" charset="0"/>
              </a:rPr>
              <a:t>* All the command areas  of the  two projects  are under paddy cultivation during </a:t>
            </a:r>
            <a:r>
              <a:rPr lang="en-IN" sz="1400" b="1" dirty="0" err="1">
                <a:latin typeface="Cambria" pitchFamily="18" charset="0"/>
              </a:rPr>
              <a:t>kharif</a:t>
            </a:r>
            <a:r>
              <a:rPr lang="en-IN" sz="1400" b="1" dirty="0">
                <a:latin typeface="Cambria" pitchFamily="18" charset="0"/>
              </a:rPr>
              <a:t>,  as such  harvest  will be  completed  by  end of November, 2020.  It is proposed to start M.I. Works in December, 2020  and targeted to complete 25% of total area, another 25%  in January, 2021 and remaining 50% during February and March, 2021. </a:t>
            </a:r>
            <a:endParaRPr lang="en-US" dirty="0">
              <a:latin typeface="Cambria" pitchFamily="18" charset="0"/>
            </a:endParaRPr>
          </a:p>
        </p:txBody>
      </p:sp>
    </p:spTree>
    <p:extLst>
      <p:ext uri="{BB962C8B-B14F-4D97-AF65-F5344CB8AC3E}">
        <p14:creationId xmlns:p14="http://schemas.microsoft.com/office/powerpoint/2010/main" val="371549178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228600"/>
            <a:ext cx="9906000" cy="5334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aseline="-25000" dirty="0">
              <a:solidFill>
                <a:schemeClr val="tx1"/>
              </a:solidFill>
            </a:endParaRPr>
          </a:p>
        </p:txBody>
      </p:sp>
      <p:sp>
        <p:nvSpPr>
          <p:cNvPr id="6" name="Title 1"/>
          <p:cNvSpPr>
            <a:spLocks noGrp="1"/>
          </p:cNvSpPr>
          <p:nvPr>
            <p:ph type="title"/>
          </p:nvPr>
        </p:nvSpPr>
        <p:spPr>
          <a:xfrm>
            <a:off x="165100" y="228600"/>
            <a:ext cx="9575800" cy="533400"/>
          </a:xfrm>
          <a:ln>
            <a:noFill/>
          </a:ln>
        </p:spPr>
        <p:txBody>
          <a:bodyPr>
            <a:noAutofit/>
          </a:bodyPr>
          <a:lstStyle/>
          <a:p>
            <a:r>
              <a:rPr lang="en-US" sz="2200" b="1" dirty="0">
                <a:latin typeface="Arial Narrow" pitchFamily="34" charset="0"/>
              </a:rPr>
              <a:t>7th PIRC Meeting (11</a:t>
            </a:r>
            <a:r>
              <a:rPr lang="en-US" sz="2200" b="1" baseline="30000" dirty="0">
                <a:latin typeface="Arial Narrow" pitchFamily="34" charset="0"/>
              </a:rPr>
              <a:t>th</a:t>
            </a:r>
            <a:r>
              <a:rPr lang="en-US" sz="2200" b="1" dirty="0">
                <a:latin typeface="Arial Narrow" pitchFamily="34" charset="0"/>
              </a:rPr>
              <a:t> September, 2020) : Progress Review Presentations</a:t>
            </a:r>
          </a:p>
        </p:txBody>
      </p:sp>
      <p:graphicFrame>
        <p:nvGraphicFramePr>
          <p:cNvPr id="7" name="Content Placeholder 38"/>
          <p:cNvGraphicFramePr>
            <a:graphicFrameLocks noGrp="1"/>
          </p:cNvGraphicFramePr>
          <p:nvPr>
            <p:ph sz="half" idx="1"/>
          </p:nvPr>
        </p:nvGraphicFramePr>
        <p:xfrm>
          <a:off x="330200" y="2362200"/>
          <a:ext cx="8997950" cy="2286001"/>
        </p:xfrm>
        <a:graphic>
          <a:graphicData uri="http://schemas.openxmlformats.org/drawingml/2006/table">
            <a:tbl>
              <a:tblPr firstRow="1" bandRow="1">
                <a:tableStyleId>{073A0DAA-6AF3-43AB-8588-CEC1D06C72B9}</a:tableStyleId>
              </a:tblPr>
              <a:tblGrid>
                <a:gridCol w="504635">
                  <a:extLst>
                    <a:ext uri="{9D8B030D-6E8A-4147-A177-3AD203B41FA5}">
                      <a16:colId xmlns:a16="http://schemas.microsoft.com/office/drawing/2014/main" xmlns="" val="20000"/>
                    </a:ext>
                  </a:extLst>
                </a:gridCol>
                <a:gridCol w="1412983">
                  <a:extLst>
                    <a:ext uri="{9D8B030D-6E8A-4147-A177-3AD203B41FA5}">
                      <a16:colId xmlns:a16="http://schemas.microsoft.com/office/drawing/2014/main" xmlns="" val="20001"/>
                    </a:ext>
                  </a:extLst>
                </a:gridCol>
                <a:gridCol w="931136">
                  <a:extLst>
                    <a:ext uri="{9D8B030D-6E8A-4147-A177-3AD203B41FA5}">
                      <a16:colId xmlns:a16="http://schemas.microsoft.com/office/drawing/2014/main" xmlns="" val="20002"/>
                    </a:ext>
                  </a:extLst>
                </a:gridCol>
                <a:gridCol w="1196196">
                  <a:extLst>
                    <a:ext uri="{9D8B030D-6E8A-4147-A177-3AD203B41FA5}">
                      <a16:colId xmlns:a16="http://schemas.microsoft.com/office/drawing/2014/main" xmlns="" val="20003"/>
                    </a:ext>
                  </a:extLst>
                </a:gridCol>
                <a:gridCol w="1073150">
                  <a:extLst>
                    <a:ext uri="{9D8B030D-6E8A-4147-A177-3AD203B41FA5}">
                      <a16:colId xmlns:a16="http://schemas.microsoft.com/office/drawing/2014/main" xmlns="" val="20004"/>
                    </a:ext>
                  </a:extLst>
                </a:gridCol>
                <a:gridCol w="990600">
                  <a:extLst>
                    <a:ext uri="{9D8B030D-6E8A-4147-A177-3AD203B41FA5}">
                      <a16:colId xmlns:a16="http://schemas.microsoft.com/office/drawing/2014/main" xmlns="" val="20005"/>
                    </a:ext>
                  </a:extLst>
                </a:gridCol>
                <a:gridCol w="1073150">
                  <a:extLst>
                    <a:ext uri="{9D8B030D-6E8A-4147-A177-3AD203B41FA5}">
                      <a16:colId xmlns:a16="http://schemas.microsoft.com/office/drawing/2014/main" xmlns="" val="20006"/>
                    </a:ext>
                  </a:extLst>
                </a:gridCol>
                <a:gridCol w="720743">
                  <a:extLst>
                    <a:ext uri="{9D8B030D-6E8A-4147-A177-3AD203B41FA5}">
                      <a16:colId xmlns:a16="http://schemas.microsoft.com/office/drawing/2014/main" xmlns="" val="20007"/>
                    </a:ext>
                  </a:extLst>
                </a:gridCol>
                <a:gridCol w="1095357">
                  <a:extLst>
                    <a:ext uri="{9D8B030D-6E8A-4147-A177-3AD203B41FA5}">
                      <a16:colId xmlns:a16="http://schemas.microsoft.com/office/drawing/2014/main" xmlns="" val="20008"/>
                    </a:ext>
                  </a:extLst>
                </a:gridCol>
              </a:tblGrid>
              <a:tr h="373329">
                <a:tc rowSpan="2">
                  <a:txBody>
                    <a:bodyPr/>
                    <a:lstStyle/>
                    <a:p>
                      <a:pPr algn="ctr"/>
                      <a:r>
                        <a:rPr lang="en-US" sz="1400" b="0" dirty="0">
                          <a:solidFill>
                            <a:schemeClr val="tx1"/>
                          </a:solidFill>
                        </a:rPr>
                        <a:t>Sl.</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a:txBody>
                    <a:bodyPr/>
                    <a:lstStyle/>
                    <a:p>
                      <a:pPr algn="ctr"/>
                      <a:r>
                        <a:rPr lang="en-US" sz="1400" b="0" dirty="0">
                          <a:solidFill>
                            <a:schemeClr val="tx1"/>
                          </a:solidFill>
                        </a:rPr>
                        <a:t>Project</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a:txBody>
                    <a:bodyPr/>
                    <a:lstStyle/>
                    <a:p>
                      <a:pPr algn="ctr"/>
                      <a:r>
                        <a:rPr lang="en-US" sz="1400" b="0" dirty="0">
                          <a:solidFill>
                            <a:schemeClr val="tx1"/>
                          </a:solidFill>
                        </a:rPr>
                        <a:t>WUA</a:t>
                      </a:r>
                      <a:r>
                        <a:rPr lang="en-US" sz="1400" b="0" baseline="0" dirty="0">
                          <a:solidFill>
                            <a:schemeClr val="tx1"/>
                          </a:solidFill>
                        </a:rPr>
                        <a:t> Target</a:t>
                      </a:r>
                      <a:endParaRPr lang="en-US" sz="1400" b="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gridSpan="6">
                  <a:txBody>
                    <a:bodyPr/>
                    <a:lstStyle/>
                    <a:p>
                      <a:pPr algn="ctr"/>
                      <a:r>
                        <a:rPr lang="en-US" sz="1400" b="0" dirty="0">
                          <a:solidFill>
                            <a:schemeClr val="tx1"/>
                          </a:solidFill>
                        </a:rPr>
                        <a:t>WUA Progress</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en-US" dirty="0"/>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xmlns="" val="10000"/>
                  </a:ext>
                </a:extLst>
              </a:tr>
              <a:tr h="644376">
                <a:tc vMerge="1">
                  <a:txBody>
                    <a:bodyPr/>
                    <a:lstStyle/>
                    <a:p>
                      <a:endParaRPr lang="en-US"/>
                    </a:p>
                  </a:txBody>
                  <a:tcPr/>
                </a:tc>
                <a:tc vMerge="1">
                  <a:txBody>
                    <a:bodyPr/>
                    <a:lstStyle/>
                    <a:p>
                      <a:endParaRPr lang="en-US" dirty="0"/>
                    </a:p>
                  </a:txBody>
                  <a:tcPr/>
                </a:tc>
                <a:tc vMerge="1">
                  <a:txBody>
                    <a:bodyPr/>
                    <a:lstStyle/>
                    <a:p>
                      <a:endParaRPr lang="en-US" dirty="0"/>
                    </a:p>
                  </a:txBody>
                  <a:tcPr/>
                </a:tc>
                <a:tc>
                  <a:txBody>
                    <a:bodyPr/>
                    <a:lstStyle/>
                    <a:p>
                      <a:pPr algn="ctr"/>
                      <a:r>
                        <a:rPr lang="en-US" sz="1400" b="0" dirty="0">
                          <a:solidFill>
                            <a:schemeClr val="tx1"/>
                          </a:solidFill>
                        </a:rPr>
                        <a:t>2017-18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2018-19</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2019-20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tx1"/>
                          </a:solidFill>
                        </a:rPr>
                        <a:t>2020-21</a:t>
                      </a:r>
                    </a:p>
                    <a:p>
                      <a:endParaRPr lang="en-US" sz="1400"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Total</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 Progress</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xmlns="" val="10001"/>
                  </a:ext>
                </a:extLst>
              </a:tr>
              <a:tr h="521638">
                <a:tc>
                  <a:txBody>
                    <a:bodyPr/>
                    <a:lstStyle/>
                    <a:p>
                      <a:r>
                        <a:rPr lang="en-US" sz="1400" b="0" dirty="0">
                          <a:solidFill>
                            <a:schemeClr val="tx1"/>
                          </a:solidFill>
                        </a:rPr>
                        <a:t>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dirty="0" err="1">
                          <a:solidFill>
                            <a:schemeClr val="tx1"/>
                          </a:solidFill>
                        </a:rPr>
                        <a:t>Dolaithabi</a:t>
                      </a:r>
                      <a:r>
                        <a:rPr lang="en-US" sz="1400" b="0" dirty="0">
                          <a:solidFill>
                            <a:schemeClr val="tx1"/>
                          </a:solidFill>
                        </a:rPr>
                        <a:t> Barrage</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19</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11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dirty="0"/>
                        <a:t>0</a:t>
                      </a:r>
                      <a:endParaRPr lang="en-US" sz="1400"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13</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68%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373329">
                <a:tc>
                  <a:txBody>
                    <a:bodyPr/>
                    <a:lstStyle/>
                    <a:p>
                      <a:r>
                        <a:rPr lang="en-US" sz="1400" b="0" dirty="0">
                          <a:solidFill>
                            <a:schemeClr val="tx1"/>
                          </a:solidFill>
                        </a:rPr>
                        <a:t>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dirty="0" err="1">
                          <a:solidFill>
                            <a:schemeClr val="tx1"/>
                          </a:solidFill>
                        </a:rPr>
                        <a:t>Thoubal</a:t>
                      </a:r>
                      <a:endParaRPr lang="en-US" sz="1400" b="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55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18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3</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dirty="0"/>
                        <a:t>34</a:t>
                      </a:r>
                      <a:endParaRPr lang="en-US" sz="1400"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b="0" dirty="0">
                          <a:solidFill>
                            <a:schemeClr val="tx1"/>
                          </a:solidFill>
                        </a:rPr>
                        <a:t>55</a:t>
                      </a:r>
                      <a:endParaRPr lang="en-US" sz="1400" b="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100%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373329">
                <a:tc>
                  <a:txBody>
                    <a:bodyPr/>
                    <a:lstStyle/>
                    <a:p>
                      <a:endParaRPr lang="en-US" sz="1400" b="1"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1" dirty="0">
                          <a:solidFill>
                            <a:schemeClr val="tx1"/>
                          </a:solidFill>
                        </a:rPr>
                        <a:t>Total</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74</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29</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dirty="0"/>
                        <a:t>34</a:t>
                      </a:r>
                      <a:endParaRPr lang="en-US" sz="1400" dirty="0"/>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68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91%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bl>
          </a:graphicData>
        </a:graphic>
      </p:graphicFrame>
      <p:sp>
        <p:nvSpPr>
          <p:cNvPr id="8" name="Rectangle 7"/>
          <p:cNvSpPr/>
          <p:nvPr/>
        </p:nvSpPr>
        <p:spPr>
          <a:xfrm>
            <a:off x="0" y="1143000"/>
            <a:ext cx="9906000" cy="457200"/>
          </a:xfrm>
          <a:prstGeom prst="rect">
            <a:avLst/>
          </a:prstGeom>
          <a:solidFill>
            <a:schemeClr val="accent6">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600" baseline="-25000" dirty="0">
              <a:solidFill>
                <a:schemeClr val="tx1"/>
              </a:solidFill>
            </a:endParaRPr>
          </a:p>
        </p:txBody>
      </p:sp>
      <p:sp>
        <p:nvSpPr>
          <p:cNvPr id="9" name="Title 1"/>
          <p:cNvSpPr>
            <a:spLocks noGrp="1"/>
          </p:cNvSpPr>
          <p:nvPr/>
        </p:nvSpPr>
        <p:spPr>
          <a:xfrm>
            <a:off x="495300" y="1143002"/>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900" b="1" dirty="0">
                <a:latin typeface="Cambria" pitchFamily="18" charset="0"/>
              </a:rPr>
              <a:t>Manipur              </a:t>
            </a:r>
            <a:r>
              <a:rPr lang="en-US" sz="2900" b="1" dirty="0" err="1">
                <a:latin typeface="Cambria" pitchFamily="18" charset="0"/>
              </a:rPr>
              <a:t>Yearwise</a:t>
            </a:r>
            <a:r>
              <a:rPr lang="en-US" sz="2900" b="1" dirty="0">
                <a:latin typeface="Cambria" pitchFamily="18" charset="0"/>
              </a:rPr>
              <a:t> WUA Progress</a:t>
            </a:r>
          </a:p>
        </p:txBody>
      </p:sp>
      <p:sp>
        <p:nvSpPr>
          <p:cNvPr id="10" name="Title 1"/>
          <p:cNvSpPr txBox="1">
            <a:spLocks/>
          </p:cNvSpPr>
          <p:nvPr/>
        </p:nvSpPr>
        <p:spPr>
          <a:xfrm>
            <a:off x="8089900" y="1819275"/>
            <a:ext cx="1485900" cy="533400"/>
          </a:xfrm>
          <a:prstGeom prst="rect">
            <a:avLst/>
          </a:prstGeom>
          <a:ln>
            <a:noFill/>
          </a:ln>
        </p:spPr>
        <p:txBody>
          <a:bodyPr vert="horz" lIns="91440" tIns="45720" rIns="91440" bIns="45720" rtlCol="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1400" b="1" i="0" u="none" strike="noStrike" kern="1200" cap="none" spc="0" normalizeH="0" baseline="0" noProof="0" dirty="0">
                <a:ln>
                  <a:noFill/>
                </a:ln>
                <a:effectLst/>
                <a:uLnTx/>
                <a:uFillTx/>
                <a:latin typeface="Arial Narrow" pitchFamily="34" charset="0"/>
                <a:ea typeface="+mj-ea"/>
                <a:cs typeface="+mj-cs"/>
              </a:rPr>
              <a:t>(WUA in No.</a:t>
            </a:r>
            <a:r>
              <a:rPr kumimoji="0" lang="en-US" sz="1400" b="1" i="0" u="none" strike="noStrike" kern="1200" cap="none" spc="0" normalizeH="0" noProof="0" dirty="0">
                <a:ln>
                  <a:noFill/>
                </a:ln>
                <a:effectLst/>
                <a:uLnTx/>
                <a:uFillTx/>
                <a:latin typeface="Arial Narrow" pitchFamily="34" charset="0"/>
                <a:ea typeface="+mj-ea"/>
                <a:cs typeface="+mj-cs"/>
              </a:rPr>
              <a:t>)</a:t>
            </a:r>
            <a:endParaRPr kumimoji="0" lang="en-US" sz="1400" b="1" i="0" u="none" strike="noStrike" kern="1200" cap="none" spc="0" normalizeH="0" baseline="0" noProof="0" dirty="0">
              <a:ln>
                <a:noFill/>
              </a:ln>
              <a:effectLst/>
              <a:uLnTx/>
              <a:uFillTx/>
              <a:latin typeface="Arial Narrow" pitchFamily="34" charset="0"/>
              <a:ea typeface="+mj-ea"/>
              <a:cs typeface="+mj-cs"/>
            </a:endParaRPr>
          </a:p>
        </p:txBody>
      </p:sp>
      <p:sp>
        <p:nvSpPr>
          <p:cNvPr id="11" name="Title 1"/>
          <p:cNvSpPr>
            <a:spLocks noGrp="1"/>
          </p:cNvSpPr>
          <p:nvPr/>
        </p:nvSpPr>
        <p:spPr>
          <a:xfrm>
            <a:off x="495300" y="6096001"/>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dirty="0">
                <a:latin typeface="Times New Roman" pitchFamily="18" charset="0"/>
                <a:cs typeface="Times New Roman" pitchFamily="18" charset="0"/>
              </a:rPr>
              <a:t>MANIPUR</a:t>
            </a:r>
          </a:p>
        </p:txBody>
      </p:sp>
      <p:sp>
        <p:nvSpPr>
          <p:cNvPr id="12" name="TextBox 11">
            <a:extLst>
              <a:ext uri="{FF2B5EF4-FFF2-40B4-BE49-F238E27FC236}">
                <a16:creationId xmlns:a16="http://schemas.microsoft.com/office/drawing/2014/main" xmlns="" id="{FC41B417-2AE0-41F4-91B9-8E9C17762374}"/>
              </a:ext>
            </a:extLst>
          </p:cNvPr>
          <p:cNvSpPr txBox="1"/>
          <p:nvPr/>
        </p:nvSpPr>
        <p:spPr>
          <a:xfrm>
            <a:off x="330200" y="4994703"/>
            <a:ext cx="9211204" cy="830997"/>
          </a:xfrm>
          <a:prstGeom prst="rect">
            <a:avLst/>
          </a:prstGeom>
          <a:noFill/>
        </p:spPr>
        <p:txBody>
          <a:bodyPr wrap="square">
            <a:spAutoFit/>
          </a:bodyPr>
          <a:lstStyle/>
          <a:p>
            <a:pPr algn="just"/>
            <a:r>
              <a:rPr lang="en-IN" sz="1600" dirty="0">
                <a:latin typeface="Cambria" pitchFamily="18" charset="0"/>
              </a:rPr>
              <a:t>PIM Act has not been enacted in the State. Therefore, WUAs formed are being registered under the Manipur Societies Registration Act 1989. 64 Nos. Of WUAs has been registered and all remaining are under process with the Registrar of Societies</a:t>
            </a:r>
            <a:r>
              <a:rPr lang="en-US" sz="1600" dirty="0">
                <a:latin typeface="Cambria" pitchFamily="18" charset="0"/>
              </a:rPr>
              <a:t>, Government of Manipur.</a:t>
            </a:r>
            <a:endParaRPr lang="en-IN" sz="1600" dirty="0"/>
          </a:p>
        </p:txBody>
      </p:sp>
    </p:spTree>
    <p:extLst>
      <p:ext uri="{BB962C8B-B14F-4D97-AF65-F5344CB8AC3E}">
        <p14:creationId xmlns:p14="http://schemas.microsoft.com/office/powerpoint/2010/main" val="353395059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228600"/>
            <a:ext cx="9906000" cy="5334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aseline="-25000" dirty="0">
              <a:solidFill>
                <a:schemeClr val="tx1"/>
              </a:solidFill>
            </a:endParaRPr>
          </a:p>
        </p:txBody>
      </p:sp>
      <p:sp>
        <p:nvSpPr>
          <p:cNvPr id="6" name="Title 1"/>
          <p:cNvSpPr>
            <a:spLocks noGrp="1"/>
          </p:cNvSpPr>
          <p:nvPr>
            <p:ph type="title"/>
          </p:nvPr>
        </p:nvSpPr>
        <p:spPr>
          <a:xfrm>
            <a:off x="165100" y="228600"/>
            <a:ext cx="9575800" cy="533400"/>
          </a:xfrm>
          <a:ln>
            <a:noFill/>
          </a:ln>
        </p:spPr>
        <p:txBody>
          <a:bodyPr>
            <a:noAutofit/>
          </a:bodyPr>
          <a:lstStyle/>
          <a:p>
            <a:r>
              <a:rPr lang="en-US" sz="2200" b="1" dirty="0">
                <a:latin typeface="Arial Narrow" pitchFamily="34" charset="0"/>
              </a:rPr>
              <a:t>7th PIRC Meeting (11</a:t>
            </a:r>
            <a:r>
              <a:rPr lang="en-US" sz="2200" b="1" baseline="30000" dirty="0">
                <a:latin typeface="Arial Narrow" pitchFamily="34" charset="0"/>
              </a:rPr>
              <a:t>th</a:t>
            </a:r>
            <a:r>
              <a:rPr lang="en-US" sz="2200" b="1" dirty="0">
                <a:latin typeface="Arial Narrow" pitchFamily="34" charset="0"/>
              </a:rPr>
              <a:t> September, 2020) : Progress Review Presentations</a:t>
            </a:r>
          </a:p>
        </p:txBody>
      </p:sp>
      <p:graphicFrame>
        <p:nvGraphicFramePr>
          <p:cNvPr id="7" name="Content Placeholder 38"/>
          <p:cNvGraphicFramePr>
            <a:graphicFrameLocks noGrp="1"/>
          </p:cNvGraphicFramePr>
          <p:nvPr>
            <p:ph sz="half" idx="1"/>
            <p:extLst>
              <p:ext uri="{D42A27DB-BD31-4B8C-83A1-F6EECF244321}">
                <p14:modId xmlns:p14="http://schemas.microsoft.com/office/powerpoint/2010/main" val="779086043"/>
              </p:ext>
            </p:extLst>
          </p:nvPr>
        </p:nvGraphicFramePr>
        <p:xfrm>
          <a:off x="412751" y="1828800"/>
          <a:ext cx="9245601" cy="2133600"/>
        </p:xfrm>
        <a:graphic>
          <a:graphicData uri="http://schemas.openxmlformats.org/drawingml/2006/table">
            <a:tbl>
              <a:tblPr firstRow="1" bandRow="1">
                <a:tableStyleId>{073A0DAA-6AF3-43AB-8588-CEC1D06C72B9}</a:tableStyleId>
              </a:tblPr>
              <a:tblGrid>
                <a:gridCol w="420256">
                  <a:extLst>
                    <a:ext uri="{9D8B030D-6E8A-4147-A177-3AD203B41FA5}">
                      <a16:colId xmlns:a16="http://schemas.microsoft.com/office/drawing/2014/main" xmlns="" val="20000"/>
                    </a:ext>
                  </a:extLst>
                </a:gridCol>
                <a:gridCol w="1065646">
                  <a:extLst>
                    <a:ext uri="{9D8B030D-6E8A-4147-A177-3AD203B41FA5}">
                      <a16:colId xmlns:a16="http://schemas.microsoft.com/office/drawing/2014/main" xmlns="" val="20001"/>
                    </a:ext>
                  </a:extLst>
                </a:gridCol>
                <a:gridCol w="825500">
                  <a:extLst>
                    <a:ext uri="{9D8B030D-6E8A-4147-A177-3AD203B41FA5}">
                      <a16:colId xmlns:a16="http://schemas.microsoft.com/office/drawing/2014/main" xmlns="" val="20002"/>
                    </a:ext>
                  </a:extLst>
                </a:gridCol>
                <a:gridCol w="908050">
                  <a:extLst>
                    <a:ext uri="{9D8B030D-6E8A-4147-A177-3AD203B41FA5}">
                      <a16:colId xmlns:a16="http://schemas.microsoft.com/office/drawing/2014/main" xmlns="" val="20003"/>
                    </a:ext>
                  </a:extLst>
                </a:gridCol>
                <a:gridCol w="825500">
                  <a:extLst>
                    <a:ext uri="{9D8B030D-6E8A-4147-A177-3AD203B41FA5}">
                      <a16:colId xmlns:a16="http://schemas.microsoft.com/office/drawing/2014/main" xmlns="" val="20004"/>
                    </a:ext>
                  </a:extLst>
                </a:gridCol>
                <a:gridCol w="825500">
                  <a:extLst>
                    <a:ext uri="{9D8B030D-6E8A-4147-A177-3AD203B41FA5}">
                      <a16:colId xmlns:a16="http://schemas.microsoft.com/office/drawing/2014/main" xmlns="" val="20005"/>
                    </a:ext>
                  </a:extLst>
                </a:gridCol>
                <a:gridCol w="908050">
                  <a:extLst>
                    <a:ext uri="{9D8B030D-6E8A-4147-A177-3AD203B41FA5}">
                      <a16:colId xmlns:a16="http://schemas.microsoft.com/office/drawing/2014/main" xmlns="" val="20006"/>
                    </a:ext>
                  </a:extLst>
                </a:gridCol>
                <a:gridCol w="825500">
                  <a:extLst>
                    <a:ext uri="{9D8B030D-6E8A-4147-A177-3AD203B41FA5}">
                      <a16:colId xmlns:a16="http://schemas.microsoft.com/office/drawing/2014/main" xmlns="" val="20007"/>
                    </a:ext>
                  </a:extLst>
                </a:gridCol>
                <a:gridCol w="825500">
                  <a:extLst>
                    <a:ext uri="{9D8B030D-6E8A-4147-A177-3AD203B41FA5}">
                      <a16:colId xmlns:a16="http://schemas.microsoft.com/office/drawing/2014/main" xmlns="" val="20008"/>
                    </a:ext>
                  </a:extLst>
                </a:gridCol>
                <a:gridCol w="908050">
                  <a:extLst>
                    <a:ext uri="{9D8B030D-6E8A-4147-A177-3AD203B41FA5}">
                      <a16:colId xmlns:a16="http://schemas.microsoft.com/office/drawing/2014/main" xmlns="" val="20009"/>
                    </a:ext>
                  </a:extLst>
                </a:gridCol>
                <a:gridCol w="908049">
                  <a:extLst>
                    <a:ext uri="{9D8B030D-6E8A-4147-A177-3AD203B41FA5}">
                      <a16:colId xmlns:a16="http://schemas.microsoft.com/office/drawing/2014/main" xmlns="" val="20010"/>
                    </a:ext>
                  </a:extLst>
                </a:gridCol>
              </a:tblGrid>
              <a:tr h="370840">
                <a:tc rowSpan="2">
                  <a:txBody>
                    <a:bodyPr/>
                    <a:lstStyle/>
                    <a:p>
                      <a:pPr algn="ctr"/>
                      <a:r>
                        <a:rPr lang="en-US" sz="1400" dirty="0" err="1">
                          <a:solidFill>
                            <a:schemeClr val="tx1"/>
                          </a:solidFill>
                        </a:rPr>
                        <a:t>Sl</a:t>
                      </a:r>
                      <a:endParaRPr lang="en-US" sz="14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a:txBody>
                    <a:bodyPr/>
                    <a:lstStyle/>
                    <a:p>
                      <a:pPr algn="ctr"/>
                      <a:r>
                        <a:rPr lang="en-US" sz="1400" dirty="0">
                          <a:solidFill>
                            <a:schemeClr val="tx1"/>
                          </a:solidFill>
                        </a:rPr>
                        <a:t>Project</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a:txBody>
                    <a:bodyPr/>
                    <a:lstStyle/>
                    <a:p>
                      <a:pPr algn="ctr"/>
                      <a:r>
                        <a:rPr lang="en-US" sz="1400" dirty="0">
                          <a:solidFill>
                            <a:schemeClr val="tx1"/>
                          </a:solidFill>
                        </a:rPr>
                        <a:t>Overall CA Target</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gridSpan="7">
                  <a:txBody>
                    <a:bodyPr/>
                    <a:lstStyle/>
                    <a:p>
                      <a:pPr algn="ctr"/>
                      <a:r>
                        <a:rPr lang="en-US" sz="1400" dirty="0">
                          <a:solidFill>
                            <a:schemeClr val="tx1"/>
                          </a:solidFill>
                        </a:rPr>
                        <a:t>CA Release Progress</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dirty="0"/>
                    </a:p>
                  </a:txBody>
                  <a:tcPr/>
                </a:tc>
                <a:tc rowSpan="2">
                  <a:txBody>
                    <a:bodyPr/>
                    <a:lstStyle/>
                    <a:p>
                      <a:pPr algn="ctr"/>
                      <a:r>
                        <a:rPr lang="en-US" sz="1200" dirty="0">
                          <a:solidFill>
                            <a:schemeClr val="tx1"/>
                          </a:solidFill>
                        </a:rPr>
                        <a:t>Target for 2020-21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xmlns="" val="10000"/>
                  </a:ext>
                </a:extLst>
              </a:tr>
              <a:tr h="370840">
                <a:tc vMerge="1">
                  <a:txBody>
                    <a:bodyPr/>
                    <a:lstStyle/>
                    <a:p>
                      <a:endParaRPr lang="en-US"/>
                    </a:p>
                  </a:txBody>
                  <a:tcPr/>
                </a:tc>
                <a:tc vMerge="1">
                  <a:txBody>
                    <a:bodyPr/>
                    <a:lstStyle/>
                    <a:p>
                      <a:endParaRPr lang="en-US" dirty="0"/>
                    </a:p>
                  </a:txBody>
                  <a:tcPr/>
                </a:tc>
                <a:tc vMerge="1">
                  <a:txBody>
                    <a:bodyPr/>
                    <a:lstStyle/>
                    <a:p>
                      <a:endParaRPr lang="en-US" dirty="0"/>
                    </a:p>
                  </a:txBody>
                  <a:tcPr/>
                </a:tc>
                <a:tc>
                  <a:txBody>
                    <a:bodyPr/>
                    <a:lstStyle/>
                    <a:p>
                      <a:pPr algn="ctr"/>
                      <a:r>
                        <a:rPr lang="en-US" sz="1200" dirty="0">
                          <a:solidFill>
                            <a:schemeClr val="tx1"/>
                          </a:solidFill>
                        </a:rPr>
                        <a:t>2015-16</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200" dirty="0">
                          <a:solidFill>
                            <a:schemeClr val="tx1"/>
                          </a:solidFill>
                        </a:rPr>
                        <a:t>2016-17</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200" dirty="0">
                          <a:solidFill>
                            <a:schemeClr val="tx1"/>
                          </a:solidFill>
                        </a:rPr>
                        <a:t>2017-18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200" dirty="0">
                          <a:solidFill>
                            <a:schemeClr val="tx1"/>
                          </a:solidFill>
                        </a:rPr>
                        <a:t>2018-19</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IN" sz="1200" dirty="0">
                          <a:solidFill>
                            <a:schemeClr val="tx1"/>
                          </a:solidFill>
                        </a:rPr>
                        <a:t>2019-20</a:t>
                      </a:r>
                      <a:endParaRPr lang="en-US" sz="12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200" dirty="0">
                          <a:solidFill>
                            <a:schemeClr val="tx1"/>
                          </a:solidFill>
                        </a:rPr>
                        <a:t>Total</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200" dirty="0">
                          <a:solidFill>
                            <a:schemeClr val="tx1"/>
                          </a:solidFill>
                        </a:rPr>
                        <a:t>% Progress</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vMerge="1">
                  <a:txBody>
                    <a:bodyPr/>
                    <a:lstStyle/>
                    <a:p>
                      <a:endParaRPr lang="en-US" dirty="0"/>
                    </a:p>
                  </a:txBody>
                  <a:tcPr/>
                </a:tc>
                <a:extLst>
                  <a:ext uri="{0D108BD9-81ED-4DB2-BD59-A6C34878D82A}">
                    <a16:rowId xmlns:a16="http://schemas.microsoft.com/office/drawing/2014/main" xmlns="" val="10001"/>
                  </a:ext>
                </a:extLst>
              </a:tr>
              <a:tr h="370840">
                <a:tc>
                  <a:txBody>
                    <a:bodyPr/>
                    <a:lstStyle/>
                    <a:p>
                      <a:r>
                        <a:rPr lang="en-US" sz="1400" b="0" dirty="0">
                          <a:solidFill>
                            <a:schemeClr val="tx1"/>
                          </a:solidFill>
                        </a:rPr>
                        <a:t>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dirty="0" err="1">
                          <a:solidFill>
                            <a:schemeClr val="tx1"/>
                          </a:solidFill>
                        </a:rPr>
                        <a:t>Dolaithabi</a:t>
                      </a:r>
                      <a:r>
                        <a:rPr lang="en-US" sz="1400" b="0" dirty="0">
                          <a:solidFill>
                            <a:schemeClr val="tx1"/>
                          </a:solidFill>
                        </a:rPr>
                        <a:t> Barrage</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15.887</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4.462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4.462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28%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11.425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502920">
                <a:tc>
                  <a:txBody>
                    <a:bodyPr/>
                    <a:lstStyle/>
                    <a:p>
                      <a:r>
                        <a:rPr lang="en-US" sz="1400" b="0" dirty="0">
                          <a:solidFill>
                            <a:schemeClr val="tx1"/>
                          </a:solidFill>
                        </a:rPr>
                        <a:t>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dirty="0" err="1">
                          <a:solidFill>
                            <a:schemeClr val="tx1"/>
                          </a:solidFill>
                        </a:rPr>
                        <a:t>Thoubal</a:t>
                      </a:r>
                      <a:endParaRPr lang="en-US" sz="1400" b="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47.768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13.118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13.118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27.5 %</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34.650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370840">
                <a:tc>
                  <a:txBody>
                    <a:bodyPr/>
                    <a:lstStyle/>
                    <a:p>
                      <a:endParaRPr lang="en-US" sz="1400" b="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dirty="0">
                          <a:solidFill>
                            <a:schemeClr val="tx1"/>
                          </a:solidFill>
                        </a:rPr>
                        <a:t>Total</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63.655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b="0" dirty="0">
                          <a:solidFill>
                            <a:schemeClr val="tx1"/>
                          </a:solidFill>
                        </a:rPr>
                        <a:t>17.58</a:t>
                      </a:r>
                      <a:endParaRPr lang="en-US" sz="1400" b="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b="0" dirty="0">
                          <a:solidFill>
                            <a:schemeClr val="tx1"/>
                          </a:solidFill>
                        </a:rPr>
                        <a:t>17.58</a:t>
                      </a:r>
                      <a:endParaRPr lang="en-US" sz="1400" b="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27.6%</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0" dirty="0">
                          <a:solidFill>
                            <a:schemeClr val="tx1"/>
                          </a:solidFill>
                        </a:rPr>
                        <a:t>46.075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bl>
          </a:graphicData>
        </a:graphic>
      </p:graphicFrame>
      <p:sp>
        <p:nvSpPr>
          <p:cNvPr id="8" name="Rectangle 7"/>
          <p:cNvSpPr/>
          <p:nvPr/>
        </p:nvSpPr>
        <p:spPr>
          <a:xfrm>
            <a:off x="0" y="914400"/>
            <a:ext cx="9906000" cy="457200"/>
          </a:xfrm>
          <a:prstGeom prst="rect">
            <a:avLst/>
          </a:prstGeom>
          <a:solidFill>
            <a:schemeClr val="accent6">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600" baseline="-25000" dirty="0">
              <a:solidFill>
                <a:schemeClr val="tx1"/>
              </a:solidFill>
            </a:endParaRPr>
          </a:p>
        </p:txBody>
      </p:sp>
      <p:sp>
        <p:nvSpPr>
          <p:cNvPr id="9" name="Title 1"/>
          <p:cNvSpPr>
            <a:spLocks noGrp="1"/>
          </p:cNvSpPr>
          <p:nvPr/>
        </p:nvSpPr>
        <p:spPr>
          <a:xfrm>
            <a:off x="495300" y="914402"/>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900" b="1" dirty="0">
                <a:latin typeface="Cambria" pitchFamily="18" charset="0"/>
              </a:rPr>
              <a:t>Manipur           </a:t>
            </a:r>
            <a:r>
              <a:rPr lang="en-US" sz="2900" b="1" dirty="0" err="1">
                <a:latin typeface="Cambria" pitchFamily="18" charset="0"/>
              </a:rPr>
              <a:t>Yearwise</a:t>
            </a:r>
            <a:r>
              <a:rPr lang="en-US" sz="2900" b="1" dirty="0">
                <a:latin typeface="Cambria" pitchFamily="18" charset="0"/>
              </a:rPr>
              <a:t> CA Release Progress</a:t>
            </a:r>
          </a:p>
        </p:txBody>
      </p:sp>
      <p:sp>
        <p:nvSpPr>
          <p:cNvPr id="10" name="Title 1"/>
          <p:cNvSpPr txBox="1">
            <a:spLocks/>
          </p:cNvSpPr>
          <p:nvPr/>
        </p:nvSpPr>
        <p:spPr>
          <a:xfrm>
            <a:off x="6356350" y="1524001"/>
            <a:ext cx="3384550" cy="314325"/>
          </a:xfrm>
          <a:prstGeom prst="rect">
            <a:avLst/>
          </a:prstGeom>
          <a:ln>
            <a:noFill/>
          </a:ln>
        </p:spPr>
        <p:txBody>
          <a:bodyPr vert="horz" lIns="91440" tIns="45720" rIns="91440" bIns="45720" rtlCol="0" anchor="ctr">
            <a:noAutofit/>
          </a:body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sz="1400" b="1" i="0" u="none" strike="noStrike" kern="1200" cap="none" spc="0" normalizeH="0" baseline="0" noProof="0" dirty="0">
                <a:ln>
                  <a:noFill/>
                </a:ln>
                <a:effectLst/>
                <a:uLnTx/>
                <a:uFillTx/>
                <a:latin typeface="Arial Narrow" pitchFamily="34" charset="0"/>
                <a:ea typeface="+mj-ea"/>
                <a:cs typeface="+mj-cs"/>
              </a:rPr>
              <a:t>(CA in Rs. </a:t>
            </a:r>
            <a:r>
              <a:rPr kumimoji="0" lang="en-US" sz="1400" b="1" i="0" u="none" strike="noStrike" kern="1200" cap="none" spc="0" normalizeH="0" baseline="0" noProof="0" dirty="0" err="1">
                <a:ln>
                  <a:noFill/>
                </a:ln>
                <a:effectLst/>
                <a:uLnTx/>
                <a:uFillTx/>
                <a:latin typeface="Arial Narrow" pitchFamily="34" charset="0"/>
                <a:ea typeface="+mj-ea"/>
                <a:cs typeface="+mj-cs"/>
              </a:rPr>
              <a:t>Crores</a:t>
            </a:r>
            <a:r>
              <a:rPr kumimoji="0" lang="en-US" sz="1400" b="1" i="0" u="none" strike="noStrike" kern="1200" cap="none" spc="0" normalizeH="0" noProof="0" dirty="0">
                <a:ln>
                  <a:noFill/>
                </a:ln>
                <a:effectLst/>
                <a:uLnTx/>
                <a:uFillTx/>
                <a:latin typeface="Arial Narrow" pitchFamily="34" charset="0"/>
                <a:ea typeface="+mj-ea"/>
                <a:cs typeface="+mj-cs"/>
              </a:rPr>
              <a:t>)</a:t>
            </a:r>
            <a:endParaRPr kumimoji="0" lang="en-US" sz="1400" b="1" i="0" u="none" strike="noStrike" kern="1200" cap="none" spc="0" normalizeH="0" baseline="0" noProof="0" dirty="0">
              <a:ln>
                <a:noFill/>
              </a:ln>
              <a:effectLst/>
              <a:uLnTx/>
              <a:uFillTx/>
              <a:latin typeface="Arial Narrow" pitchFamily="34" charset="0"/>
              <a:ea typeface="+mj-ea"/>
              <a:cs typeface="+mj-cs"/>
            </a:endParaRPr>
          </a:p>
        </p:txBody>
      </p:sp>
      <p:sp>
        <p:nvSpPr>
          <p:cNvPr id="11" name="Title 1"/>
          <p:cNvSpPr>
            <a:spLocks noGrp="1"/>
          </p:cNvSpPr>
          <p:nvPr/>
        </p:nvSpPr>
        <p:spPr>
          <a:xfrm>
            <a:off x="495300" y="6096001"/>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dirty="0">
                <a:latin typeface="Times New Roman" pitchFamily="18" charset="0"/>
                <a:cs typeface="Times New Roman" pitchFamily="18" charset="0"/>
              </a:rPr>
              <a:t>MANIPUR</a:t>
            </a:r>
          </a:p>
        </p:txBody>
      </p:sp>
      <p:sp>
        <p:nvSpPr>
          <p:cNvPr id="13" name="TextBox 12"/>
          <p:cNvSpPr txBox="1"/>
          <p:nvPr/>
        </p:nvSpPr>
        <p:spPr>
          <a:xfrm>
            <a:off x="412750" y="4267201"/>
            <a:ext cx="9245600" cy="923330"/>
          </a:xfrm>
          <a:prstGeom prst="rect">
            <a:avLst/>
          </a:prstGeom>
          <a:noFill/>
        </p:spPr>
        <p:txBody>
          <a:bodyPr wrap="square" rtlCol="0">
            <a:spAutoFit/>
          </a:bodyPr>
          <a:lstStyle/>
          <a:p>
            <a:pPr algn="just"/>
            <a:r>
              <a:rPr lang="en-IN" dirty="0">
                <a:latin typeface="Cambria" pitchFamily="18" charset="0"/>
              </a:rPr>
              <a:t>* Central Assistance was not proposed during 2016-17 to 2019-20 as state could not provide state matching share. The CA released in 2015-16 was utilised in 2017-18.  Loan has been sanctioned  to meet state share  from LTIF NABARD in December, 2019.</a:t>
            </a:r>
            <a:endParaRPr lang="en-US" dirty="0">
              <a:latin typeface="Cambria" pitchFamily="18" charset="0"/>
            </a:endParaRPr>
          </a:p>
        </p:txBody>
      </p:sp>
    </p:spTree>
    <p:extLst>
      <p:ext uri="{BB962C8B-B14F-4D97-AF65-F5344CB8AC3E}">
        <p14:creationId xmlns:p14="http://schemas.microsoft.com/office/powerpoint/2010/main" val="119875121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228600"/>
            <a:ext cx="9906000" cy="5334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aseline="-25000" dirty="0">
              <a:solidFill>
                <a:schemeClr val="tx1"/>
              </a:solidFill>
            </a:endParaRPr>
          </a:p>
        </p:txBody>
      </p:sp>
      <p:sp>
        <p:nvSpPr>
          <p:cNvPr id="6" name="Title 1"/>
          <p:cNvSpPr>
            <a:spLocks noGrp="1"/>
          </p:cNvSpPr>
          <p:nvPr>
            <p:ph type="title"/>
          </p:nvPr>
        </p:nvSpPr>
        <p:spPr>
          <a:xfrm>
            <a:off x="165100" y="228600"/>
            <a:ext cx="9575800" cy="533400"/>
          </a:xfrm>
          <a:ln>
            <a:noFill/>
          </a:ln>
        </p:spPr>
        <p:txBody>
          <a:bodyPr>
            <a:noAutofit/>
          </a:bodyPr>
          <a:lstStyle/>
          <a:p>
            <a:r>
              <a:rPr lang="en-US" sz="2200" b="1" dirty="0">
                <a:latin typeface="Arial Narrow" pitchFamily="34" charset="0"/>
              </a:rPr>
              <a:t>7th PIRC Meeting (11</a:t>
            </a:r>
            <a:r>
              <a:rPr lang="en-US" sz="2200" b="1" baseline="30000" dirty="0">
                <a:latin typeface="Arial Narrow" pitchFamily="34" charset="0"/>
              </a:rPr>
              <a:t>th</a:t>
            </a:r>
            <a:r>
              <a:rPr lang="en-US" sz="2200" b="1" dirty="0">
                <a:latin typeface="Arial Narrow" pitchFamily="34" charset="0"/>
              </a:rPr>
              <a:t> September, 2020) : Progress Review Presentations</a:t>
            </a:r>
          </a:p>
        </p:txBody>
      </p:sp>
      <p:graphicFrame>
        <p:nvGraphicFramePr>
          <p:cNvPr id="7" name="Content Placeholder 38"/>
          <p:cNvGraphicFramePr>
            <a:graphicFrameLocks noGrp="1"/>
          </p:cNvGraphicFramePr>
          <p:nvPr>
            <p:ph sz="half" idx="1"/>
          </p:nvPr>
        </p:nvGraphicFramePr>
        <p:xfrm>
          <a:off x="330202" y="2362200"/>
          <a:ext cx="8997947" cy="2743200"/>
        </p:xfrm>
        <a:graphic>
          <a:graphicData uri="http://schemas.openxmlformats.org/drawingml/2006/table">
            <a:tbl>
              <a:tblPr firstRow="1" bandRow="1">
                <a:tableStyleId>{073A0DAA-6AF3-43AB-8588-CEC1D06C72B9}</a:tableStyleId>
              </a:tblPr>
              <a:tblGrid>
                <a:gridCol w="482031">
                  <a:extLst>
                    <a:ext uri="{9D8B030D-6E8A-4147-A177-3AD203B41FA5}">
                      <a16:colId xmlns:a16="http://schemas.microsoft.com/office/drawing/2014/main" xmlns="" val="20000"/>
                    </a:ext>
                  </a:extLst>
                </a:gridCol>
                <a:gridCol w="1205083">
                  <a:extLst>
                    <a:ext uri="{9D8B030D-6E8A-4147-A177-3AD203B41FA5}">
                      <a16:colId xmlns:a16="http://schemas.microsoft.com/office/drawing/2014/main" xmlns="" val="20001"/>
                    </a:ext>
                  </a:extLst>
                </a:gridCol>
                <a:gridCol w="1365761">
                  <a:extLst>
                    <a:ext uri="{9D8B030D-6E8A-4147-A177-3AD203B41FA5}">
                      <a16:colId xmlns:a16="http://schemas.microsoft.com/office/drawing/2014/main" xmlns="" val="20002"/>
                    </a:ext>
                  </a:extLst>
                </a:gridCol>
                <a:gridCol w="964066">
                  <a:extLst>
                    <a:ext uri="{9D8B030D-6E8A-4147-A177-3AD203B41FA5}">
                      <a16:colId xmlns:a16="http://schemas.microsoft.com/office/drawing/2014/main" xmlns="" val="20003"/>
                    </a:ext>
                  </a:extLst>
                </a:gridCol>
                <a:gridCol w="1044404">
                  <a:extLst>
                    <a:ext uri="{9D8B030D-6E8A-4147-A177-3AD203B41FA5}">
                      <a16:colId xmlns:a16="http://schemas.microsoft.com/office/drawing/2014/main" xmlns="" val="20004"/>
                    </a:ext>
                  </a:extLst>
                </a:gridCol>
                <a:gridCol w="964066">
                  <a:extLst>
                    <a:ext uri="{9D8B030D-6E8A-4147-A177-3AD203B41FA5}">
                      <a16:colId xmlns:a16="http://schemas.microsoft.com/office/drawing/2014/main" xmlns="" val="20005"/>
                    </a:ext>
                  </a:extLst>
                </a:gridCol>
                <a:gridCol w="964066">
                  <a:extLst>
                    <a:ext uri="{9D8B030D-6E8A-4147-A177-3AD203B41FA5}">
                      <a16:colId xmlns:a16="http://schemas.microsoft.com/office/drawing/2014/main" xmlns="" val="20006"/>
                    </a:ext>
                  </a:extLst>
                </a:gridCol>
                <a:gridCol w="1044404">
                  <a:extLst>
                    <a:ext uri="{9D8B030D-6E8A-4147-A177-3AD203B41FA5}">
                      <a16:colId xmlns:a16="http://schemas.microsoft.com/office/drawing/2014/main" xmlns="" val="20007"/>
                    </a:ext>
                  </a:extLst>
                </a:gridCol>
                <a:gridCol w="964066">
                  <a:extLst>
                    <a:ext uri="{9D8B030D-6E8A-4147-A177-3AD203B41FA5}">
                      <a16:colId xmlns:a16="http://schemas.microsoft.com/office/drawing/2014/main" xmlns="" val="20008"/>
                    </a:ext>
                  </a:extLst>
                </a:gridCol>
              </a:tblGrid>
              <a:tr h="436282">
                <a:tc rowSpan="2">
                  <a:txBody>
                    <a:bodyPr/>
                    <a:lstStyle/>
                    <a:p>
                      <a:pPr algn="ctr"/>
                      <a:r>
                        <a:rPr lang="en-US" sz="1400" b="0" dirty="0">
                          <a:solidFill>
                            <a:schemeClr val="tx1"/>
                          </a:solidFill>
                        </a:rPr>
                        <a:t>Sl.</a:t>
                      </a:r>
                    </a:p>
                    <a:p>
                      <a:pPr algn="ctr"/>
                      <a:endParaRPr lang="en-US" sz="1400" b="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a:txBody>
                    <a:bodyPr/>
                    <a:lstStyle/>
                    <a:p>
                      <a:pPr algn="ctr"/>
                      <a:r>
                        <a:rPr lang="en-US" sz="1400" b="0" dirty="0">
                          <a:solidFill>
                            <a:schemeClr val="tx1"/>
                          </a:solidFill>
                        </a:rPr>
                        <a:t>Project</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a:txBody>
                    <a:bodyPr/>
                    <a:lstStyle/>
                    <a:p>
                      <a:pPr algn="ctr"/>
                      <a:r>
                        <a:rPr lang="en-US" sz="1400" b="0" dirty="0">
                          <a:solidFill>
                            <a:schemeClr val="tx1"/>
                          </a:solidFill>
                        </a:rPr>
                        <a:t>Total Expenditure Target</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gridSpan="5">
                  <a:txBody>
                    <a:bodyPr/>
                    <a:lstStyle/>
                    <a:p>
                      <a:pPr algn="ctr"/>
                      <a:r>
                        <a:rPr lang="en-US" sz="1400" b="0" dirty="0">
                          <a:solidFill>
                            <a:schemeClr val="tx1"/>
                          </a:solidFill>
                        </a:rPr>
                        <a:t>Total Expenditure</a:t>
                      </a:r>
                      <a:r>
                        <a:rPr lang="en-US" sz="1400" b="0" baseline="0" dirty="0">
                          <a:solidFill>
                            <a:schemeClr val="tx1"/>
                          </a:solidFill>
                        </a:rPr>
                        <a:t> </a:t>
                      </a:r>
                      <a:r>
                        <a:rPr lang="en-US" sz="1400" b="0" dirty="0">
                          <a:solidFill>
                            <a:schemeClr val="tx1"/>
                          </a:solidFill>
                        </a:rPr>
                        <a:t>Progress</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en-US" dirty="0"/>
                    </a:p>
                  </a:txBody>
                  <a:tcPr>
                    <a:lnB w="38100" cmpd="sng">
                      <a:noFill/>
                    </a:lnB>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rowSpan="2">
                  <a:txBody>
                    <a:bodyPr/>
                    <a:lstStyle/>
                    <a:p>
                      <a:pPr algn="ctr"/>
                      <a:r>
                        <a:rPr lang="en-US" sz="1400" b="0" dirty="0">
                          <a:solidFill>
                            <a:schemeClr val="tx1"/>
                          </a:solidFill>
                        </a:rPr>
                        <a:t>Target for 2020-21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xmlns="" val="10000"/>
                  </a:ext>
                </a:extLst>
              </a:tr>
              <a:tr h="717177">
                <a:tc vMerge="1">
                  <a:txBody>
                    <a:bodyPr/>
                    <a:lstStyle/>
                    <a:p>
                      <a:endParaRPr lang="en-US"/>
                    </a:p>
                  </a:txBody>
                  <a:tcPr/>
                </a:tc>
                <a:tc vMerge="1">
                  <a:txBody>
                    <a:bodyPr/>
                    <a:lstStyle/>
                    <a:p>
                      <a:endParaRPr lang="en-US" dirty="0"/>
                    </a:p>
                  </a:txBody>
                  <a:tcPr/>
                </a:tc>
                <a:tc vMerge="1">
                  <a:txBody>
                    <a:bodyPr/>
                    <a:lstStyle/>
                    <a:p>
                      <a:endParaRPr lang="en-US" dirty="0"/>
                    </a:p>
                  </a:txBody>
                  <a:tcPr/>
                </a:tc>
                <a:tc>
                  <a:txBody>
                    <a:bodyPr/>
                    <a:lstStyle/>
                    <a:p>
                      <a:pPr algn="ctr"/>
                      <a:r>
                        <a:rPr lang="en-US" sz="1400" b="0" dirty="0">
                          <a:solidFill>
                            <a:schemeClr val="tx1"/>
                          </a:solidFill>
                        </a:rPr>
                        <a:t>2017-18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2018-19</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2019-20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Total</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400" b="0" dirty="0">
                          <a:solidFill>
                            <a:schemeClr val="tx1"/>
                          </a:solidFill>
                        </a:rPr>
                        <a:t>% Progress</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vMerge="1">
                  <a:txBody>
                    <a:bodyPr/>
                    <a:lstStyle/>
                    <a:p>
                      <a:endParaRPr lang="en-US" dirty="0"/>
                    </a:p>
                  </a:txBody>
                  <a:tcPr/>
                </a:tc>
                <a:extLst>
                  <a:ext uri="{0D108BD9-81ED-4DB2-BD59-A6C34878D82A}">
                    <a16:rowId xmlns:a16="http://schemas.microsoft.com/office/drawing/2014/main" xmlns="" val="10001"/>
                  </a:ext>
                </a:extLst>
              </a:tr>
              <a:tr h="717177">
                <a:tc>
                  <a:txBody>
                    <a:bodyPr/>
                    <a:lstStyle/>
                    <a:p>
                      <a:r>
                        <a:rPr lang="en-US" sz="1400" b="1" dirty="0">
                          <a:solidFill>
                            <a:schemeClr val="tx1"/>
                          </a:solidFill>
                        </a:rPr>
                        <a:t>1</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1" dirty="0" err="1">
                          <a:solidFill>
                            <a:schemeClr val="tx1"/>
                          </a:solidFill>
                        </a:rPr>
                        <a:t>Dolaithabi</a:t>
                      </a:r>
                      <a:r>
                        <a:rPr lang="en-US" sz="1400" b="1" dirty="0">
                          <a:solidFill>
                            <a:schemeClr val="tx1"/>
                          </a:solidFill>
                        </a:rPr>
                        <a:t> Barrage</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30.627</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5.050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4.010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9.060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29%</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21.567</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436282">
                <a:tc>
                  <a:txBody>
                    <a:bodyPr/>
                    <a:lstStyle/>
                    <a:p>
                      <a:r>
                        <a:rPr lang="en-US" sz="1400" b="1" dirty="0">
                          <a:solidFill>
                            <a:schemeClr val="tx1"/>
                          </a:solidFill>
                        </a:rPr>
                        <a:t>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1" dirty="0" err="1">
                          <a:solidFill>
                            <a:schemeClr val="tx1"/>
                          </a:solidFill>
                        </a:rPr>
                        <a:t>Thoubal</a:t>
                      </a:r>
                      <a:endParaRPr lang="en-US" sz="1400" b="1"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92.085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14.290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dirty="0">
                          <a:solidFill>
                            <a:schemeClr val="tx1"/>
                          </a:solidFill>
                        </a:rPr>
                        <a:t>11.810</a:t>
                      </a:r>
                      <a:endParaRPr lang="en-US" sz="14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dirty="0">
                          <a:solidFill>
                            <a:schemeClr val="tx1"/>
                          </a:solidFill>
                        </a:rPr>
                        <a:t>26.100</a:t>
                      </a:r>
                      <a:endParaRPr lang="en-US" sz="14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28%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dirty="0">
                          <a:solidFill>
                            <a:schemeClr val="tx1"/>
                          </a:solidFill>
                        </a:rPr>
                        <a:t>65.985</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436282">
                <a:tc>
                  <a:txBody>
                    <a:bodyPr/>
                    <a:lstStyle/>
                    <a:p>
                      <a:endParaRPr lang="en-US" sz="1400" b="1"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1" dirty="0">
                          <a:solidFill>
                            <a:schemeClr val="tx1"/>
                          </a:solidFill>
                        </a:rPr>
                        <a:t>Total</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122.712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19.340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0</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b="1" dirty="0">
                          <a:solidFill>
                            <a:schemeClr val="tx1"/>
                          </a:solidFill>
                        </a:rPr>
                        <a:t>15.820</a:t>
                      </a:r>
                      <a:endParaRPr lang="en-US" sz="1400" b="1"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IN" sz="1400" b="1" dirty="0">
                          <a:solidFill>
                            <a:schemeClr val="tx1"/>
                          </a:solidFill>
                        </a:rPr>
                        <a:t>35.160</a:t>
                      </a:r>
                      <a:endParaRPr lang="en-US" sz="1400" b="1"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28%</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400" b="1" dirty="0">
                          <a:solidFill>
                            <a:schemeClr val="tx1"/>
                          </a:solidFill>
                        </a:rPr>
                        <a:t>87.552</a:t>
                      </a: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bl>
          </a:graphicData>
        </a:graphic>
      </p:graphicFrame>
      <p:sp>
        <p:nvSpPr>
          <p:cNvPr id="8" name="Rectangle 7"/>
          <p:cNvSpPr/>
          <p:nvPr/>
        </p:nvSpPr>
        <p:spPr>
          <a:xfrm>
            <a:off x="0" y="1143000"/>
            <a:ext cx="9906000" cy="457200"/>
          </a:xfrm>
          <a:prstGeom prst="rect">
            <a:avLst/>
          </a:prstGeom>
          <a:solidFill>
            <a:schemeClr val="accent6">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600" baseline="-25000" dirty="0">
              <a:solidFill>
                <a:schemeClr val="tx1"/>
              </a:solidFill>
            </a:endParaRPr>
          </a:p>
        </p:txBody>
      </p:sp>
      <p:sp>
        <p:nvSpPr>
          <p:cNvPr id="9" name="Title 1"/>
          <p:cNvSpPr>
            <a:spLocks noGrp="1"/>
          </p:cNvSpPr>
          <p:nvPr/>
        </p:nvSpPr>
        <p:spPr>
          <a:xfrm>
            <a:off x="495300" y="1143002"/>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900" b="1" dirty="0">
                <a:latin typeface="Cambria" pitchFamily="18" charset="0"/>
              </a:rPr>
              <a:t>Total Expenditure Progress</a:t>
            </a:r>
          </a:p>
        </p:txBody>
      </p:sp>
      <p:sp>
        <p:nvSpPr>
          <p:cNvPr id="10" name="Title 1"/>
          <p:cNvSpPr txBox="1">
            <a:spLocks/>
          </p:cNvSpPr>
          <p:nvPr/>
        </p:nvSpPr>
        <p:spPr>
          <a:xfrm>
            <a:off x="6191250" y="1819275"/>
            <a:ext cx="3219450" cy="533400"/>
          </a:xfrm>
          <a:prstGeom prst="rect">
            <a:avLst/>
          </a:prstGeom>
          <a:ln>
            <a:noFill/>
          </a:ln>
        </p:spPr>
        <p:txBody>
          <a:bodyPr vert="horz" lIns="91440" tIns="45720" rIns="91440" bIns="45720" rtlCol="0" anchor="ctr">
            <a:noAutofit/>
          </a:body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sz="1400" b="1" i="0" u="none" strike="noStrike" kern="1200" cap="none" spc="0" normalizeH="0" baseline="0" noProof="0" dirty="0">
                <a:ln>
                  <a:noFill/>
                </a:ln>
                <a:effectLst/>
                <a:uLnTx/>
                <a:uFillTx/>
                <a:latin typeface="Arial Narrow" pitchFamily="34" charset="0"/>
                <a:ea typeface="+mj-ea"/>
                <a:cs typeface="+mj-cs"/>
              </a:rPr>
              <a:t>(TE in Rs. </a:t>
            </a:r>
            <a:r>
              <a:rPr kumimoji="0" lang="en-US" sz="1400" b="1" i="0" u="none" strike="noStrike" kern="1200" cap="none" spc="0" normalizeH="0" baseline="0" noProof="0" dirty="0" err="1">
                <a:ln>
                  <a:noFill/>
                </a:ln>
                <a:effectLst/>
                <a:uLnTx/>
                <a:uFillTx/>
                <a:latin typeface="Arial Narrow" pitchFamily="34" charset="0"/>
                <a:ea typeface="+mj-ea"/>
                <a:cs typeface="+mj-cs"/>
              </a:rPr>
              <a:t>Crores</a:t>
            </a:r>
            <a:r>
              <a:rPr kumimoji="0" lang="en-US" sz="1400" b="1" i="0" u="none" strike="noStrike" kern="1200" cap="none" spc="0" normalizeH="0" noProof="0" dirty="0">
                <a:ln>
                  <a:noFill/>
                </a:ln>
                <a:effectLst/>
                <a:uLnTx/>
                <a:uFillTx/>
                <a:latin typeface="Arial Narrow" pitchFamily="34" charset="0"/>
                <a:ea typeface="+mj-ea"/>
                <a:cs typeface="+mj-cs"/>
              </a:rPr>
              <a:t>)</a:t>
            </a:r>
            <a:endParaRPr kumimoji="0" lang="en-US" sz="1400" b="1" i="0" u="none" strike="noStrike" kern="1200" cap="none" spc="0" normalizeH="0" baseline="0" noProof="0" dirty="0">
              <a:ln>
                <a:noFill/>
              </a:ln>
              <a:effectLst/>
              <a:uLnTx/>
              <a:uFillTx/>
              <a:latin typeface="Arial Narrow" pitchFamily="34" charset="0"/>
              <a:ea typeface="+mj-ea"/>
              <a:cs typeface="+mj-cs"/>
            </a:endParaRPr>
          </a:p>
        </p:txBody>
      </p:sp>
      <p:sp>
        <p:nvSpPr>
          <p:cNvPr id="11" name="Title 1"/>
          <p:cNvSpPr>
            <a:spLocks noGrp="1"/>
          </p:cNvSpPr>
          <p:nvPr/>
        </p:nvSpPr>
        <p:spPr>
          <a:xfrm>
            <a:off x="495300" y="6096001"/>
            <a:ext cx="9080500" cy="457199"/>
          </a:xfrm>
          <a:prstGeom prst="rect">
            <a:avLst/>
          </a:prstGeom>
          <a:ln>
            <a:noFill/>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dirty="0">
                <a:latin typeface="Times New Roman" pitchFamily="18" charset="0"/>
                <a:cs typeface="Times New Roman" pitchFamily="18" charset="0"/>
              </a:rPr>
              <a:t>MANIPUR</a:t>
            </a:r>
          </a:p>
        </p:txBody>
      </p:sp>
    </p:spTree>
    <p:extLst>
      <p:ext uri="{BB962C8B-B14F-4D97-AF65-F5344CB8AC3E}">
        <p14:creationId xmlns:p14="http://schemas.microsoft.com/office/powerpoint/2010/main" val="1530698181"/>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03FB854-E84A-45A1-87BB-280DF4355910}"/>
              </a:ext>
            </a:extLst>
          </p:cNvPr>
          <p:cNvSpPr>
            <a:spLocks noGrp="1"/>
          </p:cNvSpPr>
          <p:nvPr>
            <p:ph type="title"/>
          </p:nvPr>
        </p:nvSpPr>
        <p:spPr>
          <a:xfrm>
            <a:off x="1204714" y="2711451"/>
            <a:ext cx="6521450" cy="669925"/>
          </a:xfrm>
        </p:spPr>
        <p:txBody>
          <a:bodyPr>
            <a:normAutofit fontScale="90000"/>
          </a:bodyPr>
          <a:lstStyle/>
          <a:p>
            <a:pPr fontAlgn="auto">
              <a:spcAft>
                <a:spcPts val="0"/>
              </a:spcAft>
              <a:defRPr/>
            </a:pPr>
            <a:r>
              <a:rPr dirty="0">
                <a:solidFill>
                  <a:schemeClr val="accent1">
                    <a:tint val="88000"/>
                    <a:satMod val="150000"/>
                  </a:schemeClr>
                </a:solidFill>
              </a:rPr>
              <a:t>                        </a:t>
            </a:r>
            <a:r>
              <a:rPr sz="4000" dirty="0">
                <a:solidFill>
                  <a:schemeClr val="accent1">
                    <a:tint val="88000"/>
                    <a:satMod val="150000"/>
                  </a:schemeClr>
                </a:solidFill>
                <a:latin typeface="Algerian" panose="04020705040A02060702" pitchFamily="82" charset="0"/>
              </a:rPr>
              <a:t>-</a:t>
            </a:r>
            <a:r>
              <a:rPr sz="4900" dirty="0">
                <a:solidFill>
                  <a:schemeClr val="accent1">
                    <a:tint val="88000"/>
                    <a:satMod val="150000"/>
                  </a:schemeClr>
                </a:solidFill>
                <a:latin typeface="Algerian" panose="04020705040A02060702" pitchFamily="82" charset="0"/>
              </a:rPr>
              <a:t>THANKS</a:t>
            </a:r>
            <a:r>
              <a:rPr sz="4000" dirty="0">
                <a:solidFill>
                  <a:schemeClr val="accent1">
                    <a:tint val="88000"/>
                    <a:satMod val="150000"/>
                  </a:schemeClr>
                </a:solidFill>
                <a:latin typeface="Algerian" panose="04020705040A02060702" pitchFamily="82" charset="0"/>
              </a:rPr>
              <a:t>-</a:t>
            </a:r>
            <a:endParaRPr lang="en-US" dirty="0">
              <a:solidFill>
                <a:schemeClr val="accent1">
                  <a:tint val="88000"/>
                  <a:satMod val="150000"/>
                </a:schemeClr>
              </a:solidFill>
              <a:latin typeface="Algerian" panose="04020705040A02060702" pitchFamily="82" charset="0"/>
            </a:endParaRPr>
          </a:p>
        </p:txBody>
      </p:sp>
    </p:spTree>
    <p:extLst>
      <p:ext uri="{BB962C8B-B14F-4D97-AF65-F5344CB8AC3E}">
        <p14:creationId xmlns:p14="http://schemas.microsoft.com/office/powerpoint/2010/main" val="1636152702"/>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5999E1BD-B45E-4949-AE87-9218BFE8309C}"/>
              </a:ext>
            </a:extLst>
          </p:cNvPr>
          <p:cNvSpPr/>
          <p:nvPr/>
        </p:nvSpPr>
        <p:spPr bwMode="auto">
          <a:xfrm>
            <a:off x="281806" y="546537"/>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4000" b="1" dirty="0">
                <a:latin typeface="+mn-lt"/>
                <a:cs typeface="+mn-cs"/>
              </a:rPr>
              <a:t>ASSAM</a:t>
            </a:r>
          </a:p>
        </p:txBody>
      </p:sp>
      <p:graphicFrame>
        <p:nvGraphicFramePr>
          <p:cNvPr id="4" name="Content Placeholder 3">
            <a:extLst>
              <a:ext uri="{FF2B5EF4-FFF2-40B4-BE49-F238E27FC236}">
                <a16:creationId xmlns:a16="http://schemas.microsoft.com/office/drawing/2014/main" xmlns="" id="{06787AB9-61FB-465A-9771-9C1ECFA8BA5E}"/>
              </a:ext>
            </a:extLst>
          </p:cNvPr>
          <p:cNvGraphicFramePr>
            <a:graphicFrameLocks noGrp="1"/>
          </p:cNvGraphicFramePr>
          <p:nvPr>
            <p:extLst>
              <p:ext uri="{D42A27DB-BD31-4B8C-83A1-F6EECF244321}">
                <p14:modId xmlns:p14="http://schemas.microsoft.com/office/powerpoint/2010/main" val="255293089"/>
              </p:ext>
            </p:extLst>
          </p:nvPr>
        </p:nvGraphicFramePr>
        <p:xfrm>
          <a:off x="412750" y="1189038"/>
          <a:ext cx="9346208" cy="909296"/>
        </p:xfrm>
        <a:graphic>
          <a:graphicData uri="http://schemas.openxmlformats.org/drawingml/2006/table">
            <a:tbl>
              <a:tblPr/>
              <a:tblGrid>
                <a:gridCol w="9346208">
                  <a:extLst>
                    <a:ext uri="{9D8B030D-6E8A-4147-A177-3AD203B41FA5}">
                      <a16:colId xmlns:a16="http://schemas.microsoft.com/office/drawing/2014/main" xmlns="" val="20000"/>
                    </a:ext>
                  </a:extLst>
                </a:gridCol>
              </a:tblGrid>
              <a:tr h="873125">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500" b="1" i="0" u="none" strike="noStrike" cap="none" normalizeH="0" baseline="0" dirty="0">
                          <a:ln>
                            <a:noFill/>
                          </a:ln>
                          <a:solidFill>
                            <a:schemeClr val="tx1"/>
                          </a:solidFill>
                          <a:effectLst/>
                          <a:latin typeface="Arial" pitchFamily="34" charset="0"/>
                          <a:ea typeface="MS PGothic" pitchFamily="34" charset="-128"/>
                        </a:rPr>
                        <a:t>Number of Projects : 3                       </a:t>
                      </a:r>
                      <a:r>
                        <a:rPr kumimoji="0" lang="en-IN" sz="2500" b="1" i="0" u="none" strike="noStrike" cap="none" normalizeH="0" baseline="0" dirty="0" smtClean="0">
                          <a:ln>
                            <a:noFill/>
                          </a:ln>
                          <a:solidFill>
                            <a:schemeClr val="tx1"/>
                          </a:solidFill>
                          <a:effectLst/>
                          <a:latin typeface="Arial" pitchFamily="34" charset="0"/>
                          <a:ea typeface="MS PGothic" pitchFamily="34" charset="-128"/>
                        </a:rPr>
                        <a:t>    </a:t>
                      </a:r>
                      <a:r>
                        <a:rPr kumimoji="0" lang="en-IN" sz="2500" b="1" i="0" u="none" strike="noStrike" cap="none" normalizeH="0" baseline="0" dirty="0">
                          <a:ln>
                            <a:noFill/>
                          </a:ln>
                          <a:solidFill>
                            <a:schemeClr val="tx1"/>
                          </a:solidFill>
                          <a:effectLst/>
                          <a:latin typeface="Arial" pitchFamily="34" charset="0"/>
                          <a:ea typeface="MS PGothic" pitchFamily="34" charset="-128"/>
                        </a:rPr>
                        <a:t>Projects Included: 3</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500" b="1" i="0" u="none" strike="noStrike" cap="none" normalizeH="0" baseline="0" dirty="0">
                          <a:ln>
                            <a:noFill/>
                          </a:ln>
                          <a:solidFill>
                            <a:schemeClr val="tx1"/>
                          </a:solidFill>
                          <a:effectLst/>
                          <a:latin typeface="Arial" pitchFamily="34" charset="0"/>
                          <a:ea typeface="MS PGothic" pitchFamily="34" charset="-128"/>
                        </a:rPr>
                        <a:t>Projects Availing CA: 3   </a:t>
                      </a:r>
                      <a:r>
                        <a:rPr kumimoji="0" lang="en-IN" sz="2500" b="1" i="0" u="none" strike="noStrike" cap="none" normalizeH="0" baseline="0" dirty="0" smtClean="0">
                          <a:ln>
                            <a:noFill/>
                          </a:ln>
                          <a:solidFill>
                            <a:schemeClr val="tx1"/>
                          </a:solidFill>
                          <a:effectLst/>
                          <a:latin typeface="Arial" pitchFamily="34" charset="0"/>
                          <a:ea typeface="MS PGothic" pitchFamily="34" charset="-128"/>
                        </a:rPr>
                        <a:t>     </a:t>
                      </a:r>
                      <a:r>
                        <a:rPr kumimoji="0" lang="en-IN" sz="2500" b="1" i="0" u="none" strike="noStrike" cap="none" normalizeH="0" baseline="0" dirty="0">
                          <a:ln>
                            <a:noFill/>
                          </a:ln>
                          <a:solidFill>
                            <a:schemeClr val="tx1"/>
                          </a:solidFill>
                          <a:effectLst/>
                          <a:latin typeface="Arial" pitchFamily="34" charset="0"/>
                          <a:ea typeface="MS PGothic" pitchFamily="34" charset="-128"/>
                        </a:rPr>
                        <a:t>Projects Reporting Progress:3</a:t>
                      </a:r>
                    </a:p>
                  </a:txBody>
                  <a:tcPr marL="55719" marR="55719" marT="35548" marB="35548"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bl>
          </a:graphicData>
        </a:graphic>
      </p:graphicFrame>
      <p:graphicFrame>
        <p:nvGraphicFramePr>
          <p:cNvPr id="12" name="Chart 11">
            <a:extLst>
              <a:ext uri="{FF2B5EF4-FFF2-40B4-BE49-F238E27FC236}">
                <a16:creationId xmlns:a16="http://schemas.microsoft.com/office/drawing/2014/main" xmlns="" id="{8A0D4373-F7BC-41AD-A898-89D6FBE8AA0D}"/>
              </a:ext>
            </a:extLst>
          </p:cNvPr>
          <p:cNvGraphicFramePr/>
          <p:nvPr>
            <p:extLst>
              <p:ext uri="{D42A27DB-BD31-4B8C-83A1-F6EECF244321}">
                <p14:modId xmlns:p14="http://schemas.microsoft.com/office/powerpoint/2010/main" val="1175757944"/>
              </p:ext>
            </p:extLst>
          </p:nvPr>
        </p:nvGraphicFramePr>
        <p:xfrm>
          <a:off x="473950" y="2380593"/>
          <a:ext cx="8851353" cy="4177862"/>
        </p:xfrm>
        <a:graphic>
          <a:graphicData uri="http://schemas.openxmlformats.org/drawingml/2006/chart">
            <c:chart xmlns:c="http://schemas.openxmlformats.org/drawingml/2006/chart" xmlns:r="http://schemas.openxmlformats.org/officeDocument/2006/relationships" r:id="rId3"/>
          </a:graphicData>
        </a:graphic>
      </p:graphicFrame>
      <p:sp>
        <p:nvSpPr>
          <p:cNvPr id="2060" name="TextBox 13">
            <a:extLst>
              <a:ext uri="{FF2B5EF4-FFF2-40B4-BE49-F238E27FC236}">
                <a16:creationId xmlns:a16="http://schemas.microsoft.com/office/drawing/2014/main" xmlns="" id="{B7AFFBB9-FF47-4A86-B943-D90706716F76}"/>
              </a:ext>
            </a:extLst>
          </p:cNvPr>
          <p:cNvSpPr txBox="1">
            <a:spLocks noChangeArrowheads="1"/>
          </p:cNvSpPr>
          <p:nvPr/>
        </p:nvSpPr>
        <p:spPr bwMode="auto">
          <a:xfrm>
            <a:off x="6571754" y="2805535"/>
            <a:ext cx="2151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IN" altLang="en-US" sz="2400" b="1" u="sng" dirty="0">
                <a:latin typeface="Calibri" panose="020F0502020204030204" pitchFamily="34" charset="0"/>
              </a:rPr>
              <a:t>Physical Progress</a:t>
            </a:r>
            <a:endParaRPr lang="en-US" altLang="en-US" sz="2400" b="1" u="sng" dirty="0">
              <a:latin typeface="Calibri" panose="020F0502020204030204" pitchFamily="34" charset="0"/>
            </a:endParaRPr>
          </a:p>
        </p:txBody>
      </p:sp>
      <p:cxnSp>
        <p:nvCxnSpPr>
          <p:cNvPr id="5" name="Straight Arrow Connector 4">
            <a:extLst>
              <a:ext uri="{FF2B5EF4-FFF2-40B4-BE49-F238E27FC236}">
                <a16:creationId xmlns:a16="http://schemas.microsoft.com/office/drawing/2014/main" xmlns="" id="{F272EFCD-6F31-4E29-95C6-05B97D42244D}"/>
              </a:ext>
            </a:extLst>
          </p:cNvPr>
          <p:cNvCxnSpPr/>
          <p:nvPr/>
        </p:nvCxnSpPr>
        <p:spPr>
          <a:xfrm>
            <a:off x="4900117" y="3763959"/>
            <a:ext cx="5915" cy="2048861"/>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2062" name="TextBox 7">
            <a:extLst>
              <a:ext uri="{FF2B5EF4-FFF2-40B4-BE49-F238E27FC236}">
                <a16:creationId xmlns:a16="http://schemas.microsoft.com/office/drawing/2014/main" xmlns="" id="{E33CA797-8B5C-4053-82F5-B9573E3F90B8}"/>
              </a:ext>
            </a:extLst>
          </p:cNvPr>
          <p:cNvSpPr txBox="1">
            <a:spLocks noChangeArrowheads="1"/>
          </p:cNvSpPr>
          <p:nvPr/>
        </p:nvSpPr>
        <p:spPr bwMode="auto">
          <a:xfrm>
            <a:off x="4457700" y="284163"/>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IN" altLang="en-US">
              <a:latin typeface="Calibri" panose="020F0502020204030204" pitchFamily="34" charset="0"/>
            </a:endParaRPr>
          </a:p>
        </p:txBody>
      </p:sp>
      <p:sp>
        <p:nvSpPr>
          <p:cNvPr id="13" name="Rectangle 12">
            <a:extLst>
              <a:ext uri="{FF2B5EF4-FFF2-40B4-BE49-F238E27FC236}">
                <a16:creationId xmlns:a16="http://schemas.microsoft.com/office/drawing/2014/main" xmlns="" id="{49A695EF-4605-4451-8FB2-B8E41E6057E3}"/>
              </a:ext>
            </a:extLst>
          </p:cNvPr>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sp>
        <p:nvSpPr>
          <p:cNvPr id="2064" name="Footer Placeholder 5">
            <a:extLst>
              <a:ext uri="{FF2B5EF4-FFF2-40B4-BE49-F238E27FC236}">
                <a16:creationId xmlns:a16="http://schemas.microsoft.com/office/drawing/2014/main" xmlns="" id="{DA59A08C-F6AF-4E73-8C78-B87F98B7F1B3}"/>
              </a:ext>
            </a:extLst>
          </p:cNvPr>
          <p:cNvSpPr txBox="1">
            <a:spLocks/>
          </p:cNvSpPr>
          <p:nvPr/>
        </p:nvSpPr>
        <p:spPr bwMode="auto">
          <a:xfrm>
            <a:off x="3228479" y="6496051"/>
            <a:ext cx="3343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en-US" b="1">
                <a:latin typeface="Book Antiqua" panose="02040602050305030304" pitchFamily="18" charset="0"/>
              </a:rPr>
              <a:t>ASSAM</a:t>
            </a:r>
            <a:endParaRPr lang="en-IN" altLang="en-US" b="1">
              <a:latin typeface="Book Antiqua" panose="02040602050305030304" pitchFamily="18" charset="0"/>
            </a:endParaRPr>
          </a:p>
        </p:txBody>
      </p:sp>
    </p:spTree>
    <p:extLst>
      <p:ext uri="{BB962C8B-B14F-4D97-AF65-F5344CB8AC3E}">
        <p14:creationId xmlns:p14="http://schemas.microsoft.com/office/powerpoint/2010/main" val="391908121"/>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EFB08B66-1435-4C5F-ADE0-DF5796AEF089}"/>
              </a:ext>
            </a:extLst>
          </p:cNvPr>
          <p:cNvSpPr/>
          <p:nvPr/>
        </p:nvSpPr>
        <p:spPr bwMode="auto">
          <a:xfrm>
            <a:off x="1"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dirty="0">
                <a:solidFill>
                  <a:srgbClr val="800000"/>
                </a:solidFill>
                <a:effectLst>
                  <a:outerShdw blurRad="38100" dist="38100" dir="2700000" algn="tl">
                    <a:srgbClr val="C0C0C0"/>
                  </a:outerShdw>
                </a:effectLst>
                <a:latin typeface="+mn-lt"/>
              </a:rPr>
              <a:t>CCA Progress</a:t>
            </a:r>
            <a:endParaRPr lang="en-US" sz="2800" b="1" dirty="0">
              <a:latin typeface="+mn-lt"/>
            </a:endParaRPr>
          </a:p>
        </p:txBody>
      </p:sp>
      <p:graphicFrame>
        <p:nvGraphicFramePr>
          <p:cNvPr id="4" name="Table 3">
            <a:extLst>
              <a:ext uri="{FF2B5EF4-FFF2-40B4-BE49-F238E27FC236}">
                <a16:creationId xmlns:a16="http://schemas.microsoft.com/office/drawing/2014/main" xmlns="" id="{CFDC1346-B1DC-421B-B88D-FFDCE7A78172}"/>
              </a:ext>
            </a:extLst>
          </p:cNvPr>
          <p:cNvGraphicFramePr>
            <a:graphicFrameLocks noGrp="1"/>
          </p:cNvGraphicFramePr>
          <p:nvPr>
            <p:extLst>
              <p:ext uri="{D42A27DB-BD31-4B8C-83A1-F6EECF244321}">
                <p14:modId xmlns:p14="http://schemas.microsoft.com/office/powerpoint/2010/main" val="2235329021"/>
              </p:ext>
            </p:extLst>
          </p:nvPr>
        </p:nvGraphicFramePr>
        <p:xfrm>
          <a:off x="219075" y="1639613"/>
          <a:ext cx="9296399" cy="4465749"/>
        </p:xfrm>
        <a:graphic>
          <a:graphicData uri="http://schemas.openxmlformats.org/drawingml/2006/table">
            <a:tbl>
              <a:tblPr/>
              <a:tblGrid>
                <a:gridCol w="455139">
                  <a:extLst>
                    <a:ext uri="{9D8B030D-6E8A-4147-A177-3AD203B41FA5}">
                      <a16:colId xmlns:a16="http://schemas.microsoft.com/office/drawing/2014/main" xmlns="" val="20000"/>
                    </a:ext>
                  </a:extLst>
                </a:gridCol>
                <a:gridCol w="1268874">
                  <a:extLst>
                    <a:ext uri="{9D8B030D-6E8A-4147-A177-3AD203B41FA5}">
                      <a16:colId xmlns:a16="http://schemas.microsoft.com/office/drawing/2014/main" xmlns="" val="20001"/>
                    </a:ext>
                  </a:extLst>
                </a:gridCol>
                <a:gridCol w="806419">
                  <a:extLst>
                    <a:ext uri="{9D8B030D-6E8A-4147-A177-3AD203B41FA5}">
                      <a16:colId xmlns:a16="http://schemas.microsoft.com/office/drawing/2014/main" xmlns="" val="20002"/>
                    </a:ext>
                  </a:extLst>
                </a:gridCol>
                <a:gridCol w="821048">
                  <a:extLst>
                    <a:ext uri="{9D8B030D-6E8A-4147-A177-3AD203B41FA5}">
                      <a16:colId xmlns:a16="http://schemas.microsoft.com/office/drawing/2014/main" xmlns="" val="20003"/>
                    </a:ext>
                  </a:extLst>
                </a:gridCol>
                <a:gridCol w="855110">
                  <a:extLst>
                    <a:ext uri="{9D8B030D-6E8A-4147-A177-3AD203B41FA5}">
                      <a16:colId xmlns:a16="http://schemas.microsoft.com/office/drawing/2014/main" xmlns="" val="20004"/>
                    </a:ext>
                  </a:extLst>
                </a:gridCol>
                <a:gridCol w="993031">
                  <a:extLst>
                    <a:ext uri="{9D8B030D-6E8A-4147-A177-3AD203B41FA5}">
                      <a16:colId xmlns:a16="http://schemas.microsoft.com/office/drawing/2014/main" xmlns="" val="20005"/>
                    </a:ext>
                  </a:extLst>
                </a:gridCol>
                <a:gridCol w="896487">
                  <a:extLst>
                    <a:ext uri="{9D8B030D-6E8A-4147-A177-3AD203B41FA5}">
                      <a16:colId xmlns:a16="http://schemas.microsoft.com/office/drawing/2014/main" xmlns="" val="20006"/>
                    </a:ext>
                  </a:extLst>
                </a:gridCol>
                <a:gridCol w="951655">
                  <a:extLst>
                    <a:ext uri="{9D8B030D-6E8A-4147-A177-3AD203B41FA5}">
                      <a16:colId xmlns:a16="http://schemas.microsoft.com/office/drawing/2014/main" xmlns="" val="20007"/>
                    </a:ext>
                  </a:extLst>
                </a:gridCol>
                <a:gridCol w="772358">
                  <a:extLst>
                    <a:ext uri="{9D8B030D-6E8A-4147-A177-3AD203B41FA5}">
                      <a16:colId xmlns:a16="http://schemas.microsoft.com/office/drawing/2014/main" xmlns="" val="20010"/>
                    </a:ext>
                  </a:extLst>
                </a:gridCol>
                <a:gridCol w="717188">
                  <a:extLst>
                    <a:ext uri="{9D8B030D-6E8A-4147-A177-3AD203B41FA5}">
                      <a16:colId xmlns:a16="http://schemas.microsoft.com/office/drawing/2014/main" xmlns="" val="20008"/>
                    </a:ext>
                  </a:extLst>
                </a:gridCol>
                <a:gridCol w="759090">
                  <a:extLst>
                    <a:ext uri="{9D8B030D-6E8A-4147-A177-3AD203B41FA5}">
                      <a16:colId xmlns:a16="http://schemas.microsoft.com/office/drawing/2014/main" xmlns="" val="20009"/>
                    </a:ext>
                  </a:extLst>
                </a:gridCol>
              </a:tblGrid>
              <a:tr h="484903">
                <a:tc rowSpan="2">
                  <a:txBody>
                    <a:bodyPr/>
                    <a:lstStyle/>
                    <a:p>
                      <a:pPr algn="ctr" fontAlgn="t"/>
                      <a:r>
                        <a:rPr lang="en-US" sz="1400" b="1" i="0" u="none" strike="noStrike" dirty="0">
                          <a:solidFill>
                            <a:schemeClr val="tx1"/>
                          </a:solidFill>
                          <a:latin typeface="Arial" pitchFamily="34" charset="0"/>
                          <a:cs typeface="Arial" pitchFamily="34" charset="0"/>
                        </a:rPr>
                        <a:t>Sr. No.</a:t>
                      </a: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Project</a:t>
                      </a: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Balance CCA Target</a:t>
                      </a: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400" b="1" i="0" u="none" strike="noStrike" dirty="0">
                          <a:solidFill>
                            <a:schemeClr val="tx1"/>
                          </a:solidFill>
                          <a:latin typeface="Arial" pitchFamily="34" charset="0"/>
                          <a:cs typeface="Arial" pitchFamily="34" charset="0"/>
                        </a:rPr>
                        <a:t>CCA Progress</a:t>
                      </a:r>
                      <a:endParaRPr lang="en-US" sz="1400" b="1" i="0" u="none" strike="noStrike" dirty="0">
                        <a:solidFill>
                          <a:schemeClr val="tx1"/>
                        </a:solidFill>
                        <a:latin typeface="Arial" pitchFamily="34" charset="0"/>
                        <a:cs typeface="Arial" pitchFamily="34" charset="0"/>
                      </a:endParaRP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4" marR="8874"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a:solidFill>
                          <a:schemeClr val="tx1"/>
                        </a:solidFill>
                        <a:latin typeface="Arial" pitchFamily="34" charset="0"/>
                        <a:cs typeface="Arial" pitchFamily="34" charset="0"/>
                      </a:endParaRPr>
                    </a:p>
                    <a:p>
                      <a:pPr algn="ctr" fontAlgn="t"/>
                      <a:r>
                        <a:rPr lang="en-US" sz="1400" b="1" i="0" u="none" strike="noStrike" dirty="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849536">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2019-20</a:t>
                      </a: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2020-21</a:t>
                      </a:r>
                    </a:p>
                  </a:txBody>
                  <a:tcPr marL="7210" marR="7210"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10" marR="7210"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10" marR="7210"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10001"/>
                  </a:ext>
                </a:extLst>
              </a:tr>
              <a:tr h="873998">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err="1">
                          <a:solidFill>
                            <a:srgbClr val="000000"/>
                          </a:solidFill>
                          <a:effectLst/>
                          <a:latin typeface="Arial" panose="020B0604020202020204" pitchFamily="34" charset="0"/>
                          <a:ea typeface="+mn-ea"/>
                          <a:cs typeface="Arial" panose="020B0604020202020204" pitchFamily="34" charset="0"/>
                        </a:rPr>
                        <a:t>Champamati</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6.587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1.191</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1.817+</a:t>
                      </a:r>
                    </a:p>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1.347(MI)</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2.07+</a:t>
                      </a:r>
                    </a:p>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0.162(MI)</a:t>
                      </a:r>
                    </a:p>
                  </a:txBody>
                  <a:tcPr marL="7740" marR="7740" marT="9526"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6.587</a:t>
                      </a:r>
                    </a:p>
                  </a:txBody>
                  <a:tcPr marL="7740" marR="7740" marT="9526"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100%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827568">
                <a:tc>
                  <a:txBody>
                    <a:bodyPr/>
                    <a:lstStyle/>
                    <a:p>
                      <a:pPr algn="ctr" rtl="0" fontAlgn="ctr"/>
                      <a:r>
                        <a:rPr lang="en-US" sz="1400" b="1" i="0" u="none" strike="noStrike" dirty="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err="1">
                          <a:solidFill>
                            <a:srgbClr val="000000"/>
                          </a:solidFill>
                          <a:effectLst/>
                          <a:latin typeface="Arial" panose="020B0604020202020204" pitchFamily="34" charset="0"/>
                          <a:ea typeface="+mn-ea"/>
                          <a:cs typeface="Arial" panose="020B0604020202020204" pitchFamily="34" charset="0"/>
                        </a:rPr>
                        <a:t>Dhansiri</a:t>
                      </a:r>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 Irrigation</a:t>
                      </a:r>
                      <a:r>
                        <a:rPr lang="en-US" sz="1400" b="1" i="0" u="none" strike="noStrike" kern="1200" baseline="0" dirty="0">
                          <a:solidFill>
                            <a:srgbClr val="000000"/>
                          </a:solidFill>
                          <a:effectLst/>
                          <a:latin typeface="Arial" panose="020B0604020202020204" pitchFamily="34" charset="0"/>
                          <a:ea typeface="+mn-ea"/>
                          <a:cs typeface="Arial" panose="020B0604020202020204" pitchFamily="34" charset="0"/>
                        </a:rPr>
                        <a:t> Project</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31.115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9.758+ 0.140(MI)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6.051+ 0.860(MI)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16.809</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54%</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14.306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602176">
                <a:tc>
                  <a:txBody>
                    <a:bodyPr/>
                    <a:lstStyle/>
                    <a:p>
                      <a:pPr algn="ctr" rtl="0" fontAlgn="ctr"/>
                      <a:r>
                        <a:rPr lang="en-US" sz="1400" b="1" i="0" u="none" strike="noStrike" dirty="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err="1">
                          <a:solidFill>
                            <a:srgbClr val="000000"/>
                          </a:solidFill>
                          <a:effectLst/>
                          <a:latin typeface="Arial" panose="020B0604020202020204" pitchFamily="34" charset="0"/>
                          <a:ea typeface="+mn-ea"/>
                          <a:cs typeface="Arial" panose="020B0604020202020204" pitchFamily="34" charset="0"/>
                        </a:rPr>
                        <a:t>Borolia</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8.917</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8.917</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827568">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panose="020B0604020202020204" pitchFamily="34" charset="0"/>
                        </a:rPr>
                        <a:t>TOTAL</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46.619</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1.191</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 13.062</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6.911</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2.232</a:t>
                      </a:r>
                    </a:p>
                  </a:txBody>
                  <a:tcPr marL="7740" marR="7740" marT="9526"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23.396</a:t>
                      </a:r>
                    </a:p>
                  </a:txBody>
                  <a:tcPr marL="7740" marR="7740" marT="9526"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60.06</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400" b="1" i="0" u="none" strike="noStrike" dirty="0">
                          <a:solidFill>
                            <a:schemeClr val="tx1"/>
                          </a:solidFill>
                          <a:effectLst/>
                          <a:latin typeface="Arial" panose="020B0604020202020204" pitchFamily="34" charset="0"/>
                          <a:cs typeface="Arial" panose="020B0604020202020204" pitchFamily="34" charset="0"/>
                        </a:rPr>
                        <a:t>25.455</a:t>
                      </a:r>
                      <a:endParaRPr lang="en-IN" sz="1400" b="1" i="0" u="none" strike="noStrike" dirty="0">
                        <a:solidFill>
                          <a:schemeClr val="tx1"/>
                        </a:solidFill>
                        <a:effectLst/>
                        <a:latin typeface="Arial" panose="020B0604020202020204" pitchFamily="34" charset="0"/>
                        <a:cs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3147" name="TextBox 1">
            <a:extLst>
              <a:ext uri="{FF2B5EF4-FFF2-40B4-BE49-F238E27FC236}">
                <a16:creationId xmlns:a16="http://schemas.microsoft.com/office/drawing/2014/main" xmlns="" id="{E547AE52-D076-4E1B-8123-8A3CDC86AE3E}"/>
              </a:ext>
            </a:extLst>
          </p:cNvPr>
          <p:cNvSpPr txBox="1">
            <a:spLocks noChangeArrowheads="1"/>
          </p:cNvSpPr>
          <p:nvPr/>
        </p:nvSpPr>
        <p:spPr bwMode="auto">
          <a:xfrm>
            <a:off x="7742933" y="1206500"/>
            <a:ext cx="19864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sz="1400" b="1"/>
              <a:t>( </a:t>
            </a:r>
            <a:r>
              <a:rPr lang="en-US" altLang="en-US" b="1"/>
              <a:t>Area in Th. Ha.)</a:t>
            </a:r>
            <a:endParaRPr lang="en-IN" altLang="en-US" b="1"/>
          </a:p>
        </p:txBody>
      </p:sp>
      <p:sp>
        <p:nvSpPr>
          <p:cNvPr id="3142" name="Footer Placeholder 5">
            <a:extLst>
              <a:ext uri="{FF2B5EF4-FFF2-40B4-BE49-F238E27FC236}">
                <a16:creationId xmlns:a16="http://schemas.microsoft.com/office/drawing/2014/main" xmlns="" id="{D24B4DF2-2C56-4017-82B4-8716DDC8BB84}"/>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US" sz="1800" b="1">
                <a:solidFill>
                  <a:schemeClr val="tx1"/>
                </a:solidFill>
                <a:latin typeface="Book Antiqua" pitchFamily="18" charset="0"/>
              </a:rPr>
              <a:t>ASSAM</a:t>
            </a:r>
            <a:endParaRPr lang="en-IN" sz="1800" b="1">
              <a:solidFill>
                <a:schemeClr val="tx1"/>
              </a:solidFill>
              <a:latin typeface="Book Antiqua" pitchFamily="18" charset="0"/>
            </a:endParaRPr>
          </a:p>
        </p:txBody>
      </p:sp>
      <p:sp>
        <p:nvSpPr>
          <p:cNvPr id="7" name="Rectangle 6">
            <a:extLst>
              <a:ext uri="{FF2B5EF4-FFF2-40B4-BE49-F238E27FC236}">
                <a16:creationId xmlns:a16="http://schemas.microsoft.com/office/drawing/2014/main" xmlns="" id="{52D8D7F2-0A52-4CB3-BD30-659DA6D29C6A}"/>
              </a:ext>
            </a:extLst>
          </p:cNvPr>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spTree>
    <p:extLst>
      <p:ext uri="{BB962C8B-B14F-4D97-AF65-F5344CB8AC3E}">
        <p14:creationId xmlns:p14="http://schemas.microsoft.com/office/powerpoint/2010/main" val="1876892049"/>
      </p:ext>
    </p:extLst>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1090BF6D-C77D-4FE7-A5BF-5DEF5A365F80}"/>
              </a:ext>
            </a:extLst>
          </p:cNvPr>
          <p:cNvSpPr/>
          <p:nvPr/>
        </p:nvSpPr>
        <p:spPr bwMode="auto">
          <a:xfrm>
            <a:off x="0" y="71210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dirty="0">
                <a:solidFill>
                  <a:srgbClr val="800000"/>
                </a:solidFill>
                <a:effectLst>
                  <a:outerShdw blurRad="38100" dist="38100" dir="2700000" algn="tl">
                    <a:srgbClr val="C0C0C0"/>
                  </a:outerShdw>
                </a:effectLst>
                <a:latin typeface="+mn-lt"/>
              </a:rPr>
              <a:t>WUA Progress</a:t>
            </a:r>
            <a:endParaRPr lang="en-US" sz="2800" b="1" dirty="0">
              <a:latin typeface="+mn-lt"/>
            </a:endParaRPr>
          </a:p>
        </p:txBody>
      </p:sp>
      <p:graphicFrame>
        <p:nvGraphicFramePr>
          <p:cNvPr id="4" name="Table 3">
            <a:extLst>
              <a:ext uri="{FF2B5EF4-FFF2-40B4-BE49-F238E27FC236}">
                <a16:creationId xmlns:a16="http://schemas.microsoft.com/office/drawing/2014/main" xmlns="" id="{16DA72C2-C0B4-4C51-8957-56F46587333D}"/>
              </a:ext>
            </a:extLst>
          </p:cNvPr>
          <p:cNvGraphicFramePr>
            <a:graphicFrameLocks noGrp="1"/>
          </p:cNvGraphicFramePr>
          <p:nvPr>
            <p:extLst>
              <p:ext uri="{D42A27DB-BD31-4B8C-83A1-F6EECF244321}">
                <p14:modId xmlns:p14="http://schemas.microsoft.com/office/powerpoint/2010/main" val="2644436899"/>
              </p:ext>
            </p:extLst>
          </p:nvPr>
        </p:nvGraphicFramePr>
        <p:xfrm>
          <a:off x="371477" y="1579563"/>
          <a:ext cx="9069113" cy="4130676"/>
        </p:xfrm>
        <a:graphic>
          <a:graphicData uri="http://schemas.openxmlformats.org/drawingml/2006/table">
            <a:tbl>
              <a:tblPr/>
              <a:tblGrid>
                <a:gridCol w="433765">
                  <a:extLst>
                    <a:ext uri="{9D8B030D-6E8A-4147-A177-3AD203B41FA5}">
                      <a16:colId xmlns:a16="http://schemas.microsoft.com/office/drawing/2014/main" xmlns="" val="20000"/>
                    </a:ext>
                  </a:extLst>
                </a:gridCol>
                <a:gridCol w="1268291">
                  <a:extLst>
                    <a:ext uri="{9D8B030D-6E8A-4147-A177-3AD203B41FA5}">
                      <a16:colId xmlns:a16="http://schemas.microsoft.com/office/drawing/2014/main" xmlns="" val="20001"/>
                    </a:ext>
                  </a:extLst>
                </a:gridCol>
                <a:gridCol w="755952">
                  <a:extLst>
                    <a:ext uri="{9D8B030D-6E8A-4147-A177-3AD203B41FA5}">
                      <a16:colId xmlns:a16="http://schemas.microsoft.com/office/drawing/2014/main" xmlns="" val="20002"/>
                    </a:ext>
                  </a:extLst>
                </a:gridCol>
                <a:gridCol w="757171">
                  <a:extLst>
                    <a:ext uri="{9D8B030D-6E8A-4147-A177-3AD203B41FA5}">
                      <a16:colId xmlns:a16="http://schemas.microsoft.com/office/drawing/2014/main" xmlns="" val="20003"/>
                    </a:ext>
                  </a:extLst>
                </a:gridCol>
                <a:gridCol w="755759">
                  <a:extLst>
                    <a:ext uri="{9D8B030D-6E8A-4147-A177-3AD203B41FA5}">
                      <a16:colId xmlns:a16="http://schemas.microsoft.com/office/drawing/2014/main" xmlns="" val="20004"/>
                    </a:ext>
                  </a:extLst>
                </a:gridCol>
                <a:gridCol w="768569">
                  <a:extLst>
                    <a:ext uri="{9D8B030D-6E8A-4147-A177-3AD203B41FA5}">
                      <a16:colId xmlns:a16="http://schemas.microsoft.com/office/drawing/2014/main" xmlns="" val="20005"/>
                    </a:ext>
                  </a:extLst>
                </a:gridCol>
                <a:gridCol w="755760">
                  <a:extLst>
                    <a:ext uri="{9D8B030D-6E8A-4147-A177-3AD203B41FA5}">
                      <a16:colId xmlns:a16="http://schemas.microsoft.com/office/drawing/2014/main" xmlns="" val="20006"/>
                    </a:ext>
                  </a:extLst>
                </a:gridCol>
                <a:gridCol w="768569">
                  <a:extLst>
                    <a:ext uri="{9D8B030D-6E8A-4147-A177-3AD203B41FA5}">
                      <a16:colId xmlns:a16="http://schemas.microsoft.com/office/drawing/2014/main" xmlns="" val="20007"/>
                    </a:ext>
                  </a:extLst>
                </a:gridCol>
                <a:gridCol w="704521">
                  <a:extLst>
                    <a:ext uri="{9D8B030D-6E8A-4147-A177-3AD203B41FA5}">
                      <a16:colId xmlns:a16="http://schemas.microsoft.com/office/drawing/2014/main" xmlns="" val="20011"/>
                    </a:ext>
                  </a:extLst>
                </a:gridCol>
                <a:gridCol w="499571">
                  <a:extLst>
                    <a:ext uri="{9D8B030D-6E8A-4147-A177-3AD203B41FA5}">
                      <a16:colId xmlns:a16="http://schemas.microsoft.com/office/drawing/2014/main" xmlns="" val="20008"/>
                    </a:ext>
                  </a:extLst>
                </a:gridCol>
                <a:gridCol w="806997">
                  <a:extLst>
                    <a:ext uri="{9D8B030D-6E8A-4147-A177-3AD203B41FA5}">
                      <a16:colId xmlns:a16="http://schemas.microsoft.com/office/drawing/2014/main" xmlns="" val="20009"/>
                    </a:ext>
                  </a:extLst>
                </a:gridCol>
                <a:gridCol w="794188">
                  <a:extLst>
                    <a:ext uri="{9D8B030D-6E8A-4147-A177-3AD203B41FA5}">
                      <a16:colId xmlns:a16="http://schemas.microsoft.com/office/drawing/2014/main" xmlns="" val="20010"/>
                    </a:ext>
                  </a:extLst>
                </a:gridCol>
              </a:tblGrid>
              <a:tr h="738117">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600" b="1" i="0" u="none" strike="noStrike" dirty="0">
                          <a:solidFill>
                            <a:schemeClr val="tx1"/>
                          </a:solidFill>
                          <a:latin typeface="Arial" pitchFamily="34" charset="0"/>
                          <a:cs typeface="Arial" pitchFamily="34" charset="0"/>
                        </a:rPr>
                        <a:t>WUA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83183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Before</a:t>
                      </a:r>
                      <a:r>
                        <a:rPr lang="en-IN" sz="1600" b="1" i="0" u="none" strike="noStrike" baseline="0" dirty="0">
                          <a:solidFill>
                            <a:schemeClr val="tx1"/>
                          </a:solidFill>
                          <a:latin typeface="Arial" pitchFamily="34" charset="0"/>
                          <a:cs typeface="Arial" pitchFamily="34" charset="0"/>
                        </a:rPr>
                        <a:t> April 2016</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2016-17</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2017-18</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2018-19</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2020-21</a:t>
                      </a: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10001"/>
                  </a:ext>
                </a:extLst>
              </a:tr>
              <a:tr h="774898">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err="1">
                          <a:solidFill>
                            <a:srgbClr val="000000"/>
                          </a:solidFill>
                          <a:effectLst/>
                          <a:latin typeface="Arial" panose="020B0604020202020204" pitchFamily="34" charset="0"/>
                          <a:ea typeface="+mn-ea"/>
                          <a:cs typeface="Arial" panose="020B0604020202020204" pitchFamily="34" charset="0"/>
                        </a:rPr>
                        <a:t>Champamati</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20</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05</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7738" marR="7738"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27</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67.5%</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13</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832490">
                <a:tc>
                  <a:txBody>
                    <a:bodyPr/>
                    <a:lstStyle/>
                    <a:p>
                      <a:pPr algn="ctr" rtl="0" fontAlgn="ctr"/>
                      <a:r>
                        <a:rPr lang="en-US" sz="1600" b="1" i="0" u="none" strike="noStrike" dirty="0">
                          <a:solidFill>
                            <a:srgbClr val="000000"/>
                          </a:solidFill>
                          <a:effectLst/>
                          <a:latin typeface="Arial" panose="020B0604020202020204" pitchFamily="34" charset="0"/>
                        </a:rPr>
                        <a:t>2.</a:t>
                      </a:r>
                      <a:endParaRPr lang="en-IN" sz="1600" b="1" i="0" u="none" strike="noStrike" dirty="0">
                        <a:solidFill>
                          <a:srgbClr val="000000"/>
                        </a:solidFill>
                        <a:effectLst/>
                        <a:latin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err="1">
                          <a:solidFill>
                            <a:srgbClr val="000000"/>
                          </a:solidFill>
                          <a:effectLst/>
                          <a:latin typeface="Arial" panose="020B0604020202020204" pitchFamily="34" charset="0"/>
                          <a:ea typeface="+mn-ea"/>
                          <a:cs typeface="Arial" panose="020B0604020202020204" pitchFamily="34" charset="0"/>
                        </a:rPr>
                        <a:t>Dhansiri</a:t>
                      </a:r>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 Irrigation</a:t>
                      </a:r>
                      <a:r>
                        <a:rPr lang="en-US" sz="1600" b="1" i="0" u="none" strike="noStrike" kern="1200" baseline="0" dirty="0">
                          <a:solidFill>
                            <a:srgbClr val="000000"/>
                          </a:solidFill>
                          <a:effectLst/>
                          <a:latin typeface="Arial" panose="020B0604020202020204" pitchFamily="34" charset="0"/>
                          <a:ea typeface="+mn-ea"/>
                          <a:cs typeface="Arial" panose="020B0604020202020204" pitchFamily="34" charset="0"/>
                        </a:rPr>
                        <a:t> Project</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50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88%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503428">
                <a:tc>
                  <a:txBody>
                    <a:bodyPr/>
                    <a:lstStyle/>
                    <a:p>
                      <a:pPr algn="ctr" rtl="0" fontAlgn="ctr"/>
                      <a:r>
                        <a:rPr lang="en-US" sz="1600" b="1" i="0" u="none" strike="noStrike" dirty="0">
                          <a:solidFill>
                            <a:srgbClr val="000000"/>
                          </a:solidFill>
                          <a:effectLst/>
                          <a:latin typeface="Arial" panose="020B0604020202020204" pitchFamily="34" charset="0"/>
                        </a:rPr>
                        <a:t>3.</a:t>
                      </a:r>
                      <a:endParaRPr lang="en-IN" sz="1600" b="1" i="0" u="none" strike="noStrike" dirty="0">
                        <a:solidFill>
                          <a:srgbClr val="000000"/>
                        </a:solidFill>
                        <a:effectLst/>
                        <a:latin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err="1">
                          <a:solidFill>
                            <a:srgbClr val="000000"/>
                          </a:solidFill>
                          <a:effectLst/>
                          <a:latin typeface="Arial" panose="020B0604020202020204" pitchFamily="34" charset="0"/>
                          <a:ea typeface="+mn-ea"/>
                          <a:cs typeface="Arial" panose="020B0604020202020204" pitchFamily="34" charset="0"/>
                        </a:rPr>
                        <a:t>Borolia</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38" marR="7738"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3</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30%</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chemeClr val="tx1"/>
                          </a:solidFill>
                          <a:effectLst/>
                          <a:latin typeface="Arial" panose="020B0604020202020204" pitchFamily="34" charset="0"/>
                          <a:ea typeface="+mn-ea"/>
                          <a:cs typeface="Arial" panose="020B0604020202020204" pitchFamily="34" charset="0"/>
                        </a:rPr>
                        <a:t>7</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449906">
                <a:tc>
                  <a:txBody>
                    <a:bodyPr/>
                    <a:lstStyle/>
                    <a:p>
                      <a:pPr algn="ctr" rtl="0" fontAlgn="ctr"/>
                      <a:endParaRPr lang="en-IN" sz="1600" b="1" i="0" u="none" strike="noStrike" dirty="0">
                        <a:solidFill>
                          <a:srgbClr val="000000"/>
                        </a:solidFill>
                        <a:effectLst/>
                        <a:latin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TOTAL</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47</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20</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05</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7738" marR="7738"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38" marR="7738"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74</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62.83%</a:t>
                      </a: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26</a:t>
                      </a:r>
                      <a:endParaRPr lang="en-IN" sz="16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8" marR="7738"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4177" name="TextBox 1">
            <a:extLst>
              <a:ext uri="{FF2B5EF4-FFF2-40B4-BE49-F238E27FC236}">
                <a16:creationId xmlns:a16="http://schemas.microsoft.com/office/drawing/2014/main" xmlns="" id="{5E06DB4E-5382-4F8B-BBD3-72C38903F5B5}"/>
              </a:ext>
            </a:extLst>
          </p:cNvPr>
          <p:cNvSpPr txBox="1">
            <a:spLocks noChangeArrowheads="1"/>
          </p:cNvSpPr>
          <p:nvPr/>
        </p:nvSpPr>
        <p:spPr bwMode="auto">
          <a:xfrm>
            <a:off x="7681020" y="1169989"/>
            <a:ext cx="18859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b="1"/>
              <a:t>(WUA’s in No’s)</a:t>
            </a:r>
            <a:endParaRPr lang="en-IN" altLang="en-US" b="1"/>
          </a:p>
        </p:txBody>
      </p:sp>
      <p:sp>
        <p:nvSpPr>
          <p:cNvPr id="4172" name="Footer Placeholder 5">
            <a:extLst>
              <a:ext uri="{FF2B5EF4-FFF2-40B4-BE49-F238E27FC236}">
                <a16:creationId xmlns:a16="http://schemas.microsoft.com/office/drawing/2014/main" xmlns="" id="{865C0A61-2CBD-4EEF-889B-DE62CFB139C7}"/>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7" name="Rectangle 6">
            <a:extLst>
              <a:ext uri="{FF2B5EF4-FFF2-40B4-BE49-F238E27FC236}">
                <a16:creationId xmlns:a16="http://schemas.microsoft.com/office/drawing/2014/main" xmlns="" id="{15B777B0-2328-4B9E-8CD0-3DCC23985D6D}"/>
              </a:ext>
            </a:extLst>
          </p:cNvPr>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spTree>
    <p:extLst>
      <p:ext uri="{BB962C8B-B14F-4D97-AF65-F5344CB8AC3E}">
        <p14:creationId xmlns:p14="http://schemas.microsoft.com/office/powerpoint/2010/main" val="46371046"/>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562582" y="2730567"/>
            <a:ext cx="7755038" cy="584775"/>
          </a:xfrm>
          <a:prstGeom prst="rect">
            <a:avLst/>
          </a:prstGeom>
          <a:noFill/>
        </p:spPr>
        <p:txBody>
          <a:bodyPr wrap="square" rtlCol="0">
            <a:spAutoFit/>
          </a:bodyPr>
          <a:lstStyle/>
          <a:p>
            <a:pPr algn="ctr"/>
            <a:r>
              <a:rPr lang="en-IN" sz="3200" b="1" i="1" dirty="0" smtClean="0"/>
              <a:t>Thank You</a:t>
            </a:r>
            <a:endParaRPr lang="en-IN" sz="3200" b="1" i="1" dirty="0"/>
          </a:p>
        </p:txBody>
      </p:sp>
    </p:spTree>
    <p:extLst>
      <p:ext uri="{BB962C8B-B14F-4D97-AF65-F5344CB8AC3E}">
        <p14:creationId xmlns:p14="http://schemas.microsoft.com/office/powerpoint/2010/main" val="2343293353"/>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331CEA6E-4411-4C42-A64B-30804AC6503C}"/>
              </a:ext>
            </a:extLst>
          </p:cNvPr>
          <p:cNvSpPr/>
          <p:nvPr/>
        </p:nvSpPr>
        <p:spPr bwMode="auto">
          <a:xfrm>
            <a:off x="0" y="66480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dirty="0">
                <a:solidFill>
                  <a:srgbClr val="800000"/>
                </a:solidFill>
                <a:effectLst>
                  <a:outerShdw blurRad="38100" dist="38100" dir="2700000" algn="tl">
                    <a:srgbClr val="C0C0C0"/>
                  </a:outerShdw>
                </a:effectLst>
                <a:latin typeface="+mn-lt"/>
              </a:rPr>
              <a:t>CA Release Progress</a:t>
            </a:r>
            <a:endParaRPr lang="en-US" sz="2800" b="1" dirty="0">
              <a:latin typeface="+mn-lt"/>
            </a:endParaRPr>
          </a:p>
        </p:txBody>
      </p:sp>
      <p:graphicFrame>
        <p:nvGraphicFramePr>
          <p:cNvPr id="4" name="Table 3">
            <a:extLst>
              <a:ext uri="{FF2B5EF4-FFF2-40B4-BE49-F238E27FC236}">
                <a16:creationId xmlns:a16="http://schemas.microsoft.com/office/drawing/2014/main" xmlns="" id="{BC5101CE-BECD-4DF1-A325-F6C84685E37F}"/>
              </a:ext>
            </a:extLst>
          </p:cNvPr>
          <p:cNvGraphicFramePr>
            <a:graphicFrameLocks noGrp="1"/>
          </p:cNvGraphicFramePr>
          <p:nvPr>
            <p:extLst>
              <p:ext uri="{D42A27DB-BD31-4B8C-83A1-F6EECF244321}">
                <p14:modId xmlns:p14="http://schemas.microsoft.com/office/powerpoint/2010/main" val="2618072410"/>
              </p:ext>
            </p:extLst>
          </p:nvPr>
        </p:nvGraphicFramePr>
        <p:xfrm>
          <a:off x="200027" y="1524000"/>
          <a:ext cx="9477113" cy="4718233"/>
        </p:xfrm>
        <a:graphic>
          <a:graphicData uri="http://schemas.openxmlformats.org/drawingml/2006/table">
            <a:tbl>
              <a:tblPr/>
              <a:tblGrid>
                <a:gridCol w="456944">
                  <a:extLst>
                    <a:ext uri="{9D8B030D-6E8A-4147-A177-3AD203B41FA5}">
                      <a16:colId xmlns:a16="http://schemas.microsoft.com/office/drawing/2014/main" xmlns="" val="20000"/>
                    </a:ext>
                  </a:extLst>
                </a:gridCol>
                <a:gridCol w="1260056">
                  <a:extLst>
                    <a:ext uri="{9D8B030D-6E8A-4147-A177-3AD203B41FA5}">
                      <a16:colId xmlns:a16="http://schemas.microsoft.com/office/drawing/2014/main" xmlns="" val="20001"/>
                    </a:ext>
                  </a:extLst>
                </a:gridCol>
                <a:gridCol w="913887">
                  <a:extLst>
                    <a:ext uri="{9D8B030D-6E8A-4147-A177-3AD203B41FA5}">
                      <a16:colId xmlns:a16="http://schemas.microsoft.com/office/drawing/2014/main" xmlns="" val="20002"/>
                    </a:ext>
                  </a:extLst>
                </a:gridCol>
                <a:gridCol w="816960">
                  <a:extLst>
                    <a:ext uri="{9D8B030D-6E8A-4147-A177-3AD203B41FA5}">
                      <a16:colId xmlns:a16="http://schemas.microsoft.com/office/drawing/2014/main" xmlns="" val="20003"/>
                    </a:ext>
                  </a:extLst>
                </a:gridCol>
                <a:gridCol w="913887">
                  <a:extLst>
                    <a:ext uri="{9D8B030D-6E8A-4147-A177-3AD203B41FA5}">
                      <a16:colId xmlns:a16="http://schemas.microsoft.com/office/drawing/2014/main" xmlns="" val="20004"/>
                    </a:ext>
                  </a:extLst>
                </a:gridCol>
                <a:gridCol w="927735">
                  <a:extLst>
                    <a:ext uri="{9D8B030D-6E8A-4147-A177-3AD203B41FA5}">
                      <a16:colId xmlns:a16="http://schemas.microsoft.com/office/drawing/2014/main" xmlns="" val="20005"/>
                    </a:ext>
                  </a:extLst>
                </a:gridCol>
                <a:gridCol w="913887">
                  <a:extLst>
                    <a:ext uri="{9D8B030D-6E8A-4147-A177-3AD203B41FA5}">
                      <a16:colId xmlns:a16="http://schemas.microsoft.com/office/drawing/2014/main" xmlns="" val="20006"/>
                    </a:ext>
                  </a:extLst>
                </a:gridCol>
                <a:gridCol w="797296">
                  <a:extLst>
                    <a:ext uri="{9D8B030D-6E8A-4147-A177-3AD203B41FA5}">
                      <a16:colId xmlns:a16="http://schemas.microsoft.com/office/drawing/2014/main" xmlns="" val="20010"/>
                    </a:ext>
                  </a:extLst>
                </a:gridCol>
                <a:gridCol w="665689">
                  <a:extLst>
                    <a:ext uri="{9D8B030D-6E8A-4147-A177-3AD203B41FA5}">
                      <a16:colId xmlns:a16="http://schemas.microsoft.com/office/drawing/2014/main" xmlns="" val="20007"/>
                    </a:ext>
                  </a:extLst>
                </a:gridCol>
                <a:gridCol w="905386">
                  <a:extLst>
                    <a:ext uri="{9D8B030D-6E8A-4147-A177-3AD203B41FA5}">
                      <a16:colId xmlns:a16="http://schemas.microsoft.com/office/drawing/2014/main" xmlns="" val="20008"/>
                    </a:ext>
                  </a:extLst>
                </a:gridCol>
                <a:gridCol w="905386">
                  <a:extLst>
                    <a:ext uri="{9D8B030D-6E8A-4147-A177-3AD203B41FA5}">
                      <a16:colId xmlns:a16="http://schemas.microsoft.com/office/drawing/2014/main" xmlns="" val="20009"/>
                    </a:ext>
                  </a:extLst>
                </a:gridCol>
              </a:tblGrid>
              <a:tr h="871462">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600" b="1" i="0" u="none" strike="noStrike" dirty="0">
                          <a:solidFill>
                            <a:schemeClr val="tx1"/>
                          </a:solidFill>
                          <a:latin typeface="Arial" pitchFamily="34" charset="0"/>
                          <a:cs typeface="Arial" pitchFamily="34" charset="0"/>
                        </a:rPr>
                        <a:t>CA  Release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1280491">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2016-17</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2017-18</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2018-19</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2020-21</a:t>
                      </a: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10001"/>
                  </a:ext>
                </a:extLst>
              </a:tr>
              <a:tr h="680830">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err="1">
                          <a:solidFill>
                            <a:srgbClr val="000000"/>
                          </a:solidFill>
                          <a:effectLst/>
                          <a:latin typeface="Arial" panose="020B0604020202020204" pitchFamily="34" charset="0"/>
                          <a:ea typeface="+mn-ea"/>
                          <a:cs typeface="Arial" panose="020B0604020202020204" pitchFamily="34" charset="0"/>
                        </a:rPr>
                        <a:t>Champamati</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13.715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3.550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10.765</a:t>
                      </a:r>
                      <a:r>
                        <a:rPr lang="en-US" sz="1600" b="1" i="0" u="none" strike="noStrike" kern="1200" baseline="300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78.49%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2.95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832468">
                <a:tc>
                  <a:txBody>
                    <a:bodyPr/>
                    <a:lstStyle/>
                    <a:p>
                      <a:pPr algn="ctr" rtl="0" fontAlgn="ctr"/>
                      <a:r>
                        <a:rPr lang="en-US" sz="1600" b="1" i="0" u="none" strike="noStrike" dirty="0">
                          <a:solidFill>
                            <a:srgbClr val="000000"/>
                          </a:solidFill>
                          <a:effectLst/>
                          <a:latin typeface="Arial" panose="020B0604020202020204" pitchFamily="34" charset="0"/>
                        </a:rPr>
                        <a:t>2.</a:t>
                      </a: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err="1">
                          <a:solidFill>
                            <a:srgbClr val="000000"/>
                          </a:solidFill>
                          <a:effectLst/>
                          <a:latin typeface="Arial" panose="020B0604020202020204" pitchFamily="34" charset="0"/>
                          <a:ea typeface="+mn-ea"/>
                          <a:cs typeface="Arial" panose="020B0604020202020204" pitchFamily="34" charset="0"/>
                        </a:rPr>
                        <a:t>Dhansiri</a:t>
                      </a:r>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 Irrigation</a:t>
                      </a:r>
                      <a:r>
                        <a:rPr lang="en-US" sz="1600" b="1" i="0" u="none" strike="noStrike" kern="1200" baseline="0" dirty="0">
                          <a:solidFill>
                            <a:srgbClr val="000000"/>
                          </a:solidFill>
                          <a:effectLst/>
                          <a:latin typeface="Arial" panose="020B0604020202020204" pitchFamily="34" charset="0"/>
                          <a:ea typeface="+mn-ea"/>
                          <a:cs typeface="Arial" panose="020B0604020202020204" pitchFamily="34" charset="0"/>
                        </a:rPr>
                        <a:t> Project</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dirty="0">
                          <a:solidFill>
                            <a:srgbClr val="000000"/>
                          </a:solidFill>
                          <a:effectLst/>
                          <a:latin typeface="Arial" panose="020B0604020202020204" pitchFamily="34" charset="0"/>
                          <a:cs typeface="Arial" panose="020B0604020202020204" pitchFamily="34" charset="0"/>
                        </a:rPr>
                        <a:t>76.0364</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9.73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9.73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12.80%</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66.3064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526491">
                <a:tc>
                  <a:txBody>
                    <a:bodyPr/>
                    <a:lstStyle/>
                    <a:p>
                      <a:pPr algn="ctr" rtl="0" fontAlgn="ctr"/>
                      <a:r>
                        <a:rPr lang="en-US" sz="1600" b="1" i="0" u="none" strike="noStrike" dirty="0">
                          <a:solidFill>
                            <a:srgbClr val="000000"/>
                          </a:solidFill>
                          <a:effectLst/>
                          <a:latin typeface="Arial" panose="020B0604020202020204" pitchFamily="34" charset="0"/>
                        </a:rPr>
                        <a:t>3.</a:t>
                      </a: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err="1">
                          <a:solidFill>
                            <a:srgbClr val="000000"/>
                          </a:solidFill>
                          <a:effectLst/>
                          <a:latin typeface="Arial" panose="020B0604020202020204" pitchFamily="34" charset="0"/>
                          <a:ea typeface="+mn-ea"/>
                          <a:cs typeface="Arial" panose="020B0604020202020204" pitchFamily="34" charset="0"/>
                        </a:rPr>
                        <a:t>Borolia</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dirty="0">
                          <a:solidFill>
                            <a:srgbClr val="000000"/>
                          </a:solidFill>
                          <a:effectLst/>
                          <a:latin typeface="Arial" panose="020B0604020202020204" pitchFamily="34" charset="0"/>
                          <a:cs typeface="Arial" panose="020B0604020202020204" pitchFamily="34" charset="0"/>
                        </a:rPr>
                        <a:t>16.52</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0</a:t>
                      </a:r>
                      <a:endParaRPr lang="en-IN" sz="1600" b="1" i="0" u="none" strike="noStrike" dirty="0">
                        <a:solidFill>
                          <a:schemeClr val="tx1"/>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chemeClr val="tx1"/>
                          </a:solidFill>
                          <a:effectLst/>
                          <a:latin typeface="Arial" panose="020B0604020202020204" pitchFamily="34" charset="0"/>
                          <a:cs typeface="Arial" panose="020B0604020202020204" pitchFamily="34" charset="0"/>
                        </a:rPr>
                        <a:t>10.00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526491">
                <a:tc>
                  <a:txBody>
                    <a:bodyPr/>
                    <a:lstStyle/>
                    <a:p>
                      <a:pPr algn="ctr" rtl="0" fontAlgn="ct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dirty="0">
                          <a:solidFill>
                            <a:srgbClr val="000000"/>
                          </a:solidFill>
                          <a:effectLst/>
                          <a:latin typeface="Arial" panose="020B0604020202020204" pitchFamily="34" charset="0"/>
                          <a:cs typeface="Arial" panose="020B0604020202020204" pitchFamily="34" charset="0"/>
                        </a:rPr>
                        <a:t>106.2714</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9.73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3.550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chemeClr val="tx1"/>
                          </a:solidFill>
                          <a:effectLst/>
                          <a:latin typeface="Arial" panose="020B0604020202020204" pitchFamily="34" charset="0"/>
                          <a:ea typeface="+mn-ea"/>
                          <a:cs typeface="Arial" panose="020B0604020202020204" pitchFamily="34" charset="0"/>
                        </a:rPr>
                        <a:t>20.495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dirty="0">
                          <a:solidFill>
                            <a:srgbClr val="FF0000"/>
                          </a:solidFill>
                          <a:effectLst/>
                          <a:latin typeface="Arial" panose="020B0604020202020204" pitchFamily="34" charset="0"/>
                          <a:cs typeface="Arial" panose="020B0604020202020204" pitchFamily="34" charset="0"/>
                        </a:rPr>
                        <a:t> </a:t>
                      </a:r>
                      <a:r>
                        <a:rPr lang="en-US" sz="1600" b="1" i="0" u="none" strike="noStrike" dirty="0">
                          <a:solidFill>
                            <a:schemeClr val="tx1"/>
                          </a:solidFill>
                          <a:effectLst/>
                          <a:latin typeface="Arial" panose="020B0604020202020204" pitchFamily="34" charset="0"/>
                          <a:cs typeface="Arial" panose="020B0604020202020204" pitchFamily="34" charset="0"/>
                        </a:rPr>
                        <a:t>19.3</a:t>
                      </a:r>
                      <a:endParaRPr lang="en-IN" sz="1600" b="1" i="0" u="none" strike="noStrike" dirty="0">
                        <a:solidFill>
                          <a:schemeClr val="tx1"/>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en-IN" sz="1600" b="1" i="0" u="none" strike="noStrike" dirty="0">
                        <a:solidFill>
                          <a:srgbClr val="FF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5195" name="TextBox 1">
            <a:extLst>
              <a:ext uri="{FF2B5EF4-FFF2-40B4-BE49-F238E27FC236}">
                <a16:creationId xmlns:a16="http://schemas.microsoft.com/office/drawing/2014/main" xmlns="" id="{5E8B0A95-DF63-4D93-ADB5-0050CFACECF4}"/>
              </a:ext>
            </a:extLst>
          </p:cNvPr>
          <p:cNvSpPr txBox="1">
            <a:spLocks noChangeArrowheads="1"/>
          </p:cNvSpPr>
          <p:nvPr/>
        </p:nvSpPr>
        <p:spPr bwMode="auto">
          <a:xfrm>
            <a:off x="7513340" y="1154495"/>
            <a:ext cx="2163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b="1" dirty="0"/>
              <a:t>(CA in </a:t>
            </a:r>
            <a:r>
              <a:rPr lang="en-US" altLang="en-US" b="1" dirty="0" err="1"/>
              <a:t>Rs</a:t>
            </a:r>
            <a:r>
              <a:rPr lang="en-US" altLang="en-US" b="1" dirty="0"/>
              <a:t>. </a:t>
            </a:r>
            <a:r>
              <a:rPr lang="en-US" altLang="en-US" b="1" dirty="0" err="1"/>
              <a:t>Crores</a:t>
            </a:r>
            <a:r>
              <a:rPr lang="en-US" altLang="en-US" b="1" dirty="0"/>
              <a:t>)</a:t>
            </a:r>
            <a:endParaRPr lang="en-IN" altLang="en-US" b="1" dirty="0"/>
          </a:p>
        </p:txBody>
      </p:sp>
      <p:sp>
        <p:nvSpPr>
          <p:cNvPr id="5190" name="Footer Placeholder 5">
            <a:extLst>
              <a:ext uri="{FF2B5EF4-FFF2-40B4-BE49-F238E27FC236}">
                <a16:creationId xmlns:a16="http://schemas.microsoft.com/office/drawing/2014/main" xmlns="" id="{C22909B5-FC34-4EC4-8E99-F876EA1FC7C4}"/>
              </a:ext>
            </a:extLst>
          </p:cNvPr>
          <p:cNvSpPr>
            <a:spLocks noGrp="1"/>
          </p:cNvSpPr>
          <p:nvPr>
            <p:ph type="ftr" sz="quarter" idx="11"/>
          </p:nvPr>
        </p:nvSpPr>
        <p:spPr bwMode="auto">
          <a:xfrm>
            <a:off x="3281363" y="6492876"/>
            <a:ext cx="3343275" cy="365125"/>
          </a:xfrm>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7" name="Rectangle 6">
            <a:extLst>
              <a:ext uri="{FF2B5EF4-FFF2-40B4-BE49-F238E27FC236}">
                <a16:creationId xmlns:a16="http://schemas.microsoft.com/office/drawing/2014/main" xmlns="" id="{5C64E032-AA49-4070-BC21-290E24F4AF15}"/>
              </a:ext>
            </a:extLst>
          </p:cNvPr>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sp>
        <p:nvSpPr>
          <p:cNvPr id="2" name="TextBox 1">
            <a:extLst>
              <a:ext uri="{FF2B5EF4-FFF2-40B4-BE49-F238E27FC236}">
                <a16:creationId xmlns:a16="http://schemas.microsoft.com/office/drawing/2014/main" xmlns="" id="{DC529C24-20FA-4C21-8C5F-500DC39515E8}"/>
              </a:ext>
            </a:extLst>
          </p:cNvPr>
          <p:cNvSpPr txBox="1"/>
          <p:nvPr/>
        </p:nvSpPr>
        <p:spPr>
          <a:xfrm>
            <a:off x="581439" y="6242250"/>
            <a:ext cx="3932872" cy="307777"/>
          </a:xfrm>
          <a:prstGeom prst="rect">
            <a:avLst/>
          </a:prstGeom>
          <a:noFill/>
        </p:spPr>
        <p:txBody>
          <a:bodyPr wrap="none" rtlCol="0">
            <a:spAutoFit/>
          </a:bodyPr>
          <a:lstStyle/>
          <a:p>
            <a:r>
              <a:rPr lang="en-IN" sz="1400" dirty="0"/>
              <a:t>* Includes release of Rs.3.215 Cr. during FY 2015-16</a:t>
            </a:r>
          </a:p>
        </p:txBody>
      </p:sp>
    </p:spTree>
    <p:extLst>
      <p:ext uri="{BB962C8B-B14F-4D97-AF65-F5344CB8AC3E}">
        <p14:creationId xmlns:p14="http://schemas.microsoft.com/office/powerpoint/2010/main" val="415083553"/>
      </p:ext>
    </p:extLst>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2DF0AE28-27BA-4E39-BC2B-C914D7C8B0B2}"/>
              </a:ext>
            </a:extLst>
          </p:cNvPr>
          <p:cNvSpPr/>
          <p:nvPr/>
        </p:nvSpPr>
        <p:spPr bwMode="auto">
          <a:xfrm>
            <a:off x="0" y="56710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dirty="0">
                <a:solidFill>
                  <a:srgbClr val="800000"/>
                </a:solidFill>
                <a:effectLst>
                  <a:outerShdw blurRad="38100" dist="38100" dir="2700000" algn="tl">
                    <a:srgbClr val="C0C0C0"/>
                  </a:outerShdw>
                </a:effectLst>
                <a:latin typeface="+mn-lt"/>
              </a:rPr>
              <a:t>Total Expenditure Progress</a:t>
            </a:r>
            <a:endParaRPr lang="en-US" sz="2800" b="1" dirty="0">
              <a:latin typeface="+mn-lt"/>
            </a:endParaRPr>
          </a:p>
        </p:txBody>
      </p:sp>
      <p:graphicFrame>
        <p:nvGraphicFramePr>
          <p:cNvPr id="4" name="Table 3">
            <a:extLst>
              <a:ext uri="{FF2B5EF4-FFF2-40B4-BE49-F238E27FC236}">
                <a16:creationId xmlns:a16="http://schemas.microsoft.com/office/drawing/2014/main" xmlns="" id="{D18EAA7B-7D8B-4E8D-A7C6-456C90B474B6}"/>
              </a:ext>
            </a:extLst>
          </p:cNvPr>
          <p:cNvGraphicFramePr>
            <a:graphicFrameLocks noGrp="1"/>
          </p:cNvGraphicFramePr>
          <p:nvPr>
            <p:extLst>
              <p:ext uri="{D42A27DB-BD31-4B8C-83A1-F6EECF244321}">
                <p14:modId xmlns:p14="http://schemas.microsoft.com/office/powerpoint/2010/main" val="3775046710"/>
              </p:ext>
            </p:extLst>
          </p:nvPr>
        </p:nvGraphicFramePr>
        <p:xfrm>
          <a:off x="320238" y="1579564"/>
          <a:ext cx="9069116" cy="4457821"/>
        </p:xfrm>
        <a:graphic>
          <a:graphicData uri="http://schemas.openxmlformats.org/drawingml/2006/table">
            <a:tbl>
              <a:tblPr/>
              <a:tblGrid>
                <a:gridCol w="448829">
                  <a:extLst>
                    <a:ext uri="{9D8B030D-6E8A-4147-A177-3AD203B41FA5}">
                      <a16:colId xmlns:a16="http://schemas.microsoft.com/office/drawing/2014/main" xmlns="" val="20000"/>
                    </a:ext>
                  </a:extLst>
                </a:gridCol>
                <a:gridCol w="1216404">
                  <a:extLst>
                    <a:ext uri="{9D8B030D-6E8A-4147-A177-3AD203B41FA5}">
                      <a16:colId xmlns:a16="http://schemas.microsoft.com/office/drawing/2014/main" xmlns="" val="20001"/>
                    </a:ext>
                  </a:extLst>
                </a:gridCol>
                <a:gridCol w="1114425">
                  <a:extLst>
                    <a:ext uri="{9D8B030D-6E8A-4147-A177-3AD203B41FA5}">
                      <a16:colId xmlns:a16="http://schemas.microsoft.com/office/drawing/2014/main" xmlns="" val="20002"/>
                    </a:ext>
                  </a:extLst>
                </a:gridCol>
                <a:gridCol w="755760">
                  <a:extLst>
                    <a:ext uri="{9D8B030D-6E8A-4147-A177-3AD203B41FA5}">
                      <a16:colId xmlns:a16="http://schemas.microsoft.com/office/drawing/2014/main" xmlns="" val="20003"/>
                    </a:ext>
                  </a:extLst>
                </a:gridCol>
                <a:gridCol w="819807">
                  <a:extLst>
                    <a:ext uri="{9D8B030D-6E8A-4147-A177-3AD203B41FA5}">
                      <a16:colId xmlns:a16="http://schemas.microsoft.com/office/drawing/2014/main" xmlns="" val="20004"/>
                    </a:ext>
                  </a:extLst>
                </a:gridCol>
                <a:gridCol w="755759">
                  <a:extLst>
                    <a:ext uri="{9D8B030D-6E8A-4147-A177-3AD203B41FA5}">
                      <a16:colId xmlns:a16="http://schemas.microsoft.com/office/drawing/2014/main" xmlns="" val="20005"/>
                    </a:ext>
                  </a:extLst>
                </a:gridCol>
                <a:gridCol w="742950">
                  <a:extLst>
                    <a:ext uri="{9D8B030D-6E8A-4147-A177-3AD203B41FA5}">
                      <a16:colId xmlns:a16="http://schemas.microsoft.com/office/drawing/2014/main" xmlns="" val="20006"/>
                    </a:ext>
                  </a:extLst>
                </a:gridCol>
                <a:gridCol w="832617">
                  <a:extLst>
                    <a:ext uri="{9D8B030D-6E8A-4147-A177-3AD203B41FA5}">
                      <a16:colId xmlns:a16="http://schemas.microsoft.com/office/drawing/2014/main" xmlns="" val="20010"/>
                    </a:ext>
                  </a:extLst>
                </a:gridCol>
                <a:gridCol w="717331">
                  <a:extLst>
                    <a:ext uri="{9D8B030D-6E8A-4147-A177-3AD203B41FA5}">
                      <a16:colId xmlns:a16="http://schemas.microsoft.com/office/drawing/2014/main" xmlns="" val="20007"/>
                    </a:ext>
                  </a:extLst>
                </a:gridCol>
                <a:gridCol w="896664">
                  <a:extLst>
                    <a:ext uri="{9D8B030D-6E8A-4147-A177-3AD203B41FA5}">
                      <a16:colId xmlns:a16="http://schemas.microsoft.com/office/drawing/2014/main" xmlns="" val="20008"/>
                    </a:ext>
                  </a:extLst>
                </a:gridCol>
                <a:gridCol w="768570">
                  <a:extLst>
                    <a:ext uri="{9D8B030D-6E8A-4147-A177-3AD203B41FA5}">
                      <a16:colId xmlns:a16="http://schemas.microsoft.com/office/drawing/2014/main" xmlns="" val="20009"/>
                    </a:ext>
                  </a:extLst>
                </a:gridCol>
              </a:tblGrid>
              <a:tr h="622357">
                <a:tc rowSpan="2">
                  <a:txBody>
                    <a:bodyPr/>
                    <a:lstStyle/>
                    <a:p>
                      <a:pPr algn="ctr" fontAlgn="t"/>
                      <a:r>
                        <a:rPr lang="en-US" sz="1800" b="1" i="0" u="none" strike="noStrike" dirty="0">
                          <a:solidFill>
                            <a:schemeClr val="tx1"/>
                          </a:solidFill>
                          <a:latin typeface="Arial" pitchFamily="34" charset="0"/>
                          <a:cs typeface="Arial" pitchFamily="34" charset="0"/>
                        </a:rPr>
                        <a:t>Sr. No.</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Project</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Total Expenditure Target</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800" b="1" i="0" u="none" strike="noStrike" dirty="0">
                          <a:solidFill>
                            <a:schemeClr val="tx1"/>
                          </a:solidFill>
                          <a:latin typeface="Arial" pitchFamily="34" charset="0"/>
                          <a:cs typeface="Arial" pitchFamily="34" charset="0"/>
                        </a:rPr>
                        <a:t>Total Expenditure Progress</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2020-21</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1093073">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a:solidFill>
                            <a:schemeClr val="tx1"/>
                          </a:solidFill>
                          <a:latin typeface="Arial" pitchFamily="34" charset="0"/>
                          <a:cs typeface="Arial" pitchFamily="34" charset="0"/>
                        </a:rPr>
                        <a:t>2019-20</a:t>
                      </a:r>
                    </a:p>
                  </a:txBody>
                  <a:tcPr marL="7209" marR="7209" marT="8873"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a:solidFill>
                            <a:schemeClr val="tx1"/>
                          </a:solidFill>
                          <a:latin typeface="Arial" pitchFamily="34" charset="0"/>
                          <a:cs typeface="Arial" pitchFamily="34" charset="0"/>
                        </a:rPr>
                        <a:t>2020-21</a:t>
                      </a:r>
                    </a:p>
                  </a:txBody>
                  <a:tcPr marL="7209" marR="7209" marT="88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10001"/>
                  </a:ext>
                </a:extLst>
              </a:tr>
              <a:tr h="749929">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err="1">
                          <a:solidFill>
                            <a:srgbClr val="000000"/>
                          </a:solidFill>
                          <a:effectLst/>
                          <a:latin typeface="Arial" panose="020B0604020202020204" pitchFamily="34" charset="0"/>
                          <a:ea typeface="+mn-ea"/>
                          <a:cs typeface="Arial" panose="020B0604020202020204" pitchFamily="34" charset="0"/>
                        </a:rPr>
                        <a:t>Champamati</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27.23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6.43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7.10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8.00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21.53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79.07</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5.70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832610">
                <a:tc>
                  <a:txBody>
                    <a:bodyPr/>
                    <a:lstStyle/>
                    <a:p>
                      <a:pPr algn="ctr" rtl="0" fontAlgn="ctr"/>
                      <a:r>
                        <a:rPr lang="en-US" sz="1800" b="1" i="0" u="none" strike="noStrike" dirty="0">
                          <a:solidFill>
                            <a:srgbClr val="000000"/>
                          </a:solidFill>
                          <a:effectLst/>
                          <a:latin typeface="Arial" panose="020B0604020202020204" pitchFamily="34" charset="0"/>
                        </a:rPr>
                        <a:t>2.</a:t>
                      </a:r>
                      <a:endParaRPr lang="en-IN" sz="1800" b="1" i="0" u="none" strike="noStrike" dirty="0">
                        <a:solidFill>
                          <a:srgbClr val="000000"/>
                        </a:solidFill>
                        <a:effectLst/>
                        <a:latin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err="1">
                          <a:solidFill>
                            <a:srgbClr val="000000"/>
                          </a:solidFill>
                          <a:effectLst/>
                          <a:latin typeface="Arial" panose="020B0604020202020204" pitchFamily="34" charset="0"/>
                          <a:ea typeface="+mn-ea"/>
                          <a:cs typeface="Arial" panose="020B0604020202020204" pitchFamily="34" charset="0"/>
                        </a:rPr>
                        <a:t>Dhansiri</a:t>
                      </a:r>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 Irrigation</a:t>
                      </a:r>
                      <a:r>
                        <a:rPr lang="en-US" sz="1800" b="1" i="0" u="none" strike="noStrike" kern="1200" baseline="0" dirty="0">
                          <a:solidFill>
                            <a:srgbClr val="000000"/>
                          </a:solidFill>
                          <a:effectLst/>
                          <a:latin typeface="Arial" panose="020B0604020202020204" pitchFamily="34" charset="0"/>
                          <a:ea typeface="+mn-ea"/>
                          <a:cs typeface="Arial" panose="020B0604020202020204" pitchFamily="34" charset="0"/>
                        </a:rPr>
                        <a:t> Project</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151.99</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p>
                      <a:pPr algn="ctr" rtl="0" fontAlgn="ct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2.333</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6.096</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chemeClr val="tx1"/>
                          </a:solidFill>
                          <a:effectLst/>
                          <a:latin typeface="Arial" panose="020B0604020202020204" pitchFamily="34" charset="0"/>
                          <a:ea typeface="+mn-ea"/>
                          <a:cs typeface="Arial" panose="020B0604020202020204" pitchFamily="34" charset="0"/>
                        </a:rPr>
                        <a:t>9.640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chemeClr val="tx1"/>
                          </a:solidFill>
                          <a:effectLst/>
                          <a:latin typeface="Arial" panose="020B0604020202020204" pitchFamily="34" charset="0"/>
                          <a:ea typeface="+mn-ea"/>
                          <a:cs typeface="Arial" panose="020B0604020202020204" pitchFamily="34" charset="0"/>
                        </a:rPr>
                        <a:t>18.069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11.89</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chemeClr val="tx1"/>
                          </a:solidFill>
                          <a:effectLst/>
                          <a:latin typeface="Arial" panose="020B0604020202020204" pitchFamily="34" charset="0"/>
                          <a:cs typeface="Arial" panose="020B0604020202020204" pitchFamily="34" charset="0"/>
                        </a:rPr>
                        <a:t>133.921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579926">
                <a:tc>
                  <a:txBody>
                    <a:bodyPr/>
                    <a:lstStyle/>
                    <a:p>
                      <a:pPr algn="ctr" rtl="0" fontAlgn="ctr"/>
                      <a:r>
                        <a:rPr lang="en-US" sz="1800" b="1" i="0" u="none" strike="noStrike" dirty="0">
                          <a:solidFill>
                            <a:srgbClr val="000000"/>
                          </a:solidFill>
                          <a:effectLst/>
                          <a:latin typeface="Arial" panose="020B0604020202020204" pitchFamily="34" charset="0"/>
                        </a:rPr>
                        <a:t>3.</a:t>
                      </a:r>
                      <a:endParaRPr lang="en-IN" sz="1800" b="1" i="0" u="none" strike="noStrike" dirty="0">
                        <a:solidFill>
                          <a:srgbClr val="000000"/>
                        </a:solidFill>
                        <a:effectLst/>
                        <a:latin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err="1">
                          <a:solidFill>
                            <a:srgbClr val="000000"/>
                          </a:solidFill>
                          <a:effectLst/>
                          <a:latin typeface="Arial" panose="020B0604020202020204" pitchFamily="34" charset="0"/>
                          <a:ea typeface="+mn-ea"/>
                          <a:cs typeface="Arial" panose="020B0604020202020204" pitchFamily="34" charset="0"/>
                        </a:rPr>
                        <a:t>Borolia</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36.2381</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6"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chemeClr val="tx1"/>
                          </a:solidFill>
                          <a:effectLst/>
                          <a:latin typeface="Arial" panose="020B0604020202020204" pitchFamily="34" charset="0"/>
                          <a:cs typeface="Arial" panose="020B0604020202020204" pitchFamily="34" charset="0"/>
                        </a:rPr>
                        <a:t>21.60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579926">
                <a:tc>
                  <a:txBody>
                    <a:bodyPr/>
                    <a:lstStyle/>
                    <a:p>
                      <a:pPr marL="0" algn="ctr" defTabSz="914400" rtl="0" eaLnBrk="1" fontAlgn="ctr" latinLnBrk="0" hangingPunct="1"/>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215.458</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8.763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13.196</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5.889</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8</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39.599</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 18.4</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chemeClr val="tx1"/>
                          </a:solidFill>
                          <a:effectLst/>
                          <a:latin typeface="Arial" panose="020B0604020202020204" pitchFamily="34" charset="0"/>
                          <a:cs typeface="Arial" panose="020B0604020202020204" pitchFamily="34" charset="0"/>
                        </a:rPr>
                        <a:t>161.221</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6219" name="TextBox 1">
            <a:extLst>
              <a:ext uri="{FF2B5EF4-FFF2-40B4-BE49-F238E27FC236}">
                <a16:creationId xmlns:a16="http://schemas.microsoft.com/office/drawing/2014/main" xmlns="" id="{607F41CC-27C0-45F4-B7D3-2CA236C8CE4F}"/>
              </a:ext>
            </a:extLst>
          </p:cNvPr>
          <p:cNvSpPr txBox="1">
            <a:spLocks noChangeArrowheads="1"/>
          </p:cNvSpPr>
          <p:nvPr/>
        </p:nvSpPr>
        <p:spPr bwMode="auto">
          <a:xfrm>
            <a:off x="7285038" y="1146175"/>
            <a:ext cx="213391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b="1"/>
              <a:t>(TE in Rs. Crores)</a:t>
            </a:r>
            <a:endParaRPr lang="en-IN" altLang="en-US" b="1"/>
          </a:p>
        </p:txBody>
      </p:sp>
      <p:sp>
        <p:nvSpPr>
          <p:cNvPr id="6214" name="Footer Placeholder 5">
            <a:extLst>
              <a:ext uri="{FF2B5EF4-FFF2-40B4-BE49-F238E27FC236}">
                <a16:creationId xmlns:a16="http://schemas.microsoft.com/office/drawing/2014/main" xmlns="" id="{1029DA4F-8487-4C16-B723-C9E20176548D}"/>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7" name="Rectangle 6">
            <a:extLst>
              <a:ext uri="{FF2B5EF4-FFF2-40B4-BE49-F238E27FC236}">
                <a16:creationId xmlns:a16="http://schemas.microsoft.com/office/drawing/2014/main" xmlns="" id="{D86505D2-5571-4733-8277-09531C78F4D6}"/>
              </a:ext>
            </a:extLst>
          </p:cNvPr>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spTree>
    <p:extLst>
      <p:ext uri="{BB962C8B-B14F-4D97-AF65-F5344CB8AC3E}">
        <p14:creationId xmlns:p14="http://schemas.microsoft.com/office/powerpoint/2010/main" val="1692224689"/>
      </p:ext>
    </p:extLst>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40831211-E2EC-49EF-9D67-1F793D428652}"/>
              </a:ext>
            </a:extLst>
          </p:cNvPr>
          <p:cNvSpPr/>
          <p:nvPr/>
        </p:nvSpPr>
        <p:spPr bwMode="auto">
          <a:xfrm>
            <a:off x="1" y="59373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dirty="0">
                <a:solidFill>
                  <a:srgbClr val="800000"/>
                </a:solidFill>
                <a:effectLst>
                  <a:outerShdw blurRad="38100" dist="38100" dir="2700000" algn="tl">
                    <a:srgbClr val="C0C0C0"/>
                  </a:outerShdw>
                </a:effectLst>
                <a:latin typeface="+mn-lt"/>
              </a:rPr>
              <a:t>Broad Review</a:t>
            </a:r>
            <a:endParaRPr lang="en-US" sz="2800" b="1" dirty="0">
              <a:latin typeface="+mn-lt"/>
            </a:endParaRPr>
          </a:p>
        </p:txBody>
      </p:sp>
      <p:graphicFrame>
        <p:nvGraphicFramePr>
          <p:cNvPr id="4" name="Table 3">
            <a:extLst>
              <a:ext uri="{FF2B5EF4-FFF2-40B4-BE49-F238E27FC236}">
                <a16:creationId xmlns:a16="http://schemas.microsoft.com/office/drawing/2014/main" xmlns="" id="{FC62F1ED-7624-49BA-A47E-FE70246F32CF}"/>
              </a:ext>
            </a:extLst>
          </p:cNvPr>
          <p:cNvGraphicFramePr>
            <a:graphicFrameLocks noGrp="1"/>
          </p:cNvGraphicFramePr>
          <p:nvPr>
            <p:extLst>
              <p:ext uri="{D42A27DB-BD31-4B8C-83A1-F6EECF244321}">
                <p14:modId xmlns:p14="http://schemas.microsoft.com/office/powerpoint/2010/main" val="4062096024"/>
              </p:ext>
            </p:extLst>
          </p:nvPr>
        </p:nvGraphicFramePr>
        <p:xfrm>
          <a:off x="280986" y="1685786"/>
          <a:ext cx="9344027" cy="4042409"/>
        </p:xfrm>
        <a:graphic>
          <a:graphicData uri="http://schemas.openxmlformats.org/drawingml/2006/table">
            <a:tbl>
              <a:tblPr/>
              <a:tblGrid>
                <a:gridCol w="302220">
                  <a:extLst>
                    <a:ext uri="{9D8B030D-6E8A-4147-A177-3AD203B41FA5}">
                      <a16:colId xmlns:a16="http://schemas.microsoft.com/office/drawing/2014/main" xmlns="" val="20000"/>
                    </a:ext>
                  </a:extLst>
                </a:gridCol>
                <a:gridCol w="1160525">
                  <a:extLst>
                    <a:ext uri="{9D8B030D-6E8A-4147-A177-3AD203B41FA5}">
                      <a16:colId xmlns:a16="http://schemas.microsoft.com/office/drawing/2014/main" xmlns="" val="20001"/>
                    </a:ext>
                  </a:extLst>
                </a:gridCol>
                <a:gridCol w="725329">
                  <a:extLst>
                    <a:ext uri="{9D8B030D-6E8A-4147-A177-3AD203B41FA5}">
                      <a16:colId xmlns:a16="http://schemas.microsoft.com/office/drawing/2014/main" xmlns="" val="20002"/>
                    </a:ext>
                  </a:extLst>
                </a:gridCol>
                <a:gridCol w="1764343">
                  <a:extLst>
                    <a:ext uri="{9D8B030D-6E8A-4147-A177-3AD203B41FA5}">
                      <a16:colId xmlns:a16="http://schemas.microsoft.com/office/drawing/2014/main" xmlns="" val="20003"/>
                    </a:ext>
                  </a:extLst>
                </a:gridCol>
                <a:gridCol w="1306147">
                  <a:extLst>
                    <a:ext uri="{9D8B030D-6E8A-4147-A177-3AD203B41FA5}">
                      <a16:colId xmlns:a16="http://schemas.microsoft.com/office/drawing/2014/main" xmlns="" val="20004"/>
                    </a:ext>
                  </a:extLst>
                </a:gridCol>
                <a:gridCol w="811371">
                  <a:extLst>
                    <a:ext uri="{9D8B030D-6E8A-4147-A177-3AD203B41FA5}">
                      <a16:colId xmlns:a16="http://schemas.microsoft.com/office/drawing/2014/main" xmlns="" val="20005"/>
                    </a:ext>
                  </a:extLst>
                </a:gridCol>
                <a:gridCol w="914474">
                  <a:extLst>
                    <a:ext uri="{9D8B030D-6E8A-4147-A177-3AD203B41FA5}">
                      <a16:colId xmlns:a16="http://schemas.microsoft.com/office/drawing/2014/main" xmlns="" val="20006"/>
                    </a:ext>
                  </a:extLst>
                </a:gridCol>
                <a:gridCol w="742538">
                  <a:extLst>
                    <a:ext uri="{9D8B030D-6E8A-4147-A177-3AD203B41FA5}">
                      <a16:colId xmlns:a16="http://schemas.microsoft.com/office/drawing/2014/main" xmlns="" val="20007"/>
                    </a:ext>
                  </a:extLst>
                </a:gridCol>
                <a:gridCol w="920810">
                  <a:extLst>
                    <a:ext uri="{9D8B030D-6E8A-4147-A177-3AD203B41FA5}">
                      <a16:colId xmlns:a16="http://schemas.microsoft.com/office/drawing/2014/main" xmlns="" val="20008"/>
                    </a:ext>
                  </a:extLst>
                </a:gridCol>
                <a:gridCol w="696270">
                  <a:extLst>
                    <a:ext uri="{9D8B030D-6E8A-4147-A177-3AD203B41FA5}">
                      <a16:colId xmlns:a16="http://schemas.microsoft.com/office/drawing/2014/main" xmlns="" val="20009"/>
                    </a:ext>
                  </a:extLst>
                </a:gridCol>
              </a:tblGrid>
              <a:tr h="457225">
                <a:tc rowSpan="2">
                  <a:txBody>
                    <a:bodyPr/>
                    <a:lstStyle/>
                    <a:p>
                      <a:pPr algn="ctr" fontAlgn="t"/>
                      <a:r>
                        <a:rPr lang="en-US" sz="1400" b="1" i="0" u="none" strike="noStrike" dirty="0">
                          <a:solidFill>
                            <a:schemeClr val="tx1"/>
                          </a:solidFill>
                          <a:latin typeface="Arial" pitchFamily="34" charset="0"/>
                          <a:cs typeface="Arial" pitchFamily="34" charset="0"/>
                        </a:rPr>
                        <a:t>Sr. No.</a:t>
                      </a: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Project</a:t>
                      </a: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400" b="1" dirty="0">
                          <a:latin typeface="Arial" pitchFamily="34" charset="0"/>
                          <a:cs typeface="Arial" pitchFamily="34" charset="0"/>
                        </a:rPr>
                        <a:t>CADWM</a:t>
                      </a:r>
                      <a:endParaRPr lang="en-US" sz="1400" b="1" dirty="0">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400" b="1" i="0" u="none" strike="noStrike" kern="1200" dirty="0">
                          <a:solidFill>
                            <a:schemeClr val="tx1"/>
                          </a:solidFill>
                          <a:latin typeface="Arial" pitchFamily="34" charset="0"/>
                          <a:ea typeface="+mn-ea"/>
                          <a:cs typeface="Arial" pitchFamily="34" charset="0"/>
                        </a:rPr>
                        <a:t>AIBP</a:t>
                      </a:r>
                      <a:endParaRPr lang="en-US" sz="1400" b="1" i="0" u="none" strike="noStrike" kern="1200" dirty="0">
                        <a:solidFill>
                          <a:schemeClr val="tx1"/>
                        </a:solidFill>
                        <a:latin typeface="Arial" pitchFamily="34" charset="0"/>
                        <a:ea typeface="+mn-ea"/>
                        <a:cs typeface="Arial" pitchFamily="34" charset="0"/>
                      </a:endParaRPr>
                    </a:p>
                  </a:txBody>
                  <a:tcPr marL="7209" marR="7209" marT="887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1072480">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Total</a:t>
                      </a:r>
                      <a:r>
                        <a:rPr lang="en-US" sz="1400" b="1" i="0" u="none" strike="noStrike" baseline="0" dirty="0">
                          <a:solidFill>
                            <a:schemeClr val="tx1"/>
                          </a:solidFill>
                          <a:latin typeface="Arial" pitchFamily="34" charset="0"/>
                          <a:cs typeface="Arial" pitchFamily="34" charset="0"/>
                        </a:rPr>
                        <a:t> </a:t>
                      </a:r>
                      <a:r>
                        <a:rPr lang="en-US" sz="1400" b="1" i="0" u="none" strike="noStrike" dirty="0">
                          <a:solidFill>
                            <a:schemeClr val="tx1"/>
                          </a:solidFill>
                          <a:latin typeface="Arial" pitchFamily="34" charset="0"/>
                          <a:cs typeface="Arial" pitchFamily="34" charset="0"/>
                        </a:rPr>
                        <a:t>CCA of Project</a:t>
                      </a: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CCA developed before </a:t>
                      </a:r>
                    </a:p>
                    <a:p>
                      <a:pPr algn="ctr" fontAlgn="t"/>
                      <a:r>
                        <a:rPr lang="en-IN" sz="1400" b="1" i="0" u="none" strike="noStrike" dirty="0">
                          <a:solidFill>
                            <a:schemeClr val="tx1"/>
                          </a:solidFill>
                          <a:latin typeface="Arial" pitchFamily="34" charset="0"/>
                          <a:cs typeface="Arial" pitchFamily="34" charset="0"/>
                        </a:rPr>
                        <a:t>31.03. 2016 (A)* </a:t>
                      </a:r>
                      <a:endParaRPr lang="en-US" sz="1400" b="1" i="0" u="none" strike="noStrike" dirty="0">
                        <a:solidFill>
                          <a:schemeClr val="tx1"/>
                        </a:solidFill>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Progress in CCA for 99 Priority Projects (B)</a:t>
                      </a:r>
                      <a:endParaRPr lang="en-US" sz="1400" b="1" i="0" u="none" strike="noStrike" dirty="0">
                        <a:solidFill>
                          <a:schemeClr val="tx1"/>
                        </a:solidFill>
                        <a:latin typeface="Arial" pitchFamily="34" charset="0"/>
                        <a:cs typeface="Arial" pitchFamily="34" charset="0"/>
                      </a:endParaRPr>
                    </a:p>
                  </a:txBody>
                  <a:tcPr marL="7209" marR="7209" marT="88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Cumulative CCA developed (A+B)</a:t>
                      </a:r>
                      <a:endParaRPr lang="en-US" sz="1400" b="1" i="0" u="none" strike="noStrike" dirty="0">
                        <a:solidFill>
                          <a:schemeClr val="tx1"/>
                        </a:solidFill>
                        <a:latin typeface="Arial" pitchFamily="34" charset="0"/>
                        <a:cs typeface="Arial" pitchFamily="34" charset="0"/>
                      </a:endParaRPr>
                    </a:p>
                  </a:txBody>
                  <a:tcPr marL="7209" marR="7209" marT="88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 CCA Progress</a:t>
                      </a:r>
                      <a:endParaRPr lang="en-US" sz="1400" b="1" i="0" u="none" strike="noStrike" dirty="0">
                        <a:solidFill>
                          <a:schemeClr val="tx1"/>
                        </a:solidFill>
                        <a:latin typeface="Arial" pitchFamily="34" charset="0"/>
                        <a:cs typeface="Arial" pitchFamily="34" charset="0"/>
                      </a:endParaRPr>
                    </a:p>
                  </a:txBody>
                  <a:tcPr marL="7209" marR="7209" marT="88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Ultimate</a:t>
                      </a:r>
                      <a:r>
                        <a:rPr lang="en-IN" sz="1400" b="1" i="0" u="none" strike="noStrike" baseline="0" dirty="0">
                          <a:solidFill>
                            <a:schemeClr val="tx1"/>
                          </a:solidFill>
                          <a:latin typeface="Arial" pitchFamily="34" charset="0"/>
                          <a:cs typeface="Arial" pitchFamily="34" charset="0"/>
                        </a:rPr>
                        <a:t> Irrigation Potential</a:t>
                      </a:r>
                      <a:endParaRPr lang="en-US" sz="1400" b="1" i="0" u="none" strike="noStrike" dirty="0">
                        <a:solidFill>
                          <a:schemeClr val="tx1"/>
                        </a:solidFill>
                        <a:latin typeface="Arial" pitchFamily="34" charset="0"/>
                        <a:cs typeface="Arial" pitchFamily="34" charset="0"/>
                      </a:endParaRPr>
                    </a:p>
                  </a:txBody>
                  <a:tcPr marL="7209" marR="7209" marT="88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Potential Created</a:t>
                      </a:r>
                      <a:endParaRPr lang="en-US" sz="1400" b="1" i="0" u="none" strike="noStrike" dirty="0">
                        <a:solidFill>
                          <a:schemeClr val="tx1"/>
                        </a:solidFill>
                        <a:latin typeface="Arial" pitchFamily="34" charset="0"/>
                        <a:cs typeface="Arial" pitchFamily="34" charset="0"/>
                      </a:endParaRPr>
                    </a:p>
                  </a:txBody>
                  <a:tcPr marL="7209" marR="7209" marT="88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 IPC</a:t>
                      </a:r>
                      <a:endParaRPr lang="en-US" sz="1400" b="1" i="0" u="none" strike="noStrike" dirty="0">
                        <a:solidFill>
                          <a:schemeClr val="tx1"/>
                        </a:solidFill>
                        <a:latin typeface="Arial" pitchFamily="34" charset="0"/>
                        <a:cs typeface="Arial" pitchFamily="34" charset="0"/>
                      </a:endParaRPr>
                    </a:p>
                  </a:txBody>
                  <a:tcPr marL="7209" marR="7209" marT="887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636110">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err="1">
                          <a:solidFill>
                            <a:srgbClr val="000000"/>
                          </a:solidFill>
                          <a:effectLst/>
                          <a:latin typeface="Arial" panose="020B0604020202020204" pitchFamily="34" charset="0"/>
                          <a:ea typeface="+mn-ea"/>
                          <a:cs typeface="Arial" panose="020B0604020202020204" pitchFamily="34" charset="0"/>
                        </a:rPr>
                        <a:t>Champamati</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6.587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6.587</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6.587</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100</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23.504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23.504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797770">
                <a:tc>
                  <a:txBody>
                    <a:bodyPr/>
                    <a:lstStyle/>
                    <a:p>
                      <a:pPr algn="ctr" rtl="0" fontAlgn="ctr"/>
                      <a:r>
                        <a:rPr lang="en-US" sz="1400" b="1" i="0" u="none" strike="noStrike" dirty="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err="1">
                          <a:solidFill>
                            <a:srgbClr val="000000"/>
                          </a:solidFill>
                          <a:effectLst/>
                          <a:latin typeface="Arial" panose="020B0604020202020204" pitchFamily="34" charset="0"/>
                          <a:ea typeface="+mn-ea"/>
                          <a:cs typeface="Arial" panose="020B0604020202020204" pitchFamily="34" charset="0"/>
                        </a:rPr>
                        <a:t>Dhansiri</a:t>
                      </a:r>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 Irrigation</a:t>
                      </a:r>
                      <a:r>
                        <a:rPr lang="en-US" sz="1400" b="1" i="0" u="none" strike="noStrike" kern="1200" baseline="0" dirty="0">
                          <a:solidFill>
                            <a:srgbClr val="000000"/>
                          </a:solidFill>
                          <a:effectLst/>
                          <a:latin typeface="Arial" panose="020B0604020202020204" pitchFamily="34" charset="0"/>
                          <a:ea typeface="+mn-ea"/>
                          <a:cs typeface="Arial" panose="020B0604020202020204" pitchFamily="34" charset="0"/>
                        </a:rPr>
                        <a:t> Project</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38.615</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7.500</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16.809</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24.309</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54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77.23</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55.26</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71.55</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546850">
                <a:tc>
                  <a:txBody>
                    <a:bodyPr/>
                    <a:lstStyle/>
                    <a:p>
                      <a:pPr algn="ctr" rtl="0" fontAlgn="ctr"/>
                      <a:r>
                        <a:rPr lang="en-US" sz="1400" b="1" i="0" u="none" strike="noStrike" dirty="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err="1">
                          <a:solidFill>
                            <a:srgbClr val="000000"/>
                          </a:solidFill>
                          <a:effectLst/>
                          <a:latin typeface="Arial" panose="020B0604020202020204" pitchFamily="34" charset="0"/>
                          <a:ea typeface="+mn-ea"/>
                          <a:cs typeface="Arial" panose="020B0604020202020204" pitchFamily="34" charset="0"/>
                        </a:rPr>
                        <a:t>Borolia</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8.917</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13.56</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3.3</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24.34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528784">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panose="020B0604020202020204" pitchFamily="34" charset="0"/>
                        </a:rPr>
                        <a:t>TOTAL</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54.119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7.500</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21.164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28.664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154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114.294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chemeClr val="tx1"/>
                          </a:solidFill>
                          <a:effectLst/>
                          <a:latin typeface="Arial" panose="020B0604020202020204" pitchFamily="34" charset="0"/>
                          <a:ea typeface="+mn-ea"/>
                          <a:cs typeface="Arial" panose="020B0604020202020204" pitchFamily="34" charset="0"/>
                        </a:rPr>
                        <a:t>82.064</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71.8</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7250" name="TextBox 1">
            <a:extLst>
              <a:ext uri="{FF2B5EF4-FFF2-40B4-BE49-F238E27FC236}">
                <a16:creationId xmlns:a16="http://schemas.microsoft.com/office/drawing/2014/main" xmlns="" id="{9A4FCA18-FE58-4D6A-B711-8E854AD6F6E8}"/>
              </a:ext>
            </a:extLst>
          </p:cNvPr>
          <p:cNvSpPr txBox="1">
            <a:spLocks noChangeArrowheads="1"/>
          </p:cNvSpPr>
          <p:nvPr/>
        </p:nvSpPr>
        <p:spPr bwMode="auto">
          <a:xfrm>
            <a:off x="7775176" y="1194546"/>
            <a:ext cx="20165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b="1" dirty="0"/>
              <a:t>(CCA in Th. ha.)</a:t>
            </a:r>
            <a:endParaRPr lang="en-IN" altLang="en-US" b="1" dirty="0"/>
          </a:p>
        </p:txBody>
      </p:sp>
      <p:sp>
        <p:nvSpPr>
          <p:cNvPr id="7251" name="Footer Placeholder 5">
            <a:extLst>
              <a:ext uri="{FF2B5EF4-FFF2-40B4-BE49-F238E27FC236}">
                <a16:creationId xmlns:a16="http://schemas.microsoft.com/office/drawing/2014/main" xmlns="" id="{28C3EBD6-94F4-4AAE-B921-28CED1FAC2F2}"/>
              </a:ext>
            </a:extLst>
          </p:cNvPr>
          <p:cNvSpPr>
            <a:spLocks noGrp="1"/>
          </p:cNvSpPr>
          <p:nvPr>
            <p:ph type="ftr" sz="quarter" idx="11"/>
          </p:nvPr>
        </p:nvSpPr>
        <p:spPr bwMode="auto">
          <a:xfrm>
            <a:off x="3281363" y="6492876"/>
            <a:ext cx="3343275" cy="365125"/>
          </a:xfrm>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8" name="Rectangle 7">
            <a:extLst>
              <a:ext uri="{FF2B5EF4-FFF2-40B4-BE49-F238E27FC236}">
                <a16:creationId xmlns:a16="http://schemas.microsoft.com/office/drawing/2014/main" xmlns="" id="{512BE122-AAC8-4801-BC82-8BD52FA2AB14}"/>
              </a:ext>
            </a:extLst>
          </p:cNvPr>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sp>
        <p:nvSpPr>
          <p:cNvPr id="7253" name="TextBox 6">
            <a:extLst>
              <a:ext uri="{FF2B5EF4-FFF2-40B4-BE49-F238E27FC236}">
                <a16:creationId xmlns:a16="http://schemas.microsoft.com/office/drawing/2014/main" xmlns="" id="{A741450B-9B60-4846-9268-E548EBE13A58}"/>
              </a:ext>
            </a:extLst>
          </p:cNvPr>
          <p:cNvSpPr txBox="1">
            <a:spLocks noChangeArrowheads="1"/>
          </p:cNvSpPr>
          <p:nvPr/>
        </p:nvSpPr>
        <p:spPr bwMode="auto">
          <a:xfrm>
            <a:off x="345679" y="5900738"/>
            <a:ext cx="93115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IN" altLang="en-US" sz="2000" b="1">
                <a:latin typeface="Calibri" panose="020F0502020204030204" pitchFamily="34" charset="0"/>
              </a:rPr>
              <a:t>* i.e. CCA developed under CADWM (up to 31-03-2016) and before CADWM inclusion.</a:t>
            </a:r>
          </a:p>
        </p:txBody>
      </p:sp>
    </p:spTree>
    <p:extLst>
      <p:ext uri="{BB962C8B-B14F-4D97-AF65-F5344CB8AC3E}">
        <p14:creationId xmlns:p14="http://schemas.microsoft.com/office/powerpoint/2010/main" val="2264844547"/>
      </p:ext>
    </p:extLst>
  </p:cSld>
  <p:clrMapOvr>
    <a:masterClrMapping/>
  </p:clrMapOvr>
  <p:transition spd="slow"/>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p>
        </p:txBody>
      </p:sp>
      <p:sp>
        <p:nvSpPr>
          <p:cNvPr id="5" name="Rounded Rectangle 4">
            <a:extLst>
              <a:ext uri="{FF2B5EF4-FFF2-40B4-BE49-F238E27FC236}">
                <a16:creationId xmlns:a16="http://schemas.microsoft.com/office/drawing/2014/main" xmlns="" id="{40831211-E2EC-49EF-9D67-1F793D428652}"/>
              </a:ext>
            </a:extLst>
          </p:cNvPr>
          <p:cNvSpPr/>
          <p:nvPr/>
        </p:nvSpPr>
        <p:spPr bwMode="auto">
          <a:xfrm>
            <a:off x="1" y="93308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dirty="0">
                <a:solidFill>
                  <a:srgbClr val="800000"/>
                </a:solidFill>
                <a:effectLst>
                  <a:outerShdw blurRad="38100" dist="38100" dir="2700000" algn="tl">
                    <a:srgbClr val="C0C0C0"/>
                  </a:outerShdw>
                </a:effectLst>
                <a:latin typeface="+mn-lt"/>
              </a:rPr>
              <a:t>MI PROGRESS</a:t>
            </a:r>
            <a:endParaRPr lang="en-US" sz="2800" b="1" dirty="0">
              <a:latin typeface="+mn-lt"/>
            </a:endParaRPr>
          </a:p>
        </p:txBody>
      </p:sp>
      <p:sp>
        <p:nvSpPr>
          <p:cNvPr id="8" name="Rectangle 7">
            <a:extLst>
              <a:ext uri="{FF2B5EF4-FFF2-40B4-BE49-F238E27FC236}">
                <a16:creationId xmlns:a16="http://schemas.microsoft.com/office/drawing/2014/main" xmlns="" id="{512BE122-AAC8-4801-BC82-8BD52FA2AB14}"/>
              </a:ext>
            </a:extLst>
          </p:cNvPr>
          <p:cNvSpPr/>
          <p:nvPr/>
        </p:nvSpPr>
        <p:spPr>
          <a:xfrm>
            <a:off x="1" y="315748"/>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graphicFrame>
        <p:nvGraphicFramePr>
          <p:cNvPr id="9" name="Table 8"/>
          <p:cNvGraphicFramePr>
            <a:graphicFrameLocks noGrp="1"/>
          </p:cNvGraphicFramePr>
          <p:nvPr>
            <p:extLst>
              <p:ext uri="{D42A27DB-BD31-4B8C-83A1-F6EECF244321}">
                <p14:modId xmlns:p14="http://schemas.microsoft.com/office/powerpoint/2010/main" val="455593013"/>
              </p:ext>
            </p:extLst>
          </p:nvPr>
        </p:nvGraphicFramePr>
        <p:xfrm>
          <a:off x="245516" y="1422770"/>
          <a:ext cx="9414970" cy="5018518"/>
        </p:xfrm>
        <a:graphic>
          <a:graphicData uri="http://schemas.openxmlformats.org/drawingml/2006/table">
            <a:tbl>
              <a:tblPr firstRow="1" bandRow="1">
                <a:tableStyleId>{5C22544A-7EE6-4342-B048-85BDC9FD1C3A}</a:tableStyleId>
              </a:tblPr>
              <a:tblGrid>
                <a:gridCol w="973521">
                  <a:extLst>
                    <a:ext uri="{9D8B030D-6E8A-4147-A177-3AD203B41FA5}">
                      <a16:colId xmlns:a16="http://schemas.microsoft.com/office/drawing/2014/main" xmlns="" val="20000"/>
                    </a:ext>
                  </a:extLst>
                </a:gridCol>
                <a:gridCol w="2485040">
                  <a:extLst>
                    <a:ext uri="{9D8B030D-6E8A-4147-A177-3AD203B41FA5}">
                      <a16:colId xmlns:a16="http://schemas.microsoft.com/office/drawing/2014/main" xmlns="" val="20001"/>
                    </a:ext>
                  </a:extLst>
                </a:gridCol>
                <a:gridCol w="1934232">
                  <a:extLst>
                    <a:ext uri="{9D8B030D-6E8A-4147-A177-3AD203B41FA5}">
                      <a16:colId xmlns:a16="http://schemas.microsoft.com/office/drawing/2014/main" xmlns="" val="20002"/>
                    </a:ext>
                  </a:extLst>
                </a:gridCol>
                <a:gridCol w="2139183">
                  <a:extLst>
                    <a:ext uri="{9D8B030D-6E8A-4147-A177-3AD203B41FA5}">
                      <a16:colId xmlns:a16="http://schemas.microsoft.com/office/drawing/2014/main" xmlns="" val="20003"/>
                    </a:ext>
                  </a:extLst>
                </a:gridCol>
                <a:gridCol w="1882994">
                  <a:extLst>
                    <a:ext uri="{9D8B030D-6E8A-4147-A177-3AD203B41FA5}">
                      <a16:colId xmlns:a16="http://schemas.microsoft.com/office/drawing/2014/main" xmlns="" val="20004"/>
                    </a:ext>
                  </a:extLst>
                </a:gridCol>
              </a:tblGrid>
              <a:tr h="802339">
                <a:tc rowSpan="2">
                  <a:txBody>
                    <a:bodyPr/>
                    <a:lstStyle/>
                    <a:p>
                      <a:pPr algn="ctr"/>
                      <a:endParaRPr lang="en-US" sz="1800" dirty="0"/>
                    </a:p>
                    <a:p>
                      <a:pPr algn="ctr"/>
                      <a:r>
                        <a:rPr lang="en-US" sz="1800" dirty="0"/>
                        <a:t>Sr. No.</a:t>
                      </a:r>
                    </a:p>
                  </a:txBody>
                  <a:tcPr marL="74295" marR="74295"/>
                </a:tc>
                <a:tc rowSpan="2">
                  <a:txBody>
                    <a:bodyPr/>
                    <a:lstStyle/>
                    <a:p>
                      <a:pPr algn="ctr"/>
                      <a:endParaRPr lang="en-US" sz="1800" dirty="0"/>
                    </a:p>
                    <a:p>
                      <a:pPr algn="ctr"/>
                      <a:r>
                        <a:rPr lang="en-US" sz="1800" dirty="0"/>
                        <a:t>State</a:t>
                      </a:r>
                    </a:p>
                  </a:txBody>
                  <a:tcPr marL="74295" marR="74295"/>
                </a:tc>
                <a:tc rowSpan="2">
                  <a:txBody>
                    <a:bodyPr/>
                    <a:lstStyle/>
                    <a:p>
                      <a:pPr algn="ctr"/>
                      <a:endParaRPr lang="en-US" sz="1800" dirty="0"/>
                    </a:p>
                    <a:p>
                      <a:pPr algn="ctr"/>
                      <a:r>
                        <a:rPr lang="en-US" sz="1800" dirty="0"/>
                        <a:t>CCA Target</a:t>
                      </a:r>
                    </a:p>
                    <a:p>
                      <a:pPr algn="ctr"/>
                      <a:r>
                        <a:rPr lang="en-US" sz="1800" dirty="0"/>
                        <a:t>(Th. Ha.)</a:t>
                      </a:r>
                    </a:p>
                  </a:txBody>
                  <a:tcPr marL="74295" marR="74295"/>
                </a:tc>
                <a:tc gridSpan="2">
                  <a:txBody>
                    <a:bodyPr/>
                    <a:lstStyle/>
                    <a:p>
                      <a:pPr algn="ctr"/>
                      <a:r>
                        <a:rPr lang="en-US" sz="1800" dirty="0"/>
                        <a:t>CCA Progress</a:t>
                      </a:r>
                    </a:p>
                  </a:txBody>
                  <a:tcPr marL="74295" marR="74295"/>
                </a:tc>
                <a:tc hMerge="1">
                  <a:txBody>
                    <a:bodyPr/>
                    <a:lstStyle/>
                    <a:p>
                      <a:endParaRPr lang="en-US" dirty="0"/>
                    </a:p>
                  </a:txBody>
                  <a:tcPr/>
                </a:tc>
                <a:extLst>
                  <a:ext uri="{0D108BD9-81ED-4DB2-BD59-A6C34878D82A}">
                    <a16:rowId xmlns:a16="http://schemas.microsoft.com/office/drawing/2014/main" xmlns="" val="10000"/>
                  </a:ext>
                </a:extLst>
              </a:tr>
              <a:tr h="1006823">
                <a:tc vMerge="1">
                  <a:txBody>
                    <a:bodyPr/>
                    <a:lstStyle/>
                    <a:p>
                      <a:endParaRPr lang="en-US" dirty="0"/>
                    </a:p>
                  </a:txBody>
                  <a:tcPr/>
                </a:tc>
                <a:tc vMerge="1">
                  <a:txBody>
                    <a:bodyPr/>
                    <a:lstStyle/>
                    <a:p>
                      <a:pPr algn="ctr"/>
                      <a:endParaRPr lang="en-US" dirty="0"/>
                    </a:p>
                  </a:txBody>
                  <a:tcPr/>
                </a:tc>
                <a:tc vMerge="1">
                  <a:txBody>
                    <a:bodyPr/>
                    <a:lstStyle/>
                    <a:p>
                      <a:endParaRPr lang="en-US" dirty="0"/>
                    </a:p>
                  </a:txBody>
                  <a:tcPr/>
                </a:tc>
                <a:tc>
                  <a:txBody>
                    <a:bodyPr/>
                    <a:lstStyle/>
                    <a:p>
                      <a:pPr algn="ctr"/>
                      <a:r>
                        <a:rPr lang="en-US" sz="1800" dirty="0"/>
                        <a:t>Created</a:t>
                      </a:r>
                    </a:p>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t>(Th. Ha.)</a:t>
                      </a:r>
                    </a:p>
                    <a:p>
                      <a:pPr algn="ctr"/>
                      <a:endParaRPr lang="en-US" sz="1800" dirty="0"/>
                    </a:p>
                  </a:txBody>
                  <a:tcPr marL="74295" marR="74295"/>
                </a:tc>
                <a:tc>
                  <a:txBody>
                    <a:bodyPr/>
                    <a:lstStyle/>
                    <a:p>
                      <a:pPr algn="ctr"/>
                      <a:r>
                        <a:rPr lang="en-US" sz="1800" dirty="0"/>
                        <a:t>% of</a:t>
                      </a:r>
                      <a:r>
                        <a:rPr lang="en-US" sz="1800" baseline="0" dirty="0"/>
                        <a:t> Progress</a:t>
                      </a:r>
                      <a:endParaRPr lang="en-US" sz="1800" dirty="0"/>
                    </a:p>
                  </a:txBody>
                  <a:tcPr marL="74295" marR="74295"/>
                </a:tc>
                <a:extLst>
                  <a:ext uri="{0D108BD9-81ED-4DB2-BD59-A6C34878D82A}">
                    <a16:rowId xmlns:a16="http://schemas.microsoft.com/office/drawing/2014/main" xmlns="" val="10001"/>
                  </a:ext>
                </a:extLst>
              </a:tr>
              <a:tr h="802339">
                <a:tc>
                  <a:txBody>
                    <a:bodyPr/>
                    <a:lstStyle/>
                    <a:p>
                      <a:pPr algn="ctr"/>
                      <a:r>
                        <a:rPr lang="en-US" sz="1800" dirty="0"/>
                        <a:t>1</a:t>
                      </a:r>
                    </a:p>
                  </a:txBody>
                  <a:tcPr marL="74295" marR="74295"/>
                </a:tc>
                <a:tc>
                  <a:txBody>
                    <a:bodyPr/>
                    <a:lstStyle/>
                    <a:p>
                      <a:pPr marL="0" algn="l" defTabSz="914400" rtl="0" eaLnBrk="1" fontAlgn="ctr" latinLnBrk="0" hangingPunct="1"/>
                      <a:r>
                        <a:rPr lang="en-IN" sz="1800" b="1" i="0" u="none" strike="noStrike" kern="1200" dirty="0" err="1">
                          <a:solidFill>
                            <a:srgbClr val="000000"/>
                          </a:solidFill>
                          <a:effectLst/>
                          <a:latin typeface="Arial" panose="020B0604020202020204" pitchFamily="34" charset="0"/>
                          <a:ea typeface="+mn-ea"/>
                          <a:cs typeface="Arial" panose="020B0604020202020204" pitchFamily="34" charset="0"/>
                        </a:rPr>
                        <a:t>Champamati</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1.509</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40" marR="7740" marT="9526"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1.509</a:t>
                      </a:r>
                    </a:p>
                  </a:txBody>
                  <a:tcPr marL="7740" marR="7740" marT="9526"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100</a:t>
                      </a:r>
                    </a:p>
                  </a:txBody>
                  <a:tcPr marL="7740" marR="7740" marT="9526" marB="0" anchor="ctr"/>
                </a:tc>
                <a:extLst>
                  <a:ext uri="{0D108BD9-81ED-4DB2-BD59-A6C34878D82A}">
                    <a16:rowId xmlns:a16="http://schemas.microsoft.com/office/drawing/2014/main" xmlns="" val="10002"/>
                  </a:ext>
                </a:extLst>
              </a:tr>
              <a:tr h="802339">
                <a:tc>
                  <a:txBody>
                    <a:bodyPr/>
                    <a:lstStyle/>
                    <a:p>
                      <a:pPr algn="ctr"/>
                      <a:r>
                        <a:rPr lang="en-US" sz="1800" dirty="0"/>
                        <a:t>2</a:t>
                      </a:r>
                    </a:p>
                  </a:txBody>
                  <a:tcPr marL="74295" marR="74295"/>
                </a:tc>
                <a:tc>
                  <a:txBody>
                    <a:bodyPr/>
                    <a:lstStyle/>
                    <a:p>
                      <a:pPr marL="0" algn="l" defTabSz="914400" rtl="0" eaLnBrk="1" fontAlgn="ctr" latinLnBrk="0" hangingPunct="1"/>
                      <a:r>
                        <a:rPr lang="en-US" sz="1800" b="1" i="0" u="none" strike="noStrike" kern="1200" dirty="0" err="1">
                          <a:solidFill>
                            <a:srgbClr val="000000"/>
                          </a:solidFill>
                          <a:effectLst/>
                          <a:latin typeface="Arial" panose="020B0604020202020204" pitchFamily="34" charset="0"/>
                          <a:ea typeface="+mn-ea"/>
                          <a:cs typeface="Arial" panose="020B0604020202020204" pitchFamily="34" charset="0"/>
                        </a:rPr>
                        <a:t>Dhansiri</a:t>
                      </a:r>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 Irrigation</a:t>
                      </a:r>
                      <a:r>
                        <a:rPr lang="en-US" sz="1800" b="1" i="0" u="none" strike="noStrike" kern="1200" baseline="0" dirty="0">
                          <a:solidFill>
                            <a:srgbClr val="000000"/>
                          </a:solidFill>
                          <a:effectLst/>
                          <a:latin typeface="Arial" panose="020B0604020202020204" pitchFamily="34" charset="0"/>
                          <a:ea typeface="+mn-ea"/>
                          <a:cs typeface="Arial" panose="020B0604020202020204" pitchFamily="34" charset="0"/>
                        </a:rPr>
                        <a:t> Project</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3.861</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40" marR="7740" marT="9526"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1</a:t>
                      </a:r>
                    </a:p>
                  </a:txBody>
                  <a:tcPr marL="7740" marR="7740" marT="9526"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25.9</a:t>
                      </a:r>
                    </a:p>
                  </a:txBody>
                  <a:tcPr marL="7740" marR="7740" marT="9526" marB="0" anchor="ctr"/>
                </a:tc>
                <a:extLst>
                  <a:ext uri="{0D108BD9-81ED-4DB2-BD59-A6C34878D82A}">
                    <a16:rowId xmlns:a16="http://schemas.microsoft.com/office/drawing/2014/main" xmlns="" val="10003"/>
                  </a:ext>
                </a:extLst>
              </a:tr>
              <a:tr h="802339">
                <a:tc>
                  <a:txBody>
                    <a:bodyPr/>
                    <a:lstStyle/>
                    <a:p>
                      <a:pPr algn="ctr"/>
                      <a:r>
                        <a:rPr lang="en-US" sz="1800" dirty="0"/>
                        <a:t>3</a:t>
                      </a:r>
                    </a:p>
                  </a:txBody>
                  <a:tcPr marL="74295" marR="74295"/>
                </a:tc>
                <a:tc>
                  <a:txBody>
                    <a:bodyPr/>
                    <a:lstStyle/>
                    <a:p>
                      <a:pPr marL="0" algn="l" defTabSz="914400" rtl="0" eaLnBrk="1" fontAlgn="ctr" latinLnBrk="0" hangingPunct="1"/>
                      <a:r>
                        <a:rPr lang="en-US" sz="1800" b="1" i="0" u="none" strike="noStrike" kern="1200" dirty="0" err="1">
                          <a:solidFill>
                            <a:srgbClr val="000000"/>
                          </a:solidFill>
                          <a:effectLst/>
                          <a:latin typeface="Arial" panose="020B0604020202020204" pitchFamily="34" charset="0"/>
                          <a:ea typeface="+mn-ea"/>
                          <a:cs typeface="Arial" panose="020B0604020202020204" pitchFamily="34" charset="0"/>
                        </a:rPr>
                        <a:t>Borolia</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3"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0.972</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40" marR="7740" marT="9526"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0</a:t>
                      </a:r>
                    </a:p>
                  </a:txBody>
                  <a:tcPr marL="7740" marR="7740" marT="9526" marB="0" anchor="ctr"/>
                </a:tc>
                <a:extLst>
                  <a:ext uri="{0D108BD9-81ED-4DB2-BD59-A6C34878D82A}">
                    <a16:rowId xmlns:a16="http://schemas.microsoft.com/office/drawing/2014/main" xmlns="" val="10004"/>
                  </a:ext>
                </a:extLst>
              </a:tr>
              <a:tr h="802339">
                <a:tc>
                  <a:txBody>
                    <a:bodyPr/>
                    <a:lstStyle/>
                    <a:p>
                      <a:endParaRPr lang="en-US" sz="1800"/>
                    </a:p>
                  </a:txBody>
                  <a:tcPr marL="74295" marR="74295"/>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3"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6.342</a:t>
                      </a:r>
                      <a:endParaRPr lang="en-IN" sz="18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40" marR="7740" marT="9526"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2.509</a:t>
                      </a:r>
                    </a:p>
                  </a:txBody>
                  <a:tcPr marL="7740" marR="7740" marT="9526" marB="0" anchor="ctr"/>
                </a:tc>
                <a:tc>
                  <a:txBody>
                    <a:bodyPr/>
                    <a:lstStyle/>
                    <a:p>
                      <a:pPr marL="0" algn="ctr" defTabSz="914400" rtl="0" eaLnBrk="1" fontAlgn="ctr" latinLnBrk="0" hangingPunct="1"/>
                      <a:r>
                        <a:rPr lang="en-US" sz="1800" b="1" i="0" u="none" strike="noStrike" kern="1200" dirty="0">
                          <a:solidFill>
                            <a:schemeClr val="tx1"/>
                          </a:solidFill>
                          <a:effectLst/>
                          <a:latin typeface="Arial" panose="020B0604020202020204" pitchFamily="34" charset="0"/>
                          <a:ea typeface="+mn-ea"/>
                          <a:cs typeface="Arial" panose="020B0604020202020204" pitchFamily="34" charset="0"/>
                        </a:rPr>
                        <a:t>39.56</a:t>
                      </a:r>
                    </a:p>
                  </a:txBody>
                  <a:tcPr marL="7740" marR="7740" marT="9526" marB="0" anchor="ctr"/>
                </a:tc>
                <a:extLst>
                  <a:ext uri="{0D108BD9-81ED-4DB2-BD59-A6C34878D82A}">
                    <a16:rowId xmlns:a16="http://schemas.microsoft.com/office/drawing/2014/main" xmlns="" val="10005"/>
                  </a:ext>
                </a:extLst>
              </a:tr>
            </a:tbl>
          </a:graphicData>
        </a:graphic>
      </p:graphicFrame>
    </p:spTree>
    <p:extLst>
      <p:ext uri="{BB962C8B-B14F-4D97-AF65-F5344CB8AC3E}">
        <p14:creationId xmlns:p14="http://schemas.microsoft.com/office/powerpoint/2010/main" val="130800627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89E4935-F594-4846-A42D-30F64F180F9A}"/>
              </a:ext>
            </a:extLst>
          </p:cNvPr>
          <p:cNvSpPr>
            <a:spLocks noGrp="1"/>
          </p:cNvSpPr>
          <p:nvPr>
            <p:ph type="title"/>
          </p:nvPr>
        </p:nvSpPr>
        <p:spPr>
          <a:xfrm>
            <a:off x="681038" y="590550"/>
            <a:ext cx="8796337" cy="1100139"/>
          </a:xfrm>
        </p:spPr>
        <p:txBody>
          <a:bodyPr>
            <a:normAutofit/>
          </a:bodyPr>
          <a:lstStyle/>
          <a:p>
            <a:pPr eaLnBrk="1" hangingPunct="1">
              <a:defRPr/>
            </a:pPr>
            <a:r>
              <a:rPr lang="en-US" sz="3200" dirty="0">
                <a:solidFill>
                  <a:schemeClr val="bg1">
                    <a:lumMod val="10000"/>
                  </a:schemeClr>
                </a:solidFill>
                <a:latin typeface="Arial Black" pitchFamily="34" charset="0"/>
              </a:rPr>
              <a:t>             </a:t>
            </a:r>
            <a:r>
              <a:rPr lang="en-US" sz="2800" dirty="0">
                <a:solidFill>
                  <a:schemeClr val="bg1">
                    <a:lumMod val="10000"/>
                  </a:schemeClr>
                </a:solidFill>
                <a:latin typeface="Arial Black" pitchFamily="34" charset="0"/>
              </a:rPr>
              <a:t>PROJECT IN BRIEF               </a:t>
            </a:r>
            <a:br>
              <a:rPr lang="en-US" sz="2800" dirty="0">
                <a:solidFill>
                  <a:schemeClr val="bg1">
                    <a:lumMod val="10000"/>
                  </a:schemeClr>
                </a:solidFill>
                <a:latin typeface="Arial Black" pitchFamily="34" charset="0"/>
              </a:rPr>
            </a:br>
            <a:r>
              <a:rPr lang="en-US" sz="2800" dirty="0">
                <a:solidFill>
                  <a:schemeClr val="bg1">
                    <a:lumMod val="10000"/>
                  </a:schemeClr>
                </a:solidFill>
                <a:latin typeface="Arial Black" pitchFamily="34" charset="0"/>
              </a:rPr>
              <a:t>  (</a:t>
            </a:r>
            <a:r>
              <a:rPr lang="en-US" sz="2800" dirty="0" err="1">
                <a:solidFill>
                  <a:schemeClr val="bg1">
                    <a:lumMod val="10000"/>
                  </a:schemeClr>
                </a:solidFill>
                <a:latin typeface="Arial Black" pitchFamily="34" charset="0"/>
              </a:rPr>
              <a:t>Champamati</a:t>
            </a:r>
            <a:r>
              <a:rPr lang="en-US" sz="2800" dirty="0">
                <a:solidFill>
                  <a:schemeClr val="bg1">
                    <a:lumMod val="10000"/>
                  </a:schemeClr>
                </a:solidFill>
                <a:latin typeface="Arial Black" pitchFamily="34" charset="0"/>
              </a:rPr>
              <a:t> Irrigation Project)</a:t>
            </a:r>
            <a:endParaRPr lang="en-IN" sz="2800" dirty="0"/>
          </a:p>
        </p:txBody>
      </p:sp>
      <p:sp>
        <p:nvSpPr>
          <p:cNvPr id="10243" name="Content Placeholder 2">
            <a:extLst>
              <a:ext uri="{FF2B5EF4-FFF2-40B4-BE49-F238E27FC236}">
                <a16:creationId xmlns:a16="http://schemas.microsoft.com/office/drawing/2014/main" xmlns="" id="{FA797011-21E3-47A5-B10F-78B429072D8E}"/>
              </a:ext>
            </a:extLst>
          </p:cNvPr>
          <p:cNvSpPr>
            <a:spLocks noGrp="1"/>
          </p:cNvSpPr>
          <p:nvPr>
            <p:ph idx="1"/>
          </p:nvPr>
        </p:nvSpPr>
        <p:spPr>
          <a:xfrm>
            <a:off x="681038" y="1687513"/>
            <a:ext cx="8543925" cy="4618037"/>
          </a:xfrm>
        </p:spPr>
        <p:txBody>
          <a:bodyPr>
            <a:normAutofit fontScale="92500" lnSpcReduction="10000"/>
          </a:bodyPr>
          <a:lstStyle/>
          <a:p>
            <a:pPr eaLnBrk="1" hangingPunct="1"/>
            <a:r>
              <a:rPr lang="en-US" altLang="en-US" dirty="0"/>
              <a:t>The Champamati Irrigation Project is a Major Irrigation Project envisages construction of Barrage and canal system to irrigate 24994Ha (revised to 23504Ha due to change of land used pattern)   The Physical overall progress is 100% </a:t>
            </a:r>
          </a:p>
          <a:p>
            <a:pPr eaLnBrk="1" hangingPunct="1"/>
            <a:r>
              <a:rPr lang="en-US" altLang="en-US" dirty="0"/>
              <a:t>Irrigation Potential created till 31/08/2020is 23504Ha (100%). </a:t>
            </a:r>
          </a:p>
          <a:p>
            <a:pPr eaLnBrk="1" hangingPunct="1"/>
            <a:r>
              <a:rPr lang="en-US" altLang="en-US" dirty="0"/>
              <a:t>Irrigation Potential Utilized till 31/08/2020 is 23504Ha. (100%)</a:t>
            </a:r>
          </a:p>
          <a:p>
            <a:pPr eaLnBrk="1" hangingPunct="1"/>
            <a:r>
              <a:rPr lang="en-US" altLang="en-US" dirty="0"/>
              <a:t>Estimated Cost of CADWM is Rs.27.23Cr. </a:t>
            </a:r>
          </a:p>
          <a:p>
            <a:pPr eaLnBrk="1" hangingPunct="1"/>
            <a:r>
              <a:rPr lang="en-US" altLang="en-US" dirty="0"/>
              <a:t>Total cost of the project  under AIBP is 213.510 Cr.</a:t>
            </a:r>
          </a:p>
          <a:p>
            <a:pPr eaLnBrk="1" hangingPunct="1"/>
            <a:r>
              <a:rPr lang="en-US" altLang="en-US" dirty="0"/>
              <a:t>WUA details in no. (target/formed/registered/balance) : 40/ 27 /13</a:t>
            </a:r>
            <a:endParaRPr lang="en-IN" altLang="en-US" dirty="0"/>
          </a:p>
        </p:txBody>
      </p:sp>
      <p:sp>
        <p:nvSpPr>
          <p:cNvPr id="4" name="Footer Placeholder 3">
            <a:extLst>
              <a:ext uri="{FF2B5EF4-FFF2-40B4-BE49-F238E27FC236}">
                <a16:creationId xmlns:a16="http://schemas.microsoft.com/office/drawing/2014/main" xmlns="" id="{B9B259F2-13D7-4C12-9BD9-13D65FE931DF}"/>
              </a:ext>
            </a:extLst>
          </p:cNvPr>
          <p:cNvSpPr>
            <a:spLocks noGrp="1"/>
          </p:cNvSpPr>
          <p:nvPr>
            <p:ph type="ftr" sz="quarter" idx="11"/>
          </p:nvPr>
        </p:nvSpPr>
        <p:spPr/>
        <p:txBody>
          <a:bodyPr/>
          <a:lstStyle/>
          <a:p>
            <a:pPr>
              <a:defRPr/>
            </a:pPr>
            <a:r>
              <a:rPr lang="en-IN"/>
              <a:t>ASSAM</a:t>
            </a:r>
          </a:p>
        </p:txBody>
      </p:sp>
      <p:sp>
        <p:nvSpPr>
          <p:cNvPr id="5" name="Rectangle 4">
            <a:extLst>
              <a:ext uri="{FF2B5EF4-FFF2-40B4-BE49-F238E27FC236}">
                <a16:creationId xmlns:a16="http://schemas.microsoft.com/office/drawing/2014/main" xmlns="" id="{DE2BCCF9-979B-4349-8F9A-54A6E21D51AD}"/>
              </a:ext>
            </a:extLst>
          </p:cNvPr>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spTree>
    <p:extLst>
      <p:ext uri="{BB962C8B-B14F-4D97-AF65-F5344CB8AC3E}">
        <p14:creationId xmlns:p14="http://schemas.microsoft.com/office/powerpoint/2010/main" val="425018590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90508843-3F78-40E1-BB8F-D0F2F1F60098}"/>
              </a:ext>
            </a:extLst>
          </p:cNvPr>
          <p:cNvSpPr/>
          <p:nvPr/>
        </p:nvSpPr>
        <p:spPr bwMode="auto">
          <a:xfrm>
            <a:off x="0"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dirty="0">
                <a:solidFill>
                  <a:srgbClr val="800000"/>
                </a:solidFill>
                <a:effectLst>
                  <a:outerShdw blurRad="38100" dist="38100" dir="2700000" algn="tl">
                    <a:srgbClr val="C0C0C0"/>
                  </a:outerShdw>
                </a:effectLst>
                <a:latin typeface="+mn-lt"/>
              </a:rPr>
              <a:t>Glimpses Of Project Progress</a:t>
            </a:r>
            <a:endParaRPr lang="en-US" sz="2800" b="1" dirty="0">
              <a:latin typeface="+mn-lt"/>
            </a:endParaRPr>
          </a:p>
        </p:txBody>
      </p:sp>
      <p:sp>
        <p:nvSpPr>
          <p:cNvPr id="8197" name="Footer Placeholder 5">
            <a:extLst>
              <a:ext uri="{FF2B5EF4-FFF2-40B4-BE49-F238E27FC236}">
                <a16:creationId xmlns:a16="http://schemas.microsoft.com/office/drawing/2014/main" xmlns="" id="{7427354D-C469-4FBE-830A-A16DF01B4037}"/>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5" name="Rectangle 4">
            <a:extLst>
              <a:ext uri="{FF2B5EF4-FFF2-40B4-BE49-F238E27FC236}">
                <a16:creationId xmlns:a16="http://schemas.microsoft.com/office/drawing/2014/main" xmlns="" id="{38C87C12-FD31-4AF9-97EA-8EE22D30ED72}"/>
              </a:ext>
            </a:extLst>
          </p:cNvPr>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sp>
        <p:nvSpPr>
          <p:cNvPr id="6" name="Rectangle 2">
            <a:extLst>
              <a:ext uri="{FF2B5EF4-FFF2-40B4-BE49-F238E27FC236}">
                <a16:creationId xmlns:a16="http://schemas.microsoft.com/office/drawing/2014/main" xmlns="" id="{9E9FA39F-65D3-4774-B27A-D6801D28FBB9}"/>
              </a:ext>
            </a:extLst>
          </p:cNvPr>
          <p:cNvSpPr txBox="1">
            <a:spLocks noChangeArrowheads="1"/>
          </p:cNvSpPr>
          <p:nvPr/>
        </p:nvSpPr>
        <p:spPr bwMode="auto">
          <a:xfrm>
            <a:off x="1309192" y="1268413"/>
            <a:ext cx="7491413" cy="990600"/>
          </a:xfrm>
          <a:prstGeom prst="rect">
            <a:avLst/>
          </a:prstGeom>
          <a:noFill/>
          <a:ln w="9525">
            <a:noFill/>
            <a:miter lim="800000"/>
            <a:headEnd/>
            <a:tailEnd/>
          </a:ln>
        </p:spPr>
        <p:txBody>
          <a:bodyPr anchor="b">
            <a:normAutofit fontScale="97500"/>
          </a:bodyPr>
          <a:lstStyle/>
          <a:p>
            <a:pPr algn="ctr" fontAlgn="auto">
              <a:lnSpc>
                <a:spcPct val="90000"/>
              </a:lnSpc>
              <a:spcAft>
                <a:spcPts val="0"/>
              </a:spcAft>
              <a:defRPr/>
            </a:pPr>
            <a:r>
              <a:rPr lang="en-US" sz="3400" dirty="0">
                <a:solidFill>
                  <a:schemeClr val="bg1">
                    <a:lumMod val="10000"/>
                  </a:schemeClr>
                </a:solidFill>
                <a:latin typeface="Arial Black" pitchFamily="34" charset="0"/>
                <a:ea typeface="+mj-ea"/>
                <a:cs typeface="+mj-cs"/>
              </a:rPr>
              <a:t>PROJECT IN BRIEF (</a:t>
            </a:r>
            <a:r>
              <a:rPr lang="en-US" sz="3400" dirty="0" err="1">
                <a:solidFill>
                  <a:schemeClr val="bg1">
                    <a:lumMod val="10000"/>
                  </a:schemeClr>
                </a:solidFill>
                <a:latin typeface="Arial Black" pitchFamily="34" charset="0"/>
                <a:ea typeface="+mj-ea"/>
                <a:cs typeface="+mj-cs"/>
              </a:rPr>
              <a:t>Dhansiri</a:t>
            </a:r>
            <a:r>
              <a:rPr lang="en-US" sz="3400" dirty="0">
                <a:solidFill>
                  <a:schemeClr val="bg1">
                    <a:lumMod val="10000"/>
                  </a:schemeClr>
                </a:solidFill>
                <a:latin typeface="Arial Black" pitchFamily="34" charset="0"/>
                <a:ea typeface="+mj-ea"/>
                <a:cs typeface="+mj-cs"/>
              </a:rPr>
              <a:t>) </a:t>
            </a:r>
            <a:r>
              <a:rPr lang="en-US" sz="4800" dirty="0">
                <a:solidFill>
                  <a:schemeClr val="bg1">
                    <a:lumMod val="10000"/>
                  </a:schemeClr>
                </a:solidFill>
                <a:latin typeface="+mj-lt"/>
                <a:ea typeface="+mj-ea"/>
                <a:cs typeface="+mj-cs"/>
              </a:rPr>
              <a:t/>
            </a:r>
            <a:br>
              <a:rPr lang="en-US" sz="4800" dirty="0">
                <a:solidFill>
                  <a:schemeClr val="bg1">
                    <a:lumMod val="10000"/>
                  </a:schemeClr>
                </a:solidFill>
                <a:latin typeface="+mj-lt"/>
                <a:ea typeface="+mj-ea"/>
                <a:cs typeface="+mj-cs"/>
              </a:rPr>
            </a:br>
            <a:endParaRPr lang="en-US" sz="2800" u="sng" dirty="0">
              <a:solidFill>
                <a:schemeClr val="bg1">
                  <a:lumMod val="10000"/>
                </a:schemeClr>
              </a:solidFill>
              <a:latin typeface="Gloucester MT Extra Condensed" pitchFamily="18" charset="0"/>
              <a:ea typeface="+mj-ea"/>
              <a:cs typeface="+mj-cs"/>
            </a:endParaRPr>
          </a:p>
        </p:txBody>
      </p:sp>
      <p:sp>
        <p:nvSpPr>
          <p:cNvPr id="7" name="Rectangle 3">
            <a:extLst>
              <a:ext uri="{FF2B5EF4-FFF2-40B4-BE49-F238E27FC236}">
                <a16:creationId xmlns:a16="http://schemas.microsoft.com/office/drawing/2014/main" xmlns="" id="{05068A6F-8064-4C66-84BF-A0DC7CD4A01E}"/>
              </a:ext>
            </a:extLst>
          </p:cNvPr>
          <p:cNvSpPr txBox="1">
            <a:spLocks noChangeArrowheads="1"/>
          </p:cNvSpPr>
          <p:nvPr/>
        </p:nvSpPr>
        <p:spPr bwMode="auto">
          <a:xfrm>
            <a:off x="870645" y="1954215"/>
            <a:ext cx="8374955" cy="3722686"/>
          </a:xfrm>
          <a:prstGeom prst="rect">
            <a:avLst/>
          </a:prstGeom>
          <a:noFill/>
          <a:ln w="9525">
            <a:noFill/>
            <a:miter lim="800000"/>
            <a:headEnd/>
            <a:tailEnd/>
          </a:ln>
        </p:spPr>
        <p:txBody>
          <a:bodyPr/>
          <a:lstStyle/>
          <a:p>
            <a:pPr algn="just">
              <a:lnSpc>
                <a:spcPct val="90000"/>
              </a:lnSpc>
              <a:spcBef>
                <a:spcPts val="1000"/>
              </a:spcBef>
              <a:buFont typeface="Arial" pitchFamily="34" charset="0"/>
              <a:buNone/>
              <a:defRPr/>
            </a:pPr>
            <a:r>
              <a:rPr lang="en-US" sz="2000" dirty="0" err="1">
                <a:latin typeface="+mn-lt"/>
                <a:cs typeface="+mn-cs"/>
              </a:rPr>
              <a:t>Dhansiri</a:t>
            </a:r>
            <a:r>
              <a:rPr lang="en-US" sz="2000" dirty="0">
                <a:latin typeface="+mn-lt"/>
                <a:cs typeface="+mn-cs"/>
              </a:rPr>
              <a:t> Irrigation Project (Major), in </a:t>
            </a:r>
            <a:r>
              <a:rPr lang="en-US" sz="2000" dirty="0" err="1">
                <a:latin typeface="+mn-lt"/>
                <a:cs typeface="+mn-cs"/>
              </a:rPr>
              <a:t>Udalguri</a:t>
            </a:r>
            <a:r>
              <a:rPr lang="en-US" sz="2000" dirty="0">
                <a:latin typeface="+mn-lt"/>
                <a:cs typeface="+mn-cs"/>
              </a:rPr>
              <a:t> District (BTAD), Assam was initiated in the year 1975 across the river </a:t>
            </a:r>
            <a:r>
              <a:rPr lang="en-US" sz="2000" dirty="0" err="1">
                <a:latin typeface="+mn-lt"/>
                <a:cs typeface="+mn-cs"/>
              </a:rPr>
              <a:t>Dhansiri</a:t>
            </a:r>
            <a:r>
              <a:rPr lang="en-US" sz="2000" dirty="0">
                <a:latin typeface="+mn-lt"/>
                <a:cs typeface="+mn-cs"/>
              </a:rPr>
              <a:t> at </a:t>
            </a:r>
            <a:r>
              <a:rPr lang="en-US" sz="2000" dirty="0" err="1">
                <a:latin typeface="+mn-lt"/>
                <a:cs typeface="+mn-cs"/>
              </a:rPr>
              <a:t>Bhairabkunda</a:t>
            </a:r>
            <a:r>
              <a:rPr lang="en-US" sz="2000" dirty="0">
                <a:latin typeface="+mn-lt"/>
                <a:cs typeface="+mn-cs"/>
              </a:rPr>
              <a:t> near Tri-Junction of Assam, Arunachal and Bhutan. </a:t>
            </a:r>
          </a:p>
          <a:p>
            <a:pPr algn="ctr">
              <a:lnSpc>
                <a:spcPct val="90000"/>
              </a:lnSpc>
              <a:spcBef>
                <a:spcPts val="1000"/>
              </a:spcBef>
              <a:buFont typeface="Arial" pitchFamily="34" charset="0"/>
              <a:buNone/>
              <a:defRPr/>
            </a:pPr>
            <a:r>
              <a:rPr lang="en-US" sz="2000" dirty="0">
                <a:latin typeface="+mn-lt"/>
                <a:cs typeface="+mn-cs"/>
              </a:rPr>
              <a:t>Targeted  Potential                                           AIA  =  77230 Ha. </a:t>
            </a:r>
          </a:p>
          <a:p>
            <a:pPr algn="ctr">
              <a:lnSpc>
                <a:spcPct val="90000"/>
              </a:lnSpc>
              <a:spcBef>
                <a:spcPts val="1000"/>
              </a:spcBef>
              <a:buFont typeface="Wingdings" pitchFamily="2" charset="2"/>
              <a:buNone/>
              <a:defRPr/>
            </a:pPr>
            <a:r>
              <a:rPr lang="en-US" sz="2000" dirty="0">
                <a:latin typeface="+mn-lt"/>
                <a:cs typeface="+mn-cs"/>
              </a:rPr>
              <a:t>                                                                               CCA  =  38615 Ha. </a:t>
            </a:r>
          </a:p>
          <a:p>
            <a:pPr algn="ctr">
              <a:lnSpc>
                <a:spcPct val="90000"/>
              </a:lnSpc>
              <a:spcBef>
                <a:spcPts val="1000"/>
              </a:spcBef>
              <a:buFont typeface="Wingdings" pitchFamily="2" charset="2"/>
              <a:buNone/>
              <a:defRPr/>
            </a:pPr>
            <a:r>
              <a:rPr lang="en-US" sz="2000" dirty="0">
                <a:latin typeface="+mn-lt"/>
                <a:cs typeface="+mn-cs"/>
              </a:rPr>
              <a:t>Intensity of Irrigation                                        = 200%</a:t>
            </a:r>
          </a:p>
          <a:p>
            <a:pPr algn="ctr">
              <a:lnSpc>
                <a:spcPct val="90000"/>
              </a:lnSpc>
              <a:spcBef>
                <a:spcPts val="1000"/>
              </a:spcBef>
              <a:buFont typeface="Arial" pitchFamily="34" charset="0"/>
              <a:buNone/>
              <a:defRPr/>
            </a:pPr>
            <a:r>
              <a:rPr lang="en-US" sz="2000" dirty="0">
                <a:latin typeface="+mn-lt"/>
                <a:cs typeface="+mn-cs"/>
              </a:rPr>
              <a:t>Up to date Potential Created                                  	=  55258 Ha. (71.5 %)</a:t>
            </a:r>
          </a:p>
          <a:p>
            <a:pPr algn="ctr">
              <a:lnSpc>
                <a:spcPct val="90000"/>
              </a:lnSpc>
              <a:spcBef>
                <a:spcPts val="1000"/>
              </a:spcBef>
              <a:buFont typeface="Arial" pitchFamily="34" charset="0"/>
              <a:buNone/>
              <a:defRPr/>
            </a:pPr>
            <a:r>
              <a:rPr lang="en-US" sz="2000" dirty="0">
                <a:latin typeface="+mn-lt"/>
                <a:cs typeface="+mn-cs"/>
              </a:rPr>
              <a:t>Potential Utilized                                                      	=  21800 Ha. (28.23%)</a:t>
            </a:r>
          </a:p>
          <a:p>
            <a:pPr algn="ctr">
              <a:lnSpc>
                <a:spcPct val="90000"/>
              </a:lnSpc>
              <a:spcBef>
                <a:spcPts val="1000"/>
              </a:spcBef>
              <a:buFont typeface="Arial" pitchFamily="34" charset="0"/>
              <a:buNone/>
              <a:defRPr/>
            </a:pPr>
            <a:r>
              <a:rPr lang="en-US" sz="2000" dirty="0">
                <a:latin typeface="+mn-lt"/>
                <a:cs typeface="+mn-cs"/>
              </a:rPr>
              <a:t>Balance Potential to be Created                            	=  21972 Ha. (28.45%)</a:t>
            </a:r>
          </a:p>
          <a:p>
            <a:pPr algn="ctr">
              <a:lnSpc>
                <a:spcPct val="90000"/>
              </a:lnSpc>
              <a:spcBef>
                <a:spcPts val="1000"/>
              </a:spcBef>
              <a:buFont typeface="Wingdings" pitchFamily="2" charset="2"/>
              <a:buNone/>
              <a:defRPr/>
            </a:pPr>
            <a:endParaRPr lang="en-US" sz="2400" dirty="0">
              <a:latin typeface="+mn-lt"/>
              <a:cs typeface="+mn-cs"/>
            </a:endParaRPr>
          </a:p>
          <a:p>
            <a:pPr lvl="2" algn="ctr">
              <a:lnSpc>
                <a:spcPct val="90000"/>
              </a:lnSpc>
              <a:spcBef>
                <a:spcPts val="500"/>
              </a:spcBef>
              <a:buFont typeface="Arial" pitchFamily="34" charset="0"/>
              <a:buNone/>
              <a:defRPr/>
            </a:pPr>
            <a:endParaRPr lang="en-US" dirty="0">
              <a:latin typeface="+mn-lt"/>
              <a:cs typeface="+mn-cs"/>
            </a:endParaRPr>
          </a:p>
          <a:p>
            <a:pPr algn="ctr">
              <a:lnSpc>
                <a:spcPct val="90000"/>
              </a:lnSpc>
              <a:spcBef>
                <a:spcPts val="1000"/>
              </a:spcBef>
              <a:buFont typeface="Wingdings" pitchFamily="2" charset="2"/>
              <a:buNone/>
              <a:defRPr/>
            </a:pPr>
            <a:endParaRPr lang="en-US" sz="2400" dirty="0">
              <a:latin typeface="+mn-lt"/>
              <a:cs typeface="+mn-cs"/>
            </a:endParaRPr>
          </a:p>
        </p:txBody>
      </p:sp>
    </p:spTree>
    <p:extLst>
      <p:ext uri="{BB962C8B-B14F-4D97-AF65-F5344CB8AC3E}">
        <p14:creationId xmlns:p14="http://schemas.microsoft.com/office/powerpoint/2010/main" val="980379911"/>
      </p:ext>
    </p:extLst>
  </p:cSld>
  <p:clrMapOvr>
    <a:masterClrMapping/>
  </p:clrMapOvr>
  <p:transition spd="slow"/>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153203E-C65D-4379-AC28-6AE144C27309}"/>
              </a:ext>
            </a:extLst>
          </p:cNvPr>
          <p:cNvSpPr>
            <a:spLocks noGrp="1"/>
          </p:cNvSpPr>
          <p:nvPr>
            <p:ph type="title"/>
          </p:nvPr>
        </p:nvSpPr>
        <p:spPr>
          <a:xfrm>
            <a:off x="352426" y="561975"/>
            <a:ext cx="9144000" cy="1128714"/>
          </a:xfrm>
        </p:spPr>
        <p:txBody>
          <a:bodyPr>
            <a:normAutofit fontScale="90000"/>
          </a:bodyPr>
          <a:lstStyle/>
          <a:p>
            <a:pPr eaLnBrk="1" hangingPunct="1">
              <a:defRPr/>
            </a:pPr>
            <a:r>
              <a:rPr lang="en-US" dirty="0">
                <a:solidFill>
                  <a:schemeClr val="bg1">
                    <a:lumMod val="10000"/>
                  </a:schemeClr>
                </a:solidFill>
                <a:latin typeface="Arial Black" pitchFamily="34" charset="0"/>
              </a:rPr>
              <a:t/>
            </a:r>
            <a:br>
              <a:rPr lang="en-US" dirty="0">
                <a:solidFill>
                  <a:schemeClr val="bg1">
                    <a:lumMod val="10000"/>
                  </a:schemeClr>
                </a:solidFill>
                <a:latin typeface="Arial Black" pitchFamily="34" charset="0"/>
              </a:rPr>
            </a:br>
            <a:r>
              <a:rPr lang="en-US" sz="3100" dirty="0">
                <a:solidFill>
                  <a:schemeClr val="bg1">
                    <a:lumMod val="10000"/>
                  </a:schemeClr>
                </a:solidFill>
                <a:latin typeface="Arial Black" pitchFamily="34" charset="0"/>
              </a:rPr>
              <a:t/>
            </a:r>
            <a:br>
              <a:rPr lang="en-US" sz="3100" dirty="0">
                <a:solidFill>
                  <a:schemeClr val="bg1">
                    <a:lumMod val="10000"/>
                  </a:schemeClr>
                </a:solidFill>
                <a:latin typeface="Arial Black" pitchFamily="34" charset="0"/>
              </a:rPr>
            </a:br>
            <a:r>
              <a:rPr lang="en-US" sz="3100" dirty="0">
                <a:solidFill>
                  <a:schemeClr val="bg1">
                    <a:lumMod val="10000"/>
                  </a:schemeClr>
                </a:solidFill>
                <a:latin typeface="Arial Black" pitchFamily="34" charset="0"/>
              </a:rPr>
              <a:t>           PROJECT IN BRIEF   </a:t>
            </a:r>
            <a:r>
              <a:rPr lang="en-US" sz="3100" dirty="0" smtClean="0">
                <a:solidFill>
                  <a:schemeClr val="bg1">
                    <a:lumMod val="10000"/>
                  </a:schemeClr>
                </a:solidFill>
                <a:latin typeface="Arial Black" pitchFamily="34" charset="0"/>
              </a:rPr>
              <a:t/>
            </a:r>
            <a:br>
              <a:rPr lang="en-US" sz="3100" dirty="0" smtClean="0">
                <a:solidFill>
                  <a:schemeClr val="bg1">
                    <a:lumMod val="10000"/>
                  </a:schemeClr>
                </a:solidFill>
                <a:latin typeface="Arial Black" pitchFamily="34" charset="0"/>
              </a:rPr>
            </a:br>
            <a:r>
              <a:rPr lang="en-US" sz="3100" dirty="0" smtClean="0">
                <a:solidFill>
                  <a:schemeClr val="bg1">
                    <a:lumMod val="10000"/>
                  </a:schemeClr>
                </a:solidFill>
                <a:latin typeface="Arial Black" pitchFamily="34" charset="0"/>
              </a:rPr>
              <a:t>      </a:t>
            </a:r>
            <a:r>
              <a:rPr lang="en-US" sz="3100" dirty="0">
                <a:solidFill>
                  <a:schemeClr val="bg1">
                    <a:lumMod val="10000"/>
                  </a:schemeClr>
                </a:solidFill>
                <a:latin typeface="Arial Black" pitchFamily="34" charset="0"/>
              </a:rPr>
              <a:t>(</a:t>
            </a:r>
            <a:r>
              <a:rPr lang="en-US" sz="3100" dirty="0" err="1">
                <a:solidFill>
                  <a:schemeClr val="bg1">
                    <a:lumMod val="10000"/>
                  </a:schemeClr>
                </a:solidFill>
                <a:latin typeface="Arial Black" pitchFamily="34" charset="0"/>
              </a:rPr>
              <a:t>Borolia</a:t>
            </a:r>
            <a:r>
              <a:rPr lang="en-US" sz="3100" dirty="0">
                <a:solidFill>
                  <a:schemeClr val="bg1">
                    <a:lumMod val="10000"/>
                  </a:schemeClr>
                </a:solidFill>
                <a:latin typeface="Arial Black" pitchFamily="34" charset="0"/>
              </a:rPr>
              <a:t> Irrigation Project) </a:t>
            </a:r>
            <a:r>
              <a:rPr lang="en-US" sz="5400" dirty="0">
                <a:solidFill>
                  <a:schemeClr val="bg1">
                    <a:lumMod val="10000"/>
                  </a:schemeClr>
                </a:solidFill>
              </a:rPr>
              <a:t/>
            </a:r>
            <a:br>
              <a:rPr lang="en-US" sz="5400" dirty="0">
                <a:solidFill>
                  <a:schemeClr val="bg1">
                    <a:lumMod val="10000"/>
                  </a:schemeClr>
                </a:solidFill>
              </a:rPr>
            </a:br>
            <a:r>
              <a:rPr lang="en-US" sz="3200" u="sng" dirty="0">
                <a:solidFill>
                  <a:schemeClr val="bg1">
                    <a:lumMod val="10000"/>
                  </a:schemeClr>
                </a:solidFill>
                <a:latin typeface="Gloucester MT Extra Condensed" pitchFamily="18" charset="0"/>
              </a:rPr>
              <a:t/>
            </a:r>
            <a:br>
              <a:rPr lang="en-US" sz="3200" u="sng" dirty="0">
                <a:solidFill>
                  <a:schemeClr val="bg1">
                    <a:lumMod val="10000"/>
                  </a:schemeClr>
                </a:solidFill>
                <a:latin typeface="Gloucester MT Extra Condensed" pitchFamily="18" charset="0"/>
              </a:rPr>
            </a:br>
            <a:endParaRPr lang="en-IN" dirty="0"/>
          </a:p>
        </p:txBody>
      </p:sp>
      <p:sp>
        <p:nvSpPr>
          <p:cNvPr id="9219" name="Content Placeholder 2">
            <a:extLst>
              <a:ext uri="{FF2B5EF4-FFF2-40B4-BE49-F238E27FC236}">
                <a16:creationId xmlns:a16="http://schemas.microsoft.com/office/drawing/2014/main" xmlns="" id="{8B1FD5F9-E130-43F2-84AF-9E4A80CE9433}"/>
              </a:ext>
            </a:extLst>
          </p:cNvPr>
          <p:cNvSpPr>
            <a:spLocks noGrp="1"/>
          </p:cNvSpPr>
          <p:nvPr>
            <p:ph idx="1"/>
          </p:nvPr>
        </p:nvSpPr>
        <p:spPr/>
        <p:txBody>
          <a:bodyPr>
            <a:normAutofit fontScale="92500"/>
          </a:bodyPr>
          <a:lstStyle/>
          <a:p>
            <a:pPr eaLnBrk="1" hangingPunct="1"/>
            <a:r>
              <a:rPr lang="en-US" altLang="en-US" dirty="0"/>
              <a:t>The </a:t>
            </a:r>
            <a:r>
              <a:rPr lang="en-US" altLang="en-US" dirty="0" err="1"/>
              <a:t>Borolia</a:t>
            </a:r>
            <a:r>
              <a:rPr lang="en-US" altLang="en-US" dirty="0"/>
              <a:t> Irrigation Project is a Medium Irrigation Project envisages construction of barrage and canal system to irrigate 9717Ha CCA/ 13562Ha. UIP. The Physical overall progress is 51% </a:t>
            </a:r>
          </a:p>
          <a:p>
            <a:pPr eaLnBrk="1" hangingPunct="1"/>
            <a:r>
              <a:rPr lang="en-US" altLang="en-US" dirty="0"/>
              <a:t>Irrigation Potential created till 31/08/2020 is 3300Ha (24%). </a:t>
            </a:r>
          </a:p>
          <a:p>
            <a:pPr eaLnBrk="1" hangingPunct="1"/>
            <a:r>
              <a:rPr lang="en-US" altLang="en-US" dirty="0"/>
              <a:t>Irrigation Potential Utilized till 31/08/2020 is 1750Ha. (18 %)</a:t>
            </a:r>
          </a:p>
          <a:p>
            <a:pPr eaLnBrk="1" hangingPunct="1"/>
            <a:r>
              <a:rPr lang="en-US" altLang="en-US" dirty="0"/>
              <a:t>Estimated Cost of CADWM is Rs.36.24Cr. (CS-16.52 + SS 19.72)</a:t>
            </a:r>
          </a:p>
          <a:p>
            <a:pPr eaLnBrk="1" hangingPunct="1"/>
            <a:r>
              <a:rPr lang="en-US" altLang="en-US" dirty="0"/>
              <a:t>WUA details in no. (target/formed/registered/balance) : 10/ 3 /3 /7</a:t>
            </a:r>
            <a:endParaRPr lang="en-IN" altLang="en-US" dirty="0"/>
          </a:p>
        </p:txBody>
      </p:sp>
      <p:sp>
        <p:nvSpPr>
          <p:cNvPr id="4" name="Footer Placeholder 3">
            <a:extLst>
              <a:ext uri="{FF2B5EF4-FFF2-40B4-BE49-F238E27FC236}">
                <a16:creationId xmlns:a16="http://schemas.microsoft.com/office/drawing/2014/main" xmlns="" id="{9DDF6E23-5CD3-42B7-A029-F28AFBE986E6}"/>
              </a:ext>
            </a:extLst>
          </p:cNvPr>
          <p:cNvSpPr>
            <a:spLocks noGrp="1"/>
          </p:cNvSpPr>
          <p:nvPr>
            <p:ph type="ftr" sz="quarter" idx="11"/>
          </p:nvPr>
        </p:nvSpPr>
        <p:spPr/>
        <p:txBody>
          <a:bodyPr/>
          <a:lstStyle/>
          <a:p>
            <a:pPr>
              <a:defRPr/>
            </a:pPr>
            <a:r>
              <a:rPr lang="en-IN"/>
              <a:t>ASSAM</a:t>
            </a:r>
          </a:p>
        </p:txBody>
      </p:sp>
      <p:sp>
        <p:nvSpPr>
          <p:cNvPr id="5" name="Rectangle 4">
            <a:extLst>
              <a:ext uri="{FF2B5EF4-FFF2-40B4-BE49-F238E27FC236}">
                <a16:creationId xmlns:a16="http://schemas.microsoft.com/office/drawing/2014/main" xmlns="" id="{370252BF-7320-4714-A873-541D01A1B9DA}"/>
              </a:ext>
            </a:extLst>
          </p:cNvPr>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p:txBody>
      </p:sp>
    </p:spTree>
    <p:extLst>
      <p:ext uri="{BB962C8B-B14F-4D97-AF65-F5344CB8AC3E}">
        <p14:creationId xmlns:p14="http://schemas.microsoft.com/office/powerpoint/2010/main" val="161892659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0FF102A0-1526-4113-BAC8-064E6D9F94D4}"/>
              </a:ext>
            </a:extLst>
          </p:cNvPr>
          <p:cNvSpPr/>
          <p:nvPr/>
        </p:nvSpPr>
        <p:spPr bwMode="auto">
          <a:xfrm>
            <a:off x="602046" y="685800"/>
            <a:ext cx="8825734"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IN" sz="2800" b="1" dirty="0">
                <a:latin typeface="+mn-lt"/>
              </a:rPr>
              <a:t>Head Works of Dhansiri Irrigation Project (MAJOR)</a:t>
            </a:r>
            <a:endParaRPr lang="en-US" sz="2800" b="1" dirty="0">
              <a:latin typeface="+mn-lt"/>
            </a:endParaRPr>
          </a:p>
        </p:txBody>
      </p:sp>
      <p:sp>
        <p:nvSpPr>
          <p:cNvPr id="11269" name="Footer Placeholder 5">
            <a:extLst>
              <a:ext uri="{FF2B5EF4-FFF2-40B4-BE49-F238E27FC236}">
                <a16:creationId xmlns:a16="http://schemas.microsoft.com/office/drawing/2014/main" xmlns="" id="{76BBCE61-33D6-4691-98C6-7D618E023D1A}"/>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5" name="Rectangle 4">
            <a:extLst>
              <a:ext uri="{FF2B5EF4-FFF2-40B4-BE49-F238E27FC236}">
                <a16:creationId xmlns:a16="http://schemas.microsoft.com/office/drawing/2014/main" xmlns="" id="{6081C097-9077-4F92-BBB6-81D29D2BEDF9}"/>
              </a:ext>
            </a:extLst>
          </p:cNvPr>
          <p:cNvSpPr/>
          <p:nvPr/>
        </p:nvSpPr>
        <p:spPr>
          <a:xfrm>
            <a:off x="589459" y="0"/>
            <a:ext cx="8812213"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5</a:t>
            </a:r>
            <a:r>
              <a:rPr lang="en-IN" sz="2400" b="1" baseline="30000" dirty="0"/>
              <a:t>th</a:t>
            </a:r>
            <a:r>
              <a:rPr lang="en-IN" sz="2400" b="1" dirty="0"/>
              <a:t> PIRC Meeting  (Mt. Abu, 30</a:t>
            </a:r>
            <a:r>
              <a:rPr lang="en-IN" sz="2400" b="1" baseline="30000" dirty="0"/>
              <a:t>th</a:t>
            </a:r>
            <a:r>
              <a:rPr lang="en-IN" sz="2400" b="1" dirty="0"/>
              <a:t> May 2019):	Progress Review Presentations</a:t>
            </a:r>
            <a:endParaRPr lang="en-US" sz="2400" b="1" dirty="0"/>
          </a:p>
        </p:txBody>
      </p:sp>
      <p:sp>
        <p:nvSpPr>
          <p:cNvPr id="13319" name="TextBox 7">
            <a:extLst>
              <a:ext uri="{FF2B5EF4-FFF2-40B4-BE49-F238E27FC236}">
                <a16:creationId xmlns:a16="http://schemas.microsoft.com/office/drawing/2014/main" xmlns="" id="{C2D08CEA-FF0B-4618-98C8-448989266D18}"/>
              </a:ext>
            </a:extLst>
          </p:cNvPr>
          <p:cNvSpPr txBox="1">
            <a:spLocks noChangeArrowheads="1"/>
          </p:cNvSpPr>
          <p:nvPr/>
        </p:nvSpPr>
        <p:spPr bwMode="auto">
          <a:xfrm>
            <a:off x="1959273" y="1892300"/>
            <a:ext cx="549215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IN" altLang="en-US" b="1" i="1">
                <a:latin typeface="Calibri" panose="020F0502020204030204" pitchFamily="34" charset="0"/>
              </a:rPr>
              <a:t>{.....Project Photographs (4/5) may be provided}</a:t>
            </a:r>
            <a:endParaRPr lang="en-US" altLang="en-US" b="1" i="1">
              <a:latin typeface="Calibri" panose="020F0502020204030204" pitchFamily="34" charset="0"/>
            </a:endParaRPr>
          </a:p>
        </p:txBody>
      </p:sp>
      <p:pic>
        <p:nvPicPr>
          <p:cNvPr id="13320" name="Picture 5">
            <a:extLst>
              <a:ext uri="{FF2B5EF4-FFF2-40B4-BE49-F238E27FC236}">
                <a16:creationId xmlns:a16="http://schemas.microsoft.com/office/drawing/2014/main" xmlns="" id="{2AF2A0D4-7900-4432-BB60-FDEB1F4C8BA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5256" y="1371600"/>
            <a:ext cx="8645822" cy="5013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0" name="Rectangle 9">
            <a:extLst>
              <a:ext uri="{FF2B5EF4-FFF2-40B4-BE49-F238E27FC236}">
                <a16:creationId xmlns:a16="http://schemas.microsoft.com/office/drawing/2014/main" xmlns="" id="{0B175CC3-6316-4CD9-8CA2-B0FF362D7A13}"/>
              </a:ext>
            </a:extLst>
          </p:cNvPr>
          <p:cNvSpPr/>
          <p:nvPr/>
        </p:nvSpPr>
        <p:spPr>
          <a:xfrm>
            <a:off x="230883" y="-173421"/>
            <a:ext cx="9401671" cy="64649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 </a:t>
            </a:r>
          </a:p>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a:p>
            <a:pPr algn="ctr" fontAlgn="auto">
              <a:spcBef>
                <a:spcPts val="0"/>
              </a:spcBef>
              <a:spcAft>
                <a:spcPts val="0"/>
              </a:spcAft>
              <a:defRPr/>
            </a:pPr>
            <a:endParaRPr lang="en-US" sz="2400" b="1" dirty="0"/>
          </a:p>
        </p:txBody>
      </p:sp>
    </p:spTree>
    <p:extLst>
      <p:ext uri="{BB962C8B-B14F-4D97-AF65-F5344CB8AC3E}">
        <p14:creationId xmlns:p14="http://schemas.microsoft.com/office/powerpoint/2010/main" val="1873092570"/>
      </p:ext>
    </p:extLst>
  </p:cSld>
  <p:clrMapOvr>
    <a:masterClrMapping/>
  </p:clrMapOvr>
  <p:transition spd="slow"/>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F0DB0843-EF6F-4314-8D53-04EBED946C39}"/>
              </a:ext>
            </a:extLst>
          </p:cNvPr>
          <p:cNvSpPr/>
          <p:nvPr/>
        </p:nvSpPr>
        <p:spPr bwMode="auto">
          <a:xfrm>
            <a:off x="602046" y="685800"/>
            <a:ext cx="8825734"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IN" sz="2800" b="1" dirty="0">
                <a:latin typeface="+mn-lt"/>
                <a:cs typeface="+mn-cs"/>
              </a:rPr>
              <a:t>Brick Lined Field Channel</a:t>
            </a:r>
            <a:endParaRPr lang="en-US" sz="2800" b="1" dirty="0">
              <a:latin typeface="+mn-lt"/>
            </a:endParaRPr>
          </a:p>
        </p:txBody>
      </p:sp>
      <p:sp>
        <p:nvSpPr>
          <p:cNvPr id="12293" name="Footer Placeholder 5">
            <a:extLst>
              <a:ext uri="{FF2B5EF4-FFF2-40B4-BE49-F238E27FC236}">
                <a16:creationId xmlns:a16="http://schemas.microsoft.com/office/drawing/2014/main" xmlns="" id="{96E42CEF-C7CD-4A40-B45B-1ECB016893E6}"/>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14343" name="TextBox 7">
            <a:extLst>
              <a:ext uri="{FF2B5EF4-FFF2-40B4-BE49-F238E27FC236}">
                <a16:creationId xmlns:a16="http://schemas.microsoft.com/office/drawing/2014/main" xmlns="" id="{53532BED-CADD-436D-A411-7FDE1082F1BA}"/>
              </a:ext>
            </a:extLst>
          </p:cNvPr>
          <p:cNvSpPr txBox="1">
            <a:spLocks noChangeArrowheads="1"/>
          </p:cNvSpPr>
          <p:nvPr/>
        </p:nvSpPr>
        <p:spPr bwMode="auto">
          <a:xfrm>
            <a:off x="1959273" y="1892300"/>
            <a:ext cx="549215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IN" altLang="en-US" b="1" i="1">
                <a:latin typeface="Calibri" panose="020F0502020204030204" pitchFamily="34" charset="0"/>
              </a:rPr>
              <a:t>{.....Project Photographs (4/5) may be provided}</a:t>
            </a:r>
            <a:endParaRPr lang="en-US" altLang="en-US" b="1" i="1">
              <a:latin typeface="Calibri" panose="020F0502020204030204" pitchFamily="34" charset="0"/>
            </a:endParaRPr>
          </a:p>
        </p:txBody>
      </p:sp>
      <p:pic>
        <p:nvPicPr>
          <p:cNvPr id="14344" name="Content Placeholder 3">
            <a:extLst>
              <a:ext uri="{FF2B5EF4-FFF2-40B4-BE49-F238E27FC236}">
                <a16:creationId xmlns:a16="http://schemas.microsoft.com/office/drawing/2014/main" xmlns="" id="{11B35D7D-8B83-4E25-AEEC-3CB5676A6E07}"/>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7442" y="1387476"/>
            <a:ext cx="8377536" cy="510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xmlns="" id="{FE6E0A80-2F13-434D-BC1C-FBC18C323240}"/>
              </a:ext>
            </a:extLst>
          </p:cNvPr>
          <p:cNvSpPr/>
          <p:nvPr/>
        </p:nvSpPr>
        <p:spPr>
          <a:xfrm>
            <a:off x="314077" y="76200"/>
            <a:ext cx="9401671"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 </a:t>
            </a:r>
          </a:p>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a:p>
            <a:pPr algn="ctr" fontAlgn="auto">
              <a:spcBef>
                <a:spcPts val="0"/>
              </a:spcBef>
              <a:spcAft>
                <a:spcPts val="0"/>
              </a:spcAft>
              <a:defRPr/>
            </a:pPr>
            <a:endParaRPr lang="en-US" sz="2400" b="1" dirty="0"/>
          </a:p>
        </p:txBody>
      </p:sp>
    </p:spTree>
    <p:extLst>
      <p:ext uri="{BB962C8B-B14F-4D97-AF65-F5344CB8AC3E}">
        <p14:creationId xmlns:p14="http://schemas.microsoft.com/office/powerpoint/2010/main" val="2378065265"/>
      </p:ext>
    </p:extLst>
  </p:cSld>
  <p:clrMapOvr>
    <a:masterClrMapping/>
  </p:clrMapOvr>
  <p:transition spd="slow"/>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5BAA2D5D-75F0-488F-954B-8BE4F0026718}"/>
              </a:ext>
            </a:extLst>
          </p:cNvPr>
          <p:cNvSpPr/>
          <p:nvPr/>
        </p:nvSpPr>
        <p:spPr bwMode="auto">
          <a:xfrm>
            <a:off x="602046" y="685800"/>
            <a:ext cx="8825734"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IN" sz="2800" b="1" dirty="0">
                <a:latin typeface="+mn-lt"/>
                <a:cs typeface="+mn-cs"/>
              </a:rPr>
              <a:t>Brick Lined Field Channel</a:t>
            </a:r>
            <a:endParaRPr lang="en-US" sz="2800" b="1" dirty="0">
              <a:latin typeface="+mn-lt"/>
            </a:endParaRPr>
          </a:p>
        </p:txBody>
      </p:sp>
      <p:sp>
        <p:nvSpPr>
          <p:cNvPr id="13317" name="Footer Placeholder 5">
            <a:extLst>
              <a:ext uri="{FF2B5EF4-FFF2-40B4-BE49-F238E27FC236}">
                <a16:creationId xmlns:a16="http://schemas.microsoft.com/office/drawing/2014/main" xmlns="" id="{629CE389-6D5D-48B6-9132-558B9BDED321}"/>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15367" name="TextBox 7">
            <a:extLst>
              <a:ext uri="{FF2B5EF4-FFF2-40B4-BE49-F238E27FC236}">
                <a16:creationId xmlns:a16="http://schemas.microsoft.com/office/drawing/2014/main" xmlns="" id="{6688788E-4A1E-4F2F-B687-2AA28A472530}"/>
              </a:ext>
            </a:extLst>
          </p:cNvPr>
          <p:cNvSpPr txBox="1">
            <a:spLocks noChangeArrowheads="1"/>
          </p:cNvSpPr>
          <p:nvPr/>
        </p:nvSpPr>
        <p:spPr bwMode="auto">
          <a:xfrm>
            <a:off x="1959273" y="1892300"/>
            <a:ext cx="549215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IN" altLang="en-US" b="1" i="1">
                <a:latin typeface="Calibri" panose="020F0502020204030204" pitchFamily="34" charset="0"/>
              </a:rPr>
              <a:t>{.....Project Photographs (4/5) may be provided}</a:t>
            </a:r>
            <a:endParaRPr lang="en-US" altLang="en-US" b="1" i="1">
              <a:latin typeface="Calibri" panose="020F0502020204030204" pitchFamily="34" charset="0"/>
            </a:endParaRPr>
          </a:p>
        </p:txBody>
      </p:sp>
      <p:pic>
        <p:nvPicPr>
          <p:cNvPr id="15368" name="Content Placeholder 3">
            <a:extLst>
              <a:ext uri="{FF2B5EF4-FFF2-40B4-BE49-F238E27FC236}">
                <a16:creationId xmlns:a16="http://schemas.microsoft.com/office/drawing/2014/main" xmlns="" id="{5781DBAD-D807-4029-8B9B-76D9D319E3DA}"/>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5256" y="1323975"/>
            <a:ext cx="8594229" cy="515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a:extLst>
              <a:ext uri="{FF2B5EF4-FFF2-40B4-BE49-F238E27FC236}">
                <a16:creationId xmlns:a16="http://schemas.microsoft.com/office/drawing/2014/main" xmlns="" id="{08DE7916-D99E-4D2F-8A69-3D3BC738186B}"/>
              </a:ext>
            </a:extLst>
          </p:cNvPr>
          <p:cNvSpPr/>
          <p:nvPr/>
        </p:nvSpPr>
        <p:spPr>
          <a:xfrm>
            <a:off x="211534" y="98425"/>
            <a:ext cx="9401671"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sz="2400" b="1" dirty="0"/>
          </a:p>
          <a:p>
            <a:pPr algn="ctr" fontAlgn="auto">
              <a:spcBef>
                <a:spcPts val="0"/>
              </a:spcBef>
              <a:spcAft>
                <a:spcPts val="0"/>
              </a:spcAft>
              <a:defRPr/>
            </a:pPr>
            <a:r>
              <a:rPr lang="en-IN" sz="2400" b="1" dirty="0"/>
              <a:t> 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a:p>
            <a:pPr algn="ctr" fontAlgn="auto">
              <a:spcBef>
                <a:spcPts val="0"/>
              </a:spcBef>
              <a:spcAft>
                <a:spcPts val="0"/>
              </a:spcAft>
              <a:defRPr/>
            </a:pPr>
            <a:endParaRPr lang="en-US" sz="2400" b="1" dirty="0"/>
          </a:p>
        </p:txBody>
      </p:sp>
    </p:spTree>
    <p:extLst>
      <p:ext uri="{BB962C8B-B14F-4D97-AF65-F5344CB8AC3E}">
        <p14:creationId xmlns:p14="http://schemas.microsoft.com/office/powerpoint/2010/main" val="3470257735"/>
      </p:ext>
    </p:extLst>
  </p:cSld>
  <p:clrMapOvr>
    <a:masterClrMapping/>
  </p:clrMapOvr>
  <p:transition spd="slow"/>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28229" y="260351"/>
            <a:ext cx="9209484" cy="5816977"/>
          </a:xfrm>
          <a:prstGeom prst="rect">
            <a:avLst/>
          </a:prstGeom>
          <a:ln w="38100"/>
        </p:spPr>
        <p:style>
          <a:lnRef idx="2">
            <a:schemeClr val="accent2"/>
          </a:lnRef>
          <a:fillRef idx="1">
            <a:schemeClr val="lt1"/>
          </a:fillRef>
          <a:effectRef idx="0">
            <a:schemeClr val="accent2"/>
          </a:effectRef>
          <a:fontRef idx="minor">
            <a:schemeClr val="dk1"/>
          </a:fontRef>
        </p:style>
        <p:txBody>
          <a:bodyPr>
            <a:spAutoFit/>
          </a:bodyPr>
          <a:lstStyle/>
          <a:p>
            <a:pPr algn="ctr" fontAlgn="auto">
              <a:spcBef>
                <a:spcPts val="0"/>
              </a:spcBef>
              <a:spcAft>
                <a:spcPts val="0"/>
              </a:spcAft>
              <a:tabLst>
                <a:tab pos="533400" algn="l"/>
              </a:tabLst>
              <a:defRPr/>
            </a:pPr>
            <a:endParaRPr lang="en-IN" sz="3600" b="1" dirty="0">
              <a:solidFill>
                <a:schemeClr val="accent6">
                  <a:lumMod val="75000"/>
                </a:schemeClr>
              </a:solidFill>
              <a:latin typeface="AmeriGarmnd BT" pitchFamily="18" charset="0"/>
            </a:endParaRPr>
          </a:p>
          <a:p>
            <a:pPr algn="ctr" fontAlgn="auto">
              <a:spcBef>
                <a:spcPts val="0"/>
              </a:spcBef>
              <a:spcAft>
                <a:spcPts val="0"/>
              </a:spcAft>
              <a:tabLst>
                <a:tab pos="533400" algn="l"/>
              </a:tabLst>
              <a:defRPr/>
            </a:pPr>
            <a:r>
              <a:rPr lang="en-IN" sz="4200" b="1" dirty="0">
                <a:solidFill>
                  <a:schemeClr val="accent6">
                    <a:lumMod val="75000"/>
                  </a:schemeClr>
                </a:solidFill>
                <a:latin typeface="AmeriGarmnd BT" pitchFamily="18" charset="0"/>
              </a:rPr>
              <a:t>7</a:t>
            </a:r>
            <a:r>
              <a:rPr lang="en-IN" sz="4200" b="1" baseline="30000" dirty="0">
                <a:solidFill>
                  <a:schemeClr val="accent6">
                    <a:lumMod val="75000"/>
                  </a:schemeClr>
                </a:solidFill>
                <a:latin typeface="AmeriGarmnd BT" pitchFamily="18" charset="0"/>
              </a:rPr>
              <a:t>Th</a:t>
            </a:r>
            <a:r>
              <a:rPr lang="en-IN" sz="4200" b="1" dirty="0">
                <a:solidFill>
                  <a:schemeClr val="accent6">
                    <a:lumMod val="75000"/>
                  </a:schemeClr>
                </a:solidFill>
                <a:latin typeface="AmeriGarmnd BT" pitchFamily="18" charset="0"/>
              </a:rPr>
              <a:t> PIRC (Virtual) MEETING on  CADWM on 11</a:t>
            </a:r>
            <a:r>
              <a:rPr lang="en-IN" sz="4200" b="1" baseline="30000" dirty="0">
                <a:solidFill>
                  <a:schemeClr val="accent6">
                    <a:lumMod val="75000"/>
                  </a:schemeClr>
                </a:solidFill>
                <a:latin typeface="AmeriGarmnd BT" pitchFamily="18" charset="0"/>
              </a:rPr>
              <a:t>th</a:t>
            </a:r>
            <a:r>
              <a:rPr lang="en-IN" sz="4200" b="1" dirty="0">
                <a:solidFill>
                  <a:schemeClr val="accent6">
                    <a:lumMod val="75000"/>
                  </a:schemeClr>
                </a:solidFill>
                <a:latin typeface="AmeriGarmnd BT" pitchFamily="18" charset="0"/>
              </a:rPr>
              <a:t> SEPT, 2020</a:t>
            </a:r>
          </a:p>
          <a:p>
            <a:pPr algn="ctr" fontAlgn="auto">
              <a:spcBef>
                <a:spcPts val="0"/>
              </a:spcBef>
              <a:spcAft>
                <a:spcPts val="0"/>
              </a:spcAft>
              <a:tabLst>
                <a:tab pos="533400" algn="l"/>
              </a:tabLst>
              <a:defRPr/>
            </a:pPr>
            <a:r>
              <a:rPr lang="en-IN" sz="4200" b="1" dirty="0">
                <a:solidFill>
                  <a:srgbClr val="7030A0"/>
                </a:solidFill>
                <a:effectLst>
                  <a:outerShdw blurRad="38100" dist="38100" dir="2700000" algn="tl">
                    <a:srgbClr val="000000">
                      <a:alpha val="43137"/>
                    </a:srgbClr>
                  </a:outerShdw>
                </a:effectLst>
                <a:latin typeface="AlternateGothic2 BT" pitchFamily="34" charset="0"/>
              </a:rPr>
              <a:t>Progress of </a:t>
            </a:r>
          </a:p>
          <a:p>
            <a:pPr algn="ctr" fontAlgn="auto">
              <a:spcBef>
                <a:spcPts val="0"/>
              </a:spcBef>
              <a:spcAft>
                <a:spcPts val="0"/>
              </a:spcAft>
              <a:tabLst>
                <a:tab pos="533400" algn="l"/>
              </a:tabLst>
              <a:defRPr/>
            </a:pPr>
            <a:r>
              <a:rPr lang="en-IN" sz="4200" b="1" dirty="0">
                <a:solidFill>
                  <a:srgbClr val="7030A0"/>
                </a:solidFill>
                <a:effectLst>
                  <a:outerShdw blurRad="38100" dist="38100" dir="2700000" algn="tl">
                    <a:srgbClr val="000000">
                      <a:alpha val="43137"/>
                    </a:srgbClr>
                  </a:outerShdw>
                </a:effectLst>
                <a:latin typeface="AlternateGothic2 BT" pitchFamily="34" charset="0"/>
              </a:rPr>
              <a:t>Water Resources Department, </a:t>
            </a:r>
          </a:p>
          <a:p>
            <a:pPr algn="ctr" fontAlgn="auto">
              <a:spcBef>
                <a:spcPts val="0"/>
              </a:spcBef>
              <a:spcAft>
                <a:spcPts val="0"/>
              </a:spcAft>
              <a:tabLst>
                <a:tab pos="533400" algn="l"/>
              </a:tabLst>
              <a:defRPr/>
            </a:pPr>
            <a:r>
              <a:rPr lang="en-IN" sz="4200" b="1" dirty="0">
                <a:solidFill>
                  <a:srgbClr val="7030A0"/>
                </a:solidFill>
                <a:effectLst>
                  <a:outerShdw blurRad="38100" dist="38100" dir="2700000" algn="tl">
                    <a:srgbClr val="000000">
                      <a:alpha val="43137"/>
                    </a:srgbClr>
                  </a:outerShdw>
                </a:effectLst>
                <a:latin typeface="AlternateGothic2 BT" pitchFamily="34" charset="0"/>
              </a:rPr>
              <a:t>Madhya Pradesh</a:t>
            </a:r>
          </a:p>
          <a:p>
            <a:pPr algn="ctr" fontAlgn="auto">
              <a:spcBef>
                <a:spcPts val="0"/>
              </a:spcBef>
              <a:spcAft>
                <a:spcPts val="0"/>
              </a:spcAft>
              <a:tabLst>
                <a:tab pos="533400" algn="l"/>
              </a:tabLst>
              <a:defRPr/>
            </a:pPr>
            <a:endParaRPr lang="en-IN" sz="4200" b="1" dirty="0">
              <a:solidFill>
                <a:schemeClr val="accent6">
                  <a:lumMod val="75000"/>
                </a:schemeClr>
              </a:solidFill>
              <a:latin typeface="AmeriGarmnd BT" pitchFamily="18" charset="0"/>
            </a:endParaRPr>
          </a:p>
          <a:p>
            <a:pPr algn="ctr" fontAlgn="auto">
              <a:spcBef>
                <a:spcPts val="0"/>
              </a:spcBef>
              <a:spcAft>
                <a:spcPts val="0"/>
              </a:spcAft>
              <a:tabLst>
                <a:tab pos="533400" algn="l"/>
              </a:tabLst>
              <a:defRPr/>
            </a:pPr>
            <a:r>
              <a:rPr lang="en-IN" sz="4200" b="1" dirty="0" err="1">
                <a:solidFill>
                  <a:schemeClr val="accent6">
                    <a:lumMod val="75000"/>
                  </a:schemeClr>
                </a:solidFill>
                <a:latin typeface="AmeriGarmnd BT" pitchFamily="18" charset="0"/>
              </a:rPr>
              <a:t>Aditya</a:t>
            </a:r>
            <a:r>
              <a:rPr lang="en-IN" sz="4200" b="1" dirty="0">
                <a:solidFill>
                  <a:schemeClr val="accent6">
                    <a:lumMod val="75000"/>
                  </a:schemeClr>
                </a:solidFill>
                <a:latin typeface="AmeriGarmnd BT" pitchFamily="18" charset="0"/>
              </a:rPr>
              <a:t> Sharma</a:t>
            </a:r>
          </a:p>
          <a:p>
            <a:pPr algn="ctr" fontAlgn="auto">
              <a:spcBef>
                <a:spcPts val="0"/>
              </a:spcBef>
              <a:spcAft>
                <a:spcPts val="0"/>
              </a:spcAft>
              <a:tabLst>
                <a:tab pos="533400" algn="l"/>
              </a:tabLst>
              <a:defRPr/>
            </a:pPr>
            <a:r>
              <a:rPr lang="en-IN" sz="4200" b="1" dirty="0">
                <a:solidFill>
                  <a:schemeClr val="accent6">
                    <a:lumMod val="75000"/>
                  </a:schemeClr>
                </a:solidFill>
                <a:latin typeface="AmeriGarmnd BT" pitchFamily="18" charset="0"/>
              </a:rPr>
              <a:t>CE, NBO, CWC, Bhopal</a:t>
            </a:r>
          </a:p>
        </p:txBody>
      </p:sp>
    </p:spTree>
    <p:extLst>
      <p:ext uri="{BB962C8B-B14F-4D97-AF65-F5344CB8AC3E}">
        <p14:creationId xmlns:p14="http://schemas.microsoft.com/office/powerpoint/2010/main" val="335747984"/>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842A3904-C6CF-4C19-9460-98E22709DC4F}"/>
              </a:ext>
            </a:extLst>
          </p:cNvPr>
          <p:cNvSpPr/>
          <p:nvPr/>
        </p:nvSpPr>
        <p:spPr bwMode="auto">
          <a:xfrm>
            <a:off x="602046" y="685800"/>
            <a:ext cx="8825734"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IN" sz="2800" b="1" dirty="0">
                <a:latin typeface="+mn-lt"/>
                <a:cs typeface="+mn-cs"/>
              </a:rPr>
              <a:t>Brick Lined Field Channel</a:t>
            </a:r>
            <a:endParaRPr lang="en-US" sz="2800" b="1" dirty="0">
              <a:latin typeface="+mn-lt"/>
            </a:endParaRPr>
          </a:p>
        </p:txBody>
      </p:sp>
      <p:sp>
        <p:nvSpPr>
          <p:cNvPr id="14341" name="Footer Placeholder 5">
            <a:extLst>
              <a:ext uri="{FF2B5EF4-FFF2-40B4-BE49-F238E27FC236}">
                <a16:creationId xmlns:a16="http://schemas.microsoft.com/office/drawing/2014/main" xmlns="" id="{732B430D-C5DC-41A8-BF15-F3B23EFC1FCB}"/>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16391" name="TextBox 7">
            <a:extLst>
              <a:ext uri="{FF2B5EF4-FFF2-40B4-BE49-F238E27FC236}">
                <a16:creationId xmlns:a16="http://schemas.microsoft.com/office/drawing/2014/main" xmlns="" id="{63661979-63E9-49FB-A0D8-970F5045A74E}"/>
              </a:ext>
            </a:extLst>
          </p:cNvPr>
          <p:cNvSpPr txBox="1">
            <a:spLocks noChangeArrowheads="1"/>
          </p:cNvSpPr>
          <p:nvPr/>
        </p:nvSpPr>
        <p:spPr bwMode="auto">
          <a:xfrm>
            <a:off x="1959273" y="1892300"/>
            <a:ext cx="549215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IN" altLang="en-US" b="1" i="1">
                <a:latin typeface="Calibri" panose="020F0502020204030204" pitchFamily="34" charset="0"/>
              </a:rPr>
              <a:t>{.....Project Photographs (4/5) may be provided}</a:t>
            </a:r>
            <a:endParaRPr lang="en-US" altLang="en-US" b="1" i="1">
              <a:latin typeface="Calibri" panose="020F0502020204030204" pitchFamily="34" charset="0"/>
            </a:endParaRPr>
          </a:p>
        </p:txBody>
      </p:sp>
      <p:pic>
        <p:nvPicPr>
          <p:cNvPr id="16392" name="Picture 2">
            <a:extLst>
              <a:ext uri="{FF2B5EF4-FFF2-40B4-BE49-F238E27FC236}">
                <a16:creationId xmlns:a16="http://schemas.microsoft.com/office/drawing/2014/main" xmlns="" id="{D7235F7C-76FD-4DF2-80CB-C3D1EF0829C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5849" y="1355726"/>
            <a:ext cx="8351739" cy="5076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xmlns="" id="{E28B17F1-4325-4BAF-9A47-54B2CAA0DC6E}"/>
              </a:ext>
            </a:extLst>
          </p:cNvPr>
          <p:cNvSpPr/>
          <p:nvPr/>
        </p:nvSpPr>
        <p:spPr>
          <a:xfrm>
            <a:off x="230881" y="101601"/>
            <a:ext cx="9401671"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sz="2400" b="1" dirty="0"/>
          </a:p>
          <a:p>
            <a:pPr algn="ctr" fontAlgn="auto">
              <a:spcBef>
                <a:spcPts val="0"/>
              </a:spcBef>
              <a:spcAft>
                <a:spcPts val="0"/>
              </a:spcAft>
              <a:defRPr/>
            </a:pPr>
            <a:r>
              <a:rPr lang="en-IN" sz="2400" b="1" dirty="0"/>
              <a:t> 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a:p>
            <a:pPr algn="ctr" fontAlgn="auto">
              <a:spcBef>
                <a:spcPts val="0"/>
              </a:spcBef>
              <a:spcAft>
                <a:spcPts val="0"/>
              </a:spcAft>
              <a:defRPr/>
            </a:pPr>
            <a:endParaRPr lang="en-US" sz="2400" b="1" dirty="0"/>
          </a:p>
        </p:txBody>
      </p:sp>
    </p:spTree>
    <p:extLst>
      <p:ext uri="{BB962C8B-B14F-4D97-AF65-F5344CB8AC3E}">
        <p14:creationId xmlns:p14="http://schemas.microsoft.com/office/powerpoint/2010/main" val="3389312218"/>
      </p:ext>
    </p:extLst>
  </p:cSld>
  <p:clrMapOvr>
    <a:masterClrMapping/>
  </p:clrMapOvr>
  <p:transition spd="slow"/>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8C60FC34-D7C4-4B33-9F82-ED58E8FD8E15}"/>
              </a:ext>
            </a:extLst>
          </p:cNvPr>
          <p:cNvSpPr/>
          <p:nvPr/>
        </p:nvSpPr>
        <p:spPr bwMode="auto">
          <a:xfrm>
            <a:off x="602046" y="685800"/>
            <a:ext cx="8825734"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IN" sz="2800" b="1">
                <a:latin typeface="+mn-lt"/>
                <a:cs typeface="+mn-cs"/>
              </a:rPr>
              <a:t>Brick Lined Field Channel</a:t>
            </a:r>
            <a:endParaRPr lang="en-US" sz="2800" b="1" dirty="0">
              <a:latin typeface="+mn-lt"/>
            </a:endParaRPr>
          </a:p>
        </p:txBody>
      </p:sp>
      <p:sp>
        <p:nvSpPr>
          <p:cNvPr id="15365" name="Footer Placeholder 5">
            <a:extLst>
              <a:ext uri="{FF2B5EF4-FFF2-40B4-BE49-F238E27FC236}">
                <a16:creationId xmlns:a16="http://schemas.microsoft.com/office/drawing/2014/main" xmlns="" id="{EE1525E8-4874-441F-92D8-6136DE427A1E}"/>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17415" name="TextBox 7">
            <a:extLst>
              <a:ext uri="{FF2B5EF4-FFF2-40B4-BE49-F238E27FC236}">
                <a16:creationId xmlns:a16="http://schemas.microsoft.com/office/drawing/2014/main" xmlns="" id="{B675522C-13C9-47A2-9468-BC7F8AD66F2B}"/>
              </a:ext>
            </a:extLst>
          </p:cNvPr>
          <p:cNvSpPr txBox="1">
            <a:spLocks noChangeArrowheads="1"/>
          </p:cNvSpPr>
          <p:nvPr/>
        </p:nvSpPr>
        <p:spPr bwMode="auto">
          <a:xfrm>
            <a:off x="1959273" y="1892300"/>
            <a:ext cx="549215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IN" altLang="en-US" b="1" i="1">
                <a:latin typeface="Calibri" panose="020F0502020204030204" pitchFamily="34" charset="0"/>
              </a:rPr>
              <a:t>{.....Project Photographs (4/5) may be provided}</a:t>
            </a:r>
            <a:endParaRPr lang="en-US" altLang="en-US" b="1" i="1">
              <a:latin typeface="Calibri" panose="020F0502020204030204" pitchFamily="34" charset="0"/>
            </a:endParaRPr>
          </a:p>
        </p:txBody>
      </p:sp>
      <p:pic>
        <p:nvPicPr>
          <p:cNvPr id="17416" name="Picture 2" descr="C:\Users\user\Desktop\IMG-20190517-WA0001 (2).jpg">
            <a:extLst>
              <a:ext uri="{FF2B5EF4-FFF2-40B4-BE49-F238E27FC236}">
                <a16:creationId xmlns:a16="http://schemas.microsoft.com/office/drawing/2014/main" xmlns="" id="{E48ADF4C-7C92-459C-A69C-E874F0C6375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9644" y="1466851"/>
            <a:ext cx="7986713" cy="472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xmlns="" id="{3B286D10-7496-4CC8-B3CB-EC3671E8EB56}"/>
              </a:ext>
            </a:extLst>
          </p:cNvPr>
          <p:cNvSpPr/>
          <p:nvPr/>
        </p:nvSpPr>
        <p:spPr>
          <a:xfrm>
            <a:off x="314077" y="92076"/>
            <a:ext cx="9401671"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sz="2400" b="1" dirty="0"/>
          </a:p>
          <a:p>
            <a:pPr algn="ctr" fontAlgn="auto">
              <a:spcBef>
                <a:spcPts val="0"/>
              </a:spcBef>
              <a:spcAft>
                <a:spcPts val="0"/>
              </a:spcAft>
              <a:defRPr/>
            </a:pPr>
            <a:r>
              <a:rPr lang="en-IN" sz="2400" b="1" dirty="0"/>
              <a:t> 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a:p>
            <a:pPr algn="ctr" fontAlgn="auto">
              <a:spcBef>
                <a:spcPts val="0"/>
              </a:spcBef>
              <a:spcAft>
                <a:spcPts val="0"/>
              </a:spcAft>
              <a:defRPr/>
            </a:pPr>
            <a:endParaRPr lang="en-US" sz="2400" b="1" dirty="0"/>
          </a:p>
        </p:txBody>
      </p:sp>
    </p:spTree>
    <p:extLst>
      <p:ext uri="{BB962C8B-B14F-4D97-AF65-F5344CB8AC3E}">
        <p14:creationId xmlns:p14="http://schemas.microsoft.com/office/powerpoint/2010/main" val="3228129341"/>
      </p:ext>
    </p:extLst>
  </p:cSld>
  <p:clrMapOvr>
    <a:masterClrMapping/>
  </p:clrMapOvr>
  <p:transition spd="slow"/>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071E5F8F-7864-4E39-A009-74BD7298FA49}"/>
              </a:ext>
            </a:extLst>
          </p:cNvPr>
          <p:cNvSpPr/>
          <p:nvPr/>
        </p:nvSpPr>
        <p:spPr bwMode="auto">
          <a:xfrm>
            <a:off x="602046" y="685800"/>
            <a:ext cx="8825734"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IN" sz="2800" b="1" dirty="0">
                <a:latin typeface="+mn-lt"/>
                <a:cs typeface="+mn-cs"/>
              </a:rPr>
              <a:t>MDTW SCHEME ( 7.5 H.P.)  WITH SOLAR POWER </a:t>
            </a:r>
            <a:endParaRPr lang="en-US" sz="2800" b="1" dirty="0">
              <a:latin typeface="+mn-lt"/>
            </a:endParaRPr>
          </a:p>
        </p:txBody>
      </p:sp>
      <p:sp>
        <p:nvSpPr>
          <p:cNvPr id="16389" name="Footer Placeholder 5">
            <a:extLst>
              <a:ext uri="{FF2B5EF4-FFF2-40B4-BE49-F238E27FC236}">
                <a16:creationId xmlns:a16="http://schemas.microsoft.com/office/drawing/2014/main" xmlns="" id="{80599EA6-954A-4A97-92AF-804BF2FAD683}"/>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18439" name="TextBox 7">
            <a:extLst>
              <a:ext uri="{FF2B5EF4-FFF2-40B4-BE49-F238E27FC236}">
                <a16:creationId xmlns:a16="http://schemas.microsoft.com/office/drawing/2014/main" xmlns="" id="{77305D12-2F98-4852-9932-B91A0494F4B0}"/>
              </a:ext>
            </a:extLst>
          </p:cNvPr>
          <p:cNvSpPr txBox="1">
            <a:spLocks noChangeArrowheads="1"/>
          </p:cNvSpPr>
          <p:nvPr/>
        </p:nvSpPr>
        <p:spPr bwMode="auto">
          <a:xfrm>
            <a:off x="1959273" y="1892300"/>
            <a:ext cx="549215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IN" altLang="en-US" b="1" i="1">
                <a:latin typeface="Calibri" panose="020F0502020204030204" pitchFamily="34" charset="0"/>
              </a:rPr>
              <a:t>{.....Project Photographs (4/5) may be provided}</a:t>
            </a:r>
            <a:endParaRPr lang="en-US" altLang="en-US" b="1" i="1">
              <a:latin typeface="Calibri" panose="020F0502020204030204" pitchFamily="34" charset="0"/>
            </a:endParaRPr>
          </a:p>
        </p:txBody>
      </p:sp>
      <p:sp>
        <p:nvSpPr>
          <p:cNvPr id="7" name="Rectangle 6">
            <a:extLst>
              <a:ext uri="{FF2B5EF4-FFF2-40B4-BE49-F238E27FC236}">
                <a16:creationId xmlns:a16="http://schemas.microsoft.com/office/drawing/2014/main" xmlns="" id="{B0E787B7-1C8C-4C75-931F-71B96A515203}"/>
              </a:ext>
            </a:extLst>
          </p:cNvPr>
          <p:cNvSpPr/>
          <p:nvPr/>
        </p:nvSpPr>
        <p:spPr>
          <a:xfrm>
            <a:off x="324544" y="76200"/>
            <a:ext cx="9401671"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sz="2400" b="1" dirty="0"/>
          </a:p>
          <a:p>
            <a:pPr algn="ctr" fontAlgn="auto">
              <a:spcBef>
                <a:spcPts val="0"/>
              </a:spcBef>
              <a:spcAft>
                <a:spcPts val="0"/>
              </a:spcAft>
              <a:defRPr/>
            </a:pPr>
            <a:r>
              <a:rPr lang="en-IN" sz="2400" b="1" dirty="0"/>
              <a:t> 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a:p>
            <a:pPr algn="ctr" fontAlgn="auto">
              <a:spcBef>
                <a:spcPts val="0"/>
              </a:spcBef>
              <a:spcAft>
                <a:spcPts val="0"/>
              </a:spcAft>
              <a:defRPr/>
            </a:pPr>
            <a:endParaRPr lang="en-US" sz="2400" b="1" dirty="0"/>
          </a:p>
        </p:txBody>
      </p:sp>
      <p:pic>
        <p:nvPicPr>
          <p:cNvPr id="18441" name="Picture 9" descr="C:\Users\HP\Desktop\IMG_20190820_100943.jpg">
            <a:extLst>
              <a:ext uri="{FF2B5EF4-FFF2-40B4-BE49-F238E27FC236}">
                <a16:creationId xmlns:a16="http://schemas.microsoft.com/office/drawing/2014/main" xmlns="" id="{A53891BE-D0DA-461D-80CA-F39ED88DE9F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1645" y="1230314"/>
            <a:ext cx="8915400" cy="517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7225004"/>
      </p:ext>
    </p:extLst>
  </p:cSld>
  <p:clrMapOvr>
    <a:masterClrMapping/>
  </p:clrMapOvr>
  <p:transition spd="slow"/>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80CE6EA6-21A1-43D7-B52F-6D5031193209}"/>
              </a:ext>
            </a:extLst>
          </p:cNvPr>
          <p:cNvSpPr/>
          <p:nvPr/>
        </p:nvSpPr>
        <p:spPr bwMode="auto">
          <a:xfrm>
            <a:off x="602046" y="685800"/>
            <a:ext cx="8825734"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IN" sz="2800" b="1" dirty="0">
                <a:latin typeface="+mn-lt"/>
                <a:cs typeface="+mn-cs"/>
              </a:rPr>
              <a:t>STW WITH DIESEL PUMP SET UNDER MICRO IRRIGATION</a:t>
            </a:r>
            <a:endParaRPr lang="en-US" sz="2800" b="1" dirty="0">
              <a:latin typeface="+mn-lt"/>
            </a:endParaRPr>
          </a:p>
        </p:txBody>
      </p:sp>
      <p:sp>
        <p:nvSpPr>
          <p:cNvPr id="17413" name="Footer Placeholder 5">
            <a:extLst>
              <a:ext uri="{FF2B5EF4-FFF2-40B4-BE49-F238E27FC236}">
                <a16:creationId xmlns:a16="http://schemas.microsoft.com/office/drawing/2014/main" xmlns="" id="{EE370E97-2D9F-45C5-B93E-23F0CE7D80E1}"/>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19463" name="TextBox 7">
            <a:extLst>
              <a:ext uri="{FF2B5EF4-FFF2-40B4-BE49-F238E27FC236}">
                <a16:creationId xmlns:a16="http://schemas.microsoft.com/office/drawing/2014/main" xmlns="" id="{6D4C5168-F387-4EC9-A913-C23085B0A7B9}"/>
              </a:ext>
            </a:extLst>
          </p:cNvPr>
          <p:cNvSpPr txBox="1">
            <a:spLocks noChangeArrowheads="1"/>
          </p:cNvSpPr>
          <p:nvPr/>
        </p:nvSpPr>
        <p:spPr bwMode="auto">
          <a:xfrm>
            <a:off x="1959273" y="1892300"/>
            <a:ext cx="549215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IN" altLang="en-US" b="1" i="1">
                <a:latin typeface="Calibri" panose="020F0502020204030204" pitchFamily="34" charset="0"/>
              </a:rPr>
              <a:t>{.....Project Photographs (4/5) may be provided}</a:t>
            </a:r>
            <a:endParaRPr lang="en-US" altLang="en-US" b="1" i="1">
              <a:latin typeface="Calibri" panose="020F0502020204030204" pitchFamily="34" charset="0"/>
            </a:endParaRPr>
          </a:p>
        </p:txBody>
      </p:sp>
      <p:sp>
        <p:nvSpPr>
          <p:cNvPr id="7" name="Rectangle 6">
            <a:extLst>
              <a:ext uri="{FF2B5EF4-FFF2-40B4-BE49-F238E27FC236}">
                <a16:creationId xmlns:a16="http://schemas.microsoft.com/office/drawing/2014/main" xmlns="" id="{1C571803-13E7-4246-B256-61A06073B0A2}"/>
              </a:ext>
            </a:extLst>
          </p:cNvPr>
          <p:cNvSpPr/>
          <p:nvPr/>
        </p:nvSpPr>
        <p:spPr>
          <a:xfrm>
            <a:off x="314077" y="101600"/>
            <a:ext cx="9401671"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 </a:t>
            </a:r>
          </a:p>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a:p>
            <a:pPr algn="ctr" fontAlgn="auto">
              <a:spcBef>
                <a:spcPts val="0"/>
              </a:spcBef>
              <a:spcAft>
                <a:spcPts val="0"/>
              </a:spcAft>
              <a:defRPr/>
            </a:pPr>
            <a:endParaRPr lang="en-US" sz="2400" b="1" dirty="0"/>
          </a:p>
        </p:txBody>
      </p:sp>
      <p:pic>
        <p:nvPicPr>
          <p:cNvPr id="19465" name="Picture 10" descr="C:\Users\HP\Desktop\IMG_20190820_095414.jpg">
            <a:extLst>
              <a:ext uri="{FF2B5EF4-FFF2-40B4-BE49-F238E27FC236}">
                <a16:creationId xmlns:a16="http://schemas.microsoft.com/office/drawing/2014/main" xmlns="" id="{B14A28D9-59AC-43AC-8BC2-916CB245159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0341" y="1279525"/>
            <a:ext cx="833884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97052157"/>
      </p:ext>
    </p:extLst>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xmlns="" id="{0C9F24E0-39A1-4CE4-B7D6-8CE73BDD2454}"/>
              </a:ext>
            </a:extLst>
          </p:cNvPr>
          <p:cNvSpPr/>
          <p:nvPr/>
        </p:nvSpPr>
        <p:spPr bwMode="auto">
          <a:xfrm>
            <a:off x="602046" y="685800"/>
            <a:ext cx="8825734"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IN" sz="2800" b="1" dirty="0">
                <a:latin typeface="+mn-lt"/>
                <a:cs typeface="+mn-cs"/>
              </a:rPr>
              <a:t>OFFICE ROOM FOR WATER USERS ASSOCIATION</a:t>
            </a:r>
            <a:endParaRPr lang="en-US" sz="2800" b="1" dirty="0">
              <a:latin typeface="+mn-lt"/>
            </a:endParaRPr>
          </a:p>
        </p:txBody>
      </p:sp>
      <p:sp>
        <p:nvSpPr>
          <p:cNvPr id="18437" name="Footer Placeholder 5">
            <a:extLst>
              <a:ext uri="{FF2B5EF4-FFF2-40B4-BE49-F238E27FC236}">
                <a16:creationId xmlns:a16="http://schemas.microsoft.com/office/drawing/2014/main" xmlns="" id="{99CA7BF7-CD6D-446A-8B54-B531C80211B8}"/>
              </a:ext>
            </a:extLst>
          </p:cNvPr>
          <p:cNvSpPr>
            <a:spLocks noGrp="1"/>
          </p:cNvSpPr>
          <p:nvPr>
            <p:ph type="ftr" sz="quarter" idx="11"/>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1800" b="1">
                <a:solidFill>
                  <a:schemeClr val="tx1"/>
                </a:solidFill>
                <a:latin typeface="Book Antiqua" pitchFamily="18" charset="0"/>
              </a:rPr>
              <a:t>ASSAM</a:t>
            </a:r>
          </a:p>
        </p:txBody>
      </p:sp>
      <p:sp>
        <p:nvSpPr>
          <p:cNvPr id="20487" name="TextBox 7">
            <a:extLst>
              <a:ext uri="{FF2B5EF4-FFF2-40B4-BE49-F238E27FC236}">
                <a16:creationId xmlns:a16="http://schemas.microsoft.com/office/drawing/2014/main" xmlns="" id="{AE58AA09-F9BD-4046-ACC2-92A0797A74C9}"/>
              </a:ext>
            </a:extLst>
          </p:cNvPr>
          <p:cNvSpPr txBox="1">
            <a:spLocks noChangeArrowheads="1"/>
          </p:cNvSpPr>
          <p:nvPr/>
        </p:nvSpPr>
        <p:spPr bwMode="auto">
          <a:xfrm>
            <a:off x="1959273" y="1892300"/>
            <a:ext cx="549215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IN" altLang="en-US" b="1" i="1">
                <a:latin typeface="Calibri" panose="020F0502020204030204" pitchFamily="34" charset="0"/>
              </a:rPr>
              <a:t>{.....Project Photographs (4/5) may be provided}</a:t>
            </a:r>
            <a:endParaRPr lang="en-US" altLang="en-US" b="1" i="1">
              <a:latin typeface="Calibri" panose="020F0502020204030204" pitchFamily="34" charset="0"/>
            </a:endParaRPr>
          </a:p>
        </p:txBody>
      </p:sp>
      <p:sp>
        <p:nvSpPr>
          <p:cNvPr id="7" name="Rectangle 6">
            <a:extLst>
              <a:ext uri="{FF2B5EF4-FFF2-40B4-BE49-F238E27FC236}">
                <a16:creationId xmlns:a16="http://schemas.microsoft.com/office/drawing/2014/main" xmlns="" id="{B6645C60-052C-47AC-BB1F-BB120856A70B}"/>
              </a:ext>
            </a:extLst>
          </p:cNvPr>
          <p:cNvSpPr/>
          <p:nvPr/>
        </p:nvSpPr>
        <p:spPr>
          <a:xfrm>
            <a:off x="262483" y="83288"/>
            <a:ext cx="9401671"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 </a:t>
            </a:r>
          </a:p>
          <a:p>
            <a:pPr algn="ctr" fontAlgn="auto">
              <a:spcBef>
                <a:spcPts val="0"/>
              </a:spcBef>
              <a:spcAft>
                <a:spcPts val="0"/>
              </a:spcAft>
              <a:defRPr/>
            </a:pPr>
            <a:r>
              <a:rPr lang="en-IN" sz="2400" b="1" dirty="0"/>
              <a:t>7</a:t>
            </a:r>
            <a:r>
              <a:rPr lang="en-IN" sz="2400" b="1" baseline="30000" dirty="0"/>
              <a:t>th</a:t>
            </a:r>
            <a:r>
              <a:rPr lang="en-IN" sz="2400" b="1" dirty="0"/>
              <a:t> PIRC Meeting (11</a:t>
            </a:r>
            <a:r>
              <a:rPr lang="en-IN" sz="2400" b="1" baseline="30000" dirty="0"/>
              <a:t>th</a:t>
            </a:r>
            <a:r>
              <a:rPr lang="en-IN" sz="2400" b="1" dirty="0"/>
              <a:t> September/ 2020</a:t>
            </a:r>
            <a:r>
              <a:rPr lang="en-IN" sz="2400" b="1" dirty="0">
                <a:sym typeface="Wingdings" pitchFamily="2" charset="2"/>
              </a:rPr>
              <a:t>) </a:t>
            </a:r>
            <a:r>
              <a:rPr lang="en-IN" sz="2400" b="1" dirty="0"/>
              <a:t>Progress Review Presentations</a:t>
            </a:r>
            <a:endParaRPr lang="en-US" sz="2400" b="1" dirty="0"/>
          </a:p>
          <a:p>
            <a:pPr algn="ctr" fontAlgn="auto">
              <a:spcBef>
                <a:spcPts val="0"/>
              </a:spcBef>
              <a:spcAft>
                <a:spcPts val="0"/>
              </a:spcAft>
              <a:defRPr/>
            </a:pPr>
            <a:endParaRPr lang="en-US" sz="2400" b="1" dirty="0"/>
          </a:p>
        </p:txBody>
      </p:sp>
      <p:pic>
        <p:nvPicPr>
          <p:cNvPr id="20489" name="Picture 9" descr="C:\Users\HP\Desktop\IMG_20190906_100232.jpg">
            <a:extLst>
              <a:ext uri="{FF2B5EF4-FFF2-40B4-BE49-F238E27FC236}">
                <a16:creationId xmlns:a16="http://schemas.microsoft.com/office/drawing/2014/main" xmlns="" id="{02F7BD84-F786-4852-A68D-46C16F4213E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01527" y="1817688"/>
            <a:ext cx="7723584" cy="448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32921151"/>
      </p:ext>
    </p:extLst>
  </p:cSld>
  <p:clrMapOvr>
    <a:masterClrMapping/>
  </p:clrMapOvr>
  <p:transition spd="slow"/>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FAC333C-4213-499B-A846-F1F374CA458E}"/>
              </a:ext>
            </a:extLst>
          </p:cNvPr>
          <p:cNvSpPr>
            <a:spLocks noGrp="1"/>
          </p:cNvSpPr>
          <p:nvPr>
            <p:ph type="title"/>
          </p:nvPr>
        </p:nvSpPr>
        <p:spPr>
          <a:xfrm>
            <a:off x="412750" y="6053960"/>
            <a:ext cx="9080500" cy="583323"/>
          </a:xfrm>
        </p:spPr>
        <p:txBody>
          <a:bodyPr>
            <a:normAutofit/>
          </a:bodyPr>
          <a:lstStyle/>
          <a:p>
            <a:pPr eaLnBrk="1" fontAlgn="auto" hangingPunct="1">
              <a:spcAft>
                <a:spcPts val="0"/>
              </a:spcAft>
              <a:defRPr/>
            </a:pPr>
            <a:endParaRPr lang="en-IN" sz="3300" dirty="0">
              <a:solidFill>
                <a:schemeClr val="accent1">
                  <a:tint val="88000"/>
                  <a:satMod val="150000"/>
                </a:schemeClr>
              </a:solidFill>
            </a:endParaRPr>
          </a:p>
        </p:txBody>
      </p:sp>
      <p:sp>
        <p:nvSpPr>
          <p:cNvPr id="4" name="Rounded Rectangle 3">
            <a:extLst>
              <a:ext uri="{FF2B5EF4-FFF2-40B4-BE49-F238E27FC236}">
                <a16:creationId xmlns:a16="http://schemas.microsoft.com/office/drawing/2014/main" xmlns="" id="{93C413F0-0C83-4222-8B0A-62C664B540E5}"/>
              </a:ext>
            </a:extLst>
          </p:cNvPr>
          <p:cNvSpPr/>
          <p:nvPr/>
        </p:nvSpPr>
        <p:spPr bwMode="auto">
          <a:xfrm>
            <a:off x="0" y="188229"/>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 (</a:t>
            </a:r>
            <a:r>
              <a:rPr lang="en-US" sz="2800" b="1" kern="0" dirty="0" err="1">
                <a:solidFill>
                  <a:srgbClr val="800000"/>
                </a:solidFill>
                <a:effectLst>
                  <a:outerShdw blurRad="38100" dist="38100" dir="2700000" algn="tl">
                    <a:srgbClr val="C0C0C0"/>
                  </a:outerShdw>
                </a:effectLst>
                <a:latin typeface="Calibri"/>
              </a:rPr>
              <a:t>Champamati</a:t>
            </a:r>
            <a:r>
              <a:rPr lang="en-US" sz="2800" b="1" kern="0" dirty="0">
                <a:solidFill>
                  <a:srgbClr val="800000"/>
                </a:solidFill>
                <a:effectLst>
                  <a:outerShdw blurRad="38100" dist="38100" dir="2700000" algn="tl">
                    <a:srgbClr val="C0C0C0"/>
                  </a:outerShdw>
                </a:effectLst>
                <a:latin typeface="Calibri"/>
              </a:rPr>
              <a:t> Irrigation </a:t>
            </a:r>
            <a:r>
              <a:rPr lang="en-US" sz="2800" b="1" kern="0" dirty="0" err="1">
                <a:solidFill>
                  <a:srgbClr val="800000"/>
                </a:solidFill>
                <a:effectLst>
                  <a:outerShdw blurRad="38100" dist="38100" dir="2700000" algn="tl">
                    <a:srgbClr val="C0C0C0"/>
                  </a:outerShdw>
                </a:effectLst>
                <a:latin typeface="Calibri"/>
              </a:rPr>
              <a:t>Porject</a:t>
            </a:r>
            <a:r>
              <a:rPr lang="en-US" sz="2800" b="1" kern="0" dirty="0">
                <a:solidFill>
                  <a:srgbClr val="800000"/>
                </a:solidFill>
                <a:effectLst>
                  <a:outerShdw blurRad="38100" dist="38100" dir="2700000" algn="tl">
                    <a:srgbClr val="C0C0C0"/>
                  </a:outerShdw>
                </a:effectLst>
                <a:latin typeface="Calibri"/>
              </a:rPr>
              <a:t>)</a:t>
            </a:r>
            <a:endParaRPr lang="en-US" sz="2800" b="1" kern="0" dirty="0">
              <a:solidFill>
                <a:prstClr val="black"/>
              </a:solidFill>
              <a:latin typeface="Calibri"/>
            </a:endParaRPr>
          </a:p>
        </p:txBody>
      </p:sp>
      <p:pic>
        <p:nvPicPr>
          <p:cNvPr id="6" name="Picture 2" descr="C:\Users\HP\Desktop\All  folder\IRRIGATION PHOTO\Photograph of Head Work of CIP - Copy.jpg"/>
          <p:cNvPicPr>
            <a:picLocks noGrp="1" noChangeAspect="1" noChangeArrowheads="1"/>
          </p:cNvPicPr>
          <p:nvPr>
            <p:ph idx="1"/>
          </p:nvPr>
        </p:nvPicPr>
        <p:blipFill>
          <a:blip r:embed="rId2" cstate="print"/>
          <a:srcRect/>
          <a:stretch>
            <a:fillRect/>
          </a:stretch>
        </p:blipFill>
        <p:spPr bwMode="auto">
          <a:xfrm>
            <a:off x="179333" y="740980"/>
            <a:ext cx="9530255" cy="5801711"/>
          </a:xfrm>
          <a:prstGeom prst="rect">
            <a:avLst/>
          </a:prstGeom>
          <a:noFill/>
        </p:spPr>
      </p:pic>
    </p:spTree>
    <p:extLst>
      <p:ext uri="{BB962C8B-B14F-4D97-AF65-F5344CB8AC3E}">
        <p14:creationId xmlns:p14="http://schemas.microsoft.com/office/powerpoint/2010/main" val="289480903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a:extLst>
              <a:ext uri="{FF2B5EF4-FFF2-40B4-BE49-F238E27FC236}">
                <a16:creationId xmlns:a16="http://schemas.microsoft.com/office/drawing/2014/main" xmlns="" id="{672DA175-6EB5-4084-937D-69D912F1E953}"/>
              </a:ext>
            </a:extLst>
          </p:cNvPr>
          <p:cNvSpPr/>
          <p:nvPr/>
        </p:nvSpPr>
        <p:spPr bwMode="auto">
          <a:xfrm>
            <a:off x="0" y="188229"/>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a:t>
            </a:r>
            <a:endParaRPr lang="en-US" sz="2800" b="1" kern="0" dirty="0">
              <a:solidFill>
                <a:prstClr val="black"/>
              </a:solidFill>
              <a:latin typeface="Calibri"/>
            </a:endParaRPr>
          </a:p>
        </p:txBody>
      </p:sp>
      <p:pic>
        <p:nvPicPr>
          <p:cNvPr id="4" name="Picture 2"/>
          <p:cNvPicPr/>
          <p:nvPr/>
        </p:nvPicPr>
        <p:blipFill>
          <a:blip r:embed="rId3" cstate="print"/>
          <a:stretch/>
        </p:blipFill>
        <p:spPr>
          <a:xfrm>
            <a:off x="204952" y="819807"/>
            <a:ext cx="9504636" cy="5628291"/>
          </a:xfrm>
          <a:prstGeom prst="rect">
            <a:avLst/>
          </a:prstGeom>
          <a:ln>
            <a:noFill/>
          </a:ln>
        </p:spPr>
      </p:pic>
      <p:sp>
        <p:nvSpPr>
          <p:cNvPr id="5" name="Rectangle 4"/>
          <p:cNvSpPr/>
          <p:nvPr/>
        </p:nvSpPr>
        <p:spPr>
          <a:xfrm>
            <a:off x="1767708" y="6416567"/>
            <a:ext cx="5994838" cy="461665"/>
          </a:xfrm>
          <a:prstGeom prst="rect">
            <a:avLst/>
          </a:prstGeom>
        </p:spPr>
        <p:txBody>
          <a:bodyPr wrap="square">
            <a:spAutoFit/>
          </a:bodyPr>
          <a:lstStyle/>
          <a:p>
            <a:r>
              <a:rPr lang="en-US" sz="2400" b="1" dirty="0"/>
              <a:t>WATER SUPPLY IN LEFT BANK MAIN CANAL</a:t>
            </a:r>
            <a:endParaRPr lang="en-IN" sz="2400" b="1" dirty="0"/>
          </a:p>
        </p:txBody>
      </p:sp>
    </p:spTree>
    <p:extLst>
      <p:ext uri="{BB962C8B-B14F-4D97-AF65-F5344CB8AC3E}">
        <p14:creationId xmlns:p14="http://schemas.microsoft.com/office/powerpoint/2010/main" val="426856157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a:extLst>
              <a:ext uri="{FF2B5EF4-FFF2-40B4-BE49-F238E27FC236}">
                <a16:creationId xmlns:a16="http://schemas.microsoft.com/office/drawing/2014/main" xmlns="" id="{672DA175-6EB5-4084-937D-69D912F1E953}"/>
              </a:ext>
            </a:extLst>
          </p:cNvPr>
          <p:cNvSpPr/>
          <p:nvPr/>
        </p:nvSpPr>
        <p:spPr bwMode="auto">
          <a:xfrm>
            <a:off x="0" y="188229"/>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a:t>
            </a:r>
            <a:endParaRPr lang="en-US" sz="2800" b="1" kern="0" dirty="0">
              <a:solidFill>
                <a:prstClr val="black"/>
              </a:solidFill>
              <a:latin typeface="Calibri"/>
            </a:endParaRPr>
          </a:p>
        </p:txBody>
      </p:sp>
      <p:sp>
        <p:nvSpPr>
          <p:cNvPr id="5" name="Rectangle 4"/>
          <p:cNvSpPr/>
          <p:nvPr/>
        </p:nvSpPr>
        <p:spPr>
          <a:xfrm>
            <a:off x="1767708" y="6416567"/>
            <a:ext cx="5994838" cy="461665"/>
          </a:xfrm>
          <a:prstGeom prst="rect">
            <a:avLst/>
          </a:prstGeom>
        </p:spPr>
        <p:txBody>
          <a:bodyPr wrap="square">
            <a:spAutoFit/>
          </a:bodyPr>
          <a:lstStyle/>
          <a:p>
            <a:r>
              <a:rPr lang="en-US" sz="2400" b="1" dirty="0"/>
              <a:t>WATER SUPPLY IN RIGHT BANK MAIN CANAL</a:t>
            </a:r>
            <a:endParaRPr lang="en-IN" sz="2400" b="1" dirty="0"/>
          </a:p>
        </p:txBody>
      </p:sp>
      <p:pic>
        <p:nvPicPr>
          <p:cNvPr id="1026" name="Picture 2" descr="C:\Users\HP\Pictures\IMG-20200829-WA0000.jpg"/>
          <p:cNvPicPr>
            <a:picLocks noChangeAspect="1" noChangeArrowheads="1"/>
          </p:cNvPicPr>
          <p:nvPr/>
        </p:nvPicPr>
        <p:blipFill>
          <a:blip r:embed="rId3" cstate="print"/>
          <a:srcRect/>
          <a:stretch>
            <a:fillRect/>
          </a:stretch>
        </p:blipFill>
        <p:spPr bwMode="auto">
          <a:xfrm>
            <a:off x="192142" y="725215"/>
            <a:ext cx="9491827" cy="5580993"/>
          </a:xfrm>
          <a:prstGeom prst="rect">
            <a:avLst/>
          </a:prstGeom>
          <a:noFill/>
        </p:spPr>
      </p:pic>
    </p:spTree>
    <p:extLst>
      <p:ext uri="{BB962C8B-B14F-4D97-AF65-F5344CB8AC3E}">
        <p14:creationId xmlns:p14="http://schemas.microsoft.com/office/powerpoint/2010/main" val="383102459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FAC333C-4213-499B-A846-F1F374CA458E}"/>
              </a:ext>
            </a:extLst>
          </p:cNvPr>
          <p:cNvSpPr>
            <a:spLocks noGrp="1"/>
          </p:cNvSpPr>
          <p:nvPr>
            <p:ph type="title"/>
          </p:nvPr>
        </p:nvSpPr>
        <p:spPr>
          <a:xfrm>
            <a:off x="412750" y="5943600"/>
            <a:ext cx="9080500" cy="457200"/>
          </a:xfrm>
        </p:spPr>
        <p:txBody>
          <a:bodyPr>
            <a:normAutofit fontScale="90000"/>
          </a:bodyPr>
          <a:lstStyle/>
          <a:p>
            <a:pPr eaLnBrk="1" fontAlgn="auto" hangingPunct="1">
              <a:spcAft>
                <a:spcPts val="0"/>
              </a:spcAft>
              <a:defRPr/>
            </a:pPr>
            <a:r>
              <a:rPr lang="en-US" dirty="0">
                <a:solidFill>
                  <a:schemeClr val="accent1">
                    <a:tint val="88000"/>
                    <a:satMod val="150000"/>
                  </a:schemeClr>
                </a:solidFill>
              </a:rPr>
              <a:t/>
            </a:r>
            <a:br>
              <a:rPr lang="en-US" dirty="0">
                <a:solidFill>
                  <a:schemeClr val="accent1">
                    <a:tint val="88000"/>
                    <a:satMod val="150000"/>
                  </a:schemeClr>
                </a:solidFill>
              </a:rPr>
            </a:br>
            <a:r>
              <a:rPr lang="en-US" dirty="0">
                <a:solidFill>
                  <a:schemeClr val="accent1">
                    <a:tint val="88000"/>
                    <a:satMod val="150000"/>
                  </a:schemeClr>
                </a:solidFill>
              </a:rPr>
              <a:t/>
            </a:r>
            <a:br>
              <a:rPr lang="en-US" dirty="0">
                <a:solidFill>
                  <a:schemeClr val="accent1">
                    <a:tint val="88000"/>
                    <a:satMod val="150000"/>
                  </a:schemeClr>
                </a:solidFill>
              </a:rPr>
            </a:br>
            <a:r>
              <a:rPr lang="en-US" dirty="0">
                <a:solidFill>
                  <a:schemeClr val="accent1">
                    <a:tint val="88000"/>
                    <a:satMod val="150000"/>
                  </a:schemeClr>
                </a:solidFill>
              </a:rPr>
              <a:t> </a:t>
            </a:r>
            <a:r>
              <a:rPr lang="en-US" sz="3600" b="1" dirty="0"/>
              <a:t>Field channel at </a:t>
            </a:r>
            <a:r>
              <a:rPr lang="en-US" sz="3600" b="1" dirty="0" err="1"/>
              <a:t>ch</a:t>
            </a:r>
            <a:r>
              <a:rPr lang="en-US" sz="3600" b="1" dirty="0"/>
              <a:t> 300 m of LBC-3,CIP,BTC,ASSAM </a:t>
            </a:r>
            <a:r>
              <a:rPr lang="en-US" dirty="0">
                <a:solidFill>
                  <a:schemeClr val="accent1">
                    <a:tint val="88000"/>
                    <a:satMod val="150000"/>
                  </a:schemeClr>
                </a:solidFill>
              </a:rPr>
              <a:t/>
            </a:r>
            <a:br>
              <a:rPr lang="en-US" dirty="0">
                <a:solidFill>
                  <a:schemeClr val="accent1">
                    <a:tint val="88000"/>
                    <a:satMod val="150000"/>
                  </a:schemeClr>
                </a:solidFill>
              </a:rPr>
            </a:br>
            <a:r>
              <a:rPr lang="en-US" dirty="0">
                <a:solidFill>
                  <a:schemeClr val="accent1">
                    <a:tint val="88000"/>
                    <a:satMod val="150000"/>
                  </a:schemeClr>
                </a:solidFill>
              </a:rPr>
              <a:t/>
            </a:r>
            <a:br>
              <a:rPr lang="en-US" dirty="0">
                <a:solidFill>
                  <a:schemeClr val="accent1">
                    <a:tint val="88000"/>
                    <a:satMod val="150000"/>
                  </a:schemeClr>
                </a:solidFill>
              </a:rPr>
            </a:br>
            <a:endParaRPr lang="en-IN" sz="3300" dirty="0">
              <a:solidFill>
                <a:schemeClr val="accent1">
                  <a:tint val="88000"/>
                  <a:satMod val="150000"/>
                </a:schemeClr>
              </a:solidFill>
            </a:endParaRPr>
          </a:p>
        </p:txBody>
      </p:sp>
      <p:pic>
        <p:nvPicPr>
          <p:cNvPr id="21507" name="Picture 4" descr="C:\Users\HP\Desktop\CAD photo\IMG-20170819-WA0012.jpg">
            <a:extLst>
              <a:ext uri="{FF2B5EF4-FFF2-40B4-BE49-F238E27FC236}">
                <a16:creationId xmlns:a16="http://schemas.microsoft.com/office/drawing/2014/main" xmlns="" id="{555944EE-1348-406C-9D4B-D76503720B1D}"/>
              </a:ext>
            </a:extLst>
          </p:cNvPr>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a:xfrm>
            <a:off x="577850" y="703652"/>
            <a:ext cx="8750300" cy="5184775"/>
          </a:xfrm>
        </p:spPr>
      </p:pic>
      <p:sp>
        <p:nvSpPr>
          <p:cNvPr id="4" name="Rounded Rectangle 3">
            <a:extLst>
              <a:ext uri="{FF2B5EF4-FFF2-40B4-BE49-F238E27FC236}">
                <a16:creationId xmlns:a16="http://schemas.microsoft.com/office/drawing/2014/main" xmlns="" id="{93C413F0-0C83-4222-8B0A-62C664B540E5}"/>
              </a:ext>
            </a:extLst>
          </p:cNvPr>
          <p:cNvSpPr/>
          <p:nvPr/>
        </p:nvSpPr>
        <p:spPr bwMode="auto">
          <a:xfrm>
            <a:off x="0" y="188229"/>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a:t>
            </a:r>
            <a:endParaRPr lang="en-US" sz="2800" b="1" kern="0" dirty="0">
              <a:solidFill>
                <a:prstClr val="black"/>
              </a:solidFill>
              <a:latin typeface="Calibri"/>
            </a:endParaRPr>
          </a:p>
        </p:txBody>
      </p:sp>
    </p:spTree>
    <p:extLst>
      <p:ext uri="{BB962C8B-B14F-4D97-AF65-F5344CB8AC3E}">
        <p14:creationId xmlns:p14="http://schemas.microsoft.com/office/powerpoint/2010/main" val="156211956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3A67AE6-401E-401D-8D14-EA1F5EC9E51A}"/>
              </a:ext>
            </a:extLst>
          </p:cNvPr>
          <p:cNvSpPr>
            <a:spLocks noGrp="1"/>
          </p:cNvSpPr>
          <p:nvPr>
            <p:ph type="title"/>
          </p:nvPr>
        </p:nvSpPr>
        <p:spPr>
          <a:xfrm>
            <a:off x="412750" y="5791200"/>
            <a:ext cx="9080500" cy="457200"/>
          </a:xfrm>
        </p:spPr>
        <p:txBody>
          <a:bodyPr>
            <a:normAutofit fontScale="90000"/>
          </a:bodyPr>
          <a:lstStyle/>
          <a:p>
            <a:pPr eaLnBrk="1" fontAlgn="auto" hangingPunct="1">
              <a:spcAft>
                <a:spcPts val="0"/>
              </a:spcAft>
              <a:defRPr/>
            </a:pPr>
            <a:r>
              <a:rPr lang="en-US" dirty="0">
                <a:solidFill>
                  <a:schemeClr val="accent1">
                    <a:tint val="88000"/>
                    <a:satMod val="150000"/>
                  </a:schemeClr>
                </a:solidFill>
              </a:rPr>
              <a:t/>
            </a:r>
            <a:br>
              <a:rPr lang="en-US" dirty="0">
                <a:solidFill>
                  <a:schemeClr val="accent1">
                    <a:tint val="88000"/>
                    <a:satMod val="150000"/>
                  </a:schemeClr>
                </a:solidFill>
              </a:rPr>
            </a:br>
            <a:r>
              <a:rPr lang="en-US" dirty="0">
                <a:solidFill>
                  <a:schemeClr val="accent1">
                    <a:tint val="88000"/>
                    <a:satMod val="150000"/>
                  </a:schemeClr>
                </a:solidFill>
              </a:rPr>
              <a:t/>
            </a:r>
            <a:br>
              <a:rPr lang="en-US" dirty="0">
                <a:solidFill>
                  <a:schemeClr val="accent1">
                    <a:tint val="88000"/>
                    <a:satMod val="150000"/>
                  </a:schemeClr>
                </a:solidFill>
              </a:rPr>
            </a:br>
            <a:r>
              <a:rPr lang="en-US" sz="3600" b="1" dirty="0"/>
              <a:t>Field channel at </a:t>
            </a:r>
            <a:r>
              <a:rPr lang="en-US" sz="3600" b="1" dirty="0" err="1"/>
              <a:t>ch</a:t>
            </a:r>
            <a:r>
              <a:rPr lang="en-US" sz="3600" b="1" dirty="0"/>
              <a:t> 860 m of LBC-6,CIP,BTC,ASSAM</a:t>
            </a:r>
            <a:r>
              <a:rPr lang="en-US" dirty="0">
                <a:solidFill>
                  <a:schemeClr val="accent1">
                    <a:tint val="88000"/>
                    <a:satMod val="150000"/>
                  </a:schemeClr>
                </a:solidFill>
              </a:rPr>
              <a:t/>
            </a:r>
            <a:br>
              <a:rPr lang="en-US" dirty="0">
                <a:solidFill>
                  <a:schemeClr val="accent1">
                    <a:tint val="88000"/>
                    <a:satMod val="150000"/>
                  </a:schemeClr>
                </a:solidFill>
              </a:rPr>
            </a:br>
            <a:endParaRPr lang="en-IN" sz="3300" dirty="0">
              <a:solidFill>
                <a:schemeClr val="accent1">
                  <a:tint val="88000"/>
                  <a:satMod val="150000"/>
                </a:schemeClr>
              </a:solidFill>
            </a:endParaRPr>
          </a:p>
        </p:txBody>
      </p:sp>
      <p:sp>
        <p:nvSpPr>
          <p:cNvPr id="22531" name="Content Placeholder 3">
            <a:extLst>
              <a:ext uri="{FF2B5EF4-FFF2-40B4-BE49-F238E27FC236}">
                <a16:creationId xmlns:a16="http://schemas.microsoft.com/office/drawing/2014/main" xmlns="" id="{822ED545-D963-474F-ABEE-D023493AF716}"/>
              </a:ext>
            </a:extLst>
          </p:cNvPr>
          <p:cNvSpPr>
            <a:spLocks noGrp="1"/>
          </p:cNvSpPr>
          <p:nvPr>
            <p:ph idx="1"/>
          </p:nvPr>
        </p:nvSpPr>
        <p:spPr>
          <a:xfrm>
            <a:off x="544314" y="530226"/>
            <a:ext cx="8866386" cy="4187825"/>
          </a:xfrm>
        </p:spPr>
        <p:txBody>
          <a:bodyPr/>
          <a:lstStyle/>
          <a:p>
            <a:pPr eaLnBrk="1" hangingPunct="1"/>
            <a:endParaRPr lang="en-IN" altLang="en-US"/>
          </a:p>
        </p:txBody>
      </p:sp>
      <p:pic>
        <p:nvPicPr>
          <p:cNvPr id="22532" name="Picture 2" descr="C:\Users\HP\Desktop\CAD photo\IMG-20170819-WA0022.jpg">
            <a:extLst>
              <a:ext uri="{FF2B5EF4-FFF2-40B4-BE49-F238E27FC236}">
                <a16:creationId xmlns:a16="http://schemas.microsoft.com/office/drawing/2014/main" xmlns="" id="{4D319089-96FA-49D1-BFEF-5616EBCF65C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7850" y="630238"/>
            <a:ext cx="8750300" cy="5160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ounded Rectangle 4">
            <a:extLst>
              <a:ext uri="{FF2B5EF4-FFF2-40B4-BE49-F238E27FC236}">
                <a16:creationId xmlns:a16="http://schemas.microsoft.com/office/drawing/2014/main" xmlns="" id="{814034C4-88A2-4A1A-97CD-6A9B3BF2E27E}"/>
              </a:ext>
            </a:extLst>
          </p:cNvPr>
          <p:cNvSpPr/>
          <p:nvPr/>
        </p:nvSpPr>
        <p:spPr bwMode="auto">
          <a:xfrm>
            <a:off x="0" y="139975"/>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a:t>
            </a:r>
            <a:endParaRPr lang="en-US" sz="2800" b="1" kern="0" dirty="0">
              <a:solidFill>
                <a:prstClr val="black"/>
              </a:solidFill>
              <a:latin typeface="Calibri"/>
            </a:endParaRPr>
          </a:p>
        </p:txBody>
      </p:sp>
    </p:spTree>
    <p:extLst>
      <p:ext uri="{BB962C8B-B14F-4D97-AF65-F5344CB8AC3E}">
        <p14:creationId xmlns:p14="http://schemas.microsoft.com/office/powerpoint/2010/main" val="222083081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3" descr="C:\Users\user\Desktop\Bhuvneshwar PPt\Map of Districtwise.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77889"/>
            <a:ext cx="9673829" cy="557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5" name="TextBox 5"/>
          <p:cNvSpPr txBox="1">
            <a:spLocks noChangeArrowheads="1"/>
          </p:cNvSpPr>
          <p:nvPr/>
        </p:nvSpPr>
        <p:spPr bwMode="auto">
          <a:xfrm>
            <a:off x="0" y="6323014"/>
            <a:ext cx="9751219"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tabLst>
                <a:tab pos="533400" algn="l"/>
              </a:tabLst>
              <a:defRPr>
                <a:solidFill>
                  <a:schemeClr val="tx1"/>
                </a:solidFill>
                <a:latin typeface="Arial" charset="0"/>
                <a:cs typeface="Arial" charset="0"/>
              </a:defRPr>
            </a:lvl1pPr>
            <a:lvl2pPr marL="742950" indent="-285750" eaLnBrk="0" hangingPunct="0">
              <a:tabLst>
                <a:tab pos="533400" algn="l"/>
              </a:tabLst>
              <a:defRPr>
                <a:solidFill>
                  <a:schemeClr val="tx1"/>
                </a:solidFill>
                <a:latin typeface="Arial" charset="0"/>
                <a:cs typeface="Arial" charset="0"/>
              </a:defRPr>
            </a:lvl2pPr>
            <a:lvl3pPr marL="1143000" indent="-228600" eaLnBrk="0" hangingPunct="0">
              <a:tabLst>
                <a:tab pos="533400" algn="l"/>
              </a:tabLst>
              <a:defRPr>
                <a:solidFill>
                  <a:schemeClr val="tx1"/>
                </a:solidFill>
                <a:latin typeface="Arial" charset="0"/>
                <a:cs typeface="Arial" charset="0"/>
              </a:defRPr>
            </a:lvl3pPr>
            <a:lvl4pPr marL="1600200" indent="-228600" eaLnBrk="0" hangingPunct="0">
              <a:tabLst>
                <a:tab pos="533400" algn="l"/>
              </a:tabLst>
              <a:defRPr>
                <a:solidFill>
                  <a:schemeClr val="tx1"/>
                </a:solidFill>
                <a:latin typeface="Arial" charset="0"/>
                <a:cs typeface="Arial" charset="0"/>
              </a:defRPr>
            </a:lvl4pPr>
            <a:lvl5pPr marL="2057400" indent="-228600" eaLnBrk="0" hangingPunct="0">
              <a:tabLst>
                <a:tab pos="533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533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533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533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533400" algn="l"/>
              </a:tabLst>
              <a:defRPr>
                <a:solidFill>
                  <a:schemeClr val="tx1"/>
                </a:solidFill>
                <a:latin typeface="Arial" charset="0"/>
                <a:cs typeface="Arial" charset="0"/>
              </a:defRPr>
            </a:lvl9pPr>
          </a:lstStyle>
          <a:p>
            <a:pPr algn="ctr" eaLnBrk="1" hangingPunct="1">
              <a:lnSpc>
                <a:spcPct val="150000"/>
              </a:lnSpc>
              <a:spcAft>
                <a:spcPts val="600"/>
              </a:spcAft>
            </a:pPr>
            <a:r>
              <a:rPr lang="en-IN" sz="1200" b="1">
                <a:latin typeface="Arial Black" pitchFamily="34" charset="0"/>
              </a:rPr>
              <a:t>PROJECT IMPLEMENTATION REVIEW COMMITTEE  FOR CADWM  ON DATED 11 SEPT. 2020 </a:t>
            </a:r>
            <a:r>
              <a:rPr lang="en-IN" sz="1400" b="1">
                <a:latin typeface="Arial Black" pitchFamily="34" charset="0"/>
              </a:rPr>
              <a:t>M.P.  WRD </a:t>
            </a:r>
          </a:p>
        </p:txBody>
      </p:sp>
    </p:spTree>
    <p:extLst>
      <p:ext uri="{BB962C8B-B14F-4D97-AF65-F5344CB8AC3E}">
        <p14:creationId xmlns:p14="http://schemas.microsoft.com/office/powerpoint/2010/main" val="365351145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1E1D973-86F2-4BCA-8130-B1650A39857F}"/>
              </a:ext>
            </a:extLst>
          </p:cNvPr>
          <p:cNvSpPr>
            <a:spLocks noGrp="1"/>
          </p:cNvSpPr>
          <p:nvPr>
            <p:ph type="title"/>
          </p:nvPr>
        </p:nvSpPr>
        <p:spPr>
          <a:xfrm>
            <a:off x="412750" y="5838825"/>
            <a:ext cx="9080500" cy="457200"/>
          </a:xfrm>
        </p:spPr>
        <p:txBody>
          <a:bodyPr>
            <a:normAutofit fontScale="90000"/>
          </a:bodyPr>
          <a:lstStyle/>
          <a:p>
            <a:pPr eaLnBrk="1" fontAlgn="auto" hangingPunct="1">
              <a:spcAft>
                <a:spcPts val="0"/>
              </a:spcAft>
              <a:defRPr/>
            </a:pPr>
            <a:r>
              <a:rPr lang="en-US" dirty="0">
                <a:solidFill>
                  <a:schemeClr val="accent1">
                    <a:tint val="88000"/>
                    <a:satMod val="150000"/>
                  </a:schemeClr>
                </a:solidFill>
              </a:rPr>
              <a:t/>
            </a:r>
            <a:br>
              <a:rPr lang="en-US" dirty="0">
                <a:solidFill>
                  <a:schemeClr val="accent1">
                    <a:tint val="88000"/>
                    <a:satMod val="150000"/>
                  </a:schemeClr>
                </a:solidFill>
              </a:rPr>
            </a:br>
            <a:r>
              <a:rPr lang="en-US" dirty="0">
                <a:solidFill>
                  <a:schemeClr val="accent1">
                    <a:tint val="88000"/>
                    <a:satMod val="150000"/>
                  </a:schemeClr>
                </a:solidFill>
              </a:rPr>
              <a:t/>
            </a:r>
            <a:br>
              <a:rPr lang="en-US" dirty="0">
                <a:solidFill>
                  <a:schemeClr val="accent1">
                    <a:tint val="88000"/>
                    <a:satMod val="150000"/>
                  </a:schemeClr>
                </a:solidFill>
              </a:rPr>
            </a:br>
            <a:r>
              <a:rPr lang="en-US" dirty="0">
                <a:solidFill>
                  <a:schemeClr val="accent1">
                    <a:tint val="88000"/>
                    <a:satMod val="150000"/>
                  </a:schemeClr>
                </a:solidFill>
              </a:rPr>
              <a:t> </a:t>
            </a:r>
            <a:r>
              <a:rPr lang="en-US" sz="3600" b="1" dirty="0"/>
              <a:t>Field channel at ch1000mof RBC-3,CIP,BTC,ASSAM </a:t>
            </a:r>
            <a:r>
              <a:rPr lang="en-US" dirty="0">
                <a:solidFill>
                  <a:schemeClr val="accent1">
                    <a:tint val="88000"/>
                    <a:satMod val="150000"/>
                  </a:schemeClr>
                </a:solidFill>
              </a:rPr>
              <a:t/>
            </a:r>
            <a:br>
              <a:rPr lang="en-US" dirty="0">
                <a:solidFill>
                  <a:schemeClr val="accent1">
                    <a:tint val="88000"/>
                    <a:satMod val="150000"/>
                  </a:schemeClr>
                </a:solidFill>
              </a:rPr>
            </a:br>
            <a:endParaRPr lang="en-IN" sz="3300" dirty="0">
              <a:solidFill>
                <a:schemeClr val="accent1">
                  <a:tint val="88000"/>
                  <a:satMod val="150000"/>
                </a:schemeClr>
              </a:solidFill>
            </a:endParaRPr>
          </a:p>
        </p:txBody>
      </p:sp>
      <p:pic>
        <p:nvPicPr>
          <p:cNvPr id="23555" name="Content Placeholder 4" descr="IMG_20170818_162115.jpg">
            <a:extLst>
              <a:ext uri="{FF2B5EF4-FFF2-40B4-BE49-F238E27FC236}">
                <a16:creationId xmlns:a16="http://schemas.microsoft.com/office/drawing/2014/main" xmlns="" id="{B78547CF-E01E-4709-83D2-F7943AB5E97F}"/>
              </a:ext>
            </a:extLst>
          </p:cNvPr>
          <p:cNvPicPr>
            <a:picLocks noGrp="1" noChangeAspect="1"/>
          </p:cNvPicPr>
          <p:nvPr>
            <p:ph idx="1"/>
          </p:nvPr>
        </p:nvPicPr>
        <p:blipFill>
          <a:blip r:embed="rId2" cstate="print">
            <a:extLst>
              <a:ext uri="{28A0092B-C50C-407E-A947-70E740481C1C}">
                <a14:useLocalDpi xmlns:a14="http://schemas.microsoft.com/office/drawing/2010/main" val="0"/>
              </a:ext>
            </a:extLst>
          </a:blip>
          <a:srcRect/>
          <a:stretch>
            <a:fillRect/>
          </a:stretch>
        </p:blipFill>
        <p:spPr>
          <a:xfrm>
            <a:off x="577850" y="756745"/>
            <a:ext cx="8667750" cy="5344510"/>
          </a:xfrm>
        </p:spPr>
      </p:pic>
      <p:sp>
        <p:nvSpPr>
          <p:cNvPr id="4" name="Rounded Rectangle 3">
            <a:extLst>
              <a:ext uri="{FF2B5EF4-FFF2-40B4-BE49-F238E27FC236}">
                <a16:creationId xmlns:a16="http://schemas.microsoft.com/office/drawing/2014/main" xmlns="" id="{8CD26E07-8274-4527-B003-AFAD45A33046}"/>
              </a:ext>
            </a:extLst>
          </p:cNvPr>
          <p:cNvSpPr/>
          <p:nvPr/>
        </p:nvSpPr>
        <p:spPr bwMode="auto">
          <a:xfrm>
            <a:off x="0" y="188229"/>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a:t>
            </a:r>
            <a:endParaRPr lang="en-US" sz="2800" b="1" kern="0" dirty="0">
              <a:solidFill>
                <a:prstClr val="black"/>
              </a:solidFill>
              <a:latin typeface="Calibri"/>
            </a:endParaRPr>
          </a:p>
        </p:txBody>
      </p:sp>
    </p:spTree>
    <p:extLst>
      <p:ext uri="{BB962C8B-B14F-4D97-AF65-F5344CB8AC3E}">
        <p14:creationId xmlns:p14="http://schemas.microsoft.com/office/powerpoint/2010/main" val="235854944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2" descr="D:\Borolia Irrigation Scheme\Documents\Borolia Photo\2.JPG">
            <a:extLst>
              <a:ext uri="{FF2B5EF4-FFF2-40B4-BE49-F238E27FC236}">
                <a16:creationId xmlns:a16="http://schemas.microsoft.com/office/drawing/2014/main" xmlns="" id="{442A5AEA-8938-4273-89C3-745D6F9ED0A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9170" y="403226"/>
            <a:ext cx="8992791" cy="590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ounded Rectangle 2">
            <a:extLst>
              <a:ext uri="{FF2B5EF4-FFF2-40B4-BE49-F238E27FC236}">
                <a16:creationId xmlns:a16="http://schemas.microsoft.com/office/drawing/2014/main" xmlns="" id="{61DFE992-1BC2-4FFC-B458-1B4741FBD7DB}"/>
              </a:ext>
            </a:extLst>
          </p:cNvPr>
          <p:cNvSpPr/>
          <p:nvPr/>
        </p:nvSpPr>
        <p:spPr bwMode="auto">
          <a:xfrm>
            <a:off x="42699" y="158133"/>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 (</a:t>
            </a:r>
            <a:r>
              <a:rPr lang="en-US" sz="2800" b="1" kern="0" dirty="0" err="1">
                <a:solidFill>
                  <a:srgbClr val="800000"/>
                </a:solidFill>
                <a:effectLst>
                  <a:outerShdw blurRad="38100" dist="38100" dir="2700000" algn="tl">
                    <a:srgbClr val="C0C0C0"/>
                  </a:outerShdw>
                </a:effectLst>
                <a:latin typeface="Calibri"/>
              </a:rPr>
              <a:t>Borolia</a:t>
            </a:r>
            <a:r>
              <a:rPr lang="en-US" sz="2800" b="1" kern="0" dirty="0">
                <a:solidFill>
                  <a:srgbClr val="800000"/>
                </a:solidFill>
                <a:effectLst>
                  <a:outerShdw blurRad="38100" dist="38100" dir="2700000" algn="tl">
                    <a:srgbClr val="C0C0C0"/>
                  </a:outerShdw>
                </a:effectLst>
                <a:latin typeface="Calibri"/>
              </a:rPr>
              <a:t> Irrigation Project)</a:t>
            </a:r>
            <a:endParaRPr lang="en-US" sz="2800" b="1" kern="0" dirty="0">
              <a:solidFill>
                <a:prstClr val="black"/>
              </a:solidFill>
              <a:latin typeface="Calibri"/>
            </a:endParaRPr>
          </a:p>
        </p:txBody>
      </p:sp>
    </p:spTree>
    <p:extLst>
      <p:ext uri="{BB962C8B-B14F-4D97-AF65-F5344CB8AC3E}">
        <p14:creationId xmlns:p14="http://schemas.microsoft.com/office/powerpoint/2010/main" val="309980192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1" descr="C:\Users\My\Desktop\Power Point Presentation for Principal Secy\Borolia Water Supply\3.JPG">
            <a:extLst>
              <a:ext uri="{FF2B5EF4-FFF2-40B4-BE49-F238E27FC236}">
                <a16:creationId xmlns:a16="http://schemas.microsoft.com/office/drawing/2014/main" xmlns="" id="{FB5EE6AA-2AB8-4519-8BD2-A132B2C1659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5301" y="530226"/>
            <a:ext cx="8856067" cy="547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ounded Rectangle 2">
            <a:extLst>
              <a:ext uri="{FF2B5EF4-FFF2-40B4-BE49-F238E27FC236}">
                <a16:creationId xmlns:a16="http://schemas.microsoft.com/office/drawing/2014/main" xmlns="" id="{672DA175-6EB5-4084-937D-69D912F1E953}"/>
              </a:ext>
            </a:extLst>
          </p:cNvPr>
          <p:cNvSpPr/>
          <p:nvPr/>
        </p:nvSpPr>
        <p:spPr bwMode="auto">
          <a:xfrm>
            <a:off x="0" y="188229"/>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a:t>
            </a:r>
            <a:endParaRPr lang="en-US" sz="2800" b="1" kern="0" dirty="0">
              <a:solidFill>
                <a:prstClr val="black"/>
              </a:solidFill>
              <a:latin typeface="Calibri"/>
            </a:endParaRPr>
          </a:p>
        </p:txBody>
      </p:sp>
    </p:spTree>
    <p:extLst>
      <p:ext uri="{BB962C8B-B14F-4D97-AF65-F5344CB8AC3E}">
        <p14:creationId xmlns:p14="http://schemas.microsoft.com/office/powerpoint/2010/main" val="47897867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Footer Placeholder 1">
            <a:extLst>
              <a:ext uri="{FF2B5EF4-FFF2-40B4-BE49-F238E27FC236}">
                <a16:creationId xmlns:a16="http://schemas.microsoft.com/office/drawing/2014/main" xmlns="" id="{3EEEA41A-A25F-4BF3-87EC-B695AC451915}"/>
              </a:ext>
            </a:extLst>
          </p:cNvPr>
          <p:cNvSpPr>
            <a:spLocks noGrp="1"/>
          </p:cNvSpPr>
          <p:nvPr>
            <p:ph type="ftr" sz="quarter" idx="11"/>
          </p:nvPr>
        </p:nvSpPr>
        <p:spPr bwMode="auto">
          <a:xfrm>
            <a:off x="986732" y="6164263"/>
            <a:ext cx="8185348" cy="557212"/>
          </a:xfrm>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2800" b="1">
                <a:solidFill>
                  <a:srgbClr val="898989"/>
                </a:solidFill>
              </a:rPr>
              <a:t>WATER SUPPLY IN BRANCH CANAL B-4,BIS,BTC,ASSAM</a:t>
            </a:r>
          </a:p>
        </p:txBody>
      </p:sp>
      <p:pic>
        <p:nvPicPr>
          <p:cNvPr id="27651" name="Picture 2" descr="C:\Users\My\Desktop\Power Point Presentation for Principal Secy\Borolia Water Supply\IMG_6288.JPG">
            <a:extLst>
              <a:ext uri="{FF2B5EF4-FFF2-40B4-BE49-F238E27FC236}">
                <a16:creationId xmlns:a16="http://schemas.microsoft.com/office/drawing/2014/main" xmlns="" id="{ECBCFC02-55D5-4D56-A462-16E5538E41C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5300" y="530226"/>
            <a:ext cx="8510389" cy="550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Rectangle 3">
            <a:extLst>
              <a:ext uri="{FF2B5EF4-FFF2-40B4-BE49-F238E27FC236}">
                <a16:creationId xmlns:a16="http://schemas.microsoft.com/office/drawing/2014/main" xmlns="" id="{9B675B6A-CF27-4843-980A-17EA0D498653}"/>
              </a:ext>
            </a:extLst>
          </p:cNvPr>
          <p:cNvSpPr>
            <a:spLocks noChangeArrowheads="1"/>
          </p:cNvSpPr>
          <p:nvPr/>
        </p:nvSpPr>
        <p:spPr bwMode="auto">
          <a:xfrm>
            <a:off x="1423988" y="5378451"/>
            <a:ext cx="4953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sz="2400" b="1">
                <a:solidFill>
                  <a:srgbClr val="FFFF00"/>
                </a:solidFill>
                <a:latin typeface="Calibri" panose="020F0502020204030204" pitchFamily="34" charset="0"/>
              </a:rPr>
              <a:t>WATER SUPPLY IN BRANCH CANAL B-4</a:t>
            </a:r>
          </a:p>
        </p:txBody>
      </p:sp>
      <p:sp>
        <p:nvSpPr>
          <p:cNvPr id="5" name="Rounded Rectangle 4">
            <a:extLst>
              <a:ext uri="{FF2B5EF4-FFF2-40B4-BE49-F238E27FC236}">
                <a16:creationId xmlns:a16="http://schemas.microsoft.com/office/drawing/2014/main" xmlns="" id="{681B014C-DDB0-41C0-B7DE-095F0558027C}"/>
              </a:ext>
            </a:extLst>
          </p:cNvPr>
          <p:cNvSpPr/>
          <p:nvPr/>
        </p:nvSpPr>
        <p:spPr bwMode="auto">
          <a:xfrm>
            <a:off x="0" y="188229"/>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a:t>
            </a:r>
            <a:endParaRPr lang="en-US" sz="2800" b="1" kern="0" dirty="0">
              <a:solidFill>
                <a:prstClr val="black"/>
              </a:solidFill>
              <a:latin typeface="Calibri"/>
            </a:endParaRPr>
          </a:p>
        </p:txBody>
      </p:sp>
    </p:spTree>
    <p:extLst>
      <p:ext uri="{BB962C8B-B14F-4D97-AF65-F5344CB8AC3E}">
        <p14:creationId xmlns:p14="http://schemas.microsoft.com/office/powerpoint/2010/main" val="131944769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Footer Placeholder 1">
            <a:extLst>
              <a:ext uri="{FF2B5EF4-FFF2-40B4-BE49-F238E27FC236}">
                <a16:creationId xmlns:a16="http://schemas.microsoft.com/office/drawing/2014/main" xmlns="" id="{61B2549E-F20E-4DBB-946F-2B1DC5E56B77}"/>
              </a:ext>
            </a:extLst>
          </p:cNvPr>
          <p:cNvSpPr>
            <a:spLocks noGrp="1"/>
          </p:cNvSpPr>
          <p:nvPr>
            <p:ph type="ftr" sz="quarter" idx="11"/>
          </p:nvPr>
        </p:nvSpPr>
        <p:spPr bwMode="auto">
          <a:xfrm>
            <a:off x="2023765" y="6324601"/>
            <a:ext cx="7288907" cy="396875"/>
          </a:xfrm>
          <a:ln>
            <a:miter lim="800000"/>
            <a:headEnd/>
            <a:tailEnd/>
          </a:ln>
        </p:spPr>
        <p:txBody>
          <a:bodyPr wrap="square" numCol="1" anchorCtr="0" compatLnSpc="1">
            <a:prstTxWarp prst="textNoShape">
              <a:avLst/>
            </a:prstTxWarp>
          </a:bodyPr>
          <a:lstStyle/>
          <a:p>
            <a:pPr fontAlgn="base">
              <a:spcBef>
                <a:spcPct val="0"/>
              </a:spcBef>
              <a:spcAft>
                <a:spcPct val="0"/>
              </a:spcAft>
              <a:defRPr/>
            </a:pPr>
            <a:r>
              <a:rPr lang="en-IN" sz="2400" b="1" dirty="0">
                <a:solidFill>
                  <a:srgbClr val="898989"/>
                </a:solidFill>
              </a:rPr>
              <a:t>WATER SUPPLY IN BRANCH CANAL B-7, BIS,ASSAM</a:t>
            </a:r>
          </a:p>
        </p:txBody>
      </p:sp>
      <p:pic>
        <p:nvPicPr>
          <p:cNvPr id="28675" name="Picture 2" descr="C:\Users\My\Desktop\Power Point Presentation for Principal Secy\Borolia Water Supply\IMG_6293.JPG">
            <a:extLst>
              <a:ext uri="{FF2B5EF4-FFF2-40B4-BE49-F238E27FC236}">
                <a16:creationId xmlns:a16="http://schemas.microsoft.com/office/drawing/2014/main" xmlns="" id="{BDE61EFB-C7B3-40A9-BB8D-5AFA0BF21F2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4255" y="533400"/>
            <a:ext cx="8608417"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6" name="TextBox 3">
            <a:extLst>
              <a:ext uri="{FF2B5EF4-FFF2-40B4-BE49-F238E27FC236}">
                <a16:creationId xmlns:a16="http://schemas.microsoft.com/office/drawing/2014/main" xmlns="" id="{A2EE4E3D-E935-4F14-B669-72216C9FA517}"/>
              </a:ext>
            </a:extLst>
          </p:cNvPr>
          <p:cNvSpPr txBox="1">
            <a:spLocks noChangeArrowheads="1"/>
          </p:cNvSpPr>
          <p:nvPr/>
        </p:nvSpPr>
        <p:spPr bwMode="auto">
          <a:xfrm>
            <a:off x="2298502" y="5486400"/>
            <a:ext cx="48291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sz="2000" b="1">
                <a:solidFill>
                  <a:srgbClr val="FFFF00"/>
                </a:solidFill>
                <a:latin typeface="Verdana" panose="020B0604030504040204" pitchFamily="34" charset="0"/>
              </a:rPr>
              <a:t>WATER SUPPLY IN BRANCH CANAL B-7</a:t>
            </a:r>
          </a:p>
        </p:txBody>
      </p:sp>
      <p:sp>
        <p:nvSpPr>
          <p:cNvPr id="5" name="Rounded Rectangle 4">
            <a:extLst>
              <a:ext uri="{FF2B5EF4-FFF2-40B4-BE49-F238E27FC236}">
                <a16:creationId xmlns:a16="http://schemas.microsoft.com/office/drawing/2014/main" xmlns="" id="{7BEC8ACB-5A15-4B12-BD86-681AA9026F19}"/>
              </a:ext>
            </a:extLst>
          </p:cNvPr>
          <p:cNvSpPr/>
          <p:nvPr/>
        </p:nvSpPr>
        <p:spPr bwMode="auto">
          <a:xfrm>
            <a:off x="0" y="188229"/>
            <a:ext cx="9906000" cy="489688"/>
          </a:xfrm>
          <a:prstGeom prst="roundRect">
            <a:avLst>
              <a:gd name="adj" fmla="val 48485"/>
            </a:avLst>
          </a:prstGeom>
          <a:solidFill>
            <a:srgbClr val="00B0F0"/>
          </a:solidFill>
          <a:ln w="9525" cap="flat" cmpd="sng" algn="ctr">
            <a:solidFill>
              <a:sysClr val="windowText" lastClr="000000"/>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2800" b="1" kern="0" dirty="0">
                <a:solidFill>
                  <a:srgbClr val="800000"/>
                </a:solidFill>
                <a:effectLst>
                  <a:outerShdw blurRad="38100" dist="38100" dir="2700000" algn="tl">
                    <a:srgbClr val="C0C0C0"/>
                  </a:outerShdw>
                </a:effectLst>
                <a:latin typeface="Calibri"/>
              </a:rPr>
              <a:t>Glimpses Of Project Progress</a:t>
            </a:r>
            <a:endParaRPr lang="en-US" sz="2800" b="1" kern="0" dirty="0">
              <a:solidFill>
                <a:prstClr val="black"/>
              </a:solidFill>
              <a:latin typeface="Calibri"/>
            </a:endParaRPr>
          </a:p>
        </p:txBody>
      </p:sp>
    </p:spTree>
    <p:extLst>
      <p:ext uri="{BB962C8B-B14F-4D97-AF65-F5344CB8AC3E}">
        <p14:creationId xmlns:p14="http://schemas.microsoft.com/office/powerpoint/2010/main" val="248560929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03FB854-E84A-45A1-87BB-280DF4355910}"/>
              </a:ext>
            </a:extLst>
          </p:cNvPr>
          <p:cNvSpPr>
            <a:spLocks noGrp="1"/>
          </p:cNvSpPr>
          <p:nvPr>
            <p:ph type="title"/>
          </p:nvPr>
        </p:nvSpPr>
        <p:spPr>
          <a:xfrm>
            <a:off x="1204714" y="2711451"/>
            <a:ext cx="6521450" cy="669925"/>
          </a:xfrm>
        </p:spPr>
        <p:txBody>
          <a:bodyPr>
            <a:normAutofit fontScale="90000"/>
          </a:bodyPr>
          <a:lstStyle/>
          <a:p>
            <a:pPr fontAlgn="auto">
              <a:spcAft>
                <a:spcPts val="0"/>
              </a:spcAft>
              <a:defRPr/>
            </a:pPr>
            <a:r>
              <a:rPr dirty="0">
                <a:solidFill>
                  <a:schemeClr val="accent1">
                    <a:tint val="88000"/>
                    <a:satMod val="150000"/>
                  </a:schemeClr>
                </a:solidFill>
              </a:rPr>
              <a:t>                        </a:t>
            </a:r>
            <a:r>
              <a:rPr sz="4000" dirty="0">
                <a:solidFill>
                  <a:schemeClr val="accent1">
                    <a:tint val="88000"/>
                    <a:satMod val="150000"/>
                  </a:schemeClr>
                </a:solidFill>
                <a:latin typeface="Algerian" panose="04020705040A02060702" pitchFamily="82" charset="0"/>
              </a:rPr>
              <a:t>-</a:t>
            </a:r>
            <a:r>
              <a:rPr sz="4900" dirty="0">
                <a:solidFill>
                  <a:schemeClr val="accent1">
                    <a:tint val="88000"/>
                    <a:satMod val="150000"/>
                  </a:schemeClr>
                </a:solidFill>
                <a:latin typeface="Algerian" panose="04020705040A02060702" pitchFamily="82" charset="0"/>
              </a:rPr>
              <a:t>THANKS</a:t>
            </a:r>
            <a:r>
              <a:rPr sz="4000" dirty="0">
                <a:solidFill>
                  <a:schemeClr val="accent1">
                    <a:tint val="88000"/>
                    <a:satMod val="150000"/>
                  </a:schemeClr>
                </a:solidFill>
                <a:latin typeface="Algerian" panose="04020705040A02060702" pitchFamily="82" charset="0"/>
              </a:rPr>
              <a:t>-</a:t>
            </a:r>
            <a:endParaRPr lang="en-US" dirty="0">
              <a:solidFill>
                <a:schemeClr val="accent1">
                  <a:tint val="88000"/>
                  <a:satMod val="150000"/>
                </a:schemeClr>
              </a:solidFill>
              <a:latin typeface="Algerian" panose="04020705040A02060702" pitchFamily="82" charset="0"/>
            </a:endParaRPr>
          </a:p>
        </p:txBody>
      </p:sp>
    </p:spTree>
    <p:extLst>
      <p:ext uri="{BB962C8B-B14F-4D97-AF65-F5344CB8AC3E}">
        <p14:creationId xmlns:p14="http://schemas.microsoft.com/office/powerpoint/2010/main" val="417927175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388DD9E-2609-4E7C-80DE-2E321B7E46AE}"/>
              </a:ext>
            </a:extLst>
          </p:cNvPr>
          <p:cNvSpPr>
            <a:spLocks noGrp="1"/>
          </p:cNvSpPr>
          <p:nvPr>
            <p:ph type="ctrTitle"/>
          </p:nvPr>
        </p:nvSpPr>
        <p:spPr>
          <a:xfrm>
            <a:off x="766661" y="301557"/>
            <a:ext cx="8277833" cy="2002176"/>
          </a:xfrm>
        </p:spPr>
        <p:txBody>
          <a:bodyPr>
            <a:noAutofit/>
          </a:bodyPr>
          <a:lstStyle/>
          <a:p>
            <a:r>
              <a:rPr lang="en-IN" sz="4000" b="1" dirty="0">
                <a:solidFill>
                  <a:srgbClr val="FF0000"/>
                </a:solidFill>
              </a:rPr>
              <a:t>7</a:t>
            </a:r>
            <a:r>
              <a:rPr lang="en-IN" sz="4000" b="1" baseline="30000" dirty="0">
                <a:solidFill>
                  <a:srgbClr val="FF0000"/>
                </a:solidFill>
              </a:rPr>
              <a:t>th</a:t>
            </a:r>
            <a:r>
              <a:rPr lang="en-IN" sz="4000" b="1" dirty="0">
                <a:solidFill>
                  <a:srgbClr val="FF0000"/>
                </a:solidFill>
              </a:rPr>
              <a:t> Meeting of Project Implementation Review Committee (PIRC)</a:t>
            </a:r>
            <a:br>
              <a:rPr lang="en-IN" sz="4000" b="1" dirty="0">
                <a:solidFill>
                  <a:srgbClr val="FF0000"/>
                </a:solidFill>
              </a:rPr>
            </a:br>
            <a:r>
              <a:rPr lang="en-IN" sz="4000" b="1" dirty="0">
                <a:solidFill>
                  <a:srgbClr val="FF0000"/>
                </a:solidFill>
              </a:rPr>
              <a:t> 11.09.2020</a:t>
            </a:r>
          </a:p>
        </p:txBody>
      </p:sp>
      <p:sp>
        <p:nvSpPr>
          <p:cNvPr id="3" name="Subtitle 2">
            <a:extLst>
              <a:ext uri="{FF2B5EF4-FFF2-40B4-BE49-F238E27FC236}">
                <a16:creationId xmlns:a16="http://schemas.microsoft.com/office/drawing/2014/main" xmlns="" id="{E54CAA69-0ED2-4502-8847-1DC237F6680D}"/>
              </a:ext>
            </a:extLst>
          </p:cNvPr>
          <p:cNvSpPr>
            <a:spLocks noGrp="1"/>
          </p:cNvSpPr>
          <p:nvPr>
            <p:ph type="subTitle" idx="1"/>
          </p:nvPr>
        </p:nvSpPr>
        <p:spPr>
          <a:xfrm>
            <a:off x="2305253" y="4813246"/>
            <a:ext cx="5448300" cy="984885"/>
          </a:xfrm>
        </p:spPr>
        <p:txBody>
          <a:bodyPr/>
          <a:lstStyle/>
          <a:p>
            <a:r>
              <a:rPr lang="en-IN" dirty="0">
                <a:solidFill>
                  <a:schemeClr val="accent1">
                    <a:lumMod val="50000"/>
                  </a:schemeClr>
                </a:solidFill>
              </a:rPr>
              <a:t>Monitoring &amp; Appraisal Directorate (TS),</a:t>
            </a:r>
          </a:p>
          <a:p>
            <a:r>
              <a:rPr lang="en-IN" dirty="0">
                <a:solidFill>
                  <a:schemeClr val="accent1">
                    <a:lumMod val="50000"/>
                  </a:schemeClr>
                </a:solidFill>
              </a:rPr>
              <a:t>KGBO, CWC, Hyderabad</a:t>
            </a:r>
          </a:p>
        </p:txBody>
      </p:sp>
      <p:sp>
        <p:nvSpPr>
          <p:cNvPr id="6" name="TextBox 5">
            <a:extLst>
              <a:ext uri="{FF2B5EF4-FFF2-40B4-BE49-F238E27FC236}">
                <a16:creationId xmlns:a16="http://schemas.microsoft.com/office/drawing/2014/main" xmlns="" id="{42FFFC30-ED82-407E-AF7B-9806498A7BC0}"/>
              </a:ext>
            </a:extLst>
          </p:cNvPr>
          <p:cNvSpPr txBox="1"/>
          <p:nvPr/>
        </p:nvSpPr>
        <p:spPr>
          <a:xfrm>
            <a:off x="955033" y="2936558"/>
            <a:ext cx="7901089" cy="1600438"/>
          </a:xfrm>
          <a:prstGeom prst="rect">
            <a:avLst/>
          </a:prstGeom>
          <a:noFill/>
        </p:spPr>
        <p:txBody>
          <a:bodyPr wrap="square">
            <a:spAutoFit/>
          </a:bodyPr>
          <a:lstStyle/>
          <a:p>
            <a:pPr algn="ctr"/>
            <a:r>
              <a:rPr lang="en-IN" sz="4000" b="1" dirty="0">
                <a:solidFill>
                  <a:srgbClr val="00B0F0"/>
                </a:solidFill>
              </a:rPr>
              <a:t>CADWM Implementation in Telangana State</a:t>
            </a:r>
            <a:r>
              <a:rPr lang="en-IN" dirty="0"/>
              <a:t/>
            </a:r>
            <a:br>
              <a:rPr lang="en-IN" dirty="0"/>
            </a:br>
            <a:endParaRPr lang="en-IN" dirty="0"/>
          </a:p>
        </p:txBody>
      </p:sp>
    </p:spTree>
    <p:extLst>
      <p:ext uri="{BB962C8B-B14F-4D97-AF65-F5344CB8AC3E}">
        <p14:creationId xmlns:p14="http://schemas.microsoft.com/office/powerpoint/2010/main" val="423649464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13830" y="861848"/>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4000" b="1" dirty="0">
                <a:solidFill>
                  <a:srgbClr val="800000"/>
                </a:solidFill>
                <a:effectLst>
                  <a:outerShdw blurRad="38100" dist="38100" dir="2700000" algn="tl">
                    <a:srgbClr val="C0C0C0"/>
                  </a:outerShdw>
                </a:effectLst>
              </a:rPr>
              <a:t>TELANGANA</a:t>
            </a:r>
            <a:endParaRPr lang="en-US" sz="4000" b="1" dirty="0"/>
          </a:p>
        </p:txBody>
      </p:sp>
      <p:graphicFrame>
        <p:nvGraphicFramePr>
          <p:cNvPr id="4" name="Content Placeholder 3"/>
          <p:cNvGraphicFramePr>
            <a:graphicFrameLocks noGrp="1"/>
          </p:cNvGraphicFramePr>
          <p:nvPr>
            <p:extLst>
              <p:ext uri="{D42A27DB-BD31-4B8C-83A1-F6EECF244321}">
                <p14:modId xmlns:p14="http://schemas.microsoft.com/office/powerpoint/2010/main" val="148095718"/>
              </p:ext>
            </p:extLst>
          </p:nvPr>
        </p:nvGraphicFramePr>
        <p:xfrm>
          <a:off x="559505" y="1778462"/>
          <a:ext cx="9346495" cy="961320"/>
        </p:xfrm>
        <a:graphic>
          <a:graphicData uri="http://schemas.openxmlformats.org/drawingml/2006/table">
            <a:tbl>
              <a:tblPr/>
              <a:tblGrid>
                <a:gridCol w="9346495">
                  <a:extLst>
                    <a:ext uri="{9D8B030D-6E8A-4147-A177-3AD203B41FA5}">
                      <a16:colId xmlns:a16="http://schemas.microsoft.com/office/drawing/2014/main" xmlns="" val="20000"/>
                    </a:ext>
                  </a:extLst>
                </a:gridCol>
              </a:tblGrid>
              <a:tr h="961320">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Number of Projects : 11                </a:t>
                      </a:r>
                      <a:r>
                        <a:rPr kumimoji="0" lang="en-IN" sz="2400" b="1" i="0" u="none" strike="noStrike" cap="none" normalizeH="0" baseline="0" dirty="0" smtClean="0">
                          <a:ln>
                            <a:noFill/>
                          </a:ln>
                          <a:solidFill>
                            <a:schemeClr val="tx1"/>
                          </a:solidFill>
                          <a:effectLst/>
                          <a:latin typeface="Arial" pitchFamily="34" charset="0"/>
                          <a:ea typeface="MS PGothic" pitchFamily="34" charset="-128"/>
                        </a:rPr>
                        <a:t>     </a:t>
                      </a:r>
                      <a:r>
                        <a:rPr kumimoji="0" lang="en-IN" sz="2400" b="1" i="0" u="none" strike="noStrike" cap="none" normalizeH="0" baseline="0" dirty="0">
                          <a:ln>
                            <a:noFill/>
                          </a:ln>
                          <a:solidFill>
                            <a:schemeClr val="tx1"/>
                          </a:solidFill>
                          <a:effectLst/>
                          <a:latin typeface="Arial" pitchFamily="34" charset="0"/>
                          <a:ea typeface="MS PGothic" pitchFamily="34" charset="-128"/>
                        </a:rPr>
                        <a:t>Projects Included: 11</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Projects Availing CA: 9       </a:t>
                      </a:r>
                      <a:r>
                        <a:rPr kumimoji="0" lang="en-IN" sz="2400" b="1" i="0" u="none" strike="noStrike" cap="none" normalizeH="0" baseline="0" dirty="0" smtClean="0">
                          <a:ln>
                            <a:noFill/>
                          </a:ln>
                          <a:solidFill>
                            <a:schemeClr val="tx1"/>
                          </a:solidFill>
                          <a:effectLst/>
                          <a:latin typeface="Arial" pitchFamily="34" charset="0"/>
                          <a:ea typeface="MS PGothic" pitchFamily="34" charset="-128"/>
                        </a:rPr>
                        <a:t>     </a:t>
                      </a:r>
                      <a:r>
                        <a:rPr kumimoji="0" lang="en-IN" sz="2400" b="1" i="0" u="none" strike="noStrike" cap="none" normalizeH="0" baseline="0" dirty="0">
                          <a:ln>
                            <a:noFill/>
                          </a:ln>
                          <a:solidFill>
                            <a:schemeClr val="tx1"/>
                          </a:solidFill>
                          <a:effectLst/>
                          <a:latin typeface="Arial" pitchFamily="34" charset="0"/>
                          <a:ea typeface="MS PGothic" pitchFamily="34" charset="-128"/>
                        </a:rPr>
                        <a:t>Projects Reporting Progress:1</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bl>
          </a:graphicData>
        </a:graphic>
      </p:graphicFrame>
      <p:graphicFrame>
        <p:nvGraphicFramePr>
          <p:cNvPr id="12" name="Chart 11"/>
          <p:cNvGraphicFramePr/>
          <p:nvPr>
            <p:extLst>
              <p:ext uri="{D42A27DB-BD31-4B8C-83A1-F6EECF244321}">
                <p14:modId xmlns:p14="http://schemas.microsoft.com/office/powerpoint/2010/main" val="1154385590"/>
              </p:ext>
            </p:extLst>
          </p:nvPr>
        </p:nvGraphicFramePr>
        <p:xfrm>
          <a:off x="512378" y="2690254"/>
          <a:ext cx="8851353" cy="3704239"/>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5495269" y="2979684"/>
            <a:ext cx="2151993" cy="830997"/>
          </a:xfrm>
          <a:prstGeom prst="rect">
            <a:avLst/>
          </a:prstGeom>
          <a:noFill/>
        </p:spPr>
        <p:txBody>
          <a:bodyPr wrap="square" rtlCol="0">
            <a:spAutoFit/>
          </a:bodyPr>
          <a:lstStyle/>
          <a:p>
            <a:r>
              <a:rPr lang="en-IN" sz="2400" b="1" u="sng" dirty="0"/>
              <a:t>Physical Progress</a:t>
            </a:r>
            <a:endParaRPr lang="en-US" sz="2400" b="1" u="sng" dirty="0"/>
          </a:p>
        </p:txBody>
      </p:sp>
      <p:cxnSp>
        <p:nvCxnSpPr>
          <p:cNvPr id="5" name="Straight Arrow Connector 4"/>
          <p:cNvCxnSpPr/>
          <p:nvPr/>
        </p:nvCxnSpPr>
        <p:spPr>
          <a:xfrm>
            <a:off x="4931649" y="2789312"/>
            <a:ext cx="0" cy="2175641"/>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8" name="Footer Placeholder 5"/>
          <p:cNvSpPr>
            <a:spLocks noGrp="1"/>
          </p:cNvSpPr>
          <p:nvPr>
            <p:ph type="ftr" sz="quarter" idx="11"/>
          </p:nvPr>
        </p:nvSpPr>
        <p:spPr>
          <a:xfrm>
            <a:off x="3281363" y="6492876"/>
            <a:ext cx="3343275" cy="365125"/>
          </a:xfrm>
        </p:spPr>
        <p:txBody>
          <a:bodyPr/>
          <a:lstStyle/>
          <a:p>
            <a:r>
              <a:rPr lang="en-IN" sz="1800" dirty="0"/>
              <a:t>TELANGANA</a:t>
            </a:r>
          </a:p>
        </p:txBody>
      </p:sp>
      <p:sp>
        <p:nvSpPr>
          <p:cNvPr id="11" name="Rectangle 10"/>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(11</a:t>
            </a:r>
            <a:r>
              <a:rPr lang="en-IN" sz="2400" b="1" baseline="30000" dirty="0"/>
              <a:t>th</a:t>
            </a:r>
            <a:r>
              <a:rPr lang="en-IN" sz="2400" b="1" dirty="0"/>
              <a:t> Sep 2020):	Progress Review Presentations</a:t>
            </a:r>
            <a:endParaRPr lang="en-US" sz="2400" b="1" dirty="0"/>
          </a:p>
        </p:txBody>
      </p:sp>
    </p:spTree>
    <p:extLst>
      <p:ext uri="{BB962C8B-B14F-4D97-AF65-F5344CB8AC3E}">
        <p14:creationId xmlns:p14="http://schemas.microsoft.com/office/powerpoint/2010/main" val="401591163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557459"/>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CCA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05769188"/>
              </p:ext>
            </p:extLst>
          </p:nvPr>
        </p:nvGraphicFramePr>
        <p:xfrm>
          <a:off x="155850" y="1200150"/>
          <a:ext cx="9528120" cy="4782587"/>
        </p:xfrm>
        <a:graphic>
          <a:graphicData uri="http://schemas.openxmlformats.org/drawingml/2006/table">
            <a:tbl>
              <a:tblPr/>
              <a:tblGrid>
                <a:gridCol w="275666">
                  <a:extLst>
                    <a:ext uri="{9D8B030D-6E8A-4147-A177-3AD203B41FA5}">
                      <a16:colId xmlns:a16="http://schemas.microsoft.com/office/drawing/2014/main" xmlns="" val="20000"/>
                    </a:ext>
                  </a:extLst>
                </a:gridCol>
                <a:gridCol w="2017578">
                  <a:extLst>
                    <a:ext uri="{9D8B030D-6E8A-4147-A177-3AD203B41FA5}">
                      <a16:colId xmlns:a16="http://schemas.microsoft.com/office/drawing/2014/main" xmlns="" val="20001"/>
                    </a:ext>
                  </a:extLst>
                </a:gridCol>
                <a:gridCol w="1015486">
                  <a:extLst>
                    <a:ext uri="{9D8B030D-6E8A-4147-A177-3AD203B41FA5}">
                      <a16:colId xmlns:a16="http://schemas.microsoft.com/office/drawing/2014/main" xmlns="" val="20002"/>
                    </a:ext>
                  </a:extLst>
                </a:gridCol>
                <a:gridCol w="673965">
                  <a:extLst>
                    <a:ext uri="{9D8B030D-6E8A-4147-A177-3AD203B41FA5}">
                      <a16:colId xmlns:a16="http://schemas.microsoft.com/office/drawing/2014/main" xmlns="" val="20003"/>
                    </a:ext>
                  </a:extLst>
                </a:gridCol>
                <a:gridCol w="721260">
                  <a:extLst>
                    <a:ext uri="{9D8B030D-6E8A-4147-A177-3AD203B41FA5}">
                      <a16:colId xmlns:a16="http://schemas.microsoft.com/office/drawing/2014/main" xmlns="" val="20004"/>
                    </a:ext>
                  </a:extLst>
                </a:gridCol>
                <a:gridCol w="685788">
                  <a:extLst>
                    <a:ext uri="{9D8B030D-6E8A-4147-A177-3AD203B41FA5}">
                      <a16:colId xmlns:a16="http://schemas.microsoft.com/office/drawing/2014/main" xmlns="" val="20005"/>
                    </a:ext>
                  </a:extLst>
                </a:gridCol>
                <a:gridCol w="733084">
                  <a:extLst>
                    <a:ext uri="{9D8B030D-6E8A-4147-A177-3AD203B41FA5}">
                      <a16:colId xmlns:a16="http://schemas.microsoft.com/office/drawing/2014/main" xmlns="" val="20006"/>
                    </a:ext>
                  </a:extLst>
                </a:gridCol>
                <a:gridCol w="733084">
                  <a:extLst>
                    <a:ext uri="{9D8B030D-6E8A-4147-A177-3AD203B41FA5}">
                      <a16:colId xmlns:a16="http://schemas.microsoft.com/office/drawing/2014/main" xmlns="" val="20007"/>
                    </a:ext>
                  </a:extLst>
                </a:gridCol>
                <a:gridCol w="874971">
                  <a:extLst>
                    <a:ext uri="{9D8B030D-6E8A-4147-A177-3AD203B41FA5}">
                      <a16:colId xmlns:a16="http://schemas.microsoft.com/office/drawing/2014/main" xmlns="" val="20008"/>
                    </a:ext>
                  </a:extLst>
                </a:gridCol>
                <a:gridCol w="898619">
                  <a:extLst>
                    <a:ext uri="{9D8B030D-6E8A-4147-A177-3AD203B41FA5}">
                      <a16:colId xmlns:a16="http://schemas.microsoft.com/office/drawing/2014/main" xmlns="" val="20009"/>
                    </a:ext>
                  </a:extLst>
                </a:gridCol>
                <a:gridCol w="898619">
                  <a:extLst>
                    <a:ext uri="{9D8B030D-6E8A-4147-A177-3AD203B41FA5}">
                      <a16:colId xmlns:a16="http://schemas.microsoft.com/office/drawing/2014/main" xmlns="" val="20010"/>
                    </a:ext>
                  </a:extLst>
                </a:gridCol>
              </a:tblGrid>
              <a:tr h="163177">
                <a:tc rowSpan="2">
                  <a:txBody>
                    <a:bodyPr/>
                    <a:lstStyle/>
                    <a:p>
                      <a:pPr algn="ctr" fontAlgn="t"/>
                      <a:r>
                        <a:rPr lang="en-US" sz="1200" b="1" i="0" u="none" strike="noStrike" dirty="0">
                          <a:solidFill>
                            <a:schemeClr val="tx1"/>
                          </a:solidFill>
                          <a:latin typeface="Arial" panose="020B0604020202020204" pitchFamily="34" charset="0"/>
                          <a:cs typeface="Arial" panose="020B0604020202020204"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anose="020B0604020202020204" pitchFamily="34" charset="0"/>
                          <a:cs typeface="Arial" panose="020B0604020202020204"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anose="020B0604020202020204" pitchFamily="34" charset="0"/>
                          <a:cs typeface="Arial" panose="020B0604020202020204" pitchFamily="34" charset="0"/>
                        </a:rPr>
                        <a:t>Balance CCA Target in Th. Ha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6">
                  <a:txBody>
                    <a:bodyPr/>
                    <a:lstStyle/>
                    <a:p>
                      <a:pPr algn="ctr" fontAlgn="t"/>
                      <a:r>
                        <a:rPr lang="en-IN" sz="1200" b="1" i="0" u="none" strike="noStrike" dirty="0">
                          <a:solidFill>
                            <a:schemeClr val="tx1"/>
                          </a:solidFill>
                          <a:latin typeface="Arial" panose="020B0604020202020204" pitchFamily="34" charset="0"/>
                          <a:cs typeface="Arial" panose="020B0604020202020204" pitchFamily="34" charset="0"/>
                        </a:rPr>
                        <a:t>CCA Progress</a:t>
                      </a:r>
                      <a:endParaRPr lang="en-US" sz="1200" b="1" i="0" u="none" strike="noStrike" dirty="0">
                        <a:solidFill>
                          <a:schemeClr val="tx1"/>
                        </a:solidFill>
                        <a:latin typeface="Arial" panose="020B0604020202020204" pitchFamily="34" charset="0"/>
                        <a:cs typeface="Arial" panose="020B0604020202020204"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200" b="1" i="0" u="none" strike="noStrike" dirty="0">
                        <a:solidFill>
                          <a:schemeClr val="tx1"/>
                        </a:solidFill>
                        <a:latin typeface="Arial" panose="020B0604020202020204" pitchFamily="34" charset="0"/>
                        <a:cs typeface="Arial" panose="020B0604020202020204" pitchFamily="34" charset="0"/>
                      </a:endParaRPr>
                    </a:p>
                    <a:p>
                      <a:pPr algn="ctr" fontAlgn="t"/>
                      <a:r>
                        <a:rPr lang="en-US" sz="1200" b="1" i="0" u="none" strike="noStrike" dirty="0">
                          <a:solidFill>
                            <a:schemeClr val="tx1"/>
                          </a:solidFill>
                          <a:latin typeface="Arial" panose="020B0604020202020204" pitchFamily="34" charset="0"/>
                          <a:cs typeface="Arial" panose="020B0604020202020204" pitchFamily="34" charset="0"/>
                        </a:rPr>
                        <a:t>Target for  2020-21</a:t>
                      </a:r>
                    </a:p>
                    <a:p>
                      <a:pPr algn="ctr" fontAlgn="t"/>
                      <a:endParaRPr lang="en-US" sz="1200" b="1" i="0" u="none" strike="noStrike" dirty="0">
                        <a:solidFill>
                          <a:schemeClr val="tx1"/>
                        </a:solidFill>
                        <a:latin typeface="Arial" panose="020B0604020202020204" pitchFamily="34" charset="0"/>
                        <a:cs typeface="Arial" panose="020B0604020202020204"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200" b="1" i="0" u="none" strike="noStrike" dirty="0">
                        <a:solidFill>
                          <a:schemeClr val="tx1"/>
                        </a:solidFill>
                        <a:latin typeface="Arial" panose="020B0604020202020204" pitchFamily="34" charset="0"/>
                        <a:cs typeface="Arial" panose="020B0604020202020204"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US" sz="1200" b="1" i="0" u="none" strike="noStrike" dirty="0">
                          <a:solidFill>
                            <a:schemeClr val="tx1"/>
                          </a:solidFill>
                          <a:latin typeface="Arial" panose="020B0604020202020204" pitchFamily="34" charset="0"/>
                          <a:cs typeface="Arial" panose="020B0604020202020204" pitchFamily="34" charset="0"/>
                        </a:rPr>
                        <a:t>Target for </a:t>
                      </a:r>
                      <a:r>
                        <a:rPr lang="en-US" sz="1200" b="1" i="0" u="none" strike="noStrike" kern="1200" dirty="0">
                          <a:solidFill>
                            <a:schemeClr val="tx1"/>
                          </a:solidFill>
                          <a:latin typeface="Arial" panose="020B0604020202020204" pitchFamily="34" charset="0"/>
                          <a:ea typeface="+mn-ea"/>
                          <a:cs typeface="Arial" panose="020B0604020202020204" pitchFamily="34" charset="0"/>
                        </a:rPr>
                        <a:t>2021-22</a:t>
                      </a:r>
                    </a:p>
                    <a:p>
                      <a:pPr algn="ctr" fontAlgn="t"/>
                      <a:endParaRPr lang="en-US" sz="1200" b="1" i="0" u="none" strike="noStrike" dirty="0">
                        <a:solidFill>
                          <a:schemeClr val="tx1"/>
                        </a:solidFill>
                        <a:latin typeface="Arial" panose="020B0604020202020204" pitchFamily="34" charset="0"/>
                        <a:cs typeface="Arial" panose="020B0604020202020204"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66308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200" b="1" i="0" u="none" strike="noStrike" dirty="0">
                          <a:solidFill>
                            <a:schemeClr val="tx1"/>
                          </a:solidFill>
                          <a:latin typeface="Arial" panose="020B0604020202020204" pitchFamily="34" charset="0"/>
                          <a:cs typeface="Arial" panose="020B0604020202020204" pitchFamily="34" charset="0"/>
                        </a:rPr>
                        <a:t>2017-18</a:t>
                      </a:r>
                      <a:endParaRPr lang="en-US" sz="1200" b="1" i="0" u="none" strike="noStrike" dirty="0">
                        <a:solidFill>
                          <a:schemeClr val="tx1"/>
                        </a:solidFill>
                        <a:latin typeface="Arial" panose="020B0604020202020204" pitchFamily="34" charset="0"/>
                        <a:cs typeface="Arial" panose="020B0604020202020204"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anose="020B0604020202020204" pitchFamily="34" charset="0"/>
                          <a:cs typeface="Arial" panose="020B0604020202020204" pitchFamily="34" charset="0"/>
                        </a:rPr>
                        <a:t>2018-19</a:t>
                      </a:r>
                      <a:endParaRPr lang="en-US" sz="1200" b="1" i="0" u="none" strike="noStrike" dirty="0">
                        <a:solidFill>
                          <a:schemeClr val="tx1"/>
                        </a:solidFill>
                        <a:latin typeface="Arial" panose="020B0604020202020204" pitchFamily="34" charset="0"/>
                        <a:cs typeface="Arial" panose="020B0604020202020204"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200" b="1" i="0" u="none" strike="noStrike" kern="1200" dirty="0">
                          <a:solidFill>
                            <a:schemeClr val="tx1"/>
                          </a:solidFill>
                          <a:latin typeface="Arial" panose="020B0604020202020204" pitchFamily="34" charset="0"/>
                          <a:ea typeface="+mn-ea"/>
                          <a:cs typeface="Arial" panose="020B0604020202020204" pitchFamily="34" charset="0"/>
                        </a:rPr>
                        <a:t>2019-20</a:t>
                      </a:r>
                      <a:endParaRPr lang="en-US" sz="1200" b="1" i="0" u="none" strike="noStrike" kern="1200" dirty="0">
                        <a:solidFill>
                          <a:schemeClr val="tx1"/>
                        </a:solidFill>
                        <a:latin typeface="Arial" panose="020B0604020202020204" pitchFamily="34" charset="0"/>
                        <a:ea typeface="+mn-ea"/>
                        <a:cs typeface="Arial" panose="020B0604020202020204"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a:solidFill>
                            <a:schemeClr val="tx1"/>
                          </a:solidFill>
                          <a:latin typeface="Arial" panose="020B0604020202020204" pitchFamily="34" charset="0"/>
                          <a:ea typeface="+mn-ea"/>
                          <a:cs typeface="Arial" panose="020B0604020202020204" pitchFamily="34" charset="0"/>
                        </a:rPr>
                        <a:t>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a:solidFill>
                            <a:schemeClr val="tx1"/>
                          </a:solidFill>
                          <a:latin typeface="Arial" panose="020B0604020202020204" pitchFamily="34" charset="0"/>
                          <a:ea typeface="+mn-ea"/>
                          <a:cs typeface="Arial" panose="020B0604020202020204" pitchFamily="34" charset="0"/>
                        </a:rPr>
                        <a:t>Total</a:t>
                      </a:r>
                      <a:endParaRPr lang="en-US" sz="1200" b="1" i="0" u="none" strike="noStrike" kern="1200" dirty="0">
                        <a:solidFill>
                          <a:schemeClr val="tx1"/>
                        </a:solidFill>
                        <a:latin typeface="Arial" panose="020B0604020202020204" pitchFamily="34" charset="0"/>
                        <a:ea typeface="+mn-ea"/>
                        <a:cs typeface="Arial" panose="020B0604020202020204"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anose="020B0604020202020204" pitchFamily="34" charset="0"/>
                          <a:cs typeface="Arial" panose="020B0604020202020204" pitchFamily="34" charset="0"/>
                        </a:rPr>
                        <a:t>% </a:t>
                      </a:r>
                    </a:p>
                    <a:p>
                      <a:pPr algn="ctr" fontAlgn="t"/>
                      <a:r>
                        <a:rPr lang="en-IN" sz="1200" b="1" i="0" u="none" strike="noStrike" dirty="0">
                          <a:solidFill>
                            <a:schemeClr val="tx1"/>
                          </a:solidFill>
                          <a:latin typeface="Arial" panose="020B0604020202020204" pitchFamily="34" charset="0"/>
                          <a:cs typeface="Arial" panose="020B0604020202020204" pitchFamily="34" charset="0"/>
                        </a:rPr>
                        <a:t>Progress</a:t>
                      </a:r>
                      <a:endParaRPr lang="en-US" sz="1200" b="1" i="0" u="none" strike="noStrike" dirty="0">
                        <a:solidFill>
                          <a:schemeClr val="tx1"/>
                        </a:solidFill>
                        <a:latin typeface="Arial" panose="020B0604020202020204" pitchFamily="34" charset="0"/>
                        <a:cs typeface="Arial" panose="020B0604020202020204"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tc>
                <a:extLst>
                  <a:ext uri="{0D108BD9-81ED-4DB2-BD59-A6C34878D82A}">
                    <a16:rowId xmlns:a16="http://schemas.microsoft.com/office/drawing/2014/main" xmlns="" val="10001"/>
                  </a:ext>
                </a:extLst>
              </a:tr>
              <a:tr h="301888">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J. Chokha Rao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248.685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10.679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10.679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4.29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141.776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96.23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295097">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2.</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Gollavagu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3.845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1.922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1.922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234589">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3.</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Mathadivagu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3.44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1.72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1.72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246885">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Palemvagu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2.014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1.007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1.007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467924">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Peddavagu @ Jagannathpur</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6.073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0.303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0.304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6"/>
                  </a:ext>
                </a:extLst>
              </a:tr>
              <a:tr h="322377">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Peddavagu @ Neelwai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5.26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2.630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2.630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7"/>
                  </a:ext>
                </a:extLst>
              </a:tr>
              <a:tr h="459794">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Rajiv Bheema L.I. Scheme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82.153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30.00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52.153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8"/>
                  </a:ext>
                </a:extLst>
              </a:tr>
              <a:tr h="331927">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Rallivagu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0.918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0.459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0.459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9"/>
                  </a:ext>
                </a:extLst>
              </a:tr>
              <a:tr h="281748">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SriKomaram Bheem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9.915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4.957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4.957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0"/>
                  </a:ext>
                </a:extLst>
              </a:tr>
              <a:tr h="290963">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SRSP St.II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73.138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31.411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41.727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1"/>
                  </a:ext>
                </a:extLst>
              </a:tr>
              <a:tr h="472197">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11.</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Indiramma Flood Flow Canal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93.587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20.24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65.253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2"/>
                  </a:ext>
                </a:extLst>
              </a:tr>
              <a:tr h="222359">
                <a:tc>
                  <a:txBody>
                    <a:bodyPr/>
                    <a:lstStyle/>
                    <a:p>
                      <a:pPr algn="ctr" rtl="0" fontAlgn="ct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529.028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10.679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10.679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4.29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236.425</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268.362</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3"/>
                  </a:ext>
                </a:extLst>
              </a:tr>
            </a:tbl>
          </a:graphicData>
        </a:graphic>
      </p:graphicFrame>
      <p:sp>
        <p:nvSpPr>
          <p:cNvPr id="6" name="Footer Placeholder 5"/>
          <p:cNvSpPr>
            <a:spLocks noGrp="1"/>
          </p:cNvSpPr>
          <p:nvPr>
            <p:ph type="ftr" sz="quarter" idx="11"/>
          </p:nvPr>
        </p:nvSpPr>
        <p:spPr>
          <a:xfrm>
            <a:off x="91703" y="6069735"/>
            <a:ext cx="9309472" cy="851338"/>
          </a:xfrm>
        </p:spPr>
        <p:txBody>
          <a:bodyPr/>
          <a:lstStyle/>
          <a:p>
            <a:pPr marL="361950" indent="-361950" algn="just">
              <a:buFont typeface="Arial" pitchFamily="34" charset="0"/>
              <a:buChar char="•"/>
              <a:tabLst>
                <a:tab pos="441325" algn="l"/>
                <a:tab pos="536575" algn="l"/>
              </a:tabLst>
            </a:pPr>
            <a:r>
              <a:rPr lang="en-US" b="1" dirty="0">
                <a:solidFill>
                  <a:schemeClr val="tx1"/>
                </a:solidFill>
                <a:latin typeface="Arial" pitchFamily="34" charset="0"/>
                <a:cs typeface="Arial" pitchFamily="34" charset="0"/>
              </a:rPr>
              <a:t>Projects are included in 31/03/2017.</a:t>
            </a:r>
          </a:p>
          <a:p>
            <a:pPr marL="361950" indent="-361950" algn="just">
              <a:buFont typeface="Arial" pitchFamily="34" charset="0"/>
              <a:buChar char="•"/>
              <a:tabLst>
                <a:tab pos="441325" algn="l"/>
                <a:tab pos="536575" algn="l"/>
              </a:tabLst>
            </a:pPr>
            <a:r>
              <a:rPr lang="en-US" b="1" dirty="0">
                <a:solidFill>
                  <a:schemeClr val="tx1"/>
                </a:solidFill>
                <a:latin typeface="Arial" pitchFamily="34" charset="0"/>
                <a:cs typeface="Arial" pitchFamily="34" charset="0"/>
              </a:rPr>
              <a:t>As the works under AIBP are delayed, CADWM works could not be taken up during 2017-18.</a:t>
            </a:r>
          </a:p>
          <a:p>
            <a:pPr marL="361950" indent="-361950" algn="just">
              <a:buFont typeface="Arial" pitchFamily="34" charset="0"/>
              <a:buChar char="•"/>
              <a:tabLst>
                <a:tab pos="441325" algn="l"/>
                <a:tab pos="536575" algn="l"/>
              </a:tabLst>
            </a:pPr>
            <a:r>
              <a:rPr lang="en-US" b="1" dirty="0">
                <a:solidFill>
                  <a:schemeClr val="tx1"/>
                </a:solidFill>
                <a:latin typeface="Arial" pitchFamily="34" charset="0"/>
                <a:cs typeface="Arial" pitchFamily="34" charset="0"/>
              </a:rPr>
              <a:t>Work could not be grounded during 2019-20 due to delay in Administrative sanctions.</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(11</a:t>
            </a:r>
            <a:r>
              <a:rPr lang="en-IN" sz="2400" b="1" baseline="30000" dirty="0"/>
              <a:t>th</a:t>
            </a:r>
            <a:r>
              <a:rPr lang="en-IN" sz="2400" b="1" dirty="0"/>
              <a:t> Sep 2020): 	Progress Review Presentations</a:t>
            </a:r>
            <a:endParaRPr lang="en-US" sz="2400" b="1" dirty="0"/>
          </a:p>
        </p:txBody>
      </p:sp>
    </p:spTree>
    <p:extLst>
      <p:ext uri="{BB962C8B-B14F-4D97-AF65-F5344CB8AC3E}">
        <p14:creationId xmlns:p14="http://schemas.microsoft.com/office/powerpoint/2010/main" val="750711511"/>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557459"/>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 Micro Irrigation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22037518"/>
              </p:ext>
            </p:extLst>
          </p:nvPr>
        </p:nvGraphicFramePr>
        <p:xfrm>
          <a:off x="271139" y="1227786"/>
          <a:ext cx="9361596" cy="4793683"/>
        </p:xfrm>
        <a:graphic>
          <a:graphicData uri="http://schemas.openxmlformats.org/drawingml/2006/table">
            <a:tbl>
              <a:tblPr/>
              <a:tblGrid>
                <a:gridCol w="354556">
                  <a:extLst>
                    <a:ext uri="{9D8B030D-6E8A-4147-A177-3AD203B41FA5}">
                      <a16:colId xmlns:a16="http://schemas.microsoft.com/office/drawing/2014/main" xmlns="" val="20000"/>
                    </a:ext>
                  </a:extLst>
                </a:gridCol>
                <a:gridCol w="2335625">
                  <a:extLst>
                    <a:ext uri="{9D8B030D-6E8A-4147-A177-3AD203B41FA5}">
                      <a16:colId xmlns:a16="http://schemas.microsoft.com/office/drawing/2014/main" xmlns="" val="20001"/>
                    </a:ext>
                  </a:extLst>
                </a:gridCol>
                <a:gridCol w="1169467">
                  <a:extLst>
                    <a:ext uri="{9D8B030D-6E8A-4147-A177-3AD203B41FA5}">
                      <a16:colId xmlns:a16="http://schemas.microsoft.com/office/drawing/2014/main" xmlns="" val="20002"/>
                    </a:ext>
                  </a:extLst>
                </a:gridCol>
                <a:gridCol w="1025967">
                  <a:extLst>
                    <a:ext uri="{9D8B030D-6E8A-4147-A177-3AD203B41FA5}">
                      <a16:colId xmlns:a16="http://schemas.microsoft.com/office/drawing/2014/main" xmlns="" val="20003"/>
                    </a:ext>
                  </a:extLst>
                </a:gridCol>
                <a:gridCol w="942879">
                  <a:extLst>
                    <a:ext uri="{9D8B030D-6E8A-4147-A177-3AD203B41FA5}">
                      <a16:colId xmlns:a16="http://schemas.microsoft.com/office/drawing/2014/main" xmlns="" val="20004"/>
                    </a:ext>
                  </a:extLst>
                </a:gridCol>
                <a:gridCol w="968382">
                  <a:extLst>
                    <a:ext uri="{9D8B030D-6E8A-4147-A177-3AD203B41FA5}">
                      <a16:colId xmlns:a16="http://schemas.microsoft.com/office/drawing/2014/main" xmlns="" val="20005"/>
                    </a:ext>
                  </a:extLst>
                </a:gridCol>
                <a:gridCol w="1282360">
                  <a:extLst>
                    <a:ext uri="{9D8B030D-6E8A-4147-A177-3AD203B41FA5}">
                      <a16:colId xmlns:a16="http://schemas.microsoft.com/office/drawing/2014/main" xmlns="" val="20006"/>
                    </a:ext>
                  </a:extLst>
                </a:gridCol>
                <a:gridCol w="1282360">
                  <a:extLst>
                    <a:ext uri="{9D8B030D-6E8A-4147-A177-3AD203B41FA5}">
                      <a16:colId xmlns:a16="http://schemas.microsoft.com/office/drawing/2014/main" xmlns="" val="20007"/>
                    </a:ext>
                  </a:extLst>
                </a:gridCol>
              </a:tblGrid>
              <a:tr h="222642">
                <a:tc rowSpan="2">
                  <a:txBody>
                    <a:bodyPr/>
                    <a:lstStyle/>
                    <a:p>
                      <a:pPr algn="ctr" fontAlgn="t"/>
                      <a:r>
                        <a:rPr lang="en-US" sz="12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Micro Irrigation Target in Th. Ha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algn="ctr" fontAlgn="t"/>
                      <a:r>
                        <a:rPr lang="en-IN" sz="1200" b="1" i="0" u="none" strike="noStrike" dirty="0">
                          <a:solidFill>
                            <a:schemeClr val="tx1"/>
                          </a:solidFill>
                          <a:latin typeface="Arial" pitchFamily="34" charset="0"/>
                          <a:cs typeface="Arial" pitchFamily="34" charset="0"/>
                        </a:rPr>
                        <a:t>MI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Target for</a:t>
                      </a:r>
                    </a:p>
                    <a:p>
                      <a:pPr algn="ctr" fontAlgn="t"/>
                      <a:r>
                        <a:rPr lang="en-US" sz="1200" b="1" i="0" u="none" strike="noStrike" dirty="0">
                          <a:solidFill>
                            <a:schemeClr val="tx1"/>
                          </a:solidFill>
                          <a:latin typeface="Arial" pitchFamily="34" charset="0"/>
                          <a:cs typeface="Arial" pitchFamily="34" charset="0"/>
                        </a:rPr>
                        <a:t> 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Target for</a:t>
                      </a:r>
                    </a:p>
                    <a:p>
                      <a:pPr algn="ctr" fontAlgn="t"/>
                      <a:r>
                        <a:rPr lang="en-US" sz="1200" b="1" i="0" u="none" strike="noStrike" dirty="0">
                          <a:solidFill>
                            <a:schemeClr val="tx1"/>
                          </a:solidFill>
                          <a:latin typeface="Arial" pitchFamily="34" charset="0"/>
                          <a:cs typeface="Arial" pitchFamily="34" charset="0"/>
                        </a:rPr>
                        <a:t> 2021-22</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600025">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200" b="1" i="0" u="none" strike="noStrike" kern="1200" dirty="0">
                          <a:solidFill>
                            <a:schemeClr val="tx1"/>
                          </a:solidFill>
                          <a:latin typeface="Arial" pitchFamily="34" charset="0"/>
                          <a:ea typeface="+mn-ea"/>
                          <a:cs typeface="Arial" pitchFamily="34" charset="0"/>
                        </a:rPr>
                        <a:t>2020-21</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a:solidFill>
                            <a:schemeClr val="tx1"/>
                          </a:solidFill>
                          <a:latin typeface="Arial" pitchFamily="34" charset="0"/>
                          <a:ea typeface="+mn-ea"/>
                          <a:cs typeface="Arial" pitchFamily="34" charset="0"/>
                        </a:rPr>
                        <a:t>Total</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pPr algn="ctr" fontAlgn="t"/>
                      <a:endParaRPr lang="en-US" sz="15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301888">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J. Chokha Rao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55.382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28.739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26.642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295097">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2.</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Gollavagu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0.384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0.192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0.192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364711">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3.</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Mathadivagu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0.345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0.17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0.175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246885">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Palemvagu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0.202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0.202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467924">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Peddavagu @ Jagannathpur</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0.607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0.303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0.304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6"/>
                  </a:ext>
                </a:extLst>
              </a:tr>
              <a:tr h="322377">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Peddavagu @ Neelwai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0.526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0.263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0.263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7"/>
                  </a:ext>
                </a:extLst>
              </a:tr>
              <a:tr h="459794">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Rajiv Bheema L.I. Scheme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8"/>
                  </a:ext>
                </a:extLst>
              </a:tr>
              <a:tr h="331927">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Rallivagu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0.918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0.459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0.459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9"/>
                  </a:ext>
                </a:extLst>
              </a:tr>
              <a:tr h="281748">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SriKomaram Bheem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0.991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0.495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0.496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0"/>
                  </a:ext>
                </a:extLst>
              </a:tr>
              <a:tr h="333000">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SRSP St.II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1.269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1.269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1"/>
                  </a:ext>
                </a:extLst>
              </a:tr>
              <a:tr h="331076">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11.</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Indiramma Flood Flow Canal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9.359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9.359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2"/>
                  </a:ext>
                </a:extLst>
              </a:tr>
              <a:tr h="234589">
                <a:tc>
                  <a:txBody>
                    <a:bodyPr/>
                    <a:lstStyle/>
                    <a:p>
                      <a:pPr algn="ctr" rtl="0" fontAlgn="ct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IN" sz="1200" b="1" i="0" u="none" strike="noStrike" dirty="0">
                          <a:solidFill>
                            <a:srgbClr val="000000"/>
                          </a:solidFill>
                          <a:effectLst/>
                          <a:latin typeface="Arial" panose="020B0604020202020204" pitchFamily="34" charset="0"/>
                          <a:cs typeface="Arial" panose="020B0604020202020204" pitchFamily="34" charset="0"/>
                        </a:rPr>
                        <a:t>69.983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30.621</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39.361</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3"/>
                  </a:ext>
                </a:extLst>
              </a:tr>
            </a:tbl>
          </a:graphicData>
        </a:graphic>
      </p:graphicFrame>
      <p:sp>
        <p:nvSpPr>
          <p:cNvPr id="6" name="Footer Placeholder 5"/>
          <p:cNvSpPr>
            <a:spLocks noGrp="1"/>
          </p:cNvSpPr>
          <p:nvPr>
            <p:ph type="ftr" sz="quarter" idx="11"/>
          </p:nvPr>
        </p:nvSpPr>
        <p:spPr>
          <a:xfrm>
            <a:off x="91703" y="6069735"/>
            <a:ext cx="8395072" cy="851338"/>
          </a:xfrm>
        </p:spPr>
        <p:txBody>
          <a:bodyPr/>
          <a:lstStyle/>
          <a:p>
            <a:pPr marL="361950" indent="-361950" algn="just">
              <a:buFont typeface="Arial" pitchFamily="34" charset="0"/>
              <a:buChar char="•"/>
              <a:tabLst>
                <a:tab pos="441325" algn="l"/>
                <a:tab pos="536575" algn="l"/>
              </a:tabLst>
            </a:pPr>
            <a:r>
              <a:rPr lang="en-US" b="1" dirty="0">
                <a:solidFill>
                  <a:schemeClr val="tx1"/>
                </a:solidFill>
                <a:latin typeface="Arial" pitchFamily="34" charset="0"/>
                <a:cs typeface="Arial" pitchFamily="34" charset="0"/>
              </a:rPr>
              <a:t>Projects are included in 31/03/2017.</a:t>
            </a:r>
          </a:p>
          <a:p>
            <a:pPr marL="361950" indent="-361950" algn="just">
              <a:buFont typeface="Arial" pitchFamily="34" charset="0"/>
              <a:buChar char="•"/>
              <a:tabLst>
                <a:tab pos="441325" algn="l"/>
                <a:tab pos="536575" algn="l"/>
              </a:tabLst>
            </a:pPr>
            <a:r>
              <a:rPr lang="en-US" b="1" dirty="0">
                <a:solidFill>
                  <a:schemeClr val="tx1"/>
                </a:solidFill>
                <a:latin typeface="Arial" pitchFamily="34" charset="0"/>
                <a:cs typeface="Arial" pitchFamily="34" charset="0"/>
              </a:rPr>
              <a:t>As the works under AIBP are delayed, CADWM works could not be taken up during 2017-18.</a:t>
            </a:r>
          </a:p>
          <a:p>
            <a:pPr marL="361950" indent="-361950" algn="just">
              <a:buFont typeface="Arial" pitchFamily="34" charset="0"/>
              <a:buChar char="•"/>
              <a:tabLst>
                <a:tab pos="441325" algn="l"/>
                <a:tab pos="536575" algn="l"/>
              </a:tabLst>
            </a:pPr>
            <a:r>
              <a:rPr lang="en-US" b="1" dirty="0">
                <a:solidFill>
                  <a:schemeClr val="tx1"/>
                </a:solidFill>
                <a:latin typeface="Arial" pitchFamily="34" charset="0"/>
                <a:cs typeface="Arial" pitchFamily="34" charset="0"/>
              </a:rPr>
              <a:t>Work could not be grounded during 2019-20 due to delay in Administrative sanctions.</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(11</a:t>
            </a:r>
            <a:r>
              <a:rPr lang="en-IN" sz="2400" b="1" baseline="30000" dirty="0"/>
              <a:t>th</a:t>
            </a:r>
            <a:r>
              <a:rPr lang="en-IN" sz="2400" b="1" dirty="0"/>
              <a:t> Sep 2020): 	Progress Review Presentations</a:t>
            </a:r>
            <a:endParaRPr lang="en-US" sz="2400" b="1" dirty="0"/>
          </a:p>
        </p:txBody>
      </p:sp>
    </p:spTree>
    <p:extLst>
      <p:ext uri="{BB962C8B-B14F-4D97-AF65-F5344CB8AC3E}">
        <p14:creationId xmlns:p14="http://schemas.microsoft.com/office/powerpoint/2010/main" val="14426540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81096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988301310"/>
              </p:ext>
            </p:extLst>
          </p:nvPr>
        </p:nvGraphicFramePr>
        <p:xfrm>
          <a:off x="612494" y="1456302"/>
          <a:ext cx="4294208" cy="4801508"/>
        </p:xfrm>
        <a:graphic>
          <a:graphicData uri="http://schemas.openxmlformats.org/drawingml/2006/table">
            <a:tbl>
              <a:tblPr/>
              <a:tblGrid>
                <a:gridCol w="872448"/>
                <a:gridCol w="1795510"/>
                <a:gridCol w="1626250"/>
              </a:tblGrid>
              <a:tr h="1012025">
                <a:tc>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State </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Page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78287">
                <a:tc>
                  <a:txBody>
                    <a:bodyPr/>
                    <a:lstStyle/>
                    <a:p>
                      <a:endParaRPr lang="en-IN"/>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a:ea typeface="+mn-ea"/>
                          <a:cs typeface="+mn-cs"/>
                        </a:rPr>
                        <a:t>Consolidate</a:t>
                      </a:r>
                      <a:endParaRPr lang="en-IN" sz="1400" b="1" i="0" u="none" strike="noStrike" kern="1200" dirty="0">
                        <a:solidFill>
                          <a:srgbClr val="000000"/>
                        </a:solidFill>
                        <a:effectLst/>
                        <a:latin typeface="Arial"/>
                        <a:ea typeface="+mn-ea"/>
                        <a:cs typeface="+mn-cs"/>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2-8</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7528">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Madhya Pradesh</a:t>
                      </a:r>
                    </a:p>
                    <a:p>
                      <a:pPr algn="ctr" rtl="0" fontAlgn="ctr"/>
                      <a:r>
                        <a:rPr lang="en-IN" sz="1400" b="1" i="0" u="none" strike="noStrike" dirty="0" smtClean="0">
                          <a:solidFill>
                            <a:srgbClr val="000000"/>
                          </a:solidFill>
                          <a:effectLst/>
                          <a:latin typeface="Arial"/>
                        </a:rPr>
                        <a:t>(WRD</a:t>
                      </a:r>
                      <a:r>
                        <a:rPr lang="en-IN" sz="1400" b="1" i="0" u="none" strike="noStrike" baseline="0" dirty="0" smtClean="0">
                          <a:solidFill>
                            <a:srgbClr val="000000"/>
                          </a:solidFill>
                          <a:effectLst/>
                          <a:latin typeface="Arial"/>
                        </a:rPr>
                        <a:t> &amp; NVDA)</a:t>
                      </a:r>
                      <a:endParaRPr lang="en-IN" sz="1400" b="1" i="0" u="none" strike="noStrike" dirty="0" smtClean="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9-22</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7527">
                <a:tc>
                  <a:txBody>
                    <a:bodyPr/>
                    <a:lstStyle/>
                    <a:p>
                      <a:pPr algn="ctr" rtl="0" fontAlgn="ctr"/>
                      <a:r>
                        <a:rPr lang="en-US" sz="1400" b="1" i="0" u="none" strike="noStrike" dirty="0" smtClean="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Chhattisgarh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23-27</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1111">
                <a:tc>
                  <a:txBody>
                    <a:bodyPr/>
                    <a:lstStyle/>
                    <a:p>
                      <a:pPr algn="ctr" rtl="0" fontAlgn="ctr"/>
                      <a:r>
                        <a:rPr lang="en-US" sz="1400" b="1" i="0" u="none" strike="noStrike" dirty="0" smtClean="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Maharashtra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28-41</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80359">
                <a:tc>
                  <a:txBody>
                    <a:bodyPr/>
                    <a:lstStyle/>
                    <a:p>
                      <a:pPr algn="ctr" rtl="0" fontAlgn="ctr"/>
                      <a:r>
                        <a:rPr lang="en-IN" sz="1400" b="1" i="0" u="none" strike="noStrike" dirty="0" smtClean="0">
                          <a:solidFill>
                            <a:srgbClr val="000000"/>
                          </a:solidFill>
                          <a:effectLst/>
                          <a:latin typeface="Arial" panose="020B0604020202020204" pitchFamily="34" charset="0"/>
                        </a:rPr>
                        <a:t>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Gujarat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42-48</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80735">
                <a:tc>
                  <a:txBody>
                    <a:bodyPr/>
                    <a:lstStyle/>
                    <a:p>
                      <a:pPr algn="ctr" rtl="0" fontAlgn="ctr"/>
                      <a:r>
                        <a:rPr lang="en-IN" sz="1400" b="1" i="0" u="none" strike="noStrike" dirty="0" smtClean="0">
                          <a:solidFill>
                            <a:srgbClr val="000000"/>
                          </a:solidFill>
                          <a:effectLst/>
                          <a:latin typeface="Arial" panose="020B0604020202020204" pitchFamily="34" charset="0"/>
                        </a:rPr>
                        <a:t>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err="1" smtClean="0">
                          <a:solidFill>
                            <a:srgbClr val="000000"/>
                          </a:solidFill>
                          <a:effectLst/>
                          <a:latin typeface="Arial"/>
                        </a:rPr>
                        <a:t>Odisha</a:t>
                      </a:r>
                      <a:endParaRPr lang="en-IN" sz="1400" b="1" i="0" u="none" strike="noStrike" dirty="0" smtClean="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49-56</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4321">
                <a:tc>
                  <a:txBody>
                    <a:bodyPr/>
                    <a:lstStyle/>
                    <a:p>
                      <a:pPr algn="ctr" rtl="0" fontAlgn="ctr"/>
                      <a:r>
                        <a:rPr lang="en-IN" sz="1400" b="1" i="0" u="none" strike="noStrike" dirty="0" smtClean="0">
                          <a:solidFill>
                            <a:srgbClr val="000000"/>
                          </a:solidFill>
                          <a:effectLst/>
                          <a:latin typeface="Arial" panose="020B0604020202020204" pitchFamily="34" charset="0"/>
                        </a:rPr>
                        <a:t>6</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Karnataka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57-66</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75449">
                <a:tc>
                  <a:txBody>
                    <a:bodyPr/>
                    <a:lstStyle/>
                    <a:p>
                      <a:pPr algn="ctr" rtl="0" fontAlgn="ctr"/>
                      <a:r>
                        <a:rPr lang="en-IN" sz="1400" b="1" i="0" u="none" strike="noStrike" dirty="0" smtClean="0">
                          <a:solidFill>
                            <a:srgbClr val="000000"/>
                          </a:solidFill>
                          <a:effectLst/>
                          <a:latin typeface="Arial" panose="020B0604020202020204" pitchFamily="34" charset="0"/>
                        </a:rPr>
                        <a:t>7.</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Goa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67-73</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75449">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Rajasthan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74-79</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2759598" y="886534"/>
            <a:ext cx="4386805" cy="338554"/>
          </a:xfrm>
          <a:prstGeom prst="rect">
            <a:avLst/>
          </a:prstGeom>
          <a:noFill/>
        </p:spPr>
        <p:txBody>
          <a:bodyPr wrap="square" rtlCol="0">
            <a:spAutoFit/>
          </a:bodyPr>
          <a:lstStyle/>
          <a:p>
            <a:pPr algn="ctr"/>
            <a:r>
              <a:rPr lang="en-US" sz="1600" b="1" dirty="0" smtClean="0">
                <a:latin typeface="Arial" panose="020B0604020202020204" pitchFamily="34" charset="0"/>
                <a:cs typeface="Arial" panose="020B0604020202020204" pitchFamily="34" charset="0"/>
              </a:rPr>
              <a:t>INDEX</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smtClean="0">
                <a:solidFill>
                  <a:schemeClr val="tx1"/>
                </a:solidFill>
                <a:latin typeface="Book Antiqua" pitchFamily="18" charset="0"/>
              </a:rPr>
              <a:t>Consolidated </a:t>
            </a:r>
            <a:endParaRPr lang="en-IN" sz="1800" b="1" dirty="0">
              <a:solidFill>
                <a:schemeClr val="tx1"/>
              </a:solidFill>
              <a:latin typeface="Book Antiqua" pitchFamily="18" charset="0"/>
            </a:endParaRPr>
          </a:p>
        </p:txBody>
      </p:sp>
      <p:sp>
        <p:nvSpPr>
          <p:cNvPr id="7" name="Rectangle 6"/>
          <p:cNvSpPr/>
          <p:nvPr/>
        </p:nvSpPr>
        <p:spPr>
          <a:xfrm>
            <a:off x="1" y="0"/>
            <a:ext cx="9906000" cy="70605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smtClean="0"/>
              <a:t>th</a:t>
            </a:r>
            <a:r>
              <a:rPr lang="en-IN" sz="2000" b="1" dirty="0" smtClean="0"/>
              <a:t> </a:t>
            </a:r>
            <a:r>
              <a:rPr lang="en-IN" sz="2000" b="1" dirty="0"/>
              <a:t>PIRC Meeting  </a:t>
            </a:r>
            <a:r>
              <a:rPr lang="en-IN" sz="2000" b="1" dirty="0" smtClean="0"/>
              <a:t>(Virtual, 11</a:t>
            </a:r>
            <a:r>
              <a:rPr lang="en-IN" sz="2000" b="1" baseline="30000" dirty="0" smtClean="0"/>
              <a:t>th</a:t>
            </a:r>
            <a:r>
              <a:rPr lang="en-IN" sz="2000" b="1" dirty="0" smtClean="0"/>
              <a:t> September </a:t>
            </a:r>
            <a:r>
              <a:rPr lang="en-IN" sz="2000" b="1" dirty="0"/>
              <a:t>2020):	</a:t>
            </a:r>
          </a:p>
          <a:p>
            <a:pPr algn="ctr"/>
            <a:r>
              <a:rPr lang="en-IN" sz="2000" b="1" dirty="0"/>
              <a:t>Progress Review Presentations</a:t>
            </a:r>
            <a:endParaRPr lang="en-US" sz="2000" b="1" dirty="0"/>
          </a:p>
        </p:txBody>
      </p:sp>
      <p:graphicFrame>
        <p:nvGraphicFramePr>
          <p:cNvPr id="8" name="Table 7"/>
          <p:cNvGraphicFramePr>
            <a:graphicFrameLocks noGrp="1"/>
          </p:cNvGraphicFramePr>
          <p:nvPr>
            <p:extLst>
              <p:ext uri="{D42A27DB-BD31-4B8C-83A1-F6EECF244321}">
                <p14:modId xmlns:p14="http://schemas.microsoft.com/office/powerpoint/2010/main" val="3896460019"/>
              </p:ext>
            </p:extLst>
          </p:nvPr>
        </p:nvGraphicFramePr>
        <p:xfrm>
          <a:off x="5521123" y="1456302"/>
          <a:ext cx="3889093" cy="4734182"/>
        </p:xfrm>
        <a:graphic>
          <a:graphicData uri="http://schemas.openxmlformats.org/drawingml/2006/table">
            <a:tbl>
              <a:tblPr/>
              <a:tblGrid>
                <a:gridCol w="690224"/>
                <a:gridCol w="1678552"/>
                <a:gridCol w="1520317"/>
              </a:tblGrid>
              <a:tr h="1211093">
                <a:tc>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State </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Page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433750">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Manipur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80-83</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48832">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Assam</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84-97</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5377">
                <a:tc>
                  <a:txBody>
                    <a:bodyPr/>
                    <a:lstStyle/>
                    <a:p>
                      <a:pPr algn="ctr" rtl="0" fontAlgn="ctr"/>
                      <a:r>
                        <a:rPr lang="en-IN" sz="1400" b="1" i="0" u="none" strike="noStrike" dirty="0" smtClean="0">
                          <a:solidFill>
                            <a:srgbClr val="000000"/>
                          </a:solidFill>
                          <a:effectLst/>
                          <a:latin typeface="Arial" panose="020B0604020202020204" pitchFamily="34" charset="0"/>
                        </a:rPr>
                        <a:t>11.</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err="1" smtClean="0">
                          <a:solidFill>
                            <a:srgbClr val="000000"/>
                          </a:solidFill>
                          <a:effectLst/>
                          <a:latin typeface="Arial"/>
                        </a:rPr>
                        <a:t>Telangana</a:t>
                      </a:r>
                      <a:endParaRPr lang="en-IN" sz="1400" b="1" i="0" u="none" strike="noStrike" dirty="0" smtClean="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98-103</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88320">
                <a:tc>
                  <a:txBody>
                    <a:bodyPr/>
                    <a:lstStyle/>
                    <a:p>
                      <a:pPr algn="ctr" rtl="0" fontAlgn="ctr"/>
                      <a:r>
                        <a:rPr lang="en-IN" sz="1400" b="1" i="0" u="none" strike="noStrike" dirty="0" smtClean="0">
                          <a:solidFill>
                            <a:srgbClr val="000000"/>
                          </a:solidFill>
                          <a:effectLst/>
                          <a:latin typeface="Arial" panose="020B0604020202020204" pitchFamily="34" charset="0"/>
                        </a:rPr>
                        <a:t>12.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AP</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104-112</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23602">
                <a:tc>
                  <a:txBody>
                    <a:bodyPr/>
                    <a:lstStyle/>
                    <a:p>
                      <a:pPr algn="ctr" rtl="0" fontAlgn="ctr"/>
                      <a:r>
                        <a:rPr lang="en-IN" sz="1400" b="1" i="0" u="none" strike="noStrike" dirty="0" smtClean="0">
                          <a:solidFill>
                            <a:srgbClr val="000000"/>
                          </a:solidFill>
                          <a:effectLst/>
                          <a:latin typeface="Arial" panose="020B0604020202020204" pitchFamily="34" charset="0"/>
                        </a:rPr>
                        <a:t>13.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Bihar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113-123</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71824">
                <a:tc>
                  <a:txBody>
                    <a:bodyPr/>
                    <a:lstStyle/>
                    <a:p>
                      <a:pPr algn="ctr" rtl="0" fontAlgn="ctr"/>
                      <a:r>
                        <a:rPr lang="en-IN" sz="1400" b="1" i="0" u="none" strike="noStrike" dirty="0" smtClean="0">
                          <a:solidFill>
                            <a:srgbClr val="000000"/>
                          </a:solidFill>
                          <a:effectLst/>
                          <a:latin typeface="Arial" panose="020B0604020202020204" pitchFamily="34" charset="0"/>
                        </a:rPr>
                        <a:t>14.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Jharkhand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124-127</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6348">
                <a:tc>
                  <a:txBody>
                    <a:bodyPr/>
                    <a:lstStyle/>
                    <a:p>
                      <a:pPr algn="ctr" rtl="0" fontAlgn="ctr"/>
                      <a:r>
                        <a:rPr lang="en-IN" sz="1400" b="1" i="0" u="none" strike="noStrike" dirty="0" smtClean="0">
                          <a:solidFill>
                            <a:srgbClr val="000000"/>
                          </a:solidFill>
                          <a:effectLst/>
                          <a:latin typeface="Arial" panose="020B0604020202020204" pitchFamily="34" charset="0"/>
                        </a:rPr>
                        <a:t>15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Uttar Pradesh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128-134</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866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Punjab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135-139</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5564">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J&amp;K</a:t>
                      </a:r>
                      <a:r>
                        <a:rPr lang="en-IN" sz="1400" b="1" i="0" u="none" strike="noStrike" baseline="0" dirty="0" smtClean="0">
                          <a:solidFill>
                            <a:srgbClr val="000000"/>
                          </a:solidFill>
                          <a:effectLst/>
                          <a:latin typeface="Arial"/>
                        </a:rPr>
                        <a:t> , </a:t>
                      </a:r>
                      <a:r>
                        <a:rPr lang="en-IN" sz="1400" b="1" i="0" u="none" strike="noStrike" baseline="0" dirty="0" err="1" smtClean="0">
                          <a:solidFill>
                            <a:srgbClr val="000000"/>
                          </a:solidFill>
                          <a:effectLst/>
                          <a:latin typeface="Arial"/>
                        </a:rPr>
                        <a:t>Ladhakh</a:t>
                      </a:r>
                      <a:endParaRPr lang="en-IN" sz="1400" b="1" i="0" u="none" strike="noStrike" dirty="0" smtClean="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140-157</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7080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Kerala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158-165</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Tree>
    <p:extLst>
      <p:ext uri="{BB962C8B-B14F-4D97-AF65-F5344CB8AC3E}">
        <p14:creationId xmlns:p14="http://schemas.microsoft.com/office/powerpoint/2010/main" val="23154654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26983" y="1085815"/>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4000" b="1" dirty="0">
                <a:solidFill>
                  <a:srgbClr val="800000"/>
                </a:solidFill>
                <a:effectLst>
                  <a:outerShdw blurRad="38100" dist="38100" dir="2700000" algn="tl">
                    <a:srgbClr val="C0C0C0"/>
                  </a:outerShdw>
                </a:effectLst>
                <a:latin typeface="+mn-lt"/>
                <a:cs typeface="+mn-cs"/>
              </a:rPr>
              <a:t>MADHYA PRADESH</a:t>
            </a:r>
            <a:endParaRPr lang="en-US" sz="4000" b="1" dirty="0">
              <a:latin typeface="+mn-lt"/>
              <a:cs typeface="+mn-cs"/>
            </a:endParaRPr>
          </a:p>
        </p:txBody>
      </p:sp>
      <p:graphicFrame>
        <p:nvGraphicFramePr>
          <p:cNvPr id="10" name="Chart 9"/>
          <p:cNvGraphicFramePr/>
          <p:nvPr/>
        </p:nvGraphicFramePr>
        <p:xfrm>
          <a:off x="428498" y="2924945"/>
          <a:ext cx="8851353" cy="3704239"/>
        </p:xfrm>
        <a:graphic>
          <a:graphicData uri="http://schemas.openxmlformats.org/drawingml/2006/chart">
            <c:chart xmlns:c="http://schemas.openxmlformats.org/drawingml/2006/chart" xmlns:r="http://schemas.openxmlformats.org/officeDocument/2006/relationships" r:id="rId2"/>
          </a:graphicData>
        </a:graphic>
      </p:graphicFrame>
      <p:sp>
        <p:nvSpPr>
          <p:cNvPr id="11" name="Rectangle 10"/>
          <p:cNvSpPr/>
          <p:nvPr/>
        </p:nvSpPr>
        <p:spPr>
          <a:xfrm>
            <a:off x="154782" y="217489"/>
            <a:ext cx="9519047" cy="712787"/>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2400" b="1" dirty="0"/>
              <a:t>7th PIRC Meeting  (virtual, 11th Sept 2020</a:t>
            </a:r>
            <a:r>
              <a:rPr lang="en-IN" sz="2400" b="1" dirty="0"/>
              <a:t>):     Progress Review Presentations</a:t>
            </a:r>
            <a:endParaRPr lang="en-US" sz="2400" b="1" dirty="0"/>
          </a:p>
        </p:txBody>
      </p:sp>
      <p:sp>
        <p:nvSpPr>
          <p:cNvPr id="4103" name="TextBox 12"/>
          <p:cNvSpPr txBox="1">
            <a:spLocks noChangeArrowheads="1"/>
          </p:cNvSpPr>
          <p:nvPr/>
        </p:nvSpPr>
        <p:spPr bwMode="auto">
          <a:xfrm>
            <a:off x="773907" y="1857375"/>
            <a:ext cx="301823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b="1">
                <a:latin typeface="Calibri" pitchFamily="34" charset="0"/>
              </a:rPr>
              <a:t>Number of Projects- 10</a:t>
            </a:r>
          </a:p>
        </p:txBody>
      </p:sp>
      <p:sp>
        <p:nvSpPr>
          <p:cNvPr id="4104" name="TextBox 13"/>
          <p:cNvSpPr txBox="1">
            <a:spLocks noChangeArrowheads="1"/>
          </p:cNvSpPr>
          <p:nvPr/>
        </p:nvSpPr>
        <p:spPr bwMode="auto">
          <a:xfrm>
            <a:off x="773907" y="2357438"/>
            <a:ext cx="301823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b="1">
                <a:latin typeface="Calibri" pitchFamily="34" charset="0"/>
              </a:rPr>
              <a:t>Projects Availing CA : 10</a:t>
            </a:r>
          </a:p>
        </p:txBody>
      </p:sp>
      <p:sp>
        <p:nvSpPr>
          <p:cNvPr id="4105" name="TextBox 14"/>
          <p:cNvSpPr txBox="1">
            <a:spLocks noChangeArrowheads="1"/>
          </p:cNvSpPr>
          <p:nvPr/>
        </p:nvSpPr>
        <p:spPr bwMode="auto">
          <a:xfrm>
            <a:off x="5649516" y="1857375"/>
            <a:ext cx="3018234"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b="1">
                <a:latin typeface="Calibri" pitchFamily="34" charset="0"/>
              </a:rPr>
              <a:t>Project Included - 10</a:t>
            </a:r>
          </a:p>
        </p:txBody>
      </p:sp>
      <p:sp>
        <p:nvSpPr>
          <p:cNvPr id="4106" name="TextBox 15"/>
          <p:cNvSpPr txBox="1">
            <a:spLocks noChangeArrowheads="1"/>
          </p:cNvSpPr>
          <p:nvPr/>
        </p:nvSpPr>
        <p:spPr bwMode="auto">
          <a:xfrm>
            <a:off x="5649516" y="2357438"/>
            <a:ext cx="3946921"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b="1">
                <a:latin typeface="Calibri" pitchFamily="34" charset="0"/>
              </a:rPr>
              <a:t>Project Reporting Progress - 10</a:t>
            </a:r>
          </a:p>
        </p:txBody>
      </p:sp>
      <p:sp>
        <p:nvSpPr>
          <p:cNvPr id="4107" name="TextBox 16"/>
          <p:cNvSpPr txBox="1">
            <a:spLocks noChangeArrowheads="1"/>
          </p:cNvSpPr>
          <p:nvPr/>
        </p:nvSpPr>
        <p:spPr bwMode="auto">
          <a:xfrm>
            <a:off x="6113861" y="6215063"/>
            <a:ext cx="1393031"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a:latin typeface="Calibri" pitchFamily="34" charset="0"/>
              </a:rPr>
              <a:t>Progress</a:t>
            </a:r>
          </a:p>
        </p:txBody>
      </p:sp>
      <p:sp>
        <p:nvSpPr>
          <p:cNvPr id="18" name="Rectangle 17"/>
          <p:cNvSpPr/>
          <p:nvPr/>
        </p:nvSpPr>
        <p:spPr>
          <a:xfrm>
            <a:off x="5881688" y="6329364"/>
            <a:ext cx="154781" cy="142875"/>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dirty="0">
              <a:solidFill>
                <a:srgbClr val="FF0000"/>
              </a:solidFill>
            </a:endParaRPr>
          </a:p>
        </p:txBody>
      </p:sp>
      <p:sp>
        <p:nvSpPr>
          <p:cNvPr id="4109" name="TextBox 11"/>
          <p:cNvSpPr txBox="1">
            <a:spLocks noChangeArrowheads="1"/>
          </p:cNvSpPr>
          <p:nvPr/>
        </p:nvSpPr>
        <p:spPr bwMode="auto">
          <a:xfrm>
            <a:off x="4333876" y="6215063"/>
            <a:ext cx="1393031"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a:latin typeface="Calibri" pitchFamily="34" charset="0"/>
              </a:rPr>
              <a:t>Target</a:t>
            </a:r>
          </a:p>
        </p:txBody>
      </p:sp>
      <p:sp>
        <p:nvSpPr>
          <p:cNvPr id="19" name="Rectangle 18"/>
          <p:cNvSpPr/>
          <p:nvPr/>
        </p:nvSpPr>
        <p:spPr>
          <a:xfrm>
            <a:off x="4101704" y="6329364"/>
            <a:ext cx="154781" cy="142875"/>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dirty="0">
              <a:solidFill>
                <a:srgbClr val="FF0000"/>
              </a:solidFill>
            </a:endParaRPr>
          </a:p>
        </p:txBody>
      </p:sp>
    </p:spTree>
    <p:extLst>
      <p:ext uri="{BB962C8B-B14F-4D97-AF65-F5344CB8AC3E}">
        <p14:creationId xmlns:p14="http://schemas.microsoft.com/office/powerpoint/2010/main" val="3842847401"/>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60649"/>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WUA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029839342"/>
              </p:ext>
            </p:extLst>
          </p:nvPr>
        </p:nvGraphicFramePr>
        <p:xfrm>
          <a:off x="202817" y="1442110"/>
          <a:ext cx="9500368" cy="4754360"/>
        </p:xfrm>
        <a:graphic>
          <a:graphicData uri="http://schemas.openxmlformats.org/drawingml/2006/table">
            <a:tbl>
              <a:tblPr/>
              <a:tblGrid>
                <a:gridCol w="373724">
                  <a:extLst>
                    <a:ext uri="{9D8B030D-6E8A-4147-A177-3AD203B41FA5}">
                      <a16:colId xmlns:a16="http://schemas.microsoft.com/office/drawing/2014/main" xmlns="" val="20000"/>
                    </a:ext>
                  </a:extLst>
                </a:gridCol>
                <a:gridCol w="1601637">
                  <a:extLst>
                    <a:ext uri="{9D8B030D-6E8A-4147-A177-3AD203B41FA5}">
                      <a16:colId xmlns:a16="http://schemas.microsoft.com/office/drawing/2014/main" xmlns="" val="20001"/>
                    </a:ext>
                  </a:extLst>
                </a:gridCol>
                <a:gridCol w="749146">
                  <a:extLst>
                    <a:ext uri="{9D8B030D-6E8A-4147-A177-3AD203B41FA5}">
                      <a16:colId xmlns:a16="http://schemas.microsoft.com/office/drawing/2014/main" xmlns="" val="20002"/>
                    </a:ext>
                  </a:extLst>
                </a:gridCol>
                <a:gridCol w="983954">
                  <a:extLst>
                    <a:ext uri="{9D8B030D-6E8A-4147-A177-3AD203B41FA5}">
                      <a16:colId xmlns:a16="http://schemas.microsoft.com/office/drawing/2014/main" xmlns="" val="20003"/>
                    </a:ext>
                  </a:extLst>
                </a:gridCol>
                <a:gridCol w="2202713">
                  <a:extLst>
                    <a:ext uri="{9D8B030D-6E8A-4147-A177-3AD203B41FA5}">
                      <a16:colId xmlns:a16="http://schemas.microsoft.com/office/drawing/2014/main" xmlns="" val="20004"/>
                    </a:ext>
                  </a:extLst>
                </a:gridCol>
                <a:gridCol w="1207579">
                  <a:extLst>
                    <a:ext uri="{9D8B030D-6E8A-4147-A177-3AD203B41FA5}">
                      <a16:colId xmlns:a16="http://schemas.microsoft.com/office/drawing/2014/main" xmlns="" val="20005"/>
                    </a:ext>
                  </a:extLst>
                </a:gridCol>
                <a:gridCol w="1207579">
                  <a:extLst>
                    <a:ext uri="{9D8B030D-6E8A-4147-A177-3AD203B41FA5}">
                      <a16:colId xmlns:a16="http://schemas.microsoft.com/office/drawing/2014/main" xmlns="" val="20006"/>
                    </a:ext>
                  </a:extLst>
                </a:gridCol>
                <a:gridCol w="1174036">
                  <a:extLst>
                    <a:ext uri="{9D8B030D-6E8A-4147-A177-3AD203B41FA5}">
                      <a16:colId xmlns:a16="http://schemas.microsoft.com/office/drawing/2014/main" xmlns="" val="20007"/>
                    </a:ext>
                  </a:extLst>
                </a:gridCol>
              </a:tblGrid>
              <a:tr h="283779">
                <a:tc rowSpan="2">
                  <a:txBody>
                    <a:bodyPr/>
                    <a:lstStyle/>
                    <a:p>
                      <a:pPr algn="ctr" fontAlgn="t"/>
                      <a:r>
                        <a:rPr lang="en-US" sz="12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2">
                  <a:txBody>
                    <a:bodyPr/>
                    <a:lstStyle/>
                    <a:p>
                      <a:pPr algn="ctr" fontAlgn="t"/>
                      <a:r>
                        <a:rPr lang="en-IN" sz="1200" b="1" i="0" u="none" strike="noStrike" dirty="0">
                          <a:solidFill>
                            <a:schemeClr val="tx1"/>
                          </a:solidFill>
                          <a:latin typeface="Arial" pitchFamily="34" charset="0"/>
                          <a:cs typeface="Arial" pitchFamily="34" charset="0"/>
                        </a:rPr>
                        <a:t>WUA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5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No. of WUA</a:t>
                      </a:r>
                      <a:r>
                        <a:rPr lang="en-US" sz="1200" b="1" i="0" u="none" strike="noStrike" baseline="0" dirty="0">
                          <a:solidFill>
                            <a:schemeClr val="tx1"/>
                          </a:solidFill>
                          <a:latin typeface="Arial" pitchFamily="34" charset="0"/>
                          <a:cs typeface="Arial" pitchFamily="34" charset="0"/>
                        </a:rPr>
                        <a:t> registered</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endParaRPr lang="en-US" sz="1200" b="1" i="0" u="none" strike="noStrike" dirty="0">
                        <a:solidFill>
                          <a:schemeClr val="tx1"/>
                        </a:solidFill>
                        <a:latin typeface="Arial" pitchFamily="34" charset="0"/>
                        <a:cs typeface="Arial" pitchFamily="34" charset="0"/>
                      </a:endParaRPr>
                    </a:p>
                    <a:p>
                      <a:pPr algn="ctr" fontAlgn="t"/>
                      <a:r>
                        <a:rPr lang="en-US" sz="1200" b="1" i="0" u="none" strike="noStrike" dirty="0">
                          <a:solidFill>
                            <a:schemeClr val="tx1"/>
                          </a:solidFill>
                          <a:latin typeface="Arial" pitchFamily="34" charset="0"/>
                          <a:cs typeface="Arial" pitchFamily="34" charset="0"/>
                        </a:rPr>
                        <a:t>Target for</a:t>
                      </a:r>
                    </a:p>
                    <a:p>
                      <a:pPr algn="ctr" fontAlgn="t"/>
                      <a:r>
                        <a:rPr lang="en-US" sz="1200" b="1" i="0" u="none" strike="noStrike" dirty="0">
                          <a:solidFill>
                            <a:schemeClr val="tx1"/>
                          </a:solidFill>
                          <a:latin typeface="Arial" pitchFamily="34" charset="0"/>
                          <a:cs typeface="Arial" pitchFamily="34" charset="0"/>
                        </a:rPr>
                        <a:t>  2020-21</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Target for</a:t>
                      </a:r>
                    </a:p>
                    <a:p>
                      <a:pPr algn="ctr" fontAlgn="t"/>
                      <a:r>
                        <a:rPr lang="en-US" sz="1200" b="1" i="0" u="none" strike="noStrike" dirty="0">
                          <a:solidFill>
                            <a:schemeClr val="tx1"/>
                          </a:solidFill>
                          <a:latin typeface="Arial" pitchFamily="34" charset="0"/>
                          <a:cs typeface="Arial" pitchFamily="34" charset="0"/>
                        </a:rPr>
                        <a:t> 2021-22</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551794">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Before</a:t>
                      </a:r>
                      <a:r>
                        <a:rPr lang="en-IN" sz="1200" b="1" i="0" u="none" strike="noStrike" baseline="0" dirty="0">
                          <a:solidFill>
                            <a:schemeClr val="tx1"/>
                          </a:solidFill>
                          <a:latin typeface="Arial" pitchFamily="34" charset="0"/>
                          <a:cs typeface="Arial" pitchFamily="34" charset="0"/>
                        </a:rPr>
                        <a:t> April 2016</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a:solidFill>
                            <a:schemeClr val="tx1"/>
                          </a:solidFill>
                          <a:latin typeface="Arial" pitchFamily="34" charset="0"/>
                          <a:cs typeface="Arial" pitchFamily="34" charset="0"/>
                        </a:rPr>
                        <a:t>WUAs Status</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tc>
                <a:extLst>
                  <a:ext uri="{0D108BD9-81ED-4DB2-BD59-A6C34878D82A}">
                    <a16:rowId xmlns:a16="http://schemas.microsoft.com/office/drawing/2014/main" xmlns="" val="10001"/>
                  </a:ext>
                </a:extLst>
              </a:tr>
              <a:tr h="306439">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J. Chokha Rao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498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rowSpan="12">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WUAs shall</a:t>
                      </a:r>
                      <a:r>
                        <a:rPr lang="en-US" sz="1200" b="1" i="0" u="none" strike="noStrike" kern="1200" baseline="0" dirty="0">
                          <a:solidFill>
                            <a:srgbClr val="000000"/>
                          </a:solidFill>
                          <a:effectLst/>
                          <a:latin typeface="Arial" panose="020B0604020202020204" pitchFamily="34" charset="0"/>
                          <a:ea typeface="+mn-ea"/>
                          <a:cs typeface="Arial" panose="020B0604020202020204" pitchFamily="34" charset="0"/>
                        </a:rPr>
                        <a:t> be formed after completion of the AIBP projects.</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498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303506">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2.</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Gollavagu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319271">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3.</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Mathadivagu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355857">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Palemvagu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358972">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Peddavagu @ Jagannathpur</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6"/>
                  </a:ext>
                </a:extLst>
              </a:tr>
              <a:tr h="281877">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Peddavagu @ Neelwai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11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7"/>
                  </a:ext>
                </a:extLst>
              </a:tr>
              <a:tr h="364976">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Rajiv Bheema L.I. Scheme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164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164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8"/>
                  </a:ext>
                </a:extLst>
              </a:tr>
              <a:tr h="261914">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Rallivagu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9"/>
                  </a:ext>
                </a:extLst>
              </a:tr>
              <a:tr h="272400">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SriKomaram Bheem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20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0"/>
                  </a:ext>
                </a:extLst>
              </a:tr>
              <a:tr h="298650">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SRSP St.II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356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356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1"/>
                  </a:ext>
                </a:extLst>
              </a:tr>
              <a:tr h="482490">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11.</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Indiramma Flood Flow Canal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2"/>
                  </a:ext>
                </a:extLst>
              </a:tr>
              <a:tr h="184934">
                <a:tc>
                  <a:txBody>
                    <a:bodyPr/>
                    <a:lstStyle/>
                    <a:p>
                      <a:pPr algn="ctr" rtl="0" fontAlgn="ct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1148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US"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1116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3"/>
                  </a:ext>
                </a:extLst>
              </a:tr>
            </a:tbl>
          </a:graphicData>
        </a:graphic>
      </p:graphicFrame>
      <p:sp>
        <p:nvSpPr>
          <p:cNvPr id="2" name="TextBox 1"/>
          <p:cNvSpPr txBox="1"/>
          <p:nvPr/>
        </p:nvSpPr>
        <p:spPr>
          <a:xfrm>
            <a:off x="8020035" y="1065839"/>
            <a:ext cx="1885966"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(WUA’s in No’s)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92876"/>
            <a:ext cx="3343275" cy="365125"/>
          </a:xfrm>
        </p:spPr>
        <p:txBody>
          <a:bodyPr/>
          <a:lstStyle/>
          <a:p>
            <a:r>
              <a:rPr lang="en-IN" sz="1800" dirty="0"/>
              <a:t>TELANGANA</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(11</a:t>
            </a:r>
            <a:r>
              <a:rPr lang="en-IN" sz="2400" b="1" baseline="30000" dirty="0"/>
              <a:t>th</a:t>
            </a:r>
            <a:r>
              <a:rPr lang="en-IN" sz="2400" b="1" dirty="0"/>
              <a:t> Sep 2020): 	Progress Review Presentations</a:t>
            </a:r>
            <a:endParaRPr lang="en-US" sz="2400" b="1" dirty="0"/>
          </a:p>
        </p:txBody>
      </p:sp>
    </p:spTree>
    <p:extLst>
      <p:ext uri="{BB962C8B-B14F-4D97-AF65-F5344CB8AC3E}">
        <p14:creationId xmlns:p14="http://schemas.microsoft.com/office/powerpoint/2010/main" val="70647152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4488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Functional Grant</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708103019"/>
              </p:ext>
            </p:extLst>
          </p:nvPr>
        </p:nvGraphicFramePr>
        <p:xfrm>
          <a:off x="1125114" y="1403903"/>
          <a:ext cx="7655771" cy="5053762"/>
        </p:xfrm>
        <a:graphic>
          <a:graphicData uri="http://schemas.openxmlformats.org/drawingml/2006/table">
            <a:tbl>
              <a:tblPr/>
              <a:tblGrid>
                <a:gridCol w="556680">
                  <a:extLst>
                    <a:ext uri="{9D8B030D-6E8A-4147-A177-3AD203B41FA5}">
                      <a16:colId xmlns:a16="http://schemas.microsoft.com/office/drawing/2014/main" xmlns="" val="20000"/>
                    </a:ext>
                  </a:extLst>
                </a:gridCol>
                <a:gridCol w="2385712">
                  <a:extLst>
                    <a:ext uri="{9D8B030D-6E8A-4147-A177-3AD203B41FA5}">
                      <a16:colId xmlns:a16="http://schemas.microsoft.com/office/drawing/2014/main" xmlns="" val="20001"/>
                    </a:ext>
                  </a:extLst>
                </a:gridCol>
                <a:gridCol w="1549436">
                  <a:extLst>
                    <a:ext uri="{9D8B030D-6E8A-4147-A177-3AD203B41FA5}">
                      <a16:colId xmlns:a16="http://schemas.microsoft.com/office/drawing/2014/main" xmlns="" val="20002"/>
                    </a:ext>
                  </a:extLst>
                </a:gridCol>
                <a:gridCol w="1511519">
                  <a:extLst>
                    <a:ext uri="{9D8B030D-6E8A-4147-A177-3AD203B41FA5}">
                      <a16:colId xmlns:a16="http://schemas.microsoft.com/office/drawing/2014/main" xmlns="" val="20003"/>
                    </a:ext>
                  </a:extLst>
                </a:gridCol>
                <a:gridCol w="1652424">
                  <a:extLst>
                    <a:ext uri="{9D8B030D-6E8A-4147-A177-3AD203B41FA5}">
                      <a16:colId xmlns:a16="http://schemas.microsoft.com/office/drawing/2014/main" xmlns="" val="20004"/>
                    </a:ext>
                  </a:extLst>
                </a:gridCol>
              </a:tblGrid>
              <a:tr h="835573">
                <a:tc>
                  <a:txBody>
                    <a:bodyPr/>
                    <a:lstStyle/>
                    <a:p>
                      <a:pPr algn="ctr" fontAlgn="t"/>
                      <a:r>
                        <a:rPr lang="en-US" sz="12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a:solidFill>
                            <a:schemeClr val="tx1"/>
                          </a:solidFill>
                          <a:latin typeface="Arial" pitchFamily="34" charset="0"/>
                          <a:cs typeface="Arial" pitchFamily="34" charset="0"/>
                        </a:rPr>
                        <a:t>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a:solidFill>
                            <a:schemeClr val="tx1"/>
                          </a:solidFill>
                          <a:latin typeface="Arial" pitchFamily="34" charset="0"/>
                          <a:cs typeface="Arial" pitchFamily="34" charset="0"/>
                        </a:rPr>
                        <a:t>Grant Given</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endParaRPr lang="en-US" sz="1200" b="1" i="0" u="none" strike="noStrike" dirty="0">
                        <a:solidFill>
                          <a:schemeClr val="tx1"/>
                        </a:solidFill>
                        <a:latin typeface="Arial" pitchFamily="34" charset="0"/>
                        <a:cs typeface="Arial" pitchFamily="34" charset="0"/>
                      </a:endParaRPr>
                    </a:p>
                    <a:p>
                      <a:pPr algn="ctr" fontAlgn="t"/>
                      <a:r>
                        <a:rPr lang="en-US" sz="1200" b="1" i="0" u="none" strike="noStrike" dirty="0">
                          <a:solidFill>
                            <a:schemeClr val="tx1"/>
                          </a:solidFill>
                          <a:latin typeface="Arial" pitchFamily="34" charset="0"/>
                          <a:cs typeface="Arial" pitchFamily="34" charset="0"/>
                        </a:rPr>
                        <a:t>Grant Handed Over</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378373">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J. Chokha Rao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248.685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1"/>
                  </a:ext>
                </a:extLst>
              </a:tr>
              <a:tr h="441434">
                <a:tc>
                  <a:txBody>
                    <a:bodyPr/>
                    <a:lstStyle/>
                    <a:p>
                      <a:pPr algn="ctr" rtl="0" fontAlgn="ctr"/>
                      <a:r>
                        <a:rPr lang="en-US" sz="1200" b="1" i="0" u="none" strike="noStrike" dirty="0">
                          <a:solidFill>
                            <a:srgbClr val="000000"/>
                          </a:solidFill>
                          <a:effectLst/>
                          <a:latin typeface="Arial" panose="020B0604020202020204" pitchFamily="34" charset="0"/>
                        </a:rPr>
                        <a:t>2.</a:t>
                      </a: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Gollavagu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3.845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319271">
                <a:tc>
                  <a:txBody>
                    <a:bodyPr/>
                    <a:lstStyle/>
                    <a:p>
                      <a:pPr algn="ctr" rtl="0" fontAlgn="ctr"/>
                      <a:r>
                        <a:rPr lang="en-US" sz="1200" b="1" i="0" u="none" strike="noStrike" dirty="0">
                          <a:solidFill>
                            <a:srgbClr val="000000"/>
                          </a:solidFill>
                          <a:effectLst/>
                          <a:latin typeface="Arial" panose="020B0604020202020204" pitchFamily="34" charset="0"/>
                        </a:rPr>
                        <a:t>3.</a:t>
                      </a: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Mathadivagu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3.440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355857">
                <a:tc>
                  <a:txBody>
                    <a:bodyPr/>
                    <a:lstStyle/>
                    <a:p>
                      <a:pPr algn="ctr" rtl="0" fontAlgn="ctr"/>
                      <a:r>
                        <a:rPr lang="en-IN" sz="1200" b="1" i="0" u="none" strike="noStrike" dirty="0">
                          <a:solidFill>
                            <a:srgbClr val="000000"/>
                          </a:solidFill>
                          <a:effectLst/>
                          <a:latin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Palemvagu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358972">
                <a:tc>
                  <a:txBody>
                    <a:bodyPr/>
                    <a:lstStyle/>
                    <a:p>
                      <a:pPr algn="ctr" rtl="0" fontAlgn="ctr"/>
                      <a:r>
                        <a:rPr lang="en-IN" sz="1200" b="1" i="0" u="none" strike="noStrike" dirty="0">
                          <a:solidFill>
                            <a:srgbClr val="000000"/>
                          </a:solidFill>
                          <a:effectLst/>
                          <a:latin typeface="Arial" panose="020B0604020202020204" pitchFamily="34" charset="0"/>
                        </a:rPr>
                        <a:t>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Peddavagu @ Jagannathpur</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337500">
                <a:tc>
                  <a:txBody>
                    <a:bodyPr/>
                    <a:lstStyle/>
                    <a:p>
                      <a:pPr algn="ctr" rtl="0" fontAlgn="ctr"/>
                      <a:r>
                        <a:rPr lang="en-IN" sz="1200" b="1" i="0" u="none" strike="noStrike" dirty="0">
                          <a:solidFill>
                            <a:srgbClr val="000000"/>
                          </a:solidFill>
                          <a:effectLst/>
                          <a:latin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Peddavagu @ Neelwai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5.260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6"/>
                  </a:ext>
                </a:extLst>
              </a:tr>
              <a:tr h="364976">
                <a:tc>
                  <a:txBody>
                    <a:bodyPr/>
                    <a:lstStyle/>
                    <a:p>
                      <a:pPr algn="ctr" rtl="0" fontAlgn="ctr"/>
                      <a:r>
                        <a:rPr lang="en-IN" sz="1200" b="1" i="0" u="none" strike="noStrike" dirty="0">
                          <a:solidFill>
                            <a:srgbClr val="000000"/>
                          </a:solidFill>
                          <a:effectLst/>
                          <a:latin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Rajiv Bheema L.I. Scheme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82.153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7"/>
                  </a:ext>
                </a:extLst>
              </a:tr>
              <a:tr h="415861">
                <a:tc>
                  <a:txBody>
                    <a:bodyPr/>
                    <a:lstStyle/>
                    <a:p>
                      <a:pPr algn="ctr" rtl="0" fontAlgn="ctr"/>
                      <a:r>
                        <a:rPr lang="en-IN" sz="1200" b="1" i="0" u="none" strike="noStrike" dirty="0">
                          <a:solidFill>
                            <a:srgbClr val="000000"/>
                          </a:solidFill>
                          <a:effectLst/>
                          <a:latin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Rallivagu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0.917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8"/>
                  </a:ext>
                </a:extLst>
              </a:tr>
              <a:tr h="272400">
                <a:tc>
                  <a:txBody>
                    <a:bodyPr/>
                    <a:lstStyle/>
                    <a:p>
                      <a:pPr algn="ctr" rtl="0" fontAlgn="ctr"/>
                      <a:r>
                        <a:rPr lang="en-IN" sz="1200" b="1" i="0" u="none" strike="noStrike" dirty="0">
                          <a:solidFill>
                            <a:srgbClr val="000000"/>
                          </a:solidFill>
                          <a:effectLst/>
                          <a:latin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SriKomaram Bheem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9.915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9"/>
                  </a:ext>
                </a:extLst>
              </a:tr>
              <a:tr h="298650">
                <a:tc>
                  <a:txBody>
                    <a:bodyPr/>
                    <a:lstStyle/>
                    <a:p>
                      <a:pPr algn="ctr" rtl="0" fontAlgn="ctr"/>
                      <a:r>
                        <a:rPr lang="en-IN" sz="1200" b="1" i="0" u="none" strike="noStrike" dirty="0">
                          <a:solidFill>
                            <a:srgbClr val="000000"/>
                          </a:solidFill>
                          <a:effectLst/>
                          <a:latin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SRSP St.II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178.066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0"/>
                  </a:ext>
                </a:extLst>
              </a:tr>
              <a:tr h="482490">
                <a:tc>
                  <a:txBody>
                    <a:bodyPr/>
                    <a:lstStyle/>
                    <a:p>
                      <a:pPr algn="ctr" rtl="0" fontAlgn="ctr"/>
                      <a:r>
                        <a:rPr lang="en-US" sz="1200" b="1" i="0" u="none" strike="noStrike" dirty="0">
                          <a:solidFill>
                            <a:srgbClr val="000000"/>
                          </a:solidFill>
                          <a:effectLst/>
                          <a:latin typeface="Arial" panose="020B0604020202020204" pitchFamily="34" charset="0"/>
                        </a:rPr>
                        <a:t>11.</a:t>
                      </a: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Indiramma Flood Flow Canal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93.587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1"/>
                  </a:ext>
                </a:extLst>
              </a:tr>
              <a:tr h="184934">
                <a:tc>
                  <a:txBody>
                    <a:bodyPr/>
                    <a:lstStyle/>
                    <a:p>
                      <a:pPr algn="ctr" rtl="0" fontAlgn="ct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629.968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2"/>
                  </a:ext>
                </a:extLst>
              </a:tr>
            </a:tbl>
          </a:graphicData>
        </a:graphic>
      </p:graphicFrame>
      <p:sp>
        <p:nvSpPr>
          <p:cNvPr id="2" name="TextBox 1"/>
          <p:cNvSpPr txBox="1"/>
          <p:nvPr/>
        </p:nvSpPr>
        <p:spPr>
          <a:xfrm>
            <a:off x="7994619" y="1034571"/>
            <a:ext cx="2001382"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(Target in Th.Ha)</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92876"/>
            <a:ext cx="3343275" cy="365125"/>
          </a:xfrm>
        </p:spPr>
        <p:txBody>
          <a:bodyPr/>
          <a:lstStyle/>
          <a:p>
            <a:r>
              <a:rPr lang="en-IN" sz="1800" dirty="0"/>
              <a:t>TELANGANA</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(11</a:t>
            </a:r>
            <a:r>
              <a:rPr lang="en-IN" sz="2400" b="1" baseline="30000" dirty="0"/>
              <a:t>th</a:t>
            </a:r>
            <a:r>
              <a:rPr lang="en-IN" sz="2400" b="1" dirty="0"/>
              <a:t> Sep 2020): 	Progress Review Presentations</a:t>
            </a:r>
            <a:endParaRPr lang="en-US" sz="2400" b="1" dirty="0"/>
          </a:p>
        </p:txBody>
      </p:sp>
    </p:spTree>
    <p:extLst>
      <p:ext uri="{BB962C8B-B14F-4D97-AF65-F5344CB8AC3E}">
        <p14:creationId xmlns:p14="http://schemas.microsoft.com/office/powerpoint/2010/main" val="69907631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02476" y="598126"/>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CA Release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855725846"/>
              </p:ext>
            </p:extLst>
          </p:nvPr>
        </p:nvGraphicFramePr>
        <p:xfrm>
          <a:off x="185966" y="1510400"/>
          <a:ext cx="9485194" cy="5022830"/>
        </p:xfrm>
        <a:graphic>
          <a:graphicData uri="http://schemas.openxmlformats.org/drawingml/2006/table">
            <a:tbl>
              <a:tblPr/>
              <a:tblGrid>
                <a:gridCol w="316310">
                  <a:extLst>
                    <a:ext uri="{9D8B030D-6E8A-4147-A177-3AD203B41FA5}">
                      <a16:colId xmlns:a16="http://schemas.microsoft.com/office/drawing/2014/main" xmlns="" val="20000"/>
                    </a:ext>
                  </a:extLst>
                </a:gridCol>
                <a:gridCol w="2043262">
                  <a:extLst>
                    <a:ext uri="{9D8B030D-6E8A-4147-A177-3AD203B41FA5}">
                      <a16:colId xmlns:a16="http://schemas.microsoft.com/office/drawing/2014/main" xmlns="" val="20001"/>
                    </a:ext>
                  </a:extLst>
                </a:gridCol>
                <a:gridCol w="1002402">
                  <a:extLst>
                    <a:ext uri="{9D8B030D-6E8A-4147-A177-3AD203B41FA5}">
                      <a16:colId xmlns:a16="http://schemas.microsoft.com/office/drawing/2014/main" xmlns="" val="20002"/>
                    </a:ext>
                  </a:extLst>
                </a:gridCol>
                <a:gridCol w="918868">
                  <a:extLst>
                    <a:ext uri="{9D8B030D-6E8A-4147-A177-3AD203B41FA5}">
                      <a16:colId xmlns:a16="http://schemas.microsoft.com/office/drawing/2014/main" xmlns="" val="20003"/>
                    </a:ext>
                  </a:extLst>
                </a:gridCol>
                <a:gridCol w="891023">
                  <a:extLst>
                    <a:ext uri="{9D8B030D-6E8A-4147-A177-3AD203B41FA5}">
                      <a16:colId xmlns:a16="http://schemas.microsoft.com/office/drawing/2014/main" xmlns="" val="20004"/>
                    </a:ext>
                  </a:extLst>
                </a:gridCol>
                <a:gridCol w="849258">
                  <a:extLst>
                    <a:ext uri="{9D8B030D-6E8A-4147-A177-3AD203B41FA5}">
                      <a16:colId xmlns:a16="http://schemas.microsoft.com/office/drawing/2014/main" xmlns="" val="20005"/>
                    </a:ext>
                  </a:extLst>
                </a:gridCol>
                <a:gridCol w="752571">
                  <a:extLst>
                    <a:ext uri="{9D8B030D-6E8A-4147-A177-3AD203B41FA5}">
                      <a16:colId xmlns:a16="http://schemas.microsoft.com/office/drawing/2014/main" xmlns="" val="20006"/>
                    </a:ext>
                  </a:extLst>
                </a:gridCol>
                <a:gridCol w="942841">
                  <a:extLst>
                    <a:ext uri="{9D8B030D-6E8A-4147-A177-3AD203B41FA5}">
                      <a16:colId xmlns:a16="http://schemas.microsoft.com/office/drawing/2014/main" xmlns="" val="20007"/>
                    </a:ext>
                  </a:extLst>
                </a:gridCol>
                <a:gridCol w="942840">
                  <a:extLst>
                    <a:ext uri="{9D8B030D-6E8A-4147-A177-3AD203B41FA5}">
                      <a16:colId xmlns:a16="http://schemas.microsoft.com/office/drawing/2014/main" xmlns="" val="20008"/>
                    </a:ext>
                  </a:extLst>
                </a:gridCol>
                <a:gridCol w="825819">
                  <a:extLst>
                    <a:ext uri="{9D8B030D-6E8A-4147-A177-3AD203B41FA5}">
                      <a16:colId xmlns:a16="http://schemas.microsoft.com/office/drawing/2014/main" xmlns="" val="20009"/>
                    </a:ext>
                  </a:extLst>
                </a:gridCol>
              </a:tblGrid>
              <a:tr h="366133">
                <a:tc rowSpan="2">
                  <a:txBody>
                    <a:bodyPr/>
                    <a:lstStyle/>
                    <a:p>
                      <a:pPr algn="ctr" fontAlgn="t"/>
                      <a:r>
                        <a:rPr lang="en-US" sz="12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fontAlgn="t"/>
                      <a:r>
                        <a:rPr lang="en-IN" sz="1200" b="1" i="0" u="none" strike="noStrike" dirty="0">
                          <a:solidFill>
                            <a:schemeClr val="tx1"/>
                          </a:solidFill>
                          <a:latin typeface="Arial" pitchFamily="34" charset="0"/>
                          <a:cs typeface="Arial" pitchFamily="34" charset="0"/>
                        </a:rPr>
                        <a:t>CA  Release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200" b="1" i="0" u="none" strike="noStrike" dirty="0">
                        <a:solidFill>
                          <a:schemeClr val="tx1"/>
                        </a:solidFill>
                        <a:latin typeface="Arial" pitchFamily="34" charset="0"/>
                        <a:cs typeface="Arial" pitchFamily="34" charset="0"/>
                      </a:endParaRPr>
                    </a:p>
                    <a:p>
                      <a:pPr algn="ctr" fontAlgn="t"/>
                      <a:r>
                        <a:rPr lang="en-US" sz="1200" b="1" i="0" u="none" strike="noStrike" dirty="0">
                          <a:solidFill>
                            <a:schemeClr val="tx1"/>
                          </a:solidFill>
                          <a:latin typeface="Arial" pitchFamily="34" charset="0"/>
                          <a:cs typeface="Arial" pitchFamily="34" charset="0"/>
                        </a:rPr>
                        <a:t>Target for  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200" b="1" i="0" u="none" strike="noStrike" dirty="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US" sz="1200" b="1" i="0" u="none" strike="noStrike" dirty="0">
                          <a:solidFill>
                            <a:schemeClr val="tx1"/>
                          </a:solidFill>
                          <a:latin typeface="Arial" pitchFamily="34" charset="0"/>
                          <a:cs typeface="Arial" pitchFamily="34" charset="0"/>
                        </a:rPr>
                        <a:t>Target for  2021-22</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374844">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tc>
                <a:extLst>
                  <a:ext uri="{0D108BD9-81ED-4DB2-BD59-A6C34878D82A}">
                    <a16:rowId xmlns:a16="http://schemas.microsoft.com/office/drawing/2014/main" xmlns="" val="10001"/>
                  </a:ext>
                </a:extLst>
              </a:tr>
              <a:tr h="353735">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J. Chokha Rao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380.351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2.69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160.25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209.88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380428">
                <a:tc>
                  <a:txBody>
                    <a:bodyPr/>
                    <a:lstStyle/>
                    <a:p>
                      <a:pPr algn="ctr" rtl="0" fontAlgn="ctr"/>
                      <a:r>
                        <a:rPr lang="en-US" sz="1200" b="1" i="0" u="none" strike="noStrike" dirty="0">
                          <a:solidFill>
                            <a:srgbClr val="000000"/>
                          </a:solidFill>
                          <a:effectLst/>
                          <a:latin typeface="Arial" panose="020B0604020202020204" pitchFamily="34" charset="0"/>
                        </a:rPr>
                        <a:t>2.</a:t>
                      </a: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Gollavagu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7.186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14.33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3.078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3.078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313273">
                <a:tc>
                  <a:txBody>
                    <a:bodyPr/>
                    <a:lstStyle/>
                    <a:p>
                      <a:pPr algn="ctr" rtl="0" fontAlgn="ctr"/>
                      <a:r>
                        <a:rPr lang="en-US" sz="1200" b="1" i="0" u="none" strike="noStrike" dirty="0">
                          <a:solidFill>
                            <a:srgbClr val="000000"/>
                          </a:solidFill>
                          <a:effectLst/>
                          <a:latin typeface="Arial" panose="020B0604020202020204" pitchFamily="34" charset="0"/>
                        </a:rPr>
                        <a:t>3.</a:t>
                      </a: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Mathadivagu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6.187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29.09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2.1935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2.1935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362607">
                <a:tc>
                  <a:txBody>
                    <a:bodyPr/>
                    <a:lstStyle/>
                    <a:p>
                      <a:pPr algn="ctr" rtl="0" fontAlgn="ctr"/>
                      <a:r>
                        <a:rPr lang="en-IN" sz="1200" b="1" i="0" u="none" strike="noStrike" dirty="0">
                          <a:solidFill>
                            <a:srgbClr val="000000"/>
                          </a:solidFill>
                          <a:effectLst/>
                          <a:latin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Palemvagu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2.601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0.5152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0.5152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19.60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0.35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1.7358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322919">
                <a:tc>
                  <a:txBody>
                    <a:bodyPr/>
                    <a:lstStyle/>
                    <a:p>
                      <a:pPr algn="ctr" rtl="0" fontAlgn="ctr"/>
                      <a:r>
                        <a:rPr lang="en-IN" sz="1200" b="1" i="0" u="none" strike="noStrike" dirty="0">
                          <a:solidFill>
                            <a:srgbClr val="000000"/>
                          </a:solidFill>
                          <a:effectLst/>
                          <a:latin typeface="Arial" panose="020B0604020202020204" pitchFamily="34" charset="0"/>
                        </a:rPr>
                        <a:t>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Peddavagu @ Jagannathpur</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12.203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6.10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6.103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6"/>
                  </a:ext>
                </a:extLst>
              </a:tr>
              <a:tr h="345177">
                <a:tc>
                  <a:txBody>
                    <a:bodyPr/>
                    <a:lstStyle/>
                    <a:p>
                      <a:pPr algn="ctr" rtl="0" fontAlgn="ctr"/>
                      <a:r>
                        <a:rPr lang="en-IN" sz="1200" b="1" i="0" u="none" strike="noStrike" dirty="0">
                          <a:solidFill>
                            <a:srgbClr val="000000"/>
                          </a:solidFill>
                          <a:effectLst/>
                          <a:latin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Peddavagu @ Neelwai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6.669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1.99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1.99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29.84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2.34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2.339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7"/>
                  </a:ext>
                </a:extLst>
              </a:tr>
              <a:tr h="388194">
                <a:tc>
                  <a:txBody>
                    <a:bodyPr/>
                    <a:lstStyle/>
                    <a:p>
                      <a:pPr algn="ctr" rtl="0" fontAlgn="ctr"/>
                      <a:r>
                        <a:rPr lang="en-IN" sz="1200" b="1" i="0" u="none" strike="noStrike" dirty="0">
                          <a:solidFill>
                            <a:srgbClr val="000000"/>
                          </a:solidFill>
                          <a:effectLst/>
                          <a:latin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Rajiv Bheema L.I. Scheme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122.224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70.52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51.704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8"/>
                  </a:ext>
                </a:extLst>
              </a:tr>
              <a:tr h="276310">
                <a:tc>
                  <a:txBody>
                    <a:bodyPr/>
                    <a:lstStyle/>
                    <a:p>
                      <a:pPr algn="ctr" rtl="0" fontAlgn="ctr"/>
                      <a:r>
                        <a:rPr lang="en-IN" sz="1200" b="1" i="0" u="none" strike="noStrike" dirty="0">
                          <a:solidFill>
                            <a:srgbClr val="000000"/>
                          </a:solidFill>
                          <a:effectLst/>
                          <a:latin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Rallivagu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1.472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0.28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0.28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19.02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0.596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dirty="0">
                          <a:solidFill>
                            <a:srgbClr val="000000"/>
                          </a:solidFill>
                          <a:effectLst/>
                          <a:latin typeface="Arial" panose="020B0604020202020204" pitchFamily="34" charset="0"/>
                          <a:cs typeface="Arial" panose="020B0604020202020204" pitchFamily="34" charset="0"/>
                        </a:rPr>
                        <a:t>0.596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9"/>
                  </a:ext>
                </a:extLst>
              </a:tr>
              <a:tr h="323607">
                <a:tc>
                  <a:txBody>
                    <a:bodyPr/>
                    <a:lstStyle/>
                    <a:p>
                      <a:pPr algn="ctr" rtl="0" fontAlgn="ctr"/>
                      <a:r>
                        <a:rPr lang="en-IN" sz="1200" b="1" i="0" u="none" strike="noStrike" dirty="0">
                          <a:solidFill>
                            <a:srgbClr val="000000"/>
                          </a:solidFill>
                          <a:effectLst/>
                          <a:latin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SriKomaram Bheem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19.096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5.89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5.89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29.69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6.603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6.603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0"/>
                  </a:ext>
                </a:extLst>
              </a:tr>
              <a:tr h="407933">
                <a:tc>
                  <a:txBody>
                    <a:bodyPr/>
                    <a:lstStyle/>
                    <a:p>
                      <a:pPr algn="ctr" rtl="0" fontAlgn="ctr"/>
                      <a:r>
                        <a:rPr lang="en-IN" sz="1200" b="1" i="0" u="none" strike="noStrike" dirty="0">
                          <a:solidFill>
                            <a:srgbClr val="000000"/>
                          </a:solidFill>
                          <a:effectLst/>
                          <a:latin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SRSP St.II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103.241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11.56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11.56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11.19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45.45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46.231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1"/>
                  </a:ext>
                </a:extLst>
              </a:tr>
              <a:tr h="63063">
                <a:tc>
                  <a:txBody>
                    <a:bodyPr/>
                    <a:lstStyle/>
                    <a:p>
                      <a:pPr algn="ctr" rtl="0" fontAlgn="ctr"/>
                      <a:r>
                        <a:rPr lang="en-US" sz="1200" b="1" i="0" u="none" strike="noStrike" dirty="0">
                          <a:solidFill>
                            <a:srgbClr val="000000"/>
                          </a:solidFill>
                          <a:effectLst/>
                          <a:latin typeface="Arial" panose="020B0604020202020204" pitchFamily="34" charset="0"/>
                        </a:rPr>
                        <a:t>11.</a:t>
                      </a: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Indiramma Flood Flow Canal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48.261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3.06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3.06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6.34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2.05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43.151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2"/>
                  </a:ext>
                </a:extLst>
              </a:tr>
              <a:tr h="380019">
                <a:tc>
                  <a:txBody>
                    <a:bodyPr/>
                    <a:lstStyle/>
                    <a:p>
                      <a:pPr algn="ctr" rtl="0" fontAlgn="ct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709.491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10.22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26.125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36.352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299.531</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373.614</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3"/>
                  </a:ext>
                </a:extLst>
              </a:tr>
            </a:tbl>
          </a:graphicData>
        </a:graphic>
      </p:graphicFrame>
      <p:sp>
        <p:nvSpPr>
          <p:cNvPr id="2" name="TextBox 1"/>
          <p:cNvSpPr txBox="1"/>
          <p:nvPr/>
        </p:nvSpPr>
        <p:spPr>
          <a:xfrm>
            <a:off x="7844679" y="1087814"/>
            <a:ext cx="2163797"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(CA in Rs. Crores)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92876"/>
            <a:ext cx="3343275" cy="365125"/>
          </a:xfrm>
        </p:spPr>
        <p:txBody>
          <a:bodyPr/>
          <a:lstStyle/>
          <a:p>
            <a:r>
              <a:rPr lang="en-IN" sz="1800" dirty="0"/>
              <a:t>TELANGANA</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(11</a:t>
            </a:r>
            <a:r>
              <a:rPr lang="en-IN" sz="2400" b="1" baseline="30000" dirty="0"/>
              <a:t>th</a:t>
            </a:r>
            <a:r>
              <a:rPr lang="en-IN" sz="2400" b="1" dirty="0"/>
              <a:t> Sep 2020): 	Progress Review Presentations</a:t>
            </a:r>
            <a:endParaRPr lang="en-US" sz="2400" b="1" dirty="0"/>
          </a:p>
        </p:txBody>
      </p:sp>
    </p:spTree>
    <p:extLst>
      <p:ext uri="{BB962C8B-B14F-4D97-AF65-F5344CB8AC3E}">
        <p14:creationId xmlns:p14="http://schemas.microsoft.com/office/powerpoint/2010/main" val="296766671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63724"/>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Total Expenditure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365423430"/>
              </p:ext>
            </p:extLst>
          </p:nvPr>
        </p:nvGraphicFramePr>
        <p:xfrm>
          <a:off x="245514" y="1497714"/>
          <a:ext cx="9414973" cy="4880936"/>
        </p:xfrm>
        <a:graphic>
          <a:graphicData uri="http://schemas.openxmlformats.org/drawingml/2006/table">
            <a:tbl>
              <a:tblPr/>
              <a:tblGrid>
                <a:gridCol w="293082">
                  <a:extLst>
                    <a:ext uri="{9D8B030D-6E8A-4147-A177-3AD203B41FA5}">
                      <a16:colId xmlns:a16="http://schemas.microsoft.com/office/drawing/2014/main" xmlns="" val="20000"/>
                    </a:ext>
                  </a:extLst>
                </a:gridCol>
                <a:gridCol w="1870832">
                  <a:extLst>
                    <a:ext uri="{9D8B030D-6E8A-4147-A177-3AD203B41FA5}">
                      <a16:colId xmlns:a16="http://schemas.microsoft.com/office/drawing/2014/main" xmlns="" val="20001"/>
                    </a:ext>
                  </a:extLst>
                </a:gridCol>
                <a:gridCol w="942619">
                  <a:extLst>
                    <a:ext uri="{9D8B030D-6E8A-4147-A177-3AD203B41FA5}">
                      <a16:colId xmlns:a16="http://schemas.microsoft.com/office/drawing/2014/main" xmlns="" val="20002"/>
                    </a:ext>
                  </a:extLst>
                </a:gridCol>
                <a:gridCol w="684522">
                  <a:extLst>
                    <a:ext uri="{9D8B030D-6E8A-4147-A177-3AD203B41FA5}">
                      <a16:colId xmlns:a16="http://schemas.microsoft.com/office/drawing/2014/main" xmlns="" val="20003"/>
                    </a:ext>
                  </a:extLst>
                </a:gridCol>
                <a:gridCol w="695744">
                  <a:extLst>
                    <a:ext uri="{9D8B030D-6E8A-4147-A177-3AD203B41FA5}">
                      <a16:colId xmlns:a16="http://schemas.microsoft.com/office/drawing/2014/main" xmlns="" val="20004"/>
                    </a:ext>
                  </a:extLst>
                </a:gridCol>
                <a:gridCol w="718187">
                  <a:extLst>
                    <a:ext uri="{9D8B030D-6E8A-4147-A177-3AD203B41FA5}">
                      <a16:colId xmlns:a16="http://schemas.microsoft.com/office/drawing/2014/main" xmlns="" val="20005"/>
                    </a:ext>
                  </a:extLst>
                </a:gridCol>
                <a:gridCol w="583522">
                  <a:extLst>
                    <a:ext uri="{9D8B030D-6E8A-4147-A177-3AD203B41FA5}">
                      <a16:colId xmlns:a16="http://schemas.microsoft.com/office/drawing/2014/main" xmlns="" val="20006"/>
                    </a:ext>
                  </a:extLst>
                </a:gridCol>
                <a:gridCol w="583522">
                  <a:extLst>
                    <a:ext uri="{9D8B030D-6E8A-4147-A177-3AD203B41FA5}">
                      <a16:colId xmlns:a16="http://schemas.microsoft.com/office/drawing/2014/main" xmlns="" val="20007"/>
                    </a:ext>
                  </a:extLst>
                </a:gridCol>
                <a:gridCol w="583522">
                  <a:extLst>
                    <a:ext uri="{9D8B030D-6E8A-4147-A177-3AD203B41FA5}">
                      <a16:colId xmlns:a16="http://schemas.microsoft.com/office/drawing/2014/main" xmlns="" val="20008"/>
                    </a:ext>
                  </a:extLst>
                </a:gridCol>
                <a:gridCol w="931404">
                  <a:extLst>
                    <a:ext uri="{9D8B030D-6E8A-4147-A177-3AD203B41FA5}">
                      <a16:colId xmlns:a16="http://schemas.microsoft.com/office/drawing/2014/main" xmlns="" val="20009"/>
                    </a:ext>
                  </a:extLst>
                </a:gridCol>
                <a:gridCol w="796738">
                  <a:extLst>
                    <a:ext uri="{9D8B030D-6E8A-4147-A177-3AD203B41FA5}">
                      <a16:colId xmlns:a16="http://schemas.microsoft.com/office/drawing/2014/main" xmlns="" val="20010"/>
                    </a:ext>
                  </a:extLst>
                </a:gridCol>
                <a:gridCol w="731279">
                  <a:extLst>
                    <a:ext uri="{9D8B030D-6E8A-4147-A177-3AD203B41FA5}">
                      <a16:colId xmlns:a16="http://schemas.microsoft.com/office/drawing/2014/main" xmlns="" val="20011"/>
                    </a:ext>
                  </a:extLst>
                </a:gridCol>
              </a:tblGrid>
              <a:tr h="372167">
                <a:tc rowSpan="2">
                  <a:txBody>
                    <a:bodyPr/>
                    <a:lstStyle/>
                    <a:p>
                      <a:pPr algn="ctr" fontAlgn="t"/>
                      <a:r>
                        <a:rPr lang="en-US" sz="12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200" b="1" i="0" u="none" strike="noStrike" dirty="0">
                          <a:solidFill>
                            <a:schemeClr val="tx1"/>
                          </a:solidFill>
                          <a:latin typeface="Arial" pitchFamily="34" charset="0"/>
                          <a:cs typeface="Arial" pitchFamily="34" charset="0"/>
                        </a:rPr>
                        <a:t>Total Expenditure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200" b="1" i="0" u="none" strike="noStrike" dirty="0">
                        <a:solidFill>
                          <a:schemeClr val="tx1"/>
                        </a:solidFill>
                        <a:latin typeface="Arial" pitchFamily="34" charset="0"/>
                        <a:cs typeface="Arial" pitchFamily="34" charset="0"/>
                      </a:endParaRPr>
                    </a:p>
                    <a:p>
                      <a:pPr algn="ctr" fontAlgn="t"/>
                      <a:r>
                        <a:rPr lang="en-US" sz="1200" b="1" i="0" u="none" strike="noStrike" dirty="0">
                          <a:solidFill>
                            <a:schemeClr val="tx1"/>
                          </a:solidFill>
                          <a:latin typeface="Arial" pitchFamily="34" charset="0"/>
                          <a:cs typeface="Arial" pitchFamily="34" charset="0"/>
                        </a:rPr>
                        <a:t>Target for  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200" b="1" i="0" u="none" strike="noStrike" dirty="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US" sz="1200" b="1" i="0" u="none" strike="noStrike" dirty="0">
                          <a:solidFill>
                            <a:schemeClr val="tx1"/>
                          </a:solidFill>
                          <a:latin typeface="Arial" pitchFamily="34" charset="0"/>
                          <a:cs typeface="Arial" pitchFamily="34" charset="0"/>
                        </a:rPr>
                        <a:t>Target for  2021-22</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400342">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2016-17</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a:solidFill>
                            <a:schemeClr val="tx1"/>
                          </a:solidFill>
                          <a:latin typeface="Arial" pitchFamily="34" charset="0"/>
                          <a:cs typeface="Arial" pitchFamily="34" charset="0"/>
                        </a:rPr>
                        <a:t>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tc>
                <a:extLst>
                  <a:ext uri="{0D108BD9-81ED-4DB2-BD59-A6C34878D82A}">
                    <a16:rowId xmlns:a16="http://schemas.microsoft.com/office/drawing/2014/main" xmlns="" val="10001"/>
                  </a:ext>
                </a:extLst>
              </a:tr>
              <a:tr h="328078">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J. Chokha Rao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759.948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rowSpan="12">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Inclusion</a:t>
                      </a:r>
                      <a:r>
                        <a:rPr lang="en-IN" sz="1200" b="1" i="0" u="none" strike="noStrike" kern="1200" baseline="0" dirty="0">
                          <a:solidFill>
                            <a:srgbClr val="000000"/>
                          </a:solidFill>
                          <a:effectLst/>
                          <a:latin typeface="Arial" panose="020B0604020202020204" pitchFamily="34" charset="0"/>
                          <a:ea typeface="+mn-ea"/>
                          <a:cs typeface="Arial" panose="020B0604020202020204" pitchFamily="34" charset="0"/>
                        </a:rPr>
                        <a:t> on 31</a:t>
                      </a:r>
                      <a:r>
                        <a:rPr lang="en-IN" sz="1200" b="1" i="0" u="none" strike="noStrike" kern="1200" baseline="30000" dirty="0">
                          <a:solidFill>
                            <a:srgbClr val="000000"/>
                          </a:solidFill>
                          <a:effectLst/>
                          <a:latin typeface="Arial" panose="020B0604020202020204" pitchFamily="34" charset="0"/>
                          <a:ea typeface="+mn-ea"/>
                          <a:cs typeface="Arial" panose="020B0604020202020204" pitchFamily="34" charset="0"/>
                        </a:rPr>
                        <a:t>st</a:t>
                      </a:r>
                      <a:r>
                        <a:rPr lang="en-IN" sz="1200" b="1" i="0" u="none" strike="noStrike" kern="1200" baseline="0" dirty="0">
                          <a:solidFill>
                            <a:srgbClr val="000000"/>
                          </a:solidFill>
                          <a:effectLst/>
                          <a:latin typeface="Arial" panose="020B0604020202020204" pitchFamily="34" charset="0"/>
                          <a:ea typeface="+mn-ea"/>
                          <a:cs typeface="Arial" panose="020B0604020202020204" pitchFamily="34" charset="0"/>
                        </a:rPr>
                        <a:t> March, 2017</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chemeClr val="tx1"/>
                          </a:solidFill>
                          <a:effectLst/>
                          <a:latin typeface="Arial" panose="020B0604020202020204" pitchFamily="34" charset="0"/>
                          <a:ea typeface="+mn-ea"/>
                          <a:cs typeface="Arial" panose="020B0604020202020204" pitchFamily="34" charset="0"/>
                        </a:rPr>
                        <a:t>0.686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dirty="0">
                          <a:solidFill>
                            <a:srgbClr val="000000"/>
                          </a:solidFill>
                          <a:latin typeface="Arial" panose="020B0604020202020204" pitchFamily="34" charset="0"/>
                          <a:cs typeface="Arial" panose="020B0604020202020204" pitchFamily="34" charset="0"/>
                        </a:rPr>
                        <a:t>340.220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419.728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340968">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2.</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Gollavagu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20.400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dirty="0">
                          <a:solidFill>
                            <a:srgbClr val="000000"/>
                          </a:solidFill>
                          <a:latin typeface="Arial" panose="020B0604020202020204" pitchFamily="34" charset="0"/>
                          <a:cs typeface="Arial" panose="020B0604020202020204" pitchFamily="34" charset="0"/>
                        </a:rPr>
                        <a:t>8.160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dirty="0">
                          <a:solidFill>
                            <a:srgbClr val="000000"/>
                          </a:solidFill>
                          <a:latin typeface="Arial" panose="020B0604020202020204" pitchFamily="34" charset="0"/>
                          <a:cs typeface="Arial" panose="020B0604020202020204" pitchFamily="34" charset="0"/>
                        </a:rPr>
                        <a:t>12.240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341547">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3.</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Mathadivagu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12.635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6.300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dirty="0">
                          <a:solidFill>
                            <a:srgbClr val="000000"/>
                          </a:solidFill>
                          <a:latin typeface="Arial" panose="020B0604020202020204" pitchFamily="34" charset="0"/>
                          <a:cs typeface="Arial" panose="020B0604020202020204" pitchFamily="34" charset="0"/>
                        </a:rPr>
                        <a:t>6.335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299545">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Palemvagu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5.200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1.718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3.482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377875">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chemeClr val="tx1"/>
                          </a:solidFill>
                          <a:effectLst/>
                          <a:latin typeface="Arial" panose="020B0604020202020204" pitchFamily="34" charset="0"/>
                          <a:ea typeface="+mn-ea"/>
                          <a:cs typeface="Arial" panose="020B0604020202020204" pitchFamily="34" charset="0"/>
                        </a:rPr>
                        <a:t>Peddavagu @ Jagannathpur</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52.550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26.275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26.275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6"/>
                  </a:ext>
                </a:extLst>
              </a:tr>
              <a:tr h="377743">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Peddavagu @ Neelwai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25.121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10.675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14.446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7"/>
                  </a:ext>
                </a:extLst>
              </a:tr>
              <a:tr h="337497">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Rajiv Bheema L.I. Scheme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245.270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150.780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94.490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8"/>
                  </a:ext>
                </a:extLst>
              </a:tr>
              <a:tr h="379973">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Rallivagu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5.570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2.180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3.390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9"/>
                  </a:ext>
                </a:extLst>
              </a:tr>
              <a:tr h="293063">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SriKomaram Bheem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60.222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24.089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36.133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0"/>
                  </a:ext>
                </a:extLst>
              </a:tr>
              <a:tr h="293063">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cs typeface="Arial" panose="020B0604020202020204" pitchFamily="34" charset="0"/>
                        </a:rPr>
                        <a:t>SRSP St.II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latin typeface="Arial" panose="020B0604020202020204" pitchFamily="34" charset="0"/>
                          <a:cs typeface="Arial" panose="020B0604020202020204" pitchFamily="34" charset="0"/>
                        </a:rPr>
                        <a:t>204.080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71.400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132.680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1"/>
                  </a:ext>
                </a:extLst>
              </a:tr>
              <a:tr h="230130">
                <a:tc>
                  <a:txBody>
                    <a:bodyPr/>
                    <a:lstStyle/>
                    <a:p>
                      <a:pPr algn="ctr" rtl="0" fontAlgn="ctr"/>
                      <a:r>
                        <a:rPr lang="en-US" sz="1200" b="1" i="0" u="none" strike="noStrike" dirty="0">
                          <a:solidFill>
                            <a:srgbClr val="000000"/>
                          </a:solidFill>
                          <a:effectLst/>
                          <a:latin typeface="Arial" panose="020B0604020202020204" pitchFamily="34" charset="0"/>
                          <a:cs typeface="Arial" panose="020B0604020202020204" pitchFamily="34" charset="0"/>
                        </a:rPr>
                        <a:t>11.</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chemeClr val="tx1"/>
                          </a:solidFill>
                          <a:effectLst/>
                          <a:latin typeface="Arial" panose="020B0604020202020204" pitchFamily="34" charset="0"/>
                          <a:ea typeface="+mn-ea"/>
                          <a:cs typeface="Arial" panose="020B0604020202020204" pitchFamily="34" charset="0"/>
                        </a:rPr>
                        <a:t>Indiramma Flood Flow Canal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latin typeface="Arial" panose="020B0604020202020204" pitchFamily="34" charset="0"/>
                          <a:cs typeface="Arial" panose="020B0604020202020204" pitchFamily="34" charset="0"/>
                        </a:rPr>
                        <a:t>97.239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a:solidFill>
                            <a:srgbClr val="000000"/>
                          </a:solidFill>
                          <a:latin typeface="Arial" panose="020B0604020202020204" pitchFamily="34" charset="0"/>
                          <a:cs typeface="Arial" panose="020B0604020202020204" pitchFamily="34" charset="0"/>
                        </a:rPr>
                        <a:t>9.396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dirty="0">
                          <a:solidFill>
                            <a:srgbClr val="000000"/>
                          </a:solidFill>
                          <a:latin typeface="Arial" panose="020B0604020202020204" pitchFamily="34" charset="0"/>
                          <a:cs typeface="Arial" panose="020B0604020202020204" pitchFamily="34" charset="0"/>
                        </a:rPr>
                        <a:t>87.843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2"/>
                  </a:ext>
                </a:extLst>
              </a:tr>
              <a:tr h="326002">
                <a:tc>
                  <a:txBody>
                    <a:bodyPr/>
                    <a:lstStyle/>
                    <a:p>
                      <a:pPr algn="ctr" rtl="0" fontAlgn="ct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1488.235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algn="ctr" defTabSz="914400" rtl="0" eaLnBrk="1" fontAlgn="ctr" latinLnBrk="0" hangingPunct="1"/>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651.192</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837.042</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3"/>
                  </a:ext>
                </a:extLst>
              </a:tr>
            </a:tbl>
          </a:graphicData>
        </a:graphic>
      </p:graphicFrame>
      <p:sp>
        <p:nvSpPr>
          <p:cNvPr id="2" name="TextBox 1"/>
          <p:cNvSpPr txBox="1"/>
          <p:nvPr/>
        </p:nvSpPr>
        <p:spPr>
          <a:xfrm>
            <a:off x="7848491" y="1073349"/>
            <a:ext cx="2133918"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(TE in Rs. Crores)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92876"/>
            <a:ext cx="3343275" cy="365125"/>
          </a:xfrm>
        </p:spPr>
        <p:txBody>
          <a:bodyPr/>
          <a:lstStyle/>
          <a:p>
            <a:r>
              <a:rPr lang="en-IN" sz="1800" dirty="0"/>
              <a:t>TELANGANA</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(11</a:t>
            </a:r>
            <a:r>
              <a:rPr lang="en-IN" sz="2400" b="1" baseline="30000" dirty="0"/>
              <a:t>th</a:t>
            </a:r>
            <a:r>
              <a:rPr lang="en-IN" sz="2400" b="1" dirty="0"/>
              <a:t> Sep 2020): 	Progress Review Presentations</a:t>
            </a:r>
            <a:endParaRPr lang="en-US" sz="2400" b="1" dirty="0"/>
          </a:p>
        </p:txBody>
      </p:sp>
    </p:spTree>
    <p:extLst>
      <p:ext uri="{BB962C8B-B14F-4D97-AF65-F5344CB8AC3E}">
        <p14:creationId xmlns:p14="http://schemas.microsoft.com/office/powerpoint/2010/main" val="77544230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5954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Broad Review</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718928279"/>
              </p:ext>
            </p:extLst>
          </p:nvPr>
        </p:nvGraphicFramePr>
        <p:xfrm>
          <a:off x="226716" y="1383545"/>
          <a:ext cx="9452569" cy="4875379"/>
        </p:xfrm>
        <a:graphic>
          <a:graphicData uri="http://schemas.openxmlformats.org/drawingml/2006/table">
            <a:tbl>
              <a:tblPr/>
              <a:tblGrid>
                <a:gridCol w="349711">
                  <a:extLst>
                    <a:ext uri="{9D8B030D-6E8A-4147-A177-3AD203B41FA5}">
                      <a16:colId xmlns:a16="http://schemas.microsoft.com/office/drawing/2014/main" xmlns="" val="20000"/>
                    </a:ext>
                  </a:extLst>
                </a:gridCol>
                <a:gridCol w="2190422">
                  <a:extLst>
                    <a:ext uri="{9D8B030D-6E8A-4147-A177-3AD203B41FA5}">
                      <a16:colId xmlns:a16="http://schemas.microsoft.com/office/drawing/2014/main" xmlns="" val="20001"/>
                    </a:ext>
                  </a:extLst>
                </a:gridCol>
                <a:gridCol w="614855">
                  <a:extLst>
                    <a:ext uri="{9D8B030D-6E8A-4147-A177-3AD203B41FA5}">
                      <a16:colId xmlns:a16="http://schemas.microsoft.com/office/drawing/2014/main" xmlns="" val="20002"/>
                    </a:ext>
                  </a:extLst>
                </a:gridCol>
                <a:gridCol w="1178472">
                  <a:extLst>
                    <a:ext uri="{9D8B030D-6E8A-4147-A177-3AD203B41FA5}">
                      <a16:colId xmlns:a16="http://schemas.microsoft.com/office/drawing/2014/main" xmlns="" val="20003"/>
                    </a:ext>
                  </a:extLst>
                </a:gridCol>
                <a:gridCol w="909474">
                  <a:extLst>
                    <a:ext uri="{9D8B030D-6E8A-4147-A177-3AD203B41FA5}">
                      <a16:colId xmlns:a16="http://schemas.microsoft.com/office/drawing/2014/main" xmlns="" val="20004"/>
                    </a:ext>
                  </a:extLst>
                </a:gridCol>
                <a:gridCol w="960711">
                  <a:extLst>
                    <a:ext uri="{9D8B030D-6E8A-4147-A177-3AD203B41FA5}">
                      <a16:colId xmlns:a16="http://schemas.microsoft.com/office/drawing/2014/main" xmlns="" val="20005"/>
                    </a:ext>
                  </a:extLst>
                </a:gridCol>
                <a:gridCol w="832616">
                  <a:extLst>
                    <a:ext uri="{9D8B030D-6E8A-4147-A177-3AD203B41FA5}">
                      <a16:colId xmlns:a16="http://schemas.microsoft.com/office/drawing/2014/main" xmlns="" val="20006"/>
                    </a:ext>
                  </a:extLst>
                </a:gridCol>
                <a:gridCol w="909474">
                  <a:extLst>
                    <a:ext uri="{9D8B030D-6E8A-4147-A177-3AD203B41FA5}">
                      <a16:colId xmlns:a16="http://schemas.microsoft.com/office/drawing/2014/main" xmlns="" val="20007"/>
                    </a:ext>
                  </a:extLst>
                </a:gridCol>
                <a:gridCol w="871045">
                  <a:extLst>
                    <a:ext uri="{9D8B030D-6E8A-4147-A177-3AD203B41FA5}">
                      <a16:colId xmlns:a16="http://schemas.microsoft.com/office/drawing/2014/main" xmlns="" val="20008"/>
                    </a:ext>
                  </a:extLst>
                </a:gridCol>
                <a:gridCol w="635789">
                  <a:extLst>
                    <a:ext uri="{9D8B030D-6E8A-4147-A177-3AD203B41FA5}">
                      <a16:colId xmlns:a16="http://schemas.microsoft.com/office/drawing/2014/main" xmlns="" val="20009"/>
                    </a:ext>
                  </a:extLst>
                </a:gridCol>
              </a:tblGrid>
              <a:tr h="375780">
                <a:tc rowSpan="2">
                  <a:txBody>
                    <a:bodyPr/>
                    <a:lstStyle/>
                    <a:p>
                      <a:pPr algn="ctr" fontAlgn="t"/>
                      <a:r>
                        <a:rPr lang="en-US" sz="12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200" b="1" dirty="0">
                          <a:latin typeface="Arial" pitchFamily="34" charset="0"/>
                          <a:cs typeface="Arial" pitchFamily="34" charset="0"/>
                        </a:rPr>
                        <a:t>CADWM</a:t>
                      </a:r>
                      <a:endParaRPr lang="en-US" sz="12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200" b="1" i="0" u="none" strike="noStrike" kern="1200" dirty="0">
                          <a:solidFill>
                            <a:schemeClr val="tx1"/>
                          </a:solidFill>
                          <a:latin typeface="Arial" pitchFamily="34" charset="0"/>
                          <a:ea typeface="+mn-ea"/>
                          <a:cs typeface="Arial" pitchFamily="34" charset="0"/>
                        </a:rPr>
                        <a:t>AIBP</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967960">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kern="1200" dirty="0">
                          <a:solidFill>
                            <a:schemeClr val="tx1"/>
                          </a:solidFill>
                          <a:latin typeface="Arial" pitchFamily="34" charset="0"/>
                          <a:ea typeface="+mn-ea"/>
                          <a:cs typeface="Arial" pitchFamily="34" charset="0"/>
                        </a:rPr>
                        <a:t>Total 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kern="1200" dirty="0">
                          <a:solidFill>
                            <a:schemeClr val="tx1"/>
                          </a:solidFill>
                          <a:latin typeface="Arial" pitchFamily="34" charset="0"/>
                          <a:ea typeface="+mn-ea"/>
                          <a:cs typeface="Arial" pitchFamily="34" charset="0"/>
                        </a:rPr>
                        <a:t>CCA developed before </a:t>
                      </a:r>
                    </a:p>
                    <a:p>
                      <a:pPr algn="ctr" fontAlgn="t"/>
                      <a:r>
                        <a:rPr lang="en-IN" sz="1200" b="1" i="0" u="none" strike="noStrike" kern="1200" dirty="0">
                          <a:solidFill>
                            <a:schemeClr val="tx1"/>
                          </a:solidFill>
                          <a:latin typeface="Arial" pitchFamily="34" charset="0"/>
                          <a:ea typeface="+mn-ea"/>
                          <a:cs typeface="Arial" pitchFamily="34" charset="0"/>
                        </a:rPr>
                        <a:t>31.03. 2016 (A)*</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Progress in CCA for 99 Priority Projects (B)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Cumulative CCA developed (A+B)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 CCA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Ultimate</a:t>
                      </a:r>
                      <a:r>
                        <a:rPr lang="en-IN" sz="1200" b="1" i="0" u="none" strike="noStrike" baseline="0" dirty="0">
                          <a:solidFill>
                            <a:schemeClr val="tx1"/>
                          </a:solidFill>
                          <a:latin typeface="Arial" pitchFamily="34" charset="0"/>
                          <a:cs typeface="Arial" pitchFamily="34" charset="0"/>
                        </a:rPr>
                        <a:t> Irrigation Potential</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Potential Created</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 IPC</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268165">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J. Chokha Rao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248.685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10.679</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10.679</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a:rPr>
                        <a:t>4.29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248.685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115.485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46.44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283780">
                <a:tc>
                  <a:txBody>
                    <a:bodyPr/>
                    <a:lstStyle/>
                    <a:p>
                      <a:pPr algn="ctr" rtl="0" fontAlgn="ctr"/>
                      <a:r>
                        <a:rPr lang="en-US" sz="1200" b="1" i="0" u="none" strike="noStrike" dirty="0">
                          <a:solidFill>
                            <a:srgbClr val="000000"/>
                          </a:solidFill>
                          <a:effectLst/>
                          <a:latin typeface="Arial" panose="020B0604020202020204" pitchFamily="34" charset="0"/>
                        </a:rPr>
                        <a:t>2.</a:t>
                      </a: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Gollavagu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3.845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3.845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3.845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250520">
                <a:tc>
                  <a:txBody>
                    <a:bodyPr/>
                    <a:lstStyle/>
                    <a:p>
                      <a:pPr algn="ctr" rtl="0" fontAlgn="ctr"/>
                      <a:r>
                        <a:rPr lang="en-US" sz="1200" b="1" i="0" u="none" strike="noStrike" dirty="0">
                          <a:solidFill>
                            <a:srgbClr val="000000"/>
                          </a:solidFill>
                          <a:effectLst/>
                          <a:latin typeface="Arial" panose="020B0604020202020204" pitchFamily="34" charset="0"/>
                        </a:rPr>
                        <a:t>3.</a:t>
                      </a: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Mathadivagu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3.44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3.440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3.440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281835">
                <a:tc>
                  <a:txBody>
                    <a:bodyPr/>
                    <a:lstStyle/>
                    <a:p>
                      <a:pPr algn="ctr" rtl="0" fontAlgn="ctr"/>
                      <a:r>
                        <a:rPr lang="en-IN" sz="1200" b="1" i="0" u="none" strike="noStrike" dirty="0">
                          <a:solidFill>
                            <a:srgbClr val="000000"/>
                          </a:solidFill>
                          <a:effectLst/>
                          <a:latin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Palemvagu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2.014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4.100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3.035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74.02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463528">
                <a:tc>
                  <a:txBody>
                    <a:bodyPr/>
                    <a:lstStyle/>
                    <a:p>
                      <a:pPr algn="ctr" rtl="0" fontAlgn="ctr"/>
                      <a:r>
                        <a:rPr lang="en-IN" sz="1200" b="1" i="0" u="none" strike="noStrike" dirty="0">
                          <a:solidFill>
                            <a:srgbClr val="000000"/>
                          </a:solidFill>
                          <a:effectLst/>
                          <a:latin typeface="Arial" panose="020B0604020202020204" pitchFamily="34" charset="0"/>
                        </a:rPr>
                        <a:t>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Peddavagu @ Jagannathpur</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6.073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6.073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6"/>
                  </a:ext>
                </a:extLst>
              </a:tr>
              <a:tr h="293692">
                <a:tc>
                  <a:txBody>
                    <a:bodyPr/>
                    <a:lstStyle/>
                    <a:p>
                      <a:pPr algn="ctr" rtl="0" fontAlgn="ctr"/>
                      <a:r>
                        <a:rPr lang="en-IN" sz="1200" b="1" i="0" u="none" strike="noStrike" dirty="0">
                          <a:solidFill>
                            <a:srgbClr val="000000"/>
                          </a:solidFill>
                          <a:effectLst/>
                          <a:latin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Peddavagu @ Neelwai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5.26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5.260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3.237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7"/>
                  </a:ext>
                </a:extLst>
              </a:tr>
              <a:tr h="308659">
                <a:tc>
                  <a:txBody>
                    <a:bodyPr/>
                    <a:lstStyle/>
                    <a:p>
                      <a:pPr algn="ctr" rtl="0" fontAlgn="ctr"/>
                      <a:r>
                        <a:rPr lang="en-IN" sz="1200" b="1" i="0" u="none" strike="noStrike" dirty="0">
                          <a:solidFill>
                            <a:srgbClr val="000000"/>
                          </a:solidFill>
                          <a:effectLst/>
                          <a:latin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Rajiv Bheema L.I. Scheme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82.153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82.153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59.818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72.81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8"/>
                  </a:ext>
                </a:extLst>
              </a:tr>
              <a:tr h="274665">
                <a:tc>
                  <a:txBody>
                    <a:bodyPr/>
                    <a:lstStyle/>
                    <a:p>
                      <a:pPr algn="ctr" rtl="0" fontAlgn="ctr"/>
                      <a:r>
                        <a:rPr lang="en-IN" sz="1200" b="1" i="0" u="none" strike="noStrike" dirty="0">
                          <a:solidFill>
                            <a:srgbClr val="000000"/>
                          </a:solidFill>
                          <a:effectLst/>
                          <a:latin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Rallivagu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0.918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0.918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0.918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9"/>
                  </a:ext>
                </a:extLst>
              </a:tr>
              <a:tr h="287552">
                <a:tc>
                  <a:txBody>
                    <a:bodyPr/>
                    <a:lstStyle/>
                    <a:p>
                      <a:pPr algn="ctr" rtl="0" fontAlgn="ctr"/>
                      <a:r>
                        <a:rPr lang="en-IN" sz="1200" b="1" i="0" u="none" strike="noStrike" dirty="0">
                          <a:solidFill>
                            <a:srgbClr val="000000"/>
                          </a:solidFill>
                          <a:effectLst/>
                          <a:latin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SriKomaram Bheem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9.915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9.915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6.475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65.0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0"/>
                  </a:ext>
                </a:extLst>
              </a:tr>
              <a:tr h="275976">
                <a:tc>
                  <a:txBody>
                    <a:bodyPr/>
                    <a:lstStyle/>
                    <a:p>
                      <a:pPr algn="ctr" rtl="0" fontAlgn="ctr"/>
                      <a:r>
                        <a:rPr lang="en-IN" sz="1200" b="1" i="0" u="none" strike="noStrike" dirty="0">
                          <a:solidFill>
                            <a:srgbClr val="000000"/>
                          </a:solidFill>
                          <a:effectLst/>
                          <a:latin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SRSP St.II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73.138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178.066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142.815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80.20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1"/>
                  </a:ext>
                </a:extLst>
              </a:tr>
              <a:tr h="306773">
                <a:tc>
                  <a:txBody>
                    <a:bodyPr/>
                    <a:lstStyle/>
                    <a:p>
                      <a:pPr algn="ctr" rtl="0" fontAlgn="ctr"/>
                      <a:r>
                        <a:rPr lang="en-US" sz="1200" b="1" i="0" u="none" strike="noStrike" dirty="0">
                          <a:solidFill>
                            <a:srgbClr val="000000"/>
                          </a:solidFill>
                          <a:effectLst/>
                          <a:latin typeface="Arial" panose="020B0604020202020204" pitchFamily="34" charset="0"/>
                        </a:rPr>
                        <a:t>11.</a:t>
                      </a: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Indiramma Flood Flow Canal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93.587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93.587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2.954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3.16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2"/>
                  </a:ext>
                </a:extLst>
              </a:tr>
              <a:tr h="236494">
                <a:tc>
                  <a:txBody>
                    <a:bodyPr/>
                    <a:lstStyle/>
                    <a:p>
                      <a:pPr algn="ctr" rtl="0" fontAlgn="ct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a:rPr>
                        <a:t>529.028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10.679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a:rPr>
                        <a:t>10.679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en-IN" sz="12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636.042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342.022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3"/>
                  </a:ext>
                </a:extLst>
              </a:tr>
            </a:tbl>
          </a:graphicData>
        </a:graphic>
      </p:graphicFrame>
      <p:sp>
        <p:nvSpPr>
          <p:cNvPr id="2" name="TextBox 1"/>
          <p:cNvSpPr txBox="1"/>
          <p:nvPr/>
        </p:nvSpPr>
        <p:spPr>
          <a:xfrm>
            <a:off x="8288955" y="1018054"/>
            <a:ext cx="1617046" cy="323165"/>
          </a:xfrm>
          <a:prstGeom prst="rect">
            <a:avLst/>
          </a:prstGeom>
          <a:noFill/>
        </p:spPr>
        <p:txBody>
          <a:bodyPr wrap="none" rtlCol="0">
            <a:spAutoFit/>
          </a:bodyPr>
          <a:lstStyle/>
          <a:p>
            <a:r>
              <a:rPr lang="en-US" sz="1500" b="1" dirty="0">
                <a:latin typeface="Arial" panose="020B0604020202020204" pitchFamily="34" charset="0"/>
                <a:cs typeface="Arial" panose="020B0604020202020204" pitchFamily="34" charset="0"/>
              </a:rPr>
              <a:t>(CCA in Th. ha.)</a:t>
            </a:r>
            <a:endParaRPr lang="en-IN" sz="15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92876"/>
            <a:ext cx="3343275" cy="365125"/>
          </a:xfrm>
        </p:spPr>
        <p:txBody>
          <a:bodyPr/>
          <a:lstStyle/>
          <a:p>
            <a:r>
              <a:rPr lang="en-IN" sz="1800" dirty="0"/>
              <a:t>TELANGANA</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(11</a:t>
            </a:r>
            <a:r>
              <a:rPr lang="en-IN" sz="2400" b="1" baseline="30000" dirty="0"/>
              <a:t>th</a:t>
            </a:r>
            <a:r>
              <a:rPr lang="en-IN" sz="2400" b="1" dirty="0"/>
              <a:t> Sep 2020): 	Progress Review Presentations</a:t>
            </a:r>
            <a:endParaRPr lang="en-US" sz="2400" b="1" dirty="0"/>
          </a:p>
        </p:txBody>
      </p:sp>
      <p:sp>
        <p:nvSpPr>
          <p:cNvPr id="8" name="TextBox 7"/>
          <p:cNvSpPr txBox="1"/>
          <p:nvPr/>
        </p:nvSpPr>
        <p:spPr>
          <a:xfrm>
            <a:off x="87027" y="6353511"/>
            <a:ext cx="8380756" cy="369332"/>
          </a:xfrm>
          <a:prstGeom prst="rect">
            <a:avLst/>
          </a:prstGeom>
          <a:noFill/>
        </p:spPr>
        <p:txBody>
          <a:bodyPr wrap="none" rtlCol="0">
            <a:spAutoFit/>
          </a:bodyPr>
          <a:lstStyle/>
          <a:p>
            <a:r>
              <a:rPr lang="en-IN" b="1" dirty="0"/>
              <a:t>* i.e. CCA developed under CADWM (up to 31-03-2016) and before CADWM inclusion.</a:t>
            </a:r>
          </a:p>
        </p:txBody>
      </p:sp>
    </p:spTree>
    <p:extLst>
      <p:ext uri="{BB962C8B-B14F-4D97-AF65-F5344CB8AC3E}">
        <p14:creationId xmlns:p14="http://schemas.microsoft.com/office/powerpoint/2010/main" val="130774216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5379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Key Reasons For Progress Delays</a:t>
            </a:r>
            <a:endParaRPr lang="en-US" sz="2800" b="1" dirty="0">
              <a:cs typeface="Arial" panose="020B0604020202020204" pitchFamily="34" charset="0"/>
            </a:endParaRPr>
          </a:p>
        </p:txBody>
      </p:sp>
      <p:sp>
        <p:nvSpPr>
          <p:cNvPr id="6" name="Footer Placeholder 5"/>
          <p:cNvSpPr>
            <a:spLocks noGrp="1"/>
          </p:cNvSpPr>
          <p:nvPr>
            <p:ph type="ftr" sz="quarter" idx="11"/>
          </p:nvPr>
        </p:nvSpPr>
        <p:spPr>
          <a:xfrm>
            <a:off x="3281363" y="6372117"/>
            <a:ext cx="3343275" cy="365125"/>
          </a:xfrm>
        </p:spPr>
        <p:txBody>
          <a:bodyPr/>
          <a:lstStyle/>
          <a:p>
            <a:r>
              <a:rPr lang="en-IN" sz="1800" dirty="0"/>
              <a:t>TELANGANA</a:t>
            </a:r>
          </a:p>
        </p:txBody>
      </p:sp>
      <p:graphicFrame>
        <p:nvGraphicFramePr>
          <p:cNvPr id="5" name="Table 4"/>
          <p:cNvGraphicFramePr>
            <a:graphicFrameLocks noGrp="1"/>
          </p:cNvGraphicFramePr>
          <p:nvPr>
            <p:extLst>
              <p:ext uri="{D42A27DB-BD31-4B8C-83A1-F6EECF244321}">
                <p14:modId xmlns:p14="http://schemas.microsoft.com/office/powerpoint/2010/main" val="3396212132"/>
              </p:ext>
            </p:extLst>
          </p:nvPr>
        </p:nvGraphicFramePr>
        <p:xfrm>
          <a:off x="873179" y="1571000"/>
          <a:ext cx="8159641" cy="4397824"/>
        </p:xfrm>
        <a:graphic>
          <a:graphicData uri="http://schemas.openxmlformats.org/drawingml/2006/table">
            <a:tbl>
              <a:tblPr firstRow="1" bandRow="1">
                <a:tableStyleId>{5C22544A-7EE6-4342-B048-85BDC9FD1C3A}</a:tableStyleId>
              </a:tblPr>
              <a:tblGrid>
                <a:gridCol w="1178474">
                  <a:extLst>
                    <a:ext uri="{9D8B030D-6E8A-4147-A177-3AD203B41FA5}">
                      <a16:colId xmlns:a16="http://schemas.microsoft.com/office/drawing/2014/main" xmlns="" val="20000"/>
                    </a:ext>
                  </a:extLst>
                </a:gridCol>
                <a:gridCol w="6981167">
                  <a:extLst>
                    <a:ext uri="{9D8B030D-6E8A-4147-A177-3AD203B41FA5}">
                      <a16:colId xmlns:a16="http://schemas.microsoft.com/office/drawing/2014/main" xmlns="" val="20001"/>
                    </a:ext>
                  </a:extLst>
                </a:gridCol>
              </a:tblGrid>
              <a:tr h="469718">
                <a:tc>
                  <a:txBody>
                    <a:bodyPr/>
                    <a:lstStyle/>
                    <a:p>
                      <a:pPr algn="ctr"/>
                      <a:r>
                        <a:rPr lang="en-IN" b="1" dirty="0">
                          <a:solidFill>
                            <a:schemeClr val="tx1"/>
                          </a:solidFill>
                          <a:latin typeface="Arial" panose="020B0604020202020204" pitchFamily="34" charset="0"/>
                          <a:cs typeface="Arial" panose="020B0604020202020204" pitchFamily="34" charset="0"/>
                        </a:rPr>
                        <a:t>Status</a:t>
                      </a:r>
                      <a:endParaRPr lang="en-US" b="1" dirty="0">
                        <a:solidFill>
                          <a:schemeClr val="tx1"/>
                        </a:solidFill>
                        <a:latin typeface="Arial" panose="020B0604020202020204" pitchFamily="34" charset="0"/>
                        <a:cs typeface="Arial" panose="020B0604020202020204" pitchFamily="34" charset="0"/>
                      </a:endParaRPr>
                    </a:p>
                  </a:txBody>
                  <a:tcPr marL="74295" marR="74295"/>
                </a:tc>
                <a:tc>
                  <a:txBody>
                    <a:bodyPr/>
                    <a:lstStyle/>
                    <a:p>
                      <a:pPr algn="ctr"/>
                      <a:r>
                        <a:rPr lang="en-IN" dirty="0">
                          <a:solidFill>
                            <a:schemeClr val="tx1"/>
                          </a:solidFill>
                          <a:latin typeface="Arial" panose="020B0604020202020204" pitchFamily="34" charset="0"/>
                          <a:cs typeface="Arial" panose="020B0604020202020204" pitchFamily="34" charset="0"/>
                        </a:rPr>
                        <a:t>Key</a:t>
                      </a:r>
                      <a:r>
                        <a:rPr lang="en-IN" baseline="0" dirty="0">
                          <a:solidFill>
                            <a:schemeClr val="tx1"/>
                          </a:solidFill>
                          <a:latin typeface="Arial" panose="020B0604020202020204" pitchFamily="34" charset="0"/>
                          <a:cs typeface="Arial" panose="020B0604020202020204" pitchFamily="34" charset="0"/>
                        </a:rPr>
                        <a:t> Reason</a:t>
                      </a:r>
                      <a:endParaRPr lang="en-US" dirty="0">
                        <a:solidFill>
                          <a:schemeClr val="tx1"/>
                        </a:solidFill>
                        <a:latin typeface="Arial" panose="020B0604020202020204" pitchFamily="34" charset="0"/>
                        <a:cs typeface="Arial" panose="020B0604020202020204" pitchFamily="34" charset="0"/>
                      </a:endParaRPr>
                    </a:p>
                  </a:txBody>
                  <a:tcPr marL="74295" marR="74295"/>
                </a:tc>
                <a:extLst>
                  <a:ext uri="{0D108BD9-81ED-4DB2-BD59-A6C34878D82A}">
                    <a16:rowId xmlns:a16="http://schemas.microsoft.com/office/drawing/2014/main" xmlns="" val="10000"/>
                  </a:ext>
                </a:extLst>
              </a:tr>
              <a:tr h="469718">
                <a:tc>
                  <a:txBody>
                    <a:bodyPr/>
                    <a:lstStyle/>
                    <a:p>
                      <a:pPr algn="ctr"/>
                      <a:r>
                        <a:rPr lang="en-US" sz="1800" b="1" kern="1200" dirty="0">
                          <a:solidFill>
                            <a:srgbClr val="C00000"/>
                          </a:solidFill>
                          <a:latin typeface="Arial" panose="020B0604020202020204" pitchFamily="34" charset="0"/>
                          <a:ea typeface="+mn-ea"/>
                          <a:cs typeface="Arial" panose="020B0604020202020204" pitchFamily="34" charset="0"/>
                        </a:rPr>
                        <a:t>√</a:t>
                      </a:r>
                      <a:endParaRPr lang="en-US" sz="1800" b="1" dirty="0">
                        <a:solidFill>
                          <a:srgbClr val="C00000"/>
                        </a:solidFill>
                        <a:latin typeface="Arial" panose="020B0604020202020204" pitchFamily="34" charset="0"/>
                        <a:cs typeface="Arial" panose="020B0604020202020204" pitchFamily="34" charset="0"/>
                      </a:endParaRPr>
                    </a:p>
                  </a:txBody>
                  <a:tcPr marL="74295" marR="74295" anchor="ctr"/>
                </a:tc>
                <a:tc>
                  <a:txBody>
                    <a:bodyPr/>
                    <a:lstStyle/>
                    <a:p>
                      <a:r>
                        <a:rPr lang="en-IN" dirty="0">
                          <a:latin typeface="Arial" panose="020B0604020202020204" pitchFamily="34" charset="0"/>
                          <a:cs typeface="Arial" panose="020B0604020202020204" pitchFamily="34" charset="0"/>
                        </a:rPr>
                        <a:t>Absence of Hydraulic</a:t>
                      </a:r>
                      <a:r>
                        <a:rPr lang="en-IN" baseline="0" dirty="0">
                          <a:latin typeface="Arial" panose="020B0604020202020204" pitchFamily="34" charset="0"/>
                          <a:cs typeface="Arial" panose="020B0604020202020204" pitchFamily="34" charset="0"/>
                        </a:rPr>
                        <a:t> Connectivity up to Outlet.</a:t>
                      </a:r>
                      <a:endParaRPr lang="en-US" dirty="0">
                        <a:latin typeface="Arial" panose="020B0604020202020204" pitchFamily="34" charset="0"/>
                        <a:cs typeface="Arial" panose="020B0604020202020204" pitchFamily="34" charset="0"/>
                      </a:endParaRPr>
                    </a:p>
                  </a:txBody>
                  <a:tcPr marL="74295" marR="74295" anchor="ctr"/>
                </a:tc>
                <a:extLst>
                  <a:ext uri="{0D108BD9-81ED-4DB2-BD59-A6C34878D82A}">
                    <a16:rowId xmlns:a16="http://schemas.microsoft.com/office/drawing/2014/main" xmlns="" val="10001"/>
                  </a:ext>
                </a:extLst>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a:solidFill>
                            <a:srgbClr val="C00000"/>
                          </a:solidFill>
                          <a:latin typeface="Arial" panose="020B0604020202020204" pitchFamily="34" charset="0"/>
                          <a:ea typeface="+mn-ea"/>
                          <a:cs typeface="Arial" panose="020B0604020202020204" pitchFamily="34" charset="0"/>
                        </a:rPr>
                        <a:t>√</a:t>
                      </a:r>
                      <a:endParaRPr lang="en-US" sz="1800" b="1" dirty="0">
                        <a:solidFill>
                          <a:srgbClr val="C00000"/>
                        </a:solidFill>
                        <a:latin typeface="Arial" panose="020B0604020202020204" pitchFamily="34" charset="0"/>
                        <a:cs typeface="Arial" panose="020B0604020202020204" pitchFamily="34" charset="0"/>
                      </a:endParaRPr>
                    </a:p>
                  </a:txBody>
                  <a:tcPr marL="74295" marR="74295" anchor="ctr"/>
                </a:tc>
                <a:tc>
                  <a:txBody>
                    <a:bodyPr/>
                    <a:lstStyle/>
                    <a:p>
                      <a:r>
                        <a:rPr lang="en-IN" dirty="0">
                          <a:latin typeface="Arial" panose="020B0604020202020204" pitchFamily="34" charset="0"/>
                          <a:cs typeface="Arial" panose="020B0604020202020204" pitchFamily="34" charset="0"/>
                        </a:rPr>
                        <a:t>Delay in Govt/Administrative clearances.</a:t>
                      </a:r>
                    </a:p>
                  </a:txBody>
                  <a:tcPr marL="74295" marR="74295" anchor="ctr"/>
                </a:tc>
                <a:extLst>
                  <a:ext uri="{0D108BD9-81ED-4DB2-BD59-A6C34878D82A}">
                    <a16:rowId xmlns:a16="http://schemas.microsoft.com/office/drawing/2014/main" xmlns="" val="10002"/>
                  </a:ext>
                </a:extLst>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a:solidFill>
                            <a:schemeClr val="dk1"/>
                          </a:solidFill>
                          <a:latin typeface="Arial" panose="020B0604020202020204" pitchFamily="34" charset="0"/>
                          <a:ea typeface="+mn-ea"/>
                          <a:cs typeface="Arial" panose="020B0604020202020204" pitchFamily="34" charset="0"/>
                        </a:rPr>
                        <a:t>X</a:t>
                      </a:r>
                      <a:endParaRPr lang="en-US" sz="1800" dirty="0">
                        <a:latin typeface="Arial" panose="020B0604020202020204" pitchFamily="34" charset="0"/>
                        <a:cs typeface="Arial" panose="020B0604020202020204" pitchFamily="34" charset="0"/>
                      </a:endParaRPr>
                    </a:p>
                  </a:txBody>
                  <a:tcPr marL="74295" marR="74295" anchor="ctr"/>
                </a:tc>
                <a:tc>
                  <a:txBody>
                    <a:bodyPr/>
                    <a:lstStyle/>
                    <a:p>
                      <a:r>
                        <a:rPr lang="en-IN" dirty="0">
                          <a:latin typeface="Arial" panose="020B0604020202020204" pitchFamily="34" charset="0"/>
                          <a:cs typeface="Arial" panose="020B0604020202020204" pitchFamily="34" charset="0"/>
                        </a:rPr>
                        <a:t>State budget constraints.</a:t>
                      </a:r>
                      <a:endParaRPr lang="en-US" dirty="0">
                        <a:latin typeface="Arial" panose="020B0604020202020204" pitchFamily="34" charset="0"/>
                        <a:cs typeface="Arial" panose="020B0604020202020204" pitchFamily="34" charset="0"/>
                      </a:endParaRPr>
                    </a:p>
                  </a:txBody>
                  <a:tcPr marL="74295" marR="74295" anchor="ctr"/>
                </a:tc>
                <a:extLst>
                  <a:ext uri="{0D108BD9-81ED-4DB2-BD59-A6C34878D82A}">
                    <a16:rowId xmlns:a16="http://schemas.microsoft.com/office/drawing/2014/main" xmlns="" val="10003"/>
                  </a:ext>
                </a:extLst>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a:solidFill>
                            <a:schemeClr val="dk1"/>
                          </a:solidFill>
                          <a:latin typeface="Arial" panose="020B0604020202020204" pitchFamily="34" charset="0"/>
                          <a:ea typeface="+mn-ea"/>
                          <a:cs typeface="Arial" panose="020B0604020202020204" pitchFamily="34" charset="0"/>
                        </a:rPr>
                        <a:t>X</a:t>
                      </a:r>
                      <a:endParaRPr lang="en-US" sz="1800" dirty="0">
                        <a:latin typeface="Arial" panose="020B0604020202020204" pitchFamily="34" charset="0"/>
                        <a:cs typeface="Arial" panose="020B0604020202020204" pitchFamily="34" charset="0"/>
                      </a:endParaRPr>
                    </a:p>
                  </a:txBody>
                  <a:tcPr marL="74295" marR="74295" anchor="ctr"/>
                </a:tc>
                <a:tc>
                  <a:txBody>
                    <a:bodyPr/>
                    <a:lstStyle/>
                    <a:p>
                      <a:r>
                        <a:rPr lang="en-IN" dirty="0">
                          <a:latin typeface="Arial" panose="020B0604020202020204" pitchFamily="34" charset="0"/>
                          <a:cs typeface="Arial" panose="020B0604020202020204" pitchFamily="34" charset="0"/>
                        </a:rPr>
                        <a:t>Unwillingness of farmers.</a:t>
                      </a:r>
                      <a:endParaRPr lang="en-US" dirty="0">
                        <a:latin typeface="Arial" panose="020B0604020202020204" pitchFamily="34" charset="0"/>
                        <a:cs typeface="Arial" panose="020B0604020202020204" pitchFamily="34" charset="0"/>
                      </a:endParaRPr>
                    </a:p>
                  </a:txBody>
                  <a:tcPr marL="74295" marR="74295" anchor="ctr"/>
                </a:tc>
                <a:extLst>
                  <a:ext uri="{0D108BD9-81ED-4DB2-BD59-A6C34878D82A}">
                    <a16:rowId xmlns:a16="http://schemas.microsoft.com/office/drawing/2014/main" xmlns="" val="10004"/>
                  </a:ext>
                </a:extLst>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a:solidFill>
                            <a:schemeClr val="dk1"/>
                          </a:solidFill>
                          <a:latin typeface="Arial" panose="020B0604020202020204" pitchFamily="34" charset="0"/>
                          <a:ea typeface="+mn-ea"/>
                          <a:cs typeface="Arial" panose="020B0604020202020204" pitchFamily="34" charset="0"/>
                        </a:rPr>
                        <a:t>X</a:t>
                      </a:r>
                      <a:endParaRPr lang="en-US" sz="1800" dirty="0">
                        <a:latin typeface="Arial" panose="020B0604020202020204" pitchFamily="34" charset="0"/>
                        <a:cs typeface="Arial" panose="020B0604020202020204" pitchFamily="34" charset="0"/>
                      </a:endParaRPr>
                    </a:p>
                  </a:txBody>
                  <a:tcPr marL="74295" marR="74295" anchor="ctr"/>
                </a:tc>
                <a:tc>
                  <a:txBody>
                    <a:bodyPr/>
                    <a:lstStyle/>
                    <a:p>
                      <a:r>
                        <a:rPr lang="en-IN" dirty="0">
                          <a:latin typeface="Arial" panose="020B0604020202020204" pitchFamily="34" charset="0"/>
                          <a:cs typeface="Arial" panose="020B0604020202020204" pitchFamily="34" charset="0"/>
                        </a:rPr>
                        <a:t>Delays in tendering.</a:t>
                      </a:r>
                      <a:endParaRPr lang="en-US" dirty="0">
                        <a:latin typeface="Arial" panose="020B0604020202020204" pitchFamily="34" charset="0"/>
                        <a:cs typeface="Arial" panose="020B0604020202020204" pitchFamily="34" charset="0"/>
                      </a:endParaRPr>
                    </a:p>
                  </a:txBody>
                  <a:tcPr marL="74295" marR="74295" anchor="ctr"/>
                </a:tc>
                <a:extLst>
                  <a:ext uri="{0D108BD9-81ED-4DB2-BD59-A6C34878D82A}">
                    <a16:rowId xmlns:a16="http://schemas.microsoft.com/office/drawing/2014/main" xmlns="" val="10005"/>
                  </a:ext>
                </a:extLst>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a:solidFill>
                            <a:schemeClr val="dk1"/>
                          </a:solidFill>
                          <a:latin typeface="Arial" panose="020B0604020202020204" pitchFamily="34" charset="0"/>
                          <a:ea typeface="+mn-ea"/>
                          <a:cs typeface="Arial" panose="020B0604020202020204" pitchFamily="34" charset="0"/>
                        </a:rPr>
                        <a:t>X</a:t>
                      </a:r>
                      <a:endParaRPr lang="en-US" sz="1800" dirty="0">
                        <a:latin typeface="Arial" panose="020B0604020202020204" pitchFamily="34" charset="0"/>
                        <a:cs typeface="Arial" panose="020B0604020202020204" pitchFamily="34" charset="0"/>
                      </a:endParaRPr>
                    </a:p>
                  </a:txBody>
                  <a:tcPr marL="74295" marR="74295" anchor="ctr"/>
                </a:tc>
                <a:tc>
                  <a:txBody>
                    <a:bodyPr/>
                    <a:lstStyle/>
                    <a:p>
                      <a:r>
                        <a:rPr lang="en-IN" dirty="0">
                          <a:latin typeface="Arial" panose="020B0604020202020204" pitchFamily="34" charset="0"/>
                          <a:cs typeface="Arial" panose="020B0604020202020204" pitchFamily="34" charset="0"/>
                        </a:rPr>
                        <a:t>Capacity related issues of</a:t>
                      </a:r>
                      <a:r>
                        <a:rPr lang="en-IN" baseline="0" dirty="0">
                          <a:latin typeface="Arial" panose="020B0604020202020204" pitchFamily="34" charset="0"/>
                          <a:cs typeface="Arial" panose="020B0604020202020204" pitchFamily="34" charset="0"/>
                        </a:rPr>
                        <a:t> Implementing Agencies.</a:t>
                      </a:r>
                      <a:endParaRPr lang="en-US" dirty="0">
                        <a:latin typeface="Arial" panose="020B0604020202020204" pitchFamily="34" charset="0"/>
                        <a:cs typeface="Arial" panose="020B0604020202020204" pitchFamily="34" charset="0"/>
                      </a:endParaRPr>
                    </a:p>
                  </a:txBody>
                  <a:tcPr marL="74295" marR="74295" anchor="ctr"/>
                </a:tc>
                <a:extLst>
                  <a:ext uri="{0D108BD9-81ED-4DB2-BD59-A6C34878D82A}">
                    <a16:rowId xmlns:a16="http://schemas.microsoft.com/office/drawing/2014/main" xmlns="" val="10006"/>
                  </a:ext>
                </a:extLst>
              </a:tr>
              <a:tr h="469718">
                <a:tc>
                  <a:txBody>
                    <a:bodyPr/>
                    <a:lstStyle/>
                    <a:p>
                      <a:pPr algn="ctr"/>
                      <a:r>
                        <a:rPr lang="en-IN" sz="1800" dirty="0">
                          <a:latin typeface="Arial" panose="020B0604020202020204" pitchFamily="34" charset="0"/>
                          <a:cs typeface="Arial" panose="020B0604020202020204" pitchFamily="34" charset="0"/>
                        </a:rPr>
                        <a:t>X</a:t>
                      </a:r>
                      <a:endParaRPr lang="en-US" sz="1800" dirty="0">
                        <a:latin typeface="Arial" panose="020B0604020202020204" pitchFamily="34" charset="0"/>
                        <a:cs typeface="Arial" panose="020B0604020202020204" pitchFamily="34" charset="0"/>
                      </a:endParaRPr>
                    </a:p>
                  </a:txBody>
                  <a:tcPr marL="74295" marR="74295" anchor="ctr"/>
                </a:tc>
                <a:tc>
                  <a:txBody>
                    <a:bodyPr/>
                    <a:lstStyle/>
                    <a:p>
                      <a:r>
                        <a:rPr lang="en-IN" dirty="0">
                          <a:latin typeface="Arial" panose="020B0604020202020204" pitchFamily="34" charset="0"/>
                          <a:cs typeface="Arial" panose="020B0604020202020204" pitchFamily="34" charset="0"/>
                        </a:rPr>
                        <a:t>Capacity related issues of Contractors/Suppliers.</a:t>
                      </a:r>
                      <a:endParaRPr lang="en-US" dirty="0">
                        <a:latin typeface="Arial" panose="020B0604020202020204" pitchFamily="34" charset="0"/>
                        <a:cs typeface="Arial" panose="020B0604020202020204" pitchFamily="34" charset="0"/>
                      </a:endParaRPr>
                    </a:p>
                  </a:txBody>
                  <a:tcPr marL="74295" marR="74295" anchor="ctr"/>
                </a:tc>
                <a:extLst>
                  <a:ext uri="{0D108BD9-81ED-4DB2-BD59-A6C34878D82A}">
                    <a16:rowId xmlns:a16="http://schemas.microsoft.com/office/drawing/2014/main" xmlns="" val="10007"/>
                  </a:ext>
                </a:extLst>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a:solidFill>
                            <a:srgbClr val="C00000"/>
                          </a:solidFill>
                          <a:latin typeface="Arial" panose="020B0604020202020204" pitchFamily="34" charset="0"/>
                          <a:ea typeface="+mn-ea"/>
                          <a:cs typeface="Arial" panose="020B0604020202020204" pitchFamily="34" charset="0"/>
                        </a:rPr>
                        <a:t>√</a:t>
                      </a:r>
                      <a:endParaRPr lang="en-US" sz="1800" b="1" dirty="0">
                        <a:solidFill>
                          <a:srgbClr val="C00000"/>
                        </a:solidFill>
                        <a:latin typeface="Arial" panose="020B0604020202020204" pitchFamily="34" charset="0"/>
                        <a:cs typeface="Arial" panose="020B0604020202020204" pitchFamily="34" charset="0"/>
                      </a:endParaRPr>
                    </a:p>
                  </a:txBody>
                  <a:tcPr marL="74295" marR="74295" anchor="ctr"/>
                </a:tc>
                <a:tc>
                  <a:txBody>
                    <a:bodyPr/>
                    <a:lstStyle/>
                    <a:p>
                      <a:r>
                        <a:rPr lang="en-IN" dirty="0">
                          <a:latin typeface="Arial" panose="020B0604020202020204" pitchFamily="34" charset="0"/>
                          <a:cs typeface="Arial" panose="020B0604020202020204" pitchFamily="34" charset="0"/>
                        </a:rPr>
                        <a:t>Other  Issue (to</a:t>
                      </a:r>
                      <a:r>
                        <a:rPr lang="en-IN" baseline="0" dirty="0">
                          <a:latin typeface="Arial" panose="020B0604020202020204" pitchFamily="34" charset="0"/>
                          <a:cs typeface="Arial" panose="020B0604020202020204" pitchFamily="34" charset="0"/>
                        </a:rPr>
                        <a:t> be specified). Due to election process  progress is hampered.</a:t>
                      </a:r>
                      <a:endParaRPr lang="en-US" dirty="0">
                        <a:latin typeface="Arial" panose="020B0604020202020204" pitchFamily="34" charset="0"/>
                        <a:cs typeface="Arial" panose="020B0604020202020204" pitchFamily="34" charset="0"/>
                      </a:endParaRPr>
                    </a:p>
                  </a:txBody>
                  <a:tcPr marL="74295" marR="74295" anchor="ctr"/>
                </a:tc>
                <a:extLst>
                  <a:ext uri="{0D108BD9-81ED-4DB2-BD59-A6C34878D82A}">
                    <a16:rowId xmlns:a16="http://schemas.microsoft.com/office/drawing/2014/main" xmlns="" val="10008"/>
                  </a:ext>
                </a:extLst>
              </a:tr>
            </a:tbl>
          </a:graphicData>
        </a:graphic>
      </p:graphicFrame>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PIRC Meeting  (11</a:t>
            </a:r>
            <a:r>
              <a:rPr lang="en-IN" sz="2400" b="1" baseline="30000" dirty="0"/>
              <a:t>th</a:t>
            </a:r>
            <a:r>
              <a:rPr lang="en-IN" sz="2400" b="1" dirty="0"/>
              <a:t> Sep 2020): 	Progress Review Presentations</a:t>
            </a:r>
            <a:endParaRPr lang="en-US" sz="2400" b="1" dirty="0"/>
          </a:p>
        </p:txBody>
      </p:sp>
    </p:spTree>
    <p:extLst>
      <p:ext uri="{BB962C8B-B14F-4D97-AF65-F5344CB8AC3E}">
        <p14:creationId xmlns:p14="http://schemas.microsoft.com/office/powerpoint/2010/main" val="366618667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5954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UIP, IPC, IPU for AIBP </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94962263"/>
              </p:ext>
            </p:extLst>
          </p:nvPr>
        </p:nvGraphicFramePr>
        <p:xfrm>
          <a:off x="1402983" y="1371607"/>
          <a:ext cx="7100035" cy="4877010"/>
        </p:xfrm>
        <a:graphic>
          <a:graphicData uri="http://schemas.openxmlformats.org/drawingml/2006/table">
            <a:tbl>
              <a:tblPr/>
              <a:tblGrid>
                <a:gridCol w="445670">
                  <a:extLst>
                    <a:ext uri="{9D8B030D-6E8A-4147-A177-3AD203B41FA5}">
                      <a16:colId xmlns:a16="http://schemas.microsoft.com/office/drawing/2014/main" xmlns="" val="20000"/>
                    </a:ext>
                  </a:extLst>
                </a:gridCol>
                <a:gridCol w="2791465">
                  <a:extLst>
                    <a:ext uri="{9D8B030D-6E8A-4147-A177-3AD203B41FA5}">
                      <a16:colId xmlns:a16="http://schemas.microsoft.com/office/drawing/2014/main" xmlns="" val="20001"/>
                    </a:ext>
                  </a:extLst>
                </a:gridCol>
                <a:gridCol w="1025464">
                  <a:extLst>
                    <a:ext uri="{9D8B030D-6E8A-4147-A177-3AD203B41FA5}">
                      <a16:colId xmlns:a16="http://schemas.microsoft.com/office/drawing/2014/main" xmlns="" val="20002"/>
                    </a:ext>
                  </a:extLst>
                </a:gridCol>
                <a:gridCol w="917134">
                  <a:extLst>
                    <a:ext uri="{9D8B030D-6E8A-4147-A177-3AD203B41FA5}">
                      <a16:colId xmlns:a16="http://schemas.microsoft.com/office/drawing/2014/main" xmlns="" val="20007"/>
                    </a:ext>
                  </a:extLst>
                </a:gridCol>
                <a:gridCol w="1110055">
                  <a:extLst>
                    <a:ext uri="{9D8B030D-6E8A-4147-A177-3AD203B41FA5}">
                      <a16:colId xmlns:a16="http://schemas.microsoft.com/office/drawing/2014/main" xmlns="" val="20008"/>
                    </a:ext>
                  </a:extLst>
                </a:gridCol>
                <a:gridCol w="810247">
                  <a:extLst>
                    <a:ext uri="{9D8B030D-6E8A-4147-A177-3AD203B41FA5}">
                      <a16:colId xmlns:a16="http://schemas.microsoft.com/office/drawing/2014/main" xmlns="" val="20009"/>
                    </a:ext>
                  </a:extLst>
                </a:gridCol>
              </a:tblGrid>
              <a:tr h="375780">
                <a:tc rowSpan="2">
                  <a:txBody>
                    <a:bodyPr/>
                    <a:lstStyle/>
                    <a:p>
                      <a:pPr algn="ctr" fontAlgn="t"/>
                      <a:r>
                        <a:rPr lang="en-US" sz="15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5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r>
                        <a:rPr lang="en-IN" sz="1500" b="1" dirty="0">
                          <a:latin typeface="Arial" pitchFamily="34" charset="0"/>
                          <a:cs typeface="Arial" pitchFamily="34" charset="0"/>
                        </a:rPr>
                        <a:t>CADWM</a:t>
                      </a:r>
                      <a:endParaRPr lang="en-US" sz="15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500" b="1" i="0" u="none" strike="noStrike" kern="1200" dirty="0">
                          <a:solidFill>
                            <a:schemeClr val="tx1"/>
                          </a:solidFill>
                          <a:latin typeface="Arial" pitchFamily="34" charset="0"/>
                          <a:ea typeface="+mn-ea"/>
                          <a:cs typeface="Arial" pitchFamily="34" charset="0"/>
                        </a:rPr>
                        <a:t>AIBP</a:t>
                      </a:r>
                      <a:endParaRPr lang="en-US" sz="1500" b="1" i="0" u="none" strike="noStrike" kern="1200" dirty="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967960">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500" b="1" i="0" u="none" strike="noStrike" kern="1200" dirty="0">
                          <a:solidFill>
                            <a:schemeClr val="tx1"/>
                          </a:solidFill>
                          <a:latin typeface="Arial" pitchFamily="34" charset="0"/>
                          <a:ea typeface="+mn-ea"/>
                          <a:cs typeface="Arial" pitchFamily="34" charset="0"/>
                        </a:rPr>
                        <a:t>Total 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500" b="1" i="0" u="none" strike="noStrike" dirty="0">
                          <a:solidFill>
                            <a:schemeClr val="tx1"/>
                          </a:solidFill>
                          <a:latin typeface="Arial" pitchFamily="34" charset="0"/>
                          <a:cs typeface="Arial" pitchFamily="34" charset="0"/>
                        </a:rPr>
                        <a:t>Ultimate</a:t>
                      </a:r>
                      <a:r>
                        <a:rPr lang="en-IN" sz="1500" b="1" i="0" u="none" strike="noStrike" baseline="0" dirty="0">
                          <a:solidFill>
                            <a:schemeClr val="tx1"/>
                          </a:solidFill>
                          <a:latin typeface="Arial" pitchFamily="34" charset="0"/>
                          <a:cs typeface="Arial" pitchFamily="34" charset="0"/>
                        </a:rPr>
                        <a:t> Irrigation Potential</a:t>
                      </a:r>
                      <a:endParaRPr lang="en-US" sz="15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500" b="1" i="0" u="none" strike="noStrike" dirty="0">
                          <a:solidFill>
                            <a:schemeClr val="tx1"/>
                          </a:solidFill>
                          <a:latin typeface="Arial" pitchFamily="34" charset="0"/>
                          <a:cs typeface="Arial" pitchFamily="34" charset="0"/>
                        </a:rPr>
                        <a:t>Potential Created</a:t>
                      </a:r>
                      <a:endParaRPr lang="en-US" sz="15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500" b="1" i="0" u="none" strike="noStrike" dirty="0">
                          <a:solidFill>
                            <a:schemeClr val="tx1"/>
                          </a:solidFill>
                          <a:latin typeface="Arial" pitchFamily="34" charset="0"/>
                          <a:cs typeface="Arial" pitchFamily="34" charset="0"/>
                        </a:rPr>
                        <a:t>Potential Utilized (2019-20)</a:t>
                      </a:r>
                      <a:endParaRPr lang="en-US" sz="15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268165">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J. Chokha Rao LIS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248.685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248.685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115.485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48.00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283780">
                <a:tc>
                  <a:txBody>
                    <a:bodyPr/>
                    <a:lstStyle/>
                    <a:p>
                      <a:pPr algn="ctr" rtl="0" fontAlgn="ctr"/>
                      <a:r>
                        <a:rPr lang="en-US" sz="1500" b="1" i="0" u="none" strike="noStrike" dirty="0">
                          <a:solidFill>
                            <a:srgbClr val="000000"/>
                          </a:solidFill>
                          <a:effectLst/>
                          <a:latin typeface="Arial" panose="020B0604020202020204" pitchFamily="34" charset="0"/>
                        </a:rPr>
                        <a:t>2.</a:t>
                      </a:r>
                      <a:endParaRPr lang="en-IN" sz="15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Gollavagu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3.845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3.845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3.845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6.139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250520">
                <a:tc>
                  <a:txBody>
                    <a:bodyPr/>
                    <a:lstStyle/>
                    <a:p>
                      <a:pPr algn="ctr" rtl="0" fontAlgn="ctr"/>
                      <a:r>
                        <a:rPr lang="en-US" sz="1500" b="1" i="0" u="none" strike="noStrike" dirty="0">
                          <a:solidFill>
                            <a:srgbClr val="000000"/>
                          </a:solidFill>
                          <a:effectLst/>
                          <a:latin typeface="Arial" panose="020B0604020202020204" pitchFamily="34" charset="0"/>
                        </a:rPr>
                        <a:t>3.</a:t>
                      </a:r>
                      <a:endParaRPr lang="en-IN" sz="15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Mathadivagu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3.44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3.440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3.44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6.070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281835">
                <a:tc>
                  <a:txBody>
                    <a:bodyPr/>
                    <a:lstStyle/>
                    <a:p>
                      <a:pPr algn="ctr" rtl="0" fontAlgn="ctr"/>
                      <a:r>
                        <a:rPr lang="en-IN" sz="1500" b="1" i="0" u="none" strike="noStrike" dirty="0">
                          <a:solidFill>
                            <a:srgbClr val="000000"/>
                          </a:solidFill>
                          <a:effectLst/>
                          <a:latin typeface="Arial" panose="020B0604020202020204" pitchFamily="34" charset="0"/>
                        </a:rPr>
                        <a:t>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Palemvagu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2.014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4.100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3.035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2.382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463528">
                <a:tc>
                  <a:txBody>
                    <a:bodyPr/>
                    <a:lstStyle/>
                    <a:p>
                      <a:pPr algn="ctr" rtl="0" fontAlgn="ctr"/>
                      <a:r>
                        <a:rPr lang="en-IN" sz="1500" b="1" i="0" u="none" strike="noStrike" dirty="0">
                          <a:solidFill>
                            <a:srgbClr val="000000"/>
                          </a:solidFill>
                          <a:effectLst/>
                          <a:latin typeface="Arial" panose="020B0604020202020204" pitchFamily="34" charset="0"/>
                        </a:rPr>
                        <a:t>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Peddavagu @ Jagannathpur</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6.073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6.073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6"/>
                  </a:ext>
                </a:extLst>
              </a:tr>
              <a:tr h="293692">
                <a:tc>
                  <a:txBody>
                    <a:bodyPr/>
                    <a:lstStyle/>
                    <a:p>
                      <a:pPr algn="ctr" rtl="0" fontAlgn="ctr"/>
                      <a:r>
                        <a:rPr lang="en-IN" sz="1500" b="1" i="0" u="none" strike="noStrike" dirty="0">
                          <a:solidFill>
                            <a:srgbClr val="000000"/>
                          </a:solidFill>
                          <a:effectLst/>
                          <a:latin typeface="Arial" panose="020B0604020202020204" pitchFamily="34" charset="0"/>
                        </a:rPr>
                        <a:t>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500" b="1" i="0" u="none" strike="noStrike" dirty="0">
                          <a:solidFill>
                            <a:srgbClr val="000000"/>
                          </a:solidFill>
                          <a:effectLst/>
                          <a:latin typeface="Arial" panose="020B0604020202020204" pitchFamily="34" charset="0"/>
                        </a:rPr>
                        <a:t>Peddavagu @ Neelwai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5.26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5.260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3.237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3.237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7"/>
                  </a:ext>
                </a:extLst>
              </a:tr>
              <a:tr h="308659">
                <a:tc>
                  <a:txBody>
                    <a:bodyPr/>
                    <a:lstStyle/>
                    <a:p>
                      <a:pPr algn="ctr" rtl="0" fontAlgn="ctr"/>
                      <a:r>
                        <a:rPr lang="en-IN" sz="1500" b="1" i="0" u="none" strike="noStrike" dirty="0">
                          <a:solidFill>
                            <a:srgbClr val="000000"/>
                          </a:solidFill>
                          <a:effectLst/>
                          <a:latin typeface="Arial" panose="020B0604020202020204" pitchFamily="34" charset="0"/>
                        </a:rPr>
                        <a:t>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500" b="1" i="0" u="none" strike="noStrike" dirty="0">
                          <a:solidFill>
                            <a:srgbClr val="000000"/>
                          </a:solidFill>
                          <a:effectLst/>
                          <a:latin typeface="Arial" panose="020B0604020202020204" pitchFamily="34" charset="0"/>
                        </a:rPr>
                        <a:t>Rajiv Bheema L.I. Scheme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82.153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82.153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59.818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59.818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8"/>
                  </a:ext>
                </a:extLst>
              </a:tr>
              <a:tr h="274665">
                <a:tc>
                  <a:txBody>
                    <a:bodyPr/>
                    <a:lstStyle/>
                    <a:p>
                      <a:pPr algn="ctr" rtl="0" fontAlgn="ctr"/>
                      <a:r>
                        <a:rPr lang="en-IN" sz="1500" b="1" i="0" u="none" strike="noStrike" dirty="0">
                          <a:solidFill>
                            <a:srgbClr val="000000"/>
                          </a:solidFill>
                          <a:effectLst/>
                          <a:latin typeface="Arial" panose="020B0604020202020204" pitchFamily="34" charset="0"/>
                        </a:rPr>
                        <a:t>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500" b="1" i="0" u="none" strike="noStrike" dirty="0">
                          <a:solidFill>
                            <a:srgbClr val="000000"/>
                          </a:solidFill>
                          <a:effectLst/>
                          <a:latin typeface="Arial" panose="020B0604020202020204" pitchFamily="34" charset="0"/>
                        </a:rPr>
                        <a:t>Rallivagu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0.918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0.918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0.918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1.549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9"/>
                  </a:ext>
                </a:extLst>
              </a:tr>
              <a:tr h="287552">
                <a:tc>
                  <a:txBody>
                    <a:bodyPr/>
                    <a:lstStyle/>
                    <a:p>
                      <a:pPr algn="ctr" rtl="0" fontAlgn="ctr"/>
                      <a:r>
                        <a:rPr lang="en-IN" sz="1500" b="1" i="0" u="none" strike="noStrike" dirty="0">
                          <a:solidFill>
                            <a:srgbClr val="000000"/>
                          </a:solidFill>
                          <a:effectLst/>
                          <a:latin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500" b="1" i="0" u="none" strike="noStrike" dirty="0">
                          <a:solidFill>
                            <a:srgbClr val="000000"/>
                          </a:solidFill>
                          <a:effectLst/>
                          <a:latin typeface="Arial" panose="020B0604020202020204" pitchFamily="34" charset="0"/>
                        </a:rPr>
                        <a:t>SriKomaram Bheem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9.915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9.915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6.475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6.094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0"/>
                  </a:ext>
                </a:extLst>
              </a:tr>
              <a:tr h="275976">
                <a:tc>
                  <a:txBody>
                    <a:bodyPr/>
                    <a:lstStyle/>
                    <a:p>
                      <a:pPr algn="ctr" rtl="0" fontAlgn="ctr"/>
                      <a:r>
                        <a:rPr lang="en-IN" sz="1500" b="1" i="0" u="none" strike="noStrike" dirty="0">
                          <a:solidFill>
                            <a:srgbClr val="000000"/>
                          </a:solidFill>
                          <a:effectLst/>
                          <a:latin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500" b="1" i="0" u="none" strike="noStrike" dirty="0">
                          <a:solidFill>
                            <a:srgbClr val="000000"/>
                          </a:solidFill>
                          <a:effectLst/>
                          <a:latin typeface="Arial" panose="020B0604020202020204" pitchFamily="34" charset="0"/>
                        </a:rPr>
                        <a:t>SRSP St.II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73.138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178.066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142.815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101.00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1"/>
                  </a:ext>
                </a:extLst>
              </a:tr>
              <a:tr h="306773">
                <a:tc>
                  <a:txBody>
                    <a:bodyPr/>
                    <a:lstStyle/>
                    <a:p>
                      <a:pPr algn="ctr" rtl="0" fontAlgn="ctr"/>
                      <a:r>
                        <a:rPr lang="en-US" sz="1500" b="1" i="0" u="none" strike="noStrike" dirty="0">
                          <a:solidFill>
                            <a:srgbClr val="000000"/>
                          </a:solidFill>
                          <a:effectLst/>
                          <a:latin typeface="Arial" panose="020B0604020202020204" pitchFamily="34" charset="0"/>
                        </a:rPr>
                        <a:t>11.</a:t>
                      </a:r>
                      <a:endParaRPr lang="en-IN" sz="15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Indiramma Flood Flow Canal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93.587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93.587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2.954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2.954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2"/>
                  </a:ext>
                </a:extLst>
              </a:tr>
              <a:tr h="236494">
                <a:tc>
                  <a:txBody>
                    <a:bodyPr/>
                    <a:lstStyle/>
                    <a:p>
                      <a:pPr algn="ctr" rtl="0" fontAlgn="ctr"/>
                      <a:endParaRPr lang="en-IN" sz="15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500" b="1" i="0" u="none" strike="noStrike" kern="1200" dirty="0">
                          <a:solidFill>
                            <a:srgbClr val="000000"/>
                          </a:solidFill>
                          <a:effectLst/>
                          <a:latin typeface="Arial" panose="020B0604020202020204" pitchFamily="34" charset="0"/>
                          <a:ea typeface="+mn-ea"/>
                          <a:cs typeface="Arial" panose="020B0604020202020204" pitchFamily="34" charset="0"/>
                        </a:rPr>
                        <a:t>Total</a:t>
                      </a:r>
                      <a:endParaRPr lang="en-IN" sz="1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500" b="1" i="0" u="none" strike="noStrike" dirty="0">
                          <a:solidFill>
                            <a:srgbClr val="000000"/>
                          </a:solidFill>
                          <a:effectLst/>
                          <a:latin typeface="Arial"/>
                        </a:rPr>
                        <a:t>529.028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636.042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342.022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500" b="1" i="0" u="none" strike="noStrike" kern="1200" dirty="0">
                          <a:solidFill>
                            <a:srgbClr val="000000"/>
                          </a:solidFill>
                          <a:effectLst/>
                          <a:latin typeface="Arial" panose="020B0604020202020204" pitchFamily="34" charset="0"/>
                          <a:ea typeface="+mn-ea"/>
                          <a:cs typeface="Arial" panose="020B0604020202020204" pitchFamily="34" charset="0"/>
                        </a:rPr>
                        <a:t>237.243</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3"/>
                  </a:ext>
                </a:extLst>
              </a:tr>
            </a:tbl>
          </a:graphicData>
        </a:graphic>
      </p:graphicFrame>
      <p:sp>
        <p:nvSpPr>
          <p:cNvPr id="2" name="TextBox 1"/>
          <p:cNvSpPr txBox="1"/>
          <p:nvPr/>
        </p:nvSpPr>
        <p:spPr>
          <a:xfrm>
            <a:off x="8422946" y="1018055"/>
            <a:ext cx="1152880" cy="323165"/>
          </a:xfrm>
          <a:prstGeom prst="rect">
            <a:avLst/>
          </a:prstGeom>
          <a:noFill/>
        </p:spPr>
        <p:txBody>
          <a:bodyPr wrap="none" rtlCol="0">
            <a:spAutoFit/>
          </a:bodyPr>
          <a:lstStyle/>
          <a:p>
            <a:r>
              <a:rPr lang="en-US" sz="1500" b="1" dirty="0">
                <a:latin typeface="Arial" panose="020B0604020202020204" pitchFamily="34" charset="0"/>
                <a:cs typeface="Arial" panose="020B0604020202020204" pitchFamily="34" charset="0"/>
              </a:rPr>
              <a:t>(in Th. ha.)</a:t>
            </a:r>
            <a:endParaRPr lang="en-IN" sz="15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92876"/>
            <a:ext cx="3343275" cy="365125"/>
          </a:xfrm>
        </p:spPr>
        <p:txBody>
          <a:bodyPr/>
          <a:lstStyle/>
          <a:p>
            <a:r>
              <a:rPr lang="en-IN" sz="1800" dirty="0"/>
              <a:t>TELANGANA</a:t>
            </a: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6</a:t>
            </a:r>
            <a:r>
              <a:rPr lang="en-IN" sz="2000" b="1" baseline="30000" dirty="0"/>
              <a:t>th</a:t>
            </a:r>
            <a:r>
              <a:rPr lang="en-IN" sz="2000" b="1" dirty="0"/>
              <a:t> PIRC Meeting  (Chandigarh, 28</a:t>
            </a:r>
            <a:r>
              <a:rPr lang="en-IN" sz="2000" b="1" baseline="30000" dirty="0"/>
              <a:t>th</a:t>
            </a:r>
            <a:r>
              <a:rPr lang="en-IN" sz="2000" b="1" dirty="0"/>
              <a:t> Feb 2020): 	Progress Review Presentations</a:t>
            </a:r>
            <a:endParaRPr lang="en-US" sz="2000" b="1" dirty="0"/>
          </a:p>
        </p:txBody>
      </p:sp>
    </p:spTree>
    <p:extLst>
      <p:ext uri="{BB962C8B-B14F-4D97-AF65-F5344CB8AC3E}">
        <p14:creationId xmlns:p14="http://schemas.microsoft.com/office/powerpoint/2010/main" val="2556556610"/>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8001AB4-14A3-4CF1-857D-502DBDB6D1DC}"/>
              </a:ext>
            </a:extLst>
          </p:cNvPr>
          <p:cNvSpPr>
            <a:spLocks noGrp="1"/>
          </p:cNvSpPr>
          <p:nvPr>
            <p:ph type="ctrTitle"/>
          </p:nvPr>
        </p:nvSpPr>
        <p:spPr/>
        <p:txBody>
          <a:bodyPr/>
          <a:lstStyle/>
          <a:p>
            <a:r>
              <a:rPr lang="en-IN" b="1" dirty="0">
                <a:solidFill>
                  <a:srgbClr val="FF0000"/>
                </a:solidFill>
              </a:rPr>
              <a:t>Thank You</a:t>
            </a:r>
          </a:p>
        </p:txBody>
      </p:sp>
      <p:sp>
        <p:nvSpPr>
          <p:cNvPr id="5" name="Footer Placeholder 5">
            <a:extLst>
              <a:ext uri="{FF2B5EF4-FFF2-40B4-BE49-F238E27FC236}">
                <a16:creationId xmlns:a16="http://schemas.microsoft.com/office/drawing/2014/main" xmlns="" id="{0D028AC0-2482-4CEC-8728-6B8B897EFE20}"/>
              </a:ext>
            </a:extLst>
          </p:cNvPr>
          <p:cNvSpPr>
            <a:spLocks noGrp="1"/>
          </p:cNvSpPr>
          <p:nvPr>
            <p:ph type="ftr" sz="quarter" idx="11"/>
          </p:nvPr>
        </p:nvSpPr>
        <p:spPr>
          <a:xfrm>
            <a:off x="3281363" y="6492876"/>
            <a:ext cx="3343275" cy="365125"/>
          </a:xfrm>
        </p:spPr>
        <p:txBody>
          <a:bodyPr/>
          <a:lstStyle/>
          <a:p>
            <a:r>
              <a:rPr lang="en-IN" sz="1800" dirty="0"/>
              <a:t>TELANGANA</a:t>
            </a:r>
          </a:p>
        </p:txBody>
      </p:sp>
    </p:spTree>
    <p:extLst>
      <p:ext uri="{BB962C8B-B14F-4D97-AF65-F5344CB8AC3E}">
        <p14:creationId xmlns:p14="http://schemas.microsoft.com/office/powerpoint/2010/main" val="149068131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294618" y="646386"/>
            <a:ext cx="9235638" cy="583325"/>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3600" b="1" dirty="0" smtClean="0">
                <a:solidFill>
                  <a:srgbClr val="800000"/>
                </a:solidFill>
                <a:effectLst>
                  <a:outerShdw blurRad="38100" dist="38100" dir="2700000" algn="tl">
                    <a:srgbClr val="C0C0C0"/>
                  </a:outerShdw>
                </a:effectLst>
              </a:rPr>
              <a:t>Andhra Pradesh</a:t>
            </a:r>
            <a:endParaRPr lang="en-US" sz="3600" b="1" dirty="0"/>
          </a:p>
        </p:txBody>
      </p:sp>
      <p:graphicFrame>
        <p:nvGraphicFramePr>
          <p:cNvPr id="4" name="Content Placeholder 3"/>
          <p:cNvGraphicFramePr>
            <a:graphicFrameLocks noGrp="1"/>
          </p:cNvGraphicFramePr>
          <p:nvPr>
            <p:extLst>
              <p:ext uri="{D42A27DB-BD31-4B8C-83A1-F6EECF244321}">
                <p14:modId xmlns:p14="http://schemas.microsoft.com/office/powerpoint/2010/main" val="3155145291"/>
              </p:ext>
            </p:extLst>
          </p:nvPr>
        </p:nvGraphicFramePr>
        <p:xfrm>
          <a:off x="373086" y="1270533"/>
          <a:ext cx="9346495" cy="928657"/>
        </p:xfrm>
        <a:graphic>
          <a:graphicData uri="http://schemas.openxmlformats.org/drawingml/2006/table">
            <a:tbl>
              <a:tblPr/>
              <a:tblGrid>
                <a:gridCol w="9346495"/>
              </a:tblGrid>
              <a:tr h="928657">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000" b="1" i="0" u="none" strike="noStrike" cap="none" normalizeH="0" baseline="0" dirty="0" smtClean="0">
                          <a:ln>
                            <a:noFill/>
                          </a:ln>
                          <a:solidFill>
                            <a:schemeClr val="tx1"/>
                          </a:solidFill>
                          <a:effectLst/>
                          <a:latin typeface="Arial" pitchFamily="34" charset="0"/>
                          <a:ea typeface="MS PGothic" pitchFamily="34" charset="-128"/>
                        </a:rPr>
                        <a:t>Number of Projects : 7                            Projects Included: 7</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000" b="1" i="0" u="none" strike="noStrike" cap="none" normalizeH="0" baseline="0" dirty="0" smtClean="0">
                          <a:ln>
                            <a:noFill/>
                          </a:ln>
                          <a:solidFill>
                            <a:schemeClr val="tx1"/>
                          </a:solidFill>
                          <a:effectLst/>
                          <a:latin typeface="Arial" pitchFamily="34" charset="0"/>
                          <a:ea typeface="MS PGothic" pitchFamily="34" charset="-128"/>
                        </a:rPr>
                        <a:t>Projects Availing CA: 7                           Projects Reporting Progress:0</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bl>
          </a:graphicData>
        </a:graphic>
      </p:graphicFrame>
      <p:cxnSp>
        <p:nvCxnSpPr>
          <p:cNvPr id="5" name="Straight Arrow Connector 4"/>
          <p:cNvCxnSpPr/>
          <p:nvPr/>
        </p:nvCxnSpPr>
        <p:spPr>
          <a:xfrm>
            <a:off x="4953000" y="2549614"/>
            <a:ext cx="27220" cy="2695903"/>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0" y="0"/>
            <a:ext cx="9906000" cy="601884"/>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smtClean="0"/>
              <a:t>7</a:t>
            </a:r>
            <a:r>
              <a:rPr lang="en-IN" sz="2000" b="1" baseline="30000" dirty="0" smtClean="0"/>
              <a:t>th</a:t>
            </a:r>
            <a:r>
              <a:rPr lang="en-IN" sz="2000" b="1" dirty="0" smtClean="0"/>
              <a:t> PIRC Meeting  (11</a:t>
            </a:r>
            <a:r>
              <a:rPr lang="en-IN" sz="2000" b="1" baseline="30000" dirty="0" smtClean="0"/>
              <a:t>th</a:t>
            </a:r>
            <a:r>
              <a:rPr lang="en-IN" sz="2000" b="1" dirty="0" smtClean="0"/>
              <a:t> September 2020):	</a:t>
            </a:r>
          </a:p>
          <a:p>
            <a:pPr algn="ctr"/>
            <a:r>
              <a:rPr lang="en-IN" sz="2000" b="1" dirty="0" smtClean="0"/>
              <a:t>Progress Review Presentations</a:t>
            </a:r>
            <a:endParaRPr lang="en-US" sz="2000" b="1" dirty="0"/>
          </a:p>
        </p:txBody>
      </p:sp>
      <p:sp>
        <p:nvSpPr>
          <p:cNvPr id="10" name="Footer Placeholder 5"/>
          <p:cNvSpPr>
            <a:spLocks noGrp="1"/>
          </p:cNvSpPr>
          <p:nvPr>
            <p:ph type="ftr" sz="quarter" idx="11"/>
          </p:nvPr>
        </p:nvSpPr>
        <p:spPr>
          <a:xfrm>
            <a:off x="3294972" y="6322755"/>
            <a:ext cx="3343275" cy="365125"/>
          </a:xfrm>
        </p:spPr>
        <p:txBody>
          <a:bodyPr/>
          <a:lstStyle/>
          <a:p>
            <a:r>
              <a:rPr lang="en-US" sz="1800" b="1" dirty="0" smtClean="0">
                <a:solidFill>
                  <a:schemeClr val="tx1"/>
                </a:solidFill>
                <a:latin typeface="Book Antiqua" pitchFamily="18" charset="0"/>
              </a:rPr>
              <a:t>ANDHRA PRADESH</a:t>
            </a:r>
            <a:endParaRPr lang="en-IN" sz="1800" b="1" dirty="0">
              <a:solidFill>
                <a:schemeClr val="tx1"/>
              </a:solidFill>
              <a:latin typeface="Book Antiqua" pitchFamily="18" charset="0"/>
            </a:endParaRPr>
          </a:p>
        </p:txBody>
      </p:sp>
      <p:graphicFrame>
        <p:nvGraphicFramePr>
          <p:cNvPr id="12" name="Chart 11"/>
          <p:cNvGraphicFramePr>
            <a:graphicFrameLocks/>
          </p:cNvGraphicFramePr>
          <p:nvPr>
            <p:extLst>
              <p:ext uri="{D42A27DB-BD31-4B8C-83A1-F6EECF244321}">
                <p14:modId xmlns:p14="http://schemas.microsoft.com/office/powerpoint/2010/main" val="1773582596"/>
              </p:ext>
            </p:extLst>
          </p:nvPr>
        </p:nvGraphicFramePr>
        <p:xfrm>
          <a:off x="265968" y="2206988"/>
          <a:ext cx="9428503" cy="39379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006796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2906"/>
            <a:ext cx="9906000" cy="474562"/>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CCA Progress</a:t>
            </a:r>
          </a:p>
        </p:txBody>
      </p:sp>
      <p:sp>
        <p:nvSpPr>
          <p:cNvPr id="2" name="TextBox 1"/>
          <p:cNvSpPr txBox="1"/>
          <p:nvPr/>
        </p:nvSpPr>
        <p:spPr>
          <a:xfrm>
            <a:off x="7734365" y="786690"/>
            <a:ext cx="1786066" cy="338554"/>
          </a:xfrm>
          <a:prstGeom prst="rect">
            <a:avLst/>
          </a:prstGeom>
          <a:noFill/>
        </p:spPr>
        <p:txBody>
          <a:bodyPr wrap="none" rtlCol="0">
            <a:spAutoFit/>
          </a:bodyPr>
          <a:lstStyle/>
          <a:p>
            <a:r>
              <a:rPr lang="en-US" sz="1200" b="1" dirty="0" smtClean="0">
                <a:latin typeface="Arial" panose="020B0604020202020204" pitchFamily="34" charset="0"/>
                <a:cs typeface="Arial" panose="020B0604020202020204" pitchFamily="34" charset="0"/>
              </a:rPr>
              <a:t>( </a:t>
            </a:r>
            <a:r>
              <a:rPr lang="en-US" sz="1600" b="1" dirty="0" smtClean="0">
                <a:latin typeface="Arial" panose="020B0604020202020204" pitchFamily="34" charset="0"/>
                <a:cs typeface="Arial" panose="020B0604020202020204" pitchFamily="34" charset="0"/>
              </a:rPr>
              <a:t>Area in Th. Ha.)</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92876"/>
            <a:ext cx="3343275" cy="365125"/>
          </a:xfrm>
        </p:spPr>
        <p:txBody>
          <a:bodyPr/>
          <a:lstStyle/>
          <a:p>
            <a:r>
              <a:rPr lang="en-US" sz="1800" b="1" dirty="0" smtClean="0">
                <a:solidFill>
                  <a:schemeClr val="tx1"/>
                </a:solidFill>
                <a:latin typeface="Book Antiqua" pitchFamily="18" charset="0"/>
              </a:rPr>
              <a:t>ANDHRA PRADESH</a:t>
            </a:r>
            <a:endParaRPr lang="en-IN" sz="1800" b="1" dirty="0">
              <a:solidFill>
                <a:schemeClr val="tx1"/>
              </a:solidFill>
              <a:latin typeface="Book Antiqua" pitchFamily="18" charset="0"/>
            </a:endParaRPr>
          </a:p>
        </p:txBody>
      </p:sp>
      <p:sp>
        <p:nvSpPr>
          <p:cNvPr id="7" name="Rectangle 6"/>
          <p:cNvSpPr/>
          <p:nvPr/>
        </p:nvSpPr>
        <p:spPr>
          <a:xfrm>
            <a:off x="1" y="0"/>
            <a:ext cx="9906000" cy="671332"/>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smtClean="0"/>
              <a:t>7</a:t>
            </a:r>
            <a:r>
              <a:rPr lang="en-IN" sz="2000" b="1" baseline="30000" dirty="0" smtClean="0"/>
              <a:t>th</a:t>
            </a:r>
            <a:r>
              <a:rPr lang="en-IN" sz="2000" b="1" dirty="0" smtClean="0"/>
              <a:t> PIRC Meeting  (11</a:t>
            </a:r>
            <a:r>
              <a:rPr lang="en-IN" sz="2000" b="1" baseline="30000" dirty="0" smtClean="0"/>
              <a:t>th</a:t>
            </a:r>
            <a:r>
              <a:rPr lang="en-IN" sz="2000" b="1" dirty="0" smtClean="0"/>
              <a:t> September 2020): 	</a:t>
            </a:r>
          </a:p>
          <a:p>
            <a:pPr algn="ctr"/>
            <a:r>
              <a:rPr lang="en-IN" sz="2000" b="1" dirty="0" smtClean="0"/>
              <a:t>Progress Review Presentations</a:t>
            </a:r>
            <a:endParaRPr lang="en-US" sz="2000" b="1" dirty="0"/>
          </a:p>
        </p:txBody>
      </p:sp>
      <p:graphicFrame>
        <p:nvGraphicFramePr>
          <p:cNvPr id="10" name="Table 9"/>
          <p:cNvGraphicFramePr>
            <a:graphicFrameLocks noGrp="1"/>
          </p:cNvGraphicFramePr>
          <p:nvPr>
            <p:extLst>
              <p:ext uri="{D42A27DB-BD31-4B8C-83A1-F6EECF244321}">
                <p14:modId xmlns:p14="http://schemas.microsoft.com/office/powerpoint/2010/main" val="3526229325"/>
              </p:ext>
            </p:extLst>
          </p:nvPr>
        </p:nvGraphicFramePr>
        <p:xfrm>
          <a:off x="192787" y="1291522"/>
          <a:ext cx="9520427" cy="5162418"/>
        </p:xfrm>
        <a:graphic>
          <a:graphicData uri="http://schemas.openxmlformats.org/drawingml/2006/table">
            <a:tbl>
              <a:tblPr/>
              <a:tblGrid>
                <a:gridCol w="471279"/>
                <a:gridCol w="1098942"/>
                <a:gridCol w="785110"/>
                <a:gridCol w="822686"/>
                <a:gridCol w="837934"/>
                <a:gridCol w="940122"/>
                <a:gridCol w="797059"/>
                <a:gridCol w="858372"/>
                <a:gridCol w="958414"/>
                <a:gridCol w="1028786"/>
                <a:gridCol w="921723"/>
              </a:tblGrid>
              <a:tr h="275107">
                <a:tc rowSpan="2">
                  <a:txBody>
                    <a:bodyPr/>
                    <a:lstStyle/>
                    <a:p>
                      <a:pPr algn="ctr" rtl="0" fontAlgn="t"/>
                      <a:r>
                        <a:rPr lang="en-US" sz="1050" b="1" i="0" u="none" strike="noStrike" dirty="0">
                          <a:solidFill>
                            <a:srgbClr val="000000"/>
                          </a:solidFill>
                          <a:latin typeface="Arial"/>
                        </a:rPr>
                        <a:t>Sr. No.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rowSpan="2">
                  <a:txBody>
                    <a:bodyPr/>
                    <a:lstStyle/>
                    <a:p>
                      <a:pPr algn="ctr" rtl="0" fontAlgn="t"/>
                      <a:r>
                        <a:rPr lang="en-US" sz="1050" b="1" i="0" u="none" strike="noStrike">
                          <a:solidFill>
                            <a:srgbClr val="000000"/>
                          </a:solidFill>
                          <a:latin typeface="Arial"/>
                        </a:rPr>
                        <a:t>Project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rowSpan="2">
                  <a:txBody>
                    <a:bodyPr/>
                    <a:lstStyle/>
                    <a:p>
                      <a:pPr algn="ctr" rtl="0" fontAlgn="t"/>
                      <a:r>
                        <a:rPr lang="en-US" sz="1050" b="1" i="0" u="none" strike="noStrike">
                          <a:solidFill>
                            <a:srgbClr val="000000"/>
                          </a:solidFill>
                          <a:latin typeface="Arial"/>
                        </a:rPr>
                        <a:t>Balance CCA Target</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gridSpan="7">
                  <a:txBody>
                    <a:bodyPr/>
                    <a:lstStyle/>
                    <a:p>
                      <a:pPr algn="ctr" rtl="0" fontAlgn="t"/>
                      <a:r>
                        <a:rPr lang="en-US" sz="1050" b="1" i="0" u="none" strike="noStrike">
                          <a:solidFill>
                            <a:srgbClr val="000000"/>
                          </a:solidFill>
                          <a:latin typeface="Arial"/>
                        </a:rPr>
                        <a:t>CCA Progress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a:txBody>
                    <a:bodyPr/>
                    <a:lstStyle/>
                    <a:p>
                      <a:pPr algn="ctr" rtl="0" fontAlgn="t"/>
                      <a:r>
                        <a:rPr lang="en-US" sz="1050" b="1" i="0" u="none" strike="noStrike" dirty="0">
                          <a:solidFill>
                            <a:srgbClr val="000000"/>
                          </a:solidFill>
                          <a:latin typeface="Arial"/>
                        </a:rPr>
                        <a:t>Target for  </a:t>
                      </a:r>
                      <a:r>
                        <a:rPr lang="en-US" sz="1050" b="1" i="0" u="none" strike="noStrike" dirty="0" smtClean="0">
                          <a:solidFill>
                            <a:srgbClr val="000000"/>
                          </a:solidFill>
                          <a:latin typeface="Arial"/>
                        </a:rPr>
                        <a:t>2021-22</a:t>
                      </a:r>
                      <a:endParaRPr lang="en-US" sz="1050" b="1" i="0" u="none" strike="noStrike" dirty="0">
                        <a:solidFill>
                          <a:srgbClr val="000000"/>
                        </a:solidFill>
                        <a:latin typeface="Arial"/>
                      </a:endParaRP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r>
              <a:tr h="423336">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050" b="1" i="0" u="none" strike="noStrike" dirty="0">
                          <a:solidFill>
                            <a:srgbClr val="000000"/>
                          </a:solidFill>
                          <a:latin typeface="Arial"/>
                        </a:rPr>
                        <a:t>2016-17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2017-18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2018-19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a:solidFill>
                            <a:srgbClr val="000000"/>
                          </a:solidFill>
                          <a:latin typeface="Arial"/>
                        </a:rPr>
                        <a:t>2019-20</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smtClean="0">
                          <a:solidFill>
                            <a:srgbClr val="000000"/>
                          </a:solidFill>
                          <a:latin typeface="Arial"/>
                        </a:rPr>
                        <a:t>2020-21</a:t>
                      </a:r>
                      <a:endParaRPr lang="en-US" sz="1050" b="1" i="0" u="none" strike="noStrike" dirty="0">
                        <a:solidFill>
                          <a:srgbClr val="000000"/>
                        </a:solidFill>
                        <a:latin typeface="Arial"/>
                      </a:endParaRP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a:solidFill>
                            <a:srgbClr val="000000"/>
                          </a:solidFill>
                          <a:latin typeface="Arial"/>
                        </a:rPr>
                        <a:t>Total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 Progress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vMerge="1">
                  <a:txBody>
                    <a:bodyPr/>
                    <a:lstStyle/>
                    <a:p>
                      <a:endParaRPr lang="en-US"/>
                    </a:p>
                  </a:txBody>
                  <a:tcPr/>
                </a:tc>
              </a:tr>
              <a:tr h="462102">
                <a:tc>
                  <a:txBody>
                    <a:bodyPr/>
                    <a:lstStyle/>
                    <a:p>
                      <a:pPr algn="ctr" rtl="0" fontAlgn="ctr"/>
                      <a:r>
                        <a:rPr lang="en-US" sz="1050" b="1" i="0" u="none" strike="noStrike">
                          <a:solidFill>
                            <a:srgbClr val="000000"/>
                          </a:solidFill>
                          <a:latin typeface="Arial"/>
                        </a:rPr>
                        <a:t>1</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Gundalkamma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32.4</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21.38</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462102">
                <a:tc>
                  <a:txBody>
                    <a:bodyPr/>
                    <a:lstStyle/>
                    <a:p>
                      <a:pPr algn="ctr" rtl="0" fontAlgn="ctr"/>
                      <a:r>
                        <a:rPr lang="en-US" sz="1050" b="1" i="0" u="none" strike="noStrike">
                          <a:solidFill>
                            <a:srgbClr val="000000"/>
                          </a:solidFill>
                          <a:latin typeface="Arial"/>
                        </a:rPr>
                        <a:t>2</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err="1">
                          <a:solidFill>
                            <a:srgbClr val="000000"/>
                          </a:solidFill>
                          <a:latin typeface="Arial"/>
                        </a:rPr>
                        <a:t>Musurumilli</a:t>
                      </a:r>
                      <a:r>
                        <a:rPr lang="en-US" sz="1050" b="1" i="0" u="none" strike="noStrike" dirty="0">
                          <a:solidFill>
                            <a:srgbClr val="000000"/>
                          </a:solidFill>
                          <a:latin typeface="Arial"/>
                        </a:rPr>
                        <a:t>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5.92</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3.90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462102">
                <a:tc>
                  <a:txBody>
                    <a:bodyPr/>
                    <a:lstStyle/>
                    <a:p>
                      <a:pPr algn="ctr" rtl="0" fontAlgn="ctr"/>
                      <a:r>
                        <a:rPr lang="en-US" sz="1050" b="1" i="0" u="none" strike="noStrike">
                          <a:solidFill>
                            <a:srgbClr val="000000"/>
                          </a:solidFill>
                          <a:latin typeface="Arial"/>
                        </a:rPr>
                        <a:t>3</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Pushkara LIS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46.55</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30.72</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462102">
                <a:tc>
                  <a:txBody>
                    <a:bodyPr/>
                    <a:lstStyle/>
                    <a:p>
                      <a:pPr algn="ctr" rtl="0" fontAlgn="ctr"/>
                      <a:r>
                        <a:rPr lang="en-US" sz="1050" b="1" i="0" u="none" strike="noStrike">
                          <a:solidFill>
                            <a:srgbClr val="000000"/>
                          </a:solidFill>
                          <a:latin typeface="Arial"/>
                        </a:rPr>
                        <a:t>4</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Tadipudi LIS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54.35</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35.87</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993741">
                <a:tc>
                  <a:txBody>
                    <a:bodyPr/>
                    <a:lstStyle/>
                    <a:p>
                      <a:pPr algn="ctr" rtl="0" fontAlgn="ctr"/>
                      <a:r>
                        <a:rPr lang="en-US" sz="1050" b="1" i="0" u="none" strike="noStrike">
                          <a:solidFill>
                            <a:srgbClr val="000000"/>
                          </a:solidFill>
                          <a:latin typeface="Arial"/>
                        </a:rPr>
                        <a:t>5</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Taraka Thirtha Sagaram Reservoir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4.35</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smtClean="0">
                          <a:ln>
                            <a:noFill/>
                          </a:ln>
                          <a:solidFill>
                            <a:srgbClr val="000000"/>
                          </a:solidFill>
                          <a:effectLst/>
                          <a:uLnTx/>
                          <a:uFillTx/>
                          <a:latin typeface="Arial"/>
                          <a:ea typeface="+mn-ea"/>
                          <a:cs typeface="+mn-cs"/>
                        </a:rPr>
                        <a:t>-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smtClean="0">
                          <a:ln>
                            <a:noFill/>
                          </a:ln>
                          <a:solidFill>
                            <a:srgbClr val="000000"/>
                          </a:solidFill>
                          <a:effectLst/>
                          <a:uLnTx/>
                          <a:uFillTx/>
                          <a:latin typeface="Arial"/>
                          <a:ea typeface="+mn-ea"/>
                          <a:cs typeface="+mn-cs"/>
                        </a:rPr>
                        <a:t>(Works will be taken up after completion of </a:t>
                      </a:r>
                      <a:r>
                        <a:rPr kumimoji="0" lang="en-US" sz="1050" b="1" i="0" u="none" strike="noStrike" kern="1200" cap="none" spc="0" normalizeH="0" baseline="0" noProof="0" dirty="0" err="1" smtClean="0">
                          <a:ln>
                            <a:noFill/>
                          </a:ln>
                          <a:solidFill>
                            <a:srgbClr val="000000"/>
                          </a:solidFill>
                          <a:effectLst/>
                          <a:uLnTx/>
                          <a:uFillTx/>
                          <a:latin typeface="Arial"/>
                          <a:ea typeface="+mn-ea"/>
                          <a:cs typeface="+mn-cs"/>
                        </a:rPr>
                        <a:t>Distributory</a:t>
                      </a:r>
                      <a:r>
                        <a:rPr kumimoji="0" lang="en-US" sz="1050" b="1" i="0" u="none" strike="noStrike" kern="1200" cap="none" spc="0" normalizeH="0" baseline="0" noProof="0" dirty="0" smtClean="0">
                          <a:ln>
                            <a:noFill/>
                          </a:ln>
                          <a:solidFill>
                            <a:srgbClr val="000000"/>
                          </a:solidFill>
                          <a:effectLst/>
                          <a:uLnTx/>
                          <a:uFillTx/>
                          <a:latin typeface="Arial"/>
                          <a:ea typeface="+mn-ea"/>
                          <a:cs typeface="+mn-cs"/>
                        </a:rPr>
                        <a:t> System)</a:t>
                      </a:r>
                      <a:endParaRPr kumimoji="0" lang="en-US" sz="1050" b="1" i="0" u="none" strike="noStrike" kern="1200" cap="none" spc="0" normalizeH="0" baseline="0" noProof="0" dirty="0">
                        <a:ln>
                          <a:noFill/>
                        </a:ln>
                        <a:solidFill>
                          <a:srgbClr val="000000"/>
                        </a:solidFill>
                        <a:effectLst/>
                        <a:uLnTx/>
                        <a:uFillTx/>
                        <a:latin typeface="Arial"/>
                        <a:ea typeface="+mn-ea"/>
                        <a:cs typeface="+mn-cs"/>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980684">
                <a:tc>
                  <a:txBody>
                    <a:bodyPr/>
                    <a:lstStyle/>
                    <a:p>
                      <a:pPr algn="ctr" rtl="0" fontAlgn="ctr"/>
                      <a:r>
                        <a:rPr lang="en-US" sz="1050" b="1" i="0" u="none" strike="noStrike">
                          <a:solidFill>
                            <a:srgbClr val="000000"/>
                          </a:solidFill>
                          <a:latin typeface="Arial"/>
                        </a:rPr>
                        <a:t>6</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err="1" smtClean="0">
                          <a:solidFill>
                            <a:srgbClr val="000000"/>
                          </a:solidFill>
                          <a:latin typeface="Arial"/>
                        </a:rPr>
                        <a:t>Thotapali</a:t>
                      </a:r>
                      <a:r>
                        <a:rPr lang="en-US" sz="1050" b="1" i="0" u="none" strike="noStrike" dirty="0" smtClean="0">
                          <a:solidFill>
                            <a:srgbClr val="000000"/>
                          </a:solidFill>
                          <a:latin typeface="Arial"/>
                        </a:rPr>
                        <a:t> </a:t>
                      </a:r>
                      <a:r>
                        <a:rPr lang="en-US" sz="1050" b="1" i="0" u="none" strike="noStrike" dirty="0">
                          <a:solidFill>
                            <a:srgbClr val="000000"/>
                          </a:solidFill>
                          <a:latin typeface="Arial"/>
                        </a:rPr>
                        <a:t>Barrage Project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29.14</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19.23</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6035">
                <a:tc>
                  <a:txBody>
                    <a:bodyPr/>
                    <a:lstStyle/>
                    <a:p>
                      <a:pPr algn="ctr" rtl="0" fontAlgn="ctr"/>
                      <a:r>
                        <a:rPr lang="en-US" sz="1050" b="1" i="0" u="none" strike="noStrike">
                          <a:solidFill>
                            <a:srgbClr val="000000"/>
                          </a:solidFill>
                          <a:latin typeface="Arial"/>
                        </a:rPr>
                        <a:t>7</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Yerracalva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5.92</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3.90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75107">
                <a:tc>
                  <a:txBody>
                    <a:bodyPr/>
                    <a:lstStyle/>
                    <a:p>
                      <a:pPr algn="ctr" fontAlgn="ctr"/>
                      <a:r>
                        <a:rPr lang="en-US" sz="1050" b="1" i="0" u="none" strike="noStrike">
                          <a:solidFill>
                            <a:srgbClr val="000000"/>
                          </a:solidFill>
                          <a:latin typeface="Arial"/>
                        </a:rPr>
                        <a:t>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TOTAL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178.6</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115.00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2361416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773906" y="500064"/>
          <a:ext cx="8667749" cy="6278565"/>
        </p:xfrm>
        <a:graphic>
          <a:graphicData uri="http://schemas.openxmlformats.org/drawingml/2006/table">
            <a:tbl>
              <a:tblPr/>
              <a:tblGrid>
                <a:gridCol w="596805"/>
                <a:gridCol w="1261172"/>
                <a:gridCol w="540502"/>
                <a:gridCol w="766478"/>
                <a:gridCol w="702073"/>
                <a:gridCol w="702073"/>
                <a:gridCol w="695169"/>
                <a:gridCol w="833275"/>
                <a:gridCol w="664367"/>
                <a:gridCol w="664367"/>
                <a:gridCol w="1241468"/>
              </a:tblGrid>
              <a:tr h="341273">
                <a:tc gridSpan="11">
                  <a:txBody>
                    <a:bodyPr/>
                    <a:lstStyle/>
                    <a:p>
                      <a:pPr algn="ctr" rtl="0" fontAlgn="b"/>
                      <a:r>
                        <a:rPr lang="en-US" sz="1600" b="1" i="0" u="none" strike="noStrike" baseline="0" dirty="0" smtClean="0">
                          <a:solidFill>
                            <a:srgbClr val="000000"/>
                          </a:solidFill>
                          <a:latin typeface="+mn-lt"/>
                        </a:rPr>
                        <a:t>7</a:t>
                      </a:r>
                      <a:r>
                        <a:rPr lang="en-US" sz="1600" b="1" i="0" u="none" strike="noStrike" baseline="30000" dirty="0" smtClean="0">
                          <a:solidFill>
                            <a:srgbClr val="000000"/>
                          </a:solidFill>
                          <a:latin typeface="+mn-lt"/>
                        </a:rPr>
                        <a:t>th</a:t>
                      </a:r>
                      <a:r>
                        <a:rPr lang="en-US" sz="1600" b="1" i="0" u="none" strike="noStrike" dirty="0" smtClean="0">
                          <a:solidFill>
                            <a:srgbClr val="000000"/>
                          </a:solidFill>
                          <a:latin typeface="+mn-lt"/>
                        </a:rPr>
                        <a:t> PIRC Meeting  (virtual, 11</a:t>
                      </a:r>
                      <a:r>
                        <a:rPr lang="en-US" sz="1600" b="1" i="0" u="none" strike="noStrike" baseline="30000" dirty="0" smtClean="0">
                          <a:solidFill>
                            <a:srgbClr val="000000"/>
                          </a:solidFill>
                          <a:latin typeface="+mn-lt"/>
                        </a:rPr>
                        <a:t>th</a:t>
                      </a:r>
                      <a:r>
                        <a:rPr lang="en-US" sz="1600" b="1" i="0" u="none" strike="noStrike" dirty="0" smtClean="0">
                          <a:solidFill>
                            <a:srgbClr val="000000"/>
                          </a:solidFill>
                          <a:latin typeface="+mn-lt"/>
                        </a:rPr>
                        <a:t> Sept 2020): Progress Review Presentations </a:t>
                      </a:r>
                      <a:endParaRPr lang="en-US" sz="1600" b="1" i="0" u="none" strike="noStrike" dirty="0">
                        <a:solidFill>
                          <a:srgbClr val="000000"/>
                        </a:solidFill>
                        <a:latin typeface="+mn-lt"/>
                      </a:endParaRPr>
                    </a:p>
                  </a:txBody>
                  <a:tcPr marL="7655" marR="7655" marT="7067"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352648">
                <a:tc gridSpan="11">
                  <a:txBody>
                    <a:bodyPr/>
                    <a:lstStyle/>
                    <a:p>
                      <a:pPr algn="ctr" rtl="0" fontAlgn="b"/>
                      <a:r>
                        <a:rPr lang="en-US" sz="2000" b="1" i="0" u="none" strike="noStrike" dirty="0">
                          <a:solidFill>
                            <a:srgbClr val="7030A0"/>
                          </a:solidFill>
                          <a:latin typeface="Arial Narrow"/>
                        </a:rPr>
                        <a:t>CCA PROGRESS </a:t>
                      </a:r>
                    </a:p>
                  </a:txBody>
                  <a:tcPr marL="7655" marR="7655" marT="7067"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307146">
                <a:tc gridSpan="11">
                  <a:txBody>
                    <a:bodyPr/>
                    <a:lstStyle/>
                    <a:p>
                      <a:pPr algn="r" rtl="0" fontAlgn="b"/>
                      <a:r>
                        <a:rPr lang="en-US" sz="1800" b="1" i="0" u="none" strike="noStrike" dirty="0">
                          <a:solidFill>
                            <a:srgbClr val="000000"/>
                          </a:solidFill>
                          <a:latin typeface="Arial Narrow"/>
                        </a:rPr>
                        <a:t>(Area in </a:t>
                      </a:r>
                      <a:r>
                        <a:rPr lang="en-US" sz="1800" b="1" i="0" u="none" strike="noStrike" dirty="0" err="1">
                          <a:solidFill>
                            <a:srgbClr val="000000"/>
                          </a:solidFill>
                          <a:latin typeface="Arial Narrow"/>
                        </a:rPr>
                        <a:t>Th.Ha</a:t>
                      </a:r>
                      <a:r>
                        <a:rPr lang="en-US" sz="1800" b="1" i="0" u="none" strike="noStrike" dirty="0">
                          <a:solidFill>
                            <a:srgbClr val="000000"/>
                          </a:solidFill>
                          <a:latin typeface="Arial Narrow"/>
                        </a:rPr>
                        <a:t>.)</a:t>
                      </a:r>
                    </a:p>
                  </a:txBody>
                  <a:tcPr marL="7655" marR="7655" marT="7067"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273017">
                <a:tc rowSpan="2">
                  <a:txBody>
                    <a:bodyPr/>
                    <a:lstStyle/>
                    <a:p>
                      <a:pPr algn="ctr" rtl="0" fontAlgn="t"/>
                      <a:r>
                        <a:rPr lang="en-US" sz="1400" b="1" i="0" u="none" strike="noStrike" dirty="0" err="1">
                          <a:solidFill>
                            <a:srgbClr val="000000"/>
                          </a:solidFill>
                          <a:latin typeface="Arial Narrow"/>
                        </a:rPr>
                        <a:t>S.No</a:t>
                      </a:r>
                      <a:r>
                        <a:rPr lang="en-US" sz="1400" b="1" i="0" u="none" strike="noStrike" dirty="0">
                          <a:solidFill>
                            <a:srgbClr val="000000"/>
                          </a:solidFill>
                          <a:latin typeface="Arial Narrow"/>
                        </a:rPr>
                        <a:t>.</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400" b="1" i="0" u="none" strike="noStrike" dirty="0">
                          <a:solidFill>
                            <a:srgbClr val="000000"/>
                          </a:solidFill>
                          <a:latin typeface="Arial Narrow"/>
                        </a:rPr>
                        <a:t>Project</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400" b="1" i="0" u="none" strike="noStrike">
                          <a:solidFill>
                            <a:srgbClr val="000000"/>
                          </a:solidFill>
                          <a:latin typeface="Arial Narrow"/>
                        </a:rPr>
                        <a:t>Balance CCA Target</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gridSpan="7">
                  <a:txBody>
                    <a:bodyPr/>
                    <a:lstStyle/>
                    <a:p>
                      <a:pPr algn="ctr" rtl="0" fontAlgn="t"/>
                      <a:r>
                        <a:rPr lang="en-US" sz="1000" b="1" i="0" u="none" strike="noStrike">
                          <a:solidFill>
                            <a:srgbClr val="000000"/>
                          </a:solidFill>
                          <a:latin typeface="Arial Narrow"/>
                        </a:rPr>
                        <a:t>CCA Progress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a:txBody>
                    <a:bodyPr/>
                    <a:lstStyle/>
                    <a:p>
                      <a:pPr algn="ctr" rtl="0" fontAlgn="t"/>
                      <a:r>
                        <a:rPr lang="en-US" sz="1400" b="1" i="0" u="none" strike="noStrike" dirty="0">
                          <a:solidFill>
                            <a:srgbClr val="000000"/>
                          </a:solidFill>
                          <a:latin typeface="Arial Narrow"/>
                        </a:rPr>
                        <a:t>Target for 2020-21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r h="860594">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400" b="1" i="0" u="none" strike="noStrike">
                          <a:solidFill>
                            <a:srgbClr val="000000"/>
                          </a:solidFill>
                          <a:latin typeface="Arial Narrow"/>
                        </a:rPr>
                        <a:t>2016-17</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a:solidFill>
                            <a:srgbClr val="000000"/>
                          </a:solidFill>
                          <a:latin typeface="Arial Narrow"/>
                        </a:rPr>
                        <a:t>2017-18</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a:solidFill>
                            <a:srgbClr val="000000"/>
                          </a:solidFill>
                          <a:latin typeface="Arial Narrow"/>
                        </a:rPr>
                        <a:t>2018-19</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smtClean="0">
                          <a:solidFill>
                            <a:srgbClr val="000000"/>
                          </a:solidFill>
                          <a:latin typeface="Arial Narrow"/>
                        </a:rPr>
                        <a:t>2019-20</a:t>
                      </a:r>
                      <a:endParaRPr lang="en-US" sz="1400" b="1"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smtClean="0">
                          <a:solidFill>
                            <a:srgbClr val="000000"/>
                          </a:solidFill>
                          <a:latin typeface="Arial Narrow"/>
                        </a:rPr>
                        <a:t>2020-21 </a:t>
                      </a:r>
                      <a:r>
                        <a:rPr lang="en-US" sz="1400" b="1" i="0" u="none" strike="noStrike" dirty="0" err="1" smtClean="0">
                          <a:solidFill>
                            <a:srgbClr val="000000"/>
                          </a:solidFill>
                          <a:latin typeface="Arial Narrow"/>
                        </a:rPr>
                        <a:t>upto</a:t>
                      </a:r>
                      <a:r>
                        <a:rPr lang="en-US" sz="1400" b="1" i="0" u="none" strike="noStrike" baseline="0" dirty="0" smtClean="0">
                          <a:solidFill>
                            <a:srgbClr val="000000"/>
                          </a:solidFill>
                          <a:latin typeface="Arial Narrow"/>
                        </a:rPr>
                        <a:t> 31.08.2020</a:t>
                      </a:r>
                      <a:r>
                        <a:rPr lang="en-US" sz="1400" b="1" i="0" u="none" strike="noStrike" dirty="0" smtClean="0">
                          <a:solidFill>
                            <a:srgbClr val="000000"/>
                          </a:solidFill>
                          <a:latin typeface="Arial Narrow"/>
                        </a:rPr>
                        <a:t>)</a:t>
                      </a:r>
                      <a:endParaRPr lang="en-US" sz="1400" b="1"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a:solidFill>
                            <a:srgbClr val="000000"/>
                          </a:solidFill>
                          <a:latin typeface="Arial Narrow"/>
                        </a:rPr>
                        <a:t>Total</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a:solidFill>
                            <a:srgbClr val="000000"/>
                          </a:solidFill>
                          <a:latin typeface="Arial Narrow"/>
                        </a:rPr>
                        <a:t>% Progress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vMerge="1">
                  <a:txBody>
                    <a:bodyPr/>
                    <a:lstStyle/>
                    <a:p>
                      <a:endParaRPr lang="en-US"/>
                    </a:p>
                  </a:txBody>
                  <a:tcPr/>
                </a:tc>
              </a:tr>
              <a:tr h="364025">
                <a:tc>
                  <a:txBody>
                    <a:bodyPr/>
                    <a:lstStyle/>
                    <a:p>
                      <a:pPr algn="ctr" rtl="0" fontAlgn="t"/>
                      <a:r>
                        <a:rPr lang="en-US" sz="1400" b="0" i="0" u="none" strike="noStrike">
                          <a:solidFill>
                            <a:srgbClr val="000000"/>
                          </a:solidFill>
                          <a:latin typeface="Arial Narrow"/>
                        </a:rPr>
                        <a:t>1</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dirty="0" err="1">
                          <a:solidFill>
                            <a:srgbClr val="000000"/>
                          </a:solidFill>
                          <a:latin typeface="Arial Narrow"/>
                        </a:rPr>
                        <a:t>Sindh</a:t>
                      </a:r>
                      <a:r>
                        <a:rPr lang="en-US" sz="1400" b="0" i="0" u="none" strike="noStrike" dirty="0">
                          <a:solidFill>
                            <a:srgbClr val="000000"/>
                          </a:solidFill>
                          <a:latin typeface="Arial Narrow"/>
                        </a:rPr>
                        <a:t> Phase II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90.564</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28.301</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29.265</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9.182</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2.833</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69.581</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77</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1.085</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4025">
                <a:tc>
                  <a:txBody>
                    <a:bodyPr/>
                    <a:lstStyle/>
                    <a:p>
                      <a:pPr algn="ctr" rtl="0" fontAlgn="t"/>
                      <a:r>
                        <a:rPr lang="en-US" sz="1400" b="0" i="0" u="none" strike="noStrike">
                          <a:solidFill>
                            <a:srgbClr val="000000"/>
                          </a:solidFill>
                          <a:latin typeface="Arial Narrow"/>
                        </a:rPr>
                        <a:t>2</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Ban Sagar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97.036</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19.361</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15.17</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10.959</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6.786</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0.160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52.436</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54</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2.00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4025">
                <a:tc>
                  <a:txBody>
                    <a:bodyPr/>
                    <a:lstStyle/>
                    <a:p>
                      <a:pPr algn="ctr" rtl="0" fontAlgn="t"/>
                      <a:r>
                        <a:rPr lang="en-US" sz="1400" b="0" i="0" u="none" strike="noStrike">
                          <a:solidFill>
                            <a:srgbClr val="000000"/>
                          </a:solidFill>
                          <a:latin typeface="Arial Narrow"/>
                        </a:rPr>
                        <a:t>3</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Pench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28.068</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5.828</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5.19</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3.194</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4.591</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0.163</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18.966</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68</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3.219</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4025">
                <a:tc>
                  <a:txBody>
                    <a:bodyPr/>
                    <a:lstStyle/>
                    <a:p>
                      <a:pPr algn="ctr" rtl="0" fontAlgn="t"/>
                      <a:r>
                        <a:rPr lang="en-US" sz="1400" b="0" i="0" u="none" strike="noStrike">
                          <a:solidFill>
                            <a:srgbClr val="000000"/>
                          </a:solidFill>
                          <a:latin typeface="Arial Narrow"/>
                        </a:rPr>
                        <a:t>4</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Mahan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14.313</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2.232</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5.03</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0</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1.357</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8.619</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60</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0.40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4025">
                <a:tc>
                  <a:txBody>
                    <a:bodyPr/>
                    <a:lstStyle/>
                    <a:p>
                      <a:pPr algn="ctr" rtl="0" fontAlgn="t"/>
                      <a:r>
                        <a:rPr lang="en-US" sz="1400" b="0" i="0" u="none" strike="noStrike">
                          <a:solidFill>
                            <a:srgbClr val="000000"/>
                          </a:solidFill>
                          <a:latin typeface="Arial Narrow"/>
                        </a:rPr>
                        <a:t>5</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Singhpur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5.84</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1.888</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3.234</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0</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0</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5.122</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88</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4025">
                <a:tc>
                  <a:txBody>
                    <a:bodyPr/>
                    <a:lstStyle/>
                    <a:p>
                      <a:pPr algn="ctr" rtl="0" fontAlgn="t"/>
                      <a:r>
                        <a:rPr lang="en-US" sz="1400" b="0" i="0" u="none" strike="noStrike">
                          <a:solidFill>
                            <a:srgbClr val="000000"/>
                          </a:solidFill>
                          <a:latin typeface="Arial Narrow"/>
                        </a:rPr>
                        <a:t>6</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Mahuar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9.16</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5.964</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2.246</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0</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0</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8.21</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90</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4025">
                <a:tc>
                  <a:txBody>
                    <a:bodyPr/>
                    <a:lstStyle/>
                    <a:p>
                      <a:pPr algn="ctr" rtl="0" fontAlgn="t"/>
                      <a:r>
                        <a:rPr lang="en-US" sz="1400" b="0" i="0" u="none" strike="noStrike">
                          <a:solidFill>
                            <a:srgbClr val="000000"/>
                          </a:solidFill>
                          <a:latin typeface="Arial Narrow"/>
                        </a:rPr>
                        <a:t>7</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Sagad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9.478</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1.163</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2.695</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4.576</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0.096</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8.53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90</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4025">
                <a:tc>
                  <a:txBody>
                    <a:bodyPr/>
                    <a:lstStyle/>
                    <a:p>
                      <a:pPr algn="ctr" rtl="0" fontAlgn="t"/>
                      <a:r>
                        <a:rPr lang="en-US" sz="1400" b="0" i="0" u="none" strike="noStrike">
                          <a:solidFill>
                            <a:srgbClr val="000000"/>
                          </a:solidFill>
                          <a:latin typeface="Arial Narrow"/>
                        </a:rPr>
                        <a:t>8</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Mahi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28.127</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1.06</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6.067</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4.656</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3.537</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15.32</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54</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1.084</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433831">
                <a:tc>
                  <a:txBody>
                    <a:bodyPr/>
                    <a:lstStyle/>
                    <a:p>
                      <a:pPr algn="ctr" rtl="0" fontAlgn="t"/>
                      <a:r>
                        <a:rPr lang="en-US" sz="1400" b="0" i="0" u="none" strike="noStrike">
                          <a:solidFill>
                            <a:srgbClr val="000000"/>
                          </a:solidFill>
                          <a:latin typeface="Arial Narrow"/>
                        </a:rPr>
                        <a:t>9</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Sanjay Sagar (Bah)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9.673</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1.038</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1.357</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4.469</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0.399</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7.263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75</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1.021</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433831">
                <a:tc>
                  <a:txBody>
                    <a:bodyPr/>
                    <a:lstStyle/>
                    <a:p>
                      <a:pPr algn="ctr" rtl="0" fontAlgn="t"/>
                      <a:r>
                        <a:rPr lang="en-US" sz="1400" b="0" i="0" u="none" strike="noStrike">
                          <a:solidFill>
                            <a:srgbClr val="000000"/>
                          </a:solidFill>
                          <a:latin typeface="Arial Narrow"/>
                        </a:rPr>
                        <a:t>10</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Bariyarpur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19.003</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4.99</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3.385</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a:solidFill>
                            <a:srgbClr val="000000"/>
                          </a:solidFill>
                          <a:latin typeface="Arial Narrow"/>
                        </a:rPr>
                        <a:t>0.599</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a:solidFill>
                            <a:srgbClr val="000000"/>
                          </a:solidFill>
                          <a:latin typeface="Arial Narrow"/>
                        </a:rPr>
                        <a:t>1.597</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400" b="0" i="0" u="none" strike="noStrike" dirty="0" smtClean="0">
                          <a:solidFill>
                            <a:srgbClr val="000000"/>
                          </a:solidFill>
                          <a:latin typeface="Arial Narrow"/>
                        </a:rPr>
                        <a:t>0.064</a:t>
                      </a:r>
                    </a:p>
                    <a:p>
                      <a:pPr algn="ctr" rtl="0" fontAlgn="t"/>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a:solidFill>
                            <a:srgbClr val="000000"/>
                          </a:solidFill>
                          <a:latin typeface="Arial Narrow" pitchFamily="34" charset="0"/>
                        </a:rPr>
                        <a:t>10.635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US" sz="1400" b="0" i="0" u="none" strike="noStrike" dirty="0" smtClean="0">
                          <a:solidFill>
                            <a:srgbClr val="000000"/>
                          </a:solidFill>
                          <a:latin typeface="Arial Narrow" pitchFamily="34" charset="0"/>
                        </a:rPr>
                        <a:t>56</a:t>
                      </a:r>
                      <a:endParaRPr lang="en-US" sz="1400" b="0" i="0" u="none" strike="noStrike" dirty="0">
                        <a:solidFill>
                          <a:srgbClr val="000000"/>
                        </a:solidFill>
                        <a:latin typeface="Arial Narrow" pitchFamily="34" charset="0"/>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400" b="0" i="0" u="none" strike="noStrike" dirty="0" smtClean="0">
                          <a:solidFill>
                            <a:srgbClr val="000000"/>
                          </a:solidFill>
                          <a:latin typeface="Arial Narrow"/>
                        </a:rPr>
                        <a:t>0.50</a:t>
                      </a:r>
                      <a:endParaRPr lang="en-US" sz="1400" b="0"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4025">
                <a:tc>
                  <a:txBody>
                    <a:bodyPr/>
                    <a:lstStyle/>
                    <a:p>
                      <a:pPr algn="l" rtl="0" fontAlgn="t"/>
                      <a:r>
                        <a:rPr lang="en-US" sz="1400" b="1" i="0" u="none" strike="noStrike">
                          <a:solidFill>
                            <a:srgbClr val="000000"/>
                          </a:solidFill>
                          <a:latin typeface="Arial Narrow"/>
                        </a:rPr>
                        <a:t>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a:solidFill>
                            <a:srgbClr val="000000"/>
                          </a:solidFill>
                          <a:latin typeface="Arial Narrow"/>
                        </a:rPr>
                        <a:t>Total </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a:solidFill>
                            <a:srgbClr val="000000"/>
                          </a:solidFill>
                          <a:latin typeface="Arial Narrow"/>
                        </a:rPr>
                        <a:t>311.26</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a:solidFill>
                            <a:srgbClr val="000000"/>
                          </a:solidFill>
                          <a:latin typeface="Arial Narrow"/>
                        </a:rPr>
                        <a:t>71.825</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a:solidFill>
                            <a:srgbClr val="000000"/>
                          </a:solidFill>
                          <a:latin typeface="Arial Narrow"/>
                        </a:rPr>
                        <a:t>73.639</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a:solidFill>
                            <a:srgbClr val="000000"/>
                          </a:solidFill>
                          <a:latin typeface="Arial Narrow"/>
                        </a:rPr>
                        <a:t>37.635</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smtClean="0">
                          <a:solidFill>
                            <a:srgbClr val="000000"/>
                          </a:solidFill>
                          <a:latin typeface="Arial Narrow"/>
                        </a:rPr>
                        <a:t>21.196</a:t>
                      </a:r>
                      <a:endParaRPr lang="en-US" sz="1400" b="1"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smtClean="0">
                          <a:solidFill>
                            <a:srgbClr val="000000"/>
                          </a:solidFill>
                          <a:latin typeface="Arial Narrow"/>
                        </a:rPr>
                        <a:t>0.387</a:t>
                      </a:r>
                      <a:endParaRPr lang="en-US" sz="1400" b="1"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r" fontAlgn="t"/>
                      <a:r>
                        <a:rPr lang="en-US" sz="1400" b="1" i="0" u="none" strike="noStrike" dirty="0">
                          <a:solidFill>
                            <a:srgbClr val="000000"/>
                          </a:solidFill>
                          <a:latin typeface="Arial Narrow" pitchFamily="34" charset="0"/>
                        </a:rPr>
                        <a:t>204.682</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a:solidFill>
                            <a:srgbClr val="000000"/>
                          </a:solidFill>
                          <a:latin typeface="Arial Narrow"/>
                        </a:rPr>
                        <a:t>-</a:t>
                      </a: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smtClean="0">
                          <a:solidFill>
                            <a:srgbClr val="000000"/>
                          </a:solidFill>
                          <a:latin typeface="Arial Narrow"/>
                        </a:rPr>
                        <a:t>9.309</a:t>
                      </a:r>
                      <a:endParaRPr lang="en-US" sz="1400" b="1" i="0" u="none" strike="noStrike" dirty="0">
                        <a:solidFill>
                          <a:srgbClr val="000000"/>
                        </a:solidFill>
                        <a:latin typeface="Arial Narrow"/>
                      </a:endParaRPr>
                    </a:p>
                  </a:txBody>
                  <a:tcPr marL="7655" marR="7655" marT="706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bl>
          </a:graphicData>
        </a:graphic>
      </p:graphicFrame>
    </p:spTree>
    <p:extLst>
      <p:ext uri="{BB962C8B-B14F-4D97-AF65-F5344CB8AC3E}">
        <p14:creationId xmlns:p14="http://schemas.microsoft.com/office/powerpoint/2010/main" val="199267145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98775"/>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WUA Progress</a:t>
            </a:r>
            <a:endParaRPr lang="en-US" sz="2400" b="1" dirty="0">
              <a:cs typeface="Arial" panose="020B0604020202020204" pitchFamily="34" charset="0"/>
            </a:endParaRPr>
          </a:p>
        </p:txBody>
      </p:sp>
      <p:sp>
        <p:nvSpPr>
          <p:cNvPr id="2" name="TextBox 1"/>
          <p:cNvSpPr txBox="1"/>
          <p:nvPr/>
        </p:nvSpPr>
        <p:spPr>
          <a:xfrm>
            <a:off x="8020034" y="890481"/>
            <a:ext cx="1698542"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(WUA’s in No’s)</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93879" y="6492875"/>
            <a:ext cx="3343275" cy="365125"/>
          </a:xfrm>
        </p:spPr>
        <p:txBody>
          <a:bodyPr/>
          <a:lstStyle/>
          <a:p>
            <a:r>
              <a:rPr lang="en-IN" sz="1800" b="1" dirty="0" smtClean="0">
                <a:solidFill>
                  <a:schemeClr val="tx1"/>
                </a:solidFill>
                <a:latin typeface="Book Antiqua" pitchFamily="18" charset="0"/>
              </a:rPr>
              <a:t>ANDHRA PRADESH</a:t>
            </a:r>
            <a:endParaRPr lang="en-IN" sz="1800" b="1" dirty="0">
              <a:solidFill>
                <a:schemeClr val="tx1"/>
              </a:solidFill>
              <a:latin typeface="Book Antiqua" pitchFamily="18" charset="0"/>
            </a:endParaRPr>
          </a:p>
        </p:txBody>
      </p:sp>
      <p:sp>
        <p:nvSpPr>
          <p:cNvPr id="7" name="Rectangle 6"/>
          <p:cNvSpPr/>
          <p:nvPr/>
        </p:nvSpPr>
        <p:spPr>
          <a:xfrm>
            <a:off x="1" y="0"/>
            <a:ext cx="9906000" cy="636608"/>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smtClean="0"/>
              <a:t>7</a:t>
            </a:r>
            <a:r>
              <a:rPr lang="en-IN" sz="2000" b="1" baseline="30000" dirty="0" smtClean="0"/>
              <a:t>th</a:t>
            </a:r>
            <a:r>
              <a:rPr lang="en-IN" sz="2000" b="1" dirty="0" smtClean="0"/>
              <a:t> PIRC Meeting  (11</a:t>
            </a:r>
            <a:r>
              <a:rPr lang="en-IN" sz="2000" b="1" baseline="30000" dirty="0" smtClean="0"/>
              <a:t>th</a:t>
            </a:r>
            <a:r>
              <a:rPr lang="en-IN" sz="2000" b="1" dirty="0" smtClean="0"/>
              <a:t> September 2020): 	</a:t>
            </a:r>
          </a:p>
          <a:p>
            <a:pPr algn="ctr"/>
            <a:r>
              <a:rPr lang="en-IN" sz="2000" b="1" dirty="0" smtClean="0"/>
              <a:t>Progress Review Presentations</a:t>
            </a:r>
            <a:endParaRPr lang="en-US" sz="2000" b="1" dirty="0"/>
          </a:p>
        </p:txBody>
      </p:sp>
      <p:graphicFrame>
        <p:nvGraphicFramePr>
          <p:cNvPr id="8" name="Table 7"/>
          <p:cNvGraphicFramePr>
            <a:graphicFrameLocks noGrp="1"/>
          </p:cNvGraphicFramePr>
          <p:nvPr>
            <p:extLst>
              <p:ext uri="{D42A27DB-BD31-4B8C-83A1-F6EECF244321}">
                <p14:modId xmlns:p14="http://schemas.microsoft.com/office/powerpoint/2010/main" val="1618744427"/>
              </p:ext>
            </p:extLst>
          </p:nvPr>
        </p:nvGraphicFramePr>
        <p:xfrm>
          <a:off x="304800" y="1446446"/>
          <a:ext cx="9315454" cy="4964331"/>
        </p:xfrm>
        <a:graphic>
          <a:graphicData uri="http://schemas.openxmlformats.org/drawingml/2006/table">
            <a:tbl>
              <a:tblPr/>
              <a:tblGrid>
                <a:gridCol w="548770"/>
                <a:gridCol w="1117490"/>
                <a:gridCol w="662602"/>
                <a:gridCol w="776288"/>
                <a:gridCol w="776288"/>
                <a:gridCol w="776288"/>
                <a:gridCol w="776288"/>
                <a:gridCol w="776288"/>
                <a:gridCol w="776288"/>
                <a:gridCol w="776288"/>
                <a:gridCol w="776288"/>
                <a:gridCol w="776288"/>
              </a:tblGrid>
              <a:tr h="229740">
                <a:tc rowSpan="2">
                  <a:txBody>
                    <a:bodyPr/>
                    <a:lstStyle/>
                    <a:p>
                      <a:pPr algn="ctr" rtl="0" fontAlgn="t"/>
                      <a:r>
                        <a:rPr lang="en-US" sz="1050" b="1" i="0" u="none" strike="noStrike" dirty="0">
                          <a:solidFill>
                            <a:srgbClr val="000000"/>
                          </a:solidFill>
                          <a:latin typeface="Arial"/>
                        </a:rPr>
                        <a:t>Sr. No.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rowSpan="2">
                  <a:txBody>
                    <a:bodyPr/>
                    <a:lstStyle/>
                    <a:p>
                      <a:pPr algn="ctr" rtl="0" fontAlgn="t"/>
                      <a:r>
                        <a:rPr lang="en-US" sz="1050" b="1" i="0" u="none" strike="noStrike">
                          <a:solidFill>
                            <a:srgbClr val="000000"/>
                          </a:solidFill>
                          <a:latin typeface="Arial"/>
                        </a:rPr>
                        <a:t>Project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rowSpan="2">
                  <a:txBody>
                    <a:bodyPr/>
                    <a:lstStyle/>
                    <a:p>
                      <a:pPr algn="ctr" rtl="0" fontAlgn="t"/>
                      <a:r>
                        <a:rPr lang="en-US" sz="1050" b="1" i="0" u="none" strike="noStrike">
                          <a:solidFill>
                            <a:srgbClr val="000000"/>
                          </a:solidFill>
                          <a:latin typeface="Arial"/>
                        </a:rPr>
                        <a:t>WUA Target</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gridSpan="8">
                  <a:txBody>
                    <a:bodyPr/>
                    <a:lstStyle/>
                    <a:p>
                      <a:pPr algn="ctr" rtl="0" fontAlgn="t"/>
                      <a:r>
                        <a:rPr lang="en-US" sz="1050" b="1" i="0" u="none" strike="noStrike" dirty="0">
                          <a:solidFill>
                            <a:srgbClr val="000000"/>
                          </a:solidFill>
                          <a:latin typeface="Arial"/>
                        </a:rPr>
                        <a:t>WUA Progress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a:txBody>
                    <a:bodyPr/>
                    <a:lstStyle/>
                    <a:p>
                      <a:pPr algn="ctr" rtl="0" fontAlgn="t"/>
                      <a:r>
                        <a:rPr lang="en-US" sz="1050" b="1" i="0" u="none" strike="noStrike" dirty="0">
                          <a:solidFill>
                            <a:srgbClr val="000000"/>
                          </a:solidFill>
                          <a:latin typeface="Arial"/>
                        </a:rPr>
                        <a:t>Target for  </a:t>
                      </a:r>
                      <a:r>
                        <a:rPr lang="en-US" sz="1050" b="1" i="0" u="none" strike="noStrike" dirty="0" smtClean="0">
                          <a:solidFill>
                            <a:srgbClr val="000000"/>
                          </a:solidFill>
                          <a:latin typeface="Arial"/>
                        </a:rPr>
                        <a:t>2021-22</a:t>
                      </a:r>
                      <a:endParaRPr lang="en-US" sz="1050" b="1" i="0" u="none" strike="noStrike" dirty="0">
                        <a:solidFill>
                          <a:srgbClr val="000000"/>
                        </a:solidFill>
                        <a:latin typeface="Arial"/>
                      </a:endParaRP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r>
              <a:tr h="497965">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050" b="1" i="0" u="none" strike="noStrike">
                          <a:solidFill>
                            <a:srgbClr val="000000"/>
                          </a:solidFill>
                          <a:latin typeface="Arial"/>
                        </a:rPr>
                        <a:t>Before April 2016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2016-17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2017-18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2018-19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2019-20</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smtClean="0">
                          <a:solidFill>
                            <a:srgbClr val="000000"/>
                          </a:solidFill>
                          <a:latin typeface="Arial"/>
                        </a:rPr>
                        <a:t>2020-21</a:t>
                      </a:r>
                      <a:endParaRPr lang="en-US" sz="1050" b="1" i="0" u="none" strike="noStrike" dirty="0">
                        <a:solidFill>
                          <a:srgbClr val="000000"/>
                        </a:solidFill>
                        <a:latin typeface="Arial"/>
                      </a:endParaRP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a:solidFill>
                            <a:srgbClr val="000000"/>
                          </a:solidFill>
                          <a:latin typeface="Arial"/>
                        </a:rPr>
                        <a:t>Total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 Progress </a:t>
                      </a: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vMerge="1">
                  <a:txBody>
                    <a:bodyPr/>
                    <a:lstStyle/>
                    <a:p>
                      <a:endParaRPr lang="en-US"/>
                    </a:p>
                  </a:txBody>
                  <a:tcPr/>
                </a:tc>
              </a:tr>
              <a:tr h="374765">
                <a:tc>
                  <a:txBody>
                    <a:bodyPr/>
                    <a:lstStyle/>
                    <a:p>
                      <a:pPr algn="ctr" rtl="0" fontAlgn="ctr"/>
                      <a:r>
                        <a:rPr lang="en-US" sz="1050" b="1" i="0" u="none" strike="noStrike">
                          <a:solidFill>
                            <a:srgbClr val="000000"/>
                          </a:solidFill>
                          <a:latin typeface="Arial"/>
                        </a:rPr>
                        <a:t>1</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Gundalkamma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40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40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40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100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72031">
                <a:tc>
                  <a:txBody>
                    <a:bodyPr/>
                    <a:lstStyle/>
                    <a:p>
                      <a:pPr algn="ctr" rtl="0" fontAlgn="ctr"/>
                      <a:r>
                        <a:rPr lang="en-US" sz="1050" b="1" i="0" u="none" strike="noStrike">
                          <a:solidFill>
                            <a:srgbClr val="000000"/>
                          </a:solidFill>
                          <a:latin typeface="Arial"/>
                        </a:rPr>
                        <a:t>2</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Musurumilli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11</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74765">
                <a:tc>
                  <a:txBody>
                    <a:bodyPr/>
                    <a:lstStyle/>
                    <a:p>
                      <a:pPr algn="ctr" rtl="0" fontAlgn="ctr"/>
                      <a:r>
                        <a:rPr lang="en-US" sz="1050" b="1" i="0" u="none" strike="noStrike">
                          <a:solidFill>
                            <a:srgbClr val="000000"/>
                          </a:solidFill>
                          <a:latin typeface="Arial"/>
                        </a:rPr>
                        <a:t>3</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Pushkara LIS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100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74765">
                <a:tc>
                  <a:txBody>
                    <a:bodyPr/>
                    <a:lstStyle/>
                    <a:p>
                      <a:pPr algn="ctr" rtl="0" fontAlgn="ctr"/>
                      <a:r>
                        <a:rPr lang="en-US" sz="1050" b="1" i="0" u="none" strike="noStrike">
                          <a:solidFill>
                            <a:srgbClr val="000000"/>
                          </a:solidFill>
                          <a:latin typeface="Arial"/>
                        </a:rPr>
                        <a:t>4</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Tadipudi LIS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138</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48</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284181">
                <a:tc>
                  <a:txBody>
                    <a:bodyPr/>
                    <a:lstStyle/>
                    <a:p>
                      <a:pPr algn="ctr" rtl="0" fontAlgn="ctr"/>
                      <a:r>
                        <a:rPr lang="en-US" sz="1050" b="1" i="0" u="none" strike="noStrike">
                          <a:solidFill>
                            <a:srgbClr val="000000"/>
                          </a:solidFill>
                          <a:latin typeface="Arial"/>
                        </a:rPr>
                        <a:t>5</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Taraka Thirtha Sagaram Reservoir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20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smtClean="0">
                          <a:ln>
                            <a:noFill/>
                          </a:ln>
                          <a:solidFill>
                            <a:srgbClr val="000000"/>
                          </a:solidFill>
                          <a:effectLst/>
                          <a:uLnTx/>
                          <a:uFillTx/>
                          <a:latin typeface="Arial"/>
                          <a:ea typeface="+mn-ea"/>
                          <a:cs typeface="+mn-cs"/>
                        </a:rPr>
                        <a:t>-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smtClean="0">
                          <a:ln>
                            <a:noFill/>
                          </a:ln>
                          <a:solidFill>
                            <a:srgbClr val="000000"/>
                          </a:solidFill>
                          <a:effectLst/>
                          <a:uLnTx/>
                          <a:uFillTx/>
                          <a:latin typeface="Arial"/>
                          <a:ea typeface="+mn-ea"/>
                          <a:cs typeface="+mn-cs"/>
                        </a:rPr>
                        <a:t>(Works will be taken up after completion of </a:t>
                      </a:r>
                      <a:r>
                        <a:rPr kumimoji="0" lang="en-US" sz="1050" b="1" i="0" u="none" strike="noStrike" kern="1200" cap="none" spc="0" normalizeH="0" baseline="0" noProof="0" dirty="0" err="1" smtClean="0">
                          <a:ln>
                            <a:noFill/>
                          </a:ln>
                          <a:solidFill>
                            <a:srgbClr val="000000"/>
                          </a:solidFill>
                          <a:effectLst/>
                          <a:uLnTx/>
                          <a:uFillTx/>
                          <a:latin typeface="Arial"/>
                          <a:ea typeface="+mn-ea"/>
                          <a:cs typeface="+mn-cs"/>
                        </a:rPr>
                        <a:t>Distributory</a:t>
                      </a:r>
                      <a:r>
                        <a:rPr kumimoji="0" lang="en-US" sz="1050" b="1" i="0" u="none" strike="noStrike" kern="1200" cap="none" spc="0" normalizeH="0" baseline="0" noProof="0" dirty="0" smtClean="0">
                          <a:ln>
                            <a:noFill/>
                          </a:ln>
                          <a:solidFill>
                            <a:srgbClr val="000000"/>
                          </a:solidFill>
                          <a:effectLst/>
                          <a:uLnTx/>
                          <a:uFillTx/>
                          <a:latin typeface="Arial"/>
                          <a:ea typeface="+mn-ea"/>
                          <a:cs typeface="+mn-cs"/>
                        </a:rPr>
                        <a:t> System)</a:t>
                      </a:r>
                      <a:endParaRPr kumimoji="0" lang="en-US" sz="1050" b="1" i="0" u="none" strike="noStrike" kern="1200" cap="none" spc="0" normalizeH="0" baseline="0" noProof="0" dirty="0">
                        <a:ln>
                          <a:noFill/>
                        </a:ln>
                        <a:solidFill>
                          <a:srgbClr val="000000"/>
                        </a:solidFill>
                        <a:effectLst/>
                        <a:uLnTx/>
                        <a:uFillTx/>
                        <a:latin typeface="Arial"/>
                        <a:ea typeface="+mn-ea"/>
                        <a:cs typeface="+mn-cs"/>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821875">
                <a:tc>
                  <a:txBody>
                    <a:bodyPr/>
                    <a:lstStyle/>
                    <a:p>
                      <a:pPr algn="ctr" rtl="0" fontAlgn="ctr"/>
                      <a:r>
                        <a:rPr lang="en-US" sz="1050" b="1" i="0" u="none" strike="noStrike">
                          <a:solidFill>
                            <a:srgbClr val="000000"/>
                          </a:solidFill>
                          <a:latin typeface="Arial"/>
                        </a:rPr>
                        <a:t>6</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err="1" smtClean="0">
                          <a:solidFill>
                            <a:srgbClr val="000000"/>
                          </a:solidFill>
                          <a:latin typeface="Arial"/>
                        </a:rPr>
                        <a:t>Thotapali</a:t>
                      </a:r>
                      <a:r>
                        <a:rPr lang="en-US" sz="1050" b="1" i="0" u="none" strike="noStrike" dirty="0" smtClean="0">
                          <a:solidFill>
                            <a:srgbClr val="000000"/>
                          </a:solidFill>
                          <a:latin typeface="Arial"/>
                        </a:rPr>
                        <a:t> </a:t>
                      </a:r>
                      <a:r>
                        <a:rPr lang="en-US" sz="1050" b="1" i="0" u="none" strike="noStrike" dirty="0">
                          <a:solidFill>
                            <a:srgbClr val="000000"/>
                          </a:solidFill>
                          <a:latin typeface="Arial"/>
                        </a:rPr>
                        <a:t>Barrage Project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98</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53</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82225">
                <a:tc>
                  <a:txBody>
                    <a:bodyPr/>
                    <a:lstStyle/>
                    <a:p>
                      <a:pPr algn="ctr" rtl="0" fontAlgn="ctr"/>
                      <a:r>
                        <a:rPr lang="en-US" sz="1050" b="1" i="0" u="none" strike="noStrike">
                          <a:solidFill>
                            <a:srgbClr val="000000"/>
                          </a:solidFill>
                          <a:latin typeface="Arial"/>
                        </a:rPr>
                        <a:t>7</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Yerracalva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11</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5</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6</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11</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100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566">
                <a:tc>
                  <a:txBody>
                    <a:bodyPr/>
                    <a:lstStyle/>
                    <a:p>
                      <a:pPr algn="ctr" fontAlgn="ctr"/>
                      <a:r>
                        <a:rPr lang="en-US" sz="1050" b="1" i="0" u="none" strike="noStrike">
                          <a:solidFill>
                            <a:srgbClr val="000000"/>
                          </a:solidFill>
                          <a:latin typeface="Arial"/>
                        </a:rPr>
                        <a:t>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TOTAL </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418</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5</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46</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51</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050" b="1" i="0" u="none" strike="noStrike" dirty="0">
                          <a:solidFill>
                            <a:srgbClr val="000000"/>
                          </a:solidFill>
                          <a:latin typeface="Arial"/>
                        </a:rPr>
                        <a:t> </a:t>
                      </a:r>
                      <a:r>
                        <a:rPr lang="en-US" sz="1050" b="1" i="0" u="none" strike="noStrike" dirty="0" smtClean="0">
                          <a:solidFill>
                            <a:srgbClr val="000000"/>
                          </a:solidFill>
                          <a:latin typeface="Arial"/>
                        </a:rPr>
                        <a:t>12</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101</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6243611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57344"/>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CA Release Progress</a:t>
            </a:r>
            <a:endParaRPr lang="en-US" sz="2400" b="1" dirty="0">
              <a:cs typeface="Arial" panose="020B0604020202020204" pitchFamily="34" charset="0"/>
            </a:endParaRPr>
          </a:p>
        </p:txBody>
      </p:sp>
      <p:sp>
        <p:nvSpPr>
          <p:cNvPr id="2" name="TextBox 1"/>
          <p:cNvSpPr txBox="1"/>
          <p:nvPr/>
        </p:nvSpPr>
        <p:spPr>
          <a:xfrm>
            <a:off x="7513323" y="791948"/>
            <a:ext cx="1945148"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(CA in Rs. Crores)</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084594" y="6624084"/>
            <a:ext cx="3343275" cy="233915"/>
          </a:xfrm>
        </p:spPr>
        <p:txBody>
          <a:bodyPr/>
          <a:lstStyle/>
          <a:p>
            <a:r>
              <a:rPr lang="en-IN" sz="1800" b="1" dirty="0" smtClean="0">
                <a:solidFill>
                  <a:schemeClr val="tx1"/>
                </a:solidFill>
                <a:latin typeface="Book Antiqua" pitchFamily="18" charset="0"/>
              </a:rPr>
              <a:t>ANDHRA PRADESH</a:t>
            </a:r>
            <a:endParaRPr lang="en-IN" sz="1800" b="1" dirty="0">
              <a:solidFill>
                <a:schemeClr val="tx1"/>
              </a:solidFill>
              <a:latin typeface="Book Antiqua" pitchFamily="18" charset="0"/>
            </a:endParaRPr>
          </a:p>
        </p:txBody>
      </p:sp>
      <p:sp>
        <p:nvSpPr>
          <p:cNvPr id="7" name="Rectangle 6"/>
          <p:cNvSpPr/>
          <p:nvPr/>
        </p:nvSpPr>
        <p:spPr>
          <a:xfrm>
            <a:off x="1" y="0"/>
            <a:ext cx="9906000" cy="648182"/>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smtClean="0"/>
              <a:t>7</a:t>
            </a:r>
            <a:r>
              <a:rPr lang="en-IN" sz="2000" b="1" baseline="30000" dirty="0" smtClean="0"/>
              <a:t>th</a:t>
            </a:r>
            <a:r>
              <a:rPr lang="en-IN" sz="2000" b="1" dirty="0" smtClean="0"/>
              <a:t> PIRC Meeting  (11</a:t>
            </a:r>
            <a:r>
              <a:rPr lang="en-IN" sz="2000" b="1" baseline="30000" dirty="0" smtClean="0"/>
              <a:t>th</a:t>
            </a:r>
            <a:r>
              <a:rPr lang="en-IN" sz="2000" b="1" dirty="0" smtClean="0"/>
              <a:t> September 2020): 	</a:t>
            </a:r>
          </a:p>
          <a:p>
            <a:pPr algn="ctr"/>
            <a:r>
              <a:rPr lang="en-IN" sz="2000" b="1" dirty="0" smtClean="0"/>
              <a:t>Progress Review Presentations</a:t>
            </a:r>
            <a:endParaRPr lang="en-US" sz="2000" b="1" dirty="0"/>
          </a:p>
        </p:txBody>
      </p:sp>
      <p:graphicFrame>
        <p:nvGraphicFramePr>
          <p:cNvPr id="8" name="Table 7"/>
          <p:cNvGraphicFramePr>
            <a:graphicFrameLocks noGrp="1"/>
          </p:cNvGraphicFramePr>
          <p:nvPr>
            <p:extLst>
              <p:ext uri="{D42A27DB-BD31-4B8C-83A1-F6EECF244321}">
                <p14:modId xmlns:p14="http://schemas.microsoft.com/office/powerpoint/2010/main" val="3083679828"/>
              </p:ext>
            </p:extLst>
          </p:nvPr>
        </p:nvGraphicFramePr>
        <p:xfrm>
          <a:off x="323849" y="1323975"/>
          <a:ext cx="9067803" cy="5166330"/>
        </p:xfrm>
        <a:graphic>
          <a:graphicData uri="http://schemas.openxmlformats.org/drawingml/2006/table">
            <a:tbl>
              <a:tblPr/>
              <a:tblGrid>
                <a:gridCol w="560895"/>
                <a:gridCol w="1141132"/>
                <a:gridCol w="968854"/>
                <a:gridCol w="791372"/>
                <a:gridCol w="791372"/>
                <a:gridCol w="791372"/>
                <a:gridCol w="791372"/>
                <a:gridCol w="791372"/>
                <a:gridCol w="791372"/>
                <a:gridCol w="791372"/>
                <a:gridCol w="857318"/>
              </a:tblGrid>
              <a:tr h="152331">
                <a:tc rowSpan="2">
                  <a:txBody>
                    <a:bodyPr/>
                    <a:lstStyle/>
                    <a:p>
                      <a:pPr algn="ctr" rtl="0" fontAlgn="t"/>
                      <a:r>
                        <a:rPr lang="en-US" sz="1050" b="1" i="0" u="none" strike="noStrike" dirty="0">
                          <a:solidFill>
                            <a:srgbClr val="000000"/>
                          </a:solidFill>
                          <a:latin typeface="Arial"/>
                        </a:rPr>
                        <a:t>Sr. No. </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rowSpan="2">
                  <a:txBody>
                    <a:bodyPr/>
                    <a:lstStyle/>
                    <a:p>
                      <a:pPr algn="ctr" rtl="0" fontAlgn="t"/>
                      <a:r>
                        <a:rPr lang="en-US" sz="1050" b="1" i="0" u="none" strike="noStrike">
                          <a:solidFill>
                            <a:srgbClr val="000000"/>
                          </a:solidFill>
                          <a:latin typeface="Arial"/>
                        </a:rPr>
                        <a:t>Project </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rowSpan="2">
                  <a:txBody>
                    <a:bodyPr/>
                    <a:lstStyle/>
                    <a:p>
                      <a:pPr algn="ctr" rtl="0" fontAlgn="t"/>
                      <a:r>
                        <a:rPr lang="en-US" sz="1050" b="1" i="0" u="none" strike="noStrike">
                          <a:solidFill>
                            <a:srgbClr val="000000"/>
                          </a:solidFill>
                          <a:latin typeface="Arial"/>
                        </a:rPr>
                        <a:t>Overall CA Target</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gridSpan="7">
                  <a:txBody>
                    <a:bodyPr/>
                    <a:lstStyle/>
                    <a:p>
                      <a:pPr algn="ctr" rtl="0" fontAlgn="t"/>
                      <a:r>
                        <a:rPr lang="en-US" sz="1400" b="1" i="0" u="none" strike="noStrike" dirty="0">
                          <a:solidFill>
                            <a:srgbClr val="000000"/>
                          </a:solidFill>
                          <a:latin typeface="Arial"/>
                        </a:rPr>
                        <a:t>CA  Release Progress </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a:txBody>
                    <a:bodyPr/>
                    <a:lstStyle/>
                    <a:p>
                      <a:pPr algn="ctr" rtl="0" fontAlgn="t"/>
                      <a:r>
                        <a:rPr lang="en-US" sz="1050" b="1" i="0" u="none" strike="noStrike" dirty="0">
                          <a:solidFill>
                            <a:srgbClr val="000000"/>
                          </a:solidFill>
                          <a:latin typeface="Arial"/>
                        </a:rPr>
                        <a:t>Target for  </a:t>
                      </a:r>
                      <a:r>
                        <a:rPr lang="en-US" sz="1050" b="1" i="0" u="none" strike="noStrike" dirty="0" smtClean="0">
                          <a:solidFill>
                            <a:srgbClr val="000000"/>
                          </a:solidFill>
                          <a:latin typeface="Arial"/>
                        </a:rPr>
                        <a:t>2021-22</a:t>
                      </a:r>
                      <a:endParaRPr lang="en-US" sz="1050" b="1" i="0" u="none" strike="noStrike" dirty="0">
                        <a:solidFill>
                          <a:srgbClr val="000000"/>
                        </a:solidFill>
                        <a:latin typeface="Arial"/>
                      </a:endParaRP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r>
              <a:tr h="398054">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050" b="1" i="0" u="none" strike="noStrike">
                          <a:solidFill>
                            <a:srgbClr val="000000"/>
                          </a:solidFill>
                          <a:latin typeface="Arial"/>
                        </a:rPr>
                        <a:t>2016-17 </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2017-18 </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2018-19 </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2019-20</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smtClean="0">
                          <a:solidFill>
                            <a:srgbClr val="000000"/>
                          </a:solidFill>
                          <a:latin typeface="Arial"/>
                        </a:rPr>
                        <a:t>2020-21</a:t>
                      </a:r>
                      <a:endParaRPr lang="en-US" sz="1050" b="1" i="0" u="none" strike="noStrike" dirty="0">
                        <a:solidFill>
                          <a:srgbClr val="000000"/>
                        </a:solidFill>
                        <a:latin typeface="Arial"/>
                      </a:endParaRP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a:solidFill>
                            <a:srgbClr val="000000"/>
                          </a:solidFill>
                          <a:latin typeface="Arial"/>
                        </a:rPr>
                        <a:t>Total </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a:solidFill>
                            <a:srgbClr val="000000"/>
                          </a:solidFill>
                          <a:latin typeface="Arial"/>
                        </a:rPr>
                        <a:t>% Progress </a:t>
                      </a:r>
                    </a:p>
                  </a:txBody>
                  <a:tcPr marL="4586" marR="4586" marT="458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vMerge="1">
                  <a:txBody>
                    <a:bodyPr/>
                    <a:lstStyle/>
                    <a:p>
                      <a:endParaRPr lang="en-US"/>
                    </a:p>
                  </a:txBody>
                  <a:tcPr/>
                </a:tc>
              </a:tr>
              <a:tr h="354048">
                <a:tc>
                  <a:txBody>
                    <a:bodyPr/>
                    <a:lstStyle/>
                    <a:p>
                      <a:pPr algn="ctr" rtl="0" fontAlgn="ctr"/>
                      <a:r>
                        <a:rPr lang="en-US" sz="1050" b="1" i="0" u="none" strike="noStrike">
                          <a:solidFill>
                            <a:srgbClr val="000000"/>
                          </a:solidFill>
                          <a:latin typeface="Arial"/>
                        </a:rPr>
                        <a:t>1</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err="1">
                          <a:solidFill>
                            <a:srgbClr val="000000"/>
                          </a:solidFill>
                          <a:latin typeface="Arial"/>
                        </a:rPr>
                        <a:t>Gundalkamma</a:t>
                      </a:r>
                      <a:r>
                        <a:rPr lang="en-US" sz="1050" b="1" i="0" u="none" strike="noStrike" dirty="0">
                          <a:solidFill>
                            <a:srgbClr val="000000"/>
                          </a:solidFill>
                          <a:latin typeface="Arial"/>
                        </a:rPr>
                        <a:t> </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47.15</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3.64</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3.64</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7.72</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28.72</a:t>
                      </a:r>
                      <a:endParaRPr lang="en-US" sz="1050" b="1" i="0" u="none" strike="noStrike" dirty="0">
                        <a:solidFill>
                          <a:srgbClr val="000000"/>
                        </a:solidFill>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4048">
                <a:tc>
                  <a:txBody>
                    <a:bodyPr/>
                    <a:lstStyle/>
                    <a:p>
                      <a:pPr algn="ctr" rtl="0" fontAlgn="ctr"/>
                      <a:r>
                        <a:rPr lang="en-US" sz="1050" b="1" i="0" u="none" strike="noStrike">
                          <a:solidFill>
                            <a:srgbClr val="000000"/>
                          </a:solidFill>
                          <a:latin typeface="Arial"/>
                        </a:rPr>
                        <a:t>2</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Musurumilli </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12.68</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4.49</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4.49</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35.41</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5.40</a:t>
                      </a:r>
                      <a:endParaRPr lang="en-US" sz="1050" b="1" i="0" u="none" strike="noStrike" dirty="0">
                        <a:solidFill>
                          <a:srgbClr val="000000"/>
                        </a:solidFill>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4048">
                <a:tc>
                  <a:txBody>
                    <a:bodyPr/>
                    <a:lstStyle/>
                    <a:p>
                      <a:pPr algn="ctr" rtl="0" fontAlgn="ctr"/>
                      <a:r>
                        <a:rPr lang="en-US" sz="1050" b="1" i="0" u="none" strike="noStrike">
                          <a:solidFill>
                            <a:srgbClr val="000000"/>
                          </a:solidFill>
                          <a:latin typeface="Arial"/>
                        </a:rPr>
                        <a:t>3</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Pushkara LIS </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99.66</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35.85</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35.85</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35.97</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42.11</a:t>
                      </a:r>
                      <a:endParaRPr lang="en-US" sz="1050" b="1" i="0" u="none" strike="noStrike" dirty="0">
                        <a:solidFill>
                          <a:srgbClr val="000000"/>
                        </a:solidFill>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4048">
                <a:tc>
                  <a:txBody>
                    <a:bodyPr/>
                    <a:lstStyle/>
                    <a:p>
                      <a:pPr algn="ctr" rtl="0" fontAlgn="ctr"/>
                      <a:r>
                        <a:rPr lang="en-US" sz="1050" b="1" i="0" u="none" strike="noStrike">
                          <a:solidFill>
                            <a:srgbClr val="000000"/>
                          </a:solidFill>
                          <a:latin typeface="Arial"/>
                        </a:rPr>
                        <a:t>4</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Tadipudi LIS </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109.34</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16.4</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16.4</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15</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61.34</a:t>
                      </a:r>
                      <a:endParaRPr lang="en-US" sz="1050" b="1" i="0" u="none" strike="noStrike" dirty="0">
                        <a:solidFill>
                          <a:srgbClr val="000000"/>
                        </a:solidFill>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95917">
                <a:tc>
                  <a:txBody>
                    <a:bodyPr/>
                    <a:lstStyle/>
                    <a:p>
                      <a:pPr algn="ctr" rtl="0" fontAlgn="ctr"/>
                      <a:r>
                        <a:rPr lang="en-US" sz="1050" b="1" i="0" u="none" strike="noStrike">
                          <a:solidFill>
                            <a:srgbClr val="000000"/>
                          </a:solidFill>
                          <a:latin typeface="Arial"/>
                        </a:rPr>
                        <a:t>5</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Taraka Thirtha Sagaram Reservoir </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10.14</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0.61</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0.61</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6.01</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 </a:t>
                      </a:r>
                    </a:p>
                    <a:p>
                      <a:pPr algn="ctr" rtl="0" fontAlgn="ctr"/>
                      <a:r>
                        <a:rPr lang="en-US" sz="1050" b="1" i="0" u="none" strike="noStrike" dirty="0" smtClean="0">
                          <a:solidFill>
                            <a:srgbClr val="000000"/>
                          </a:solidFill>
                          <a:latin typeface="Arial"/>
                        </a:rPr>
                        <a:t>(Works will</a:t>
                      </a:r>
                      <a:r>
                        <a:rPr lang="en-US" sz="1050" b="1" i="0" u="none" strike="noStrike" baseline="0" dirty="0" smtClean="0">
                          <a:solidFill>
                            <a:srgbClr val="000000"/>
                          </a:solidFill>
                          <a:latin typeface="Arial"/>
                        </a:rPr>
                        <a:t> be taken up after completion of </a:t>
                      </a:r>
                      <a:r>
                        <a:rPr lang="en-US" sz="1050" b="1" i="0" u="none" strike="noStrike" baseline="0" dirty="0" err="1" smtClean="0">
                          <a:solidFill>
                            <a:srgbClr val="000000"/>
                          </a:solidFill>
                          <a:latin typeface="Arial"/>
                        </a:rPr>
                        <a:t>Distributory</a:t>
                      </a:r>
                      <a:r>
                        <a:rPr lang="en-US" sz="1050" b="1" i="0" u="none" strike="noStrike" baseline="0" dirty="0" smtClean="0">
                          <a:solidFill>
                            <a:srgbClr val="000000"/>
                          </a:solidFill>
                          <a:latin typeface="Arial"/>
                        </a:rPr>
                        <a:t> System)</a:t>
                      </a:r>
                      <a:endParaRPr lang="en-US" sz="1050" b="1" i="0" u="none" strike="noStrike" dirty="0">
                        <a:solidFill>
                          <a:srgbClr val="000000"/>
                        </a:solidFill>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196420">
                <a:tc>
                  <a:txBody>
                    <a:bodyPr/>
                    <a:lstStyle/>
                    <a:p>
                      <a:pPr algn="ctr" rtl="0" fontAlgn="ctr"/>
                      <a:r>
                        <a:rPr lang="en-US" sz="1050" b="1" i="0" u="none" strike="noStrike">
                          <a:solidFill>
                            <a:srgbClr val="000000"/>
                          </a:solidFill>
                          <a:latin typeface="Arial"/>
                        </a:rPr>
                        <a:t>6</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Sardar Gouthu Lachanna Thotapali Barrage Project </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58.53</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6.37</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6.37</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10.88</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34.42</a:t>
                      </a:r>
                      <a:endParaRPr lang="en-US" sz="1050" b="1" i="0" u="none" strike="noStrike" dirty="0">
                        <a:solidFill>
                          <a:srgbClr val="000000"/>
                        </a:solidFill>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31151">
                <a:tc>
                  <a:txBody>
                    <a:bodyPr/>
                    <a:lstStyle/>
                    <a:p>
                      <a:pPr algn="ctr" rtl="0" fontAlgn="ctr"/>
                      <a:r>
                        <a:rPr lang="en-US" sz="1050" b="1" i="0" u="none" strike="noStrike">
                          <a:solidFill>
                            <a:srgbClr val="000000"/>
                          </a:solidFill>
                          <a:latin typeface="Arial"/>
                        </a:rPr>
                        <a:t>7</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Yerracalva </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11.87</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1.82</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1.82</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15.33</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6.63</a:t>
                      </a:r>
                      <a:endParaRPr lang="en-US" sz="1050" b="1" i="0" u="none" strike="noStrike" dirty="0">
                        <a:solidFill>
                          <a:srgbClr val="000000"/>
                        </a:solidFill>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6882">
                <a:tc>
                  <a:txBody>
                    <a:bodyPr/>
                    <a:lstStyle/>
                    <a:p>
                      <a:pPr algn="ctr" fontAlgn="ctr"/>
                      <a:r>
                        <a:rPr lang="en-US" sz="1050" b="1" i="0" u="none" strike="noStrike" dirty="0">
                          <a:solidFill>
                            <a:srgbClr val="000000"/>
                          </a:solidFill>
                          <a:latin typeface="Arial"/>
                        </a:rPr>
                        <a:t> </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TOTAL </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349.37</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69.18</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69.18</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19.8</a:t>
                      </a:r>
                    </a:p>
                  </a:txBody>
                  <a:tcPr marL="4586" marR="4586" marT="4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178.62</a:t>
                      </a:r>
                      <a:endParaRPr lang="en-US" sz="1050" b="1" i="0" u="none" strike="noStrike" dirty="0">
                        <a:solidFill>
                          <a:srgbClr val="000000"/>
                        </a:solidFill>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9473374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81096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Total Expenditure Progress</a:t>
            </a:r>
            <a:endParaRPr lang="en-US" sz="2400" b="1" dirty="0">
              <a:cs typeface="Arial" panose="020B0604020202020204" pitchFamily="34" charset="0"/>
            </a:endParaRPr>
          </a:p>
        </p:txBody>
      </p:sp>
      <p:sp>
        <p:nvSpPr>
          <p:cNvPr id="2" name="TextBox 1"/>
          <p:cNvSpPr txBox="1"/>
          <p:nvPr/>
        </p:nvSpPr>
        <p:spPr>
          <a:xfrm>
            <a:off x="7772082" y="902057"/>
            <a:ext cx="1919115"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(TE in Rs. Crores)</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smtClean="0">
                <a:solidFill>
                  <a:schemeClr val="tx1"/>
                </a:solidFill>
                <a:latin typeface="Book Antiqua" pitchFamily="18" charset="0"/>
              </a:rPr>
              <a:t>ANDHRA PRADESH </a:t>
            </a:r>
            <a:endParaRPr lang="en-IN" sz="1800" b="1" dirty="0">
              <a:solidFill>
                <a:schemeClr val="tx1"/>
              </a:solidFill>
              <a:latin typeface="Book Antiqua" pitchFamily="18" charset="0"/>
            </a:endParaRPr>
          </a:p>
        </p:txBody>
      </p:sp>
      <p:sp>
        <p:nvSpPr>
          <p:cNvPr id="7" name="Rectangle 6"/>
          <p:cNvSpPr/>
          <p:nvPr/>
        </p:nvSpPr>
        <p:spPr>
          <a:xfrm>
            <a:off x="1" y="0"/>
            <a:ext cx="9906000" cy="70605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smtClean="0"/>
              <a:t>7</a:t>
            </a:r>
            <a:r>
              <a:rPr lang="en-IN" sz="2000" b="1" baseline="30000" dirty="0" smtClean="0"/>
              <a:t>th</a:t>
            </a:r>
            <a:r>
              <a:rPr lang="en-IN" sz="2000" b="1" dirty="0" smtClean="0"/>
              <a:t> PIRC Meeting  (11</a:t>
            </a:r>
            <a:r>
              <a:rPr lang="en-IN" sz="2000" b="1" baseline="30000" dirty="0" smtClean="0"/>
              <a:t>th</a:t>
            </a:r>
            <a:r>
              <a:rPr lang="en-IN" sz="2000" b="1" dirty="0" smtClean="0"/>
              <a:t> September 2020): 	</a:t>
            </a:r>
          </a:p>
          <a:p>
            <a:pPr algn="ctr"/>
            <a:r>
              <a:rPr lang="en-IN" sz="2000" b="1" dirty="0" smtClean="0"/>
              <a:t>Progress Review Presentations</a:t>
            </a:r>
            <a:endParaRPr lang="en-US" sz="2000" b="1" dirty="0"/>
          </a:p>
        </p:txBody>
      </p:sp>
      <p:graphicFrame>
        <p:nvGraphicFramePr>
          <p:cNvPr id="8" name="Table 7"/>
          <p:cNvGraphicFramePr>
            <a:graphicFrameLocks noGrp="1"/>
          </p:cNvGraphicFramePr>
          <p:nvPr>
            <p:extLst>
              <p:ext uri="{D42A27DB-BD31-4B8C-83A1-F6EECF244321}">
                <p14:modId xmlns:p14="http://schemas.microsoft.com/office/powerpoint/2010/main" val="2881661550"/>
              </p:ext>
            </p:extLst>
          </p:nvPr>
        </p:nvGraphicFramePr>
        <p:xfrm>
          <a:off x="400052" y="1571625"/>
          <a:ext cx="9191620" cy="4722542"/>
        </p:xfrm>
        <a:graphic>
          <a:graphicData uri="http://schemas.openxmlformats.org/drawingml/2006/table">
            <a:tbl>
              <a:tblPr/>
              <a:tblGrid>
                <a:gridCol w="529070"/>
                <a:gridCol w="1084086"/>
                <a:gridCol w="875419"/>
                <a:gridCol w="737736"/>
                <a:gridCol w="806577"/>
                <a:gridCol w="806577"/>
                <a:gridCol w="806577"/>
                <a:gridCol w="806577"/>
                <a:gridCol w="806577"/>
                <a:gridCol w="806577"/>
                <a:gridCol w="1125847"/>
              </a:tblGrid>
              <a:tr h="300003">
                <a:tc rowSpan="2">
                  <a:txBody>
                    <a:bodyPr/>
                    <a:lstStyle/>
                    <a:p>
                      <a:pPr algn="ctr" rtl="0" fontAlgn="t"/>
                      <a:r>
                        <a:rPr lang="en-US" sz="1050" b="1" i="0" u="none" strike="noStrike" dirty="0">
                          <a:solidFill>
                            <a:srgbClr val="000000"/>
                          </a:solidFill>
                          <a:latin typeface="Arial"/>
                        </a:rPr>
                        <a:t>Sr. No. </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rowSpan="2">
                  <a:txBody>
                    <a:bodyPr/>
                    <a:lstStyle/>
                    <a:p>
                      <a:pPr algn="ctr" rtl="0" fontAlgn="t"/>
                      <a:r>
                        <a:rPr lang="en-US" sz="1050" b="1" i="0" u="none" strike="noStrike" dirty="0">
                          <a:solidFill>
                            <a:srgbClr val="000000"/>
                          </a:solidFill>
                          <a:latin typeface="Arial"/>
                        </a:rPr>
                        <a:t>Project </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rowSpan="2">
                  <a:txBody>
                    <a:bodyPr/>
                    <a:lstStyle/>
                    <a:p>
                      <a:pPr algn="ctr" rtl="0" fontAlgn="t"/>
                      <a:r>
                        <a:rPr lang="en-US" sz="1050" b="1" i="0" u="none" strike="noStrike">
                          <a:solidFill>
                            <a:srgbClr val="000000"/>
                          </a:solidFill>
                          <a:latin typeface="Arial"/>
                        </a:rPr>
                        <a:t>Total Expenditure Target</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gridSpan="7">
                  <a:txBody>
                    <a:bodyPr/>
                    <a:lstStyle/>
                    <a:p>
                      <a:pPr algn="ctr" rtl="0" fontAlgn="t"/>
                      <a:r>
                        <a:rPr lang="en-US" sz="1050" b="1" i="0" u="none" strike="noStrike">
                          <a:solidFill>
                            <a:srgbClr val="000000"/>
                          </a:solidFill>
                          <a:latin typeface="Arial"/>
                        </a:rPr>
                        <a:t>Total Expenditure Progress </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a:txBody>
                    <a:bodyPr/>
                    <a:lstStyle/>
                    <a:p>
                      <a:pPr algn="ctr" rtl="0" fontAlgn="t"/>
                      <a:r>
                        <a:rPr lang="en-US" sz="1050" b="1" i="0" u="none" strike="noStrike" dirty="0">
                          <a:solidFill>
                            <a:srgbClr val="000000"/>
                          </a:solidFill>
                          <a:latin typeface="Arial"/>
                        </a:rPr>
                        <a:t>Target for  </a:t>
                      </a:r>
                      <a:r>
                        <a:rPr lang="en-US" sz="1050" b="1" i="0" u="none" strike="noStrike" dirty="0" smtClean="0">
                          <a:solidFill>
                            <a:srgbClr val="000000"/>
                          </a:solidFill>
                          <a:latin typeface="Arial"/>
                        </a:rPr>
                        <a:t>2021-22</a:t>
                      </a:r>
                      <a:endParaRPr lang="en-US" sz="1050" b="1" i="0" u="none" strike="noStrike" dirty="0">
                        <a:solidFill>
                          <a:srgbClr val="000000"/>
                        </a:solidFill>
                        <a:latin typeface="Arial"/>
                      </a:endParaRP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r>
              <a:tr h="445073">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050" b="1" i="0" u="none" strike="noStrike">
                          <a:solidFill>
                            <a:srgbClr val="000000"/>
                          </a:solidFill>
                          <a:latin typeface="Arial"/>
                        </a:rPr>
                        <a:t>2016-17 </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2017-18 </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2018-19 </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2019-20</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smtClean="0">
                          <a:solidFill>
                            <a:srgbClr val="000000"/>
                          </a:solidFill>
                          <a:latin typeface="Arial"/>
                        </a:rPr>
                        <a:t>2020-21</a:t>
                      </a:r>
                      <a:endParaRPr lang="en-US" sz="1050" b="1" i="0" u="none" strike="noStrike" dirty="0">
                        <a:solidFill>
                          <a:srgbClr val="000000"/>
                        </a:solidFill>
                        <a:latin typeface="Arial"/>
                      </a:endParaRPr>
                    </a:p>
                  </a:txBody>
                  <a:tcPr marL="4474" marR="4474" marT="447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dirty="0">
                          <a:solidFill>
                            <a:srgbClr val="000000"/>
                          </a:solidFill>
                          <a:latin typeface="Arial"/>
                        </a:rPr>
                        <a:t>Total </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a:txBody>
                    <a:bodyPr/>
                    <a:lstStyle/>
                    <a:p>
                      <a:pPr algn="ctr" rtl="0" fontAlgn="t"/>
                      <a:r>
                        <a:rPr lang="en-US" sz="1050" b="1" i="0" u="none" strike="noStrike">
                          <a:solidFill>
                            <a:srgbClr val="000000"/>
                          </a:solidFill>
                          <a:latin typeface="Arial"/>
                        </a:rPr>
                        <a:t>% Progress </a:t>
                      </a:r>
                    </a:p>
                  </a:txBody>
                  <a:tcPr marL="4368" marR="4368" marT="43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EEBF7"/>
                    </a:solidFill>
                  </a:tcPr>
                </a:tc>
                <a:tc vMerge="1">
                  <a:txBody>
                    <a:bodyPr/>
                    <a:lstStyle/>
                    <a:p>
                      <a:endParaRPr lang="en-US"/>
                    </a:p>
                  </a:txBody>
                  <a:tcPr/>
                </a:tc>
              </a:tr>
              <a:tr h="367041">
                <a:tc>
                  <a:txBody>
                    <a:bodyPr/>
                    <a:lstStyle/>
                    <a:p>
                      <a:pPr algn="ctr" rtl="0" fontAlgn="ctr"/>
                      <a:r>
                        <a:rPr lang="en-US" sz="1050" b="1" i="0" u="none" strike="noStrike" dirty="0">
                          <a:solidFill>
                            <a:srgbClr val="000000"/>
                          </a:solidFill>
                          <a:latin typeface="Arial"/>
                        </a:rPr>
                        <a:t>1</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err="1">
                          <a:solidFill>
                            <a:srgbClr val="000000"/>
                          </a:solidFill>
                          <a:latin typeface="Arial"/>
                        </a:rPr>
                        <a:t>Gundalkamma</a:t>
                      </a:r>
                      <a:r>
                        <a:rPr lang="en-US" sz="1050" b="1" i="0" u="none" strike="noStrike" dirty="0">
                          <a:solidFill>
                            <a:srgbClr val="000000"/>
                          </a:solidFill>
                          <a:latin typeface="Arial"/>
                        </a:rPr>
                        <a:t> </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102.7980</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0.32</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0.10</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0.42</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0.45</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61.70</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7041">
                <a:tc>
                  <a:txBody>
                    <a:bodyPr/>
                    <a:lstStyle/>
                    <a:p>
                      <a:pPr algn="ctr" rtl="0" fontAlgn="ctr"/>
                      <a:r>
                        <a:rPr lang="en-US" sz="1050" b="1" i="0" u="none" strike="noStrike">
                          <a:solidFill>
                            <a:srgbClr val="000000"/>
                          </a:solidFill>
                          <a:latin typeface="Arial"/>
                        </a:rPr>
                        <a:t>2</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err="1">
                          <a:solidFill>
                            <a:srgbClr val="000000"/>
                          </a:solidFill>
                          <a:latin typeface="Arial"/>
                        </a:rPr>
                        <a:t>Musurumilli</a:t>
                      </a:r>
                      <a:r>
                        <a:rPr lang="en-US" sz="1050" b="1" i="0" u="none" strike="noStrike" dirty="0">
                          <a:solidFill>
                            <a:srgbClr val="000000"/>
                          </a:solidFill>
                          <a:latin typeface="Arial"/>
                        </a:rPr>
                        <a:t> </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31.7526</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15.85</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7041">
                <a:tc>
                  <a:txBody>
                    <a:bodyPr/>
                    <a:lstStyle/>
                    <a:p>
                      <a:pPr algn="ctr" rtl="0" fontAlgn="ctr"/>
                      <a:r>
                        <a:rPr lang="en-US" sz="1050" b="1" i="0" u="none" strike="noStrike">
                          <a:solidFill>
                            <a:srgbClr val="000000"/>
                          </a:solidFill>
                          <a:latin typeface="Arial"/>
                        </a:rPr>
                        <a:t>3</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err="1">
                          <a:solidFill>
                            <a:srgbClr val="000000"/>
                          </a:solidFill>
                          <a:latin typeface="Arial"/>
                        </a:rPr>
                        <a:t>Pushkara</a:t>
                      </a:r>
                      <a:r>
                        <a:rPr lang="en-US" sz="1050" b="1" i="0" u="none" strike="noStrike" dirty="0">
                          <a:solidFill>
                            <a:srgbClr val="000000"/>
                          </a:solidFill>
                          <a:latin typeface="Arial"/>
                        </a:rPr>
                        <a:t> LIS </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240.8701</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131.54</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7041">
                <a:tc>
                  <a:txBody>
                    <a:bodyPr/>
                    <a:lstStyle/>
                    <a:p>
                      <a:pPr algn="ctr" rtl="0" fontAlgn="ctr"/>
                      <a:r>
                        <a:rPr lang="en-US" sz="1050" b="1" i="0" u="none" strike="noStrike">
                          <a:solidFill>
                            <a:srgbClr val="000000"/>
                          </a:solidFill>
                          <a:latin typeface="Arial"/>
                        </a:rPr>
                        <a:t>4</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Tadipudi LIS </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277.7299</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144.33</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937773">
                <a:tc>
                  <a:txBody>
                    <a:bodyPr/>
                    <a:lstStyle/>
                    <a:p>
                      <a:pPr algn="ctr" rtl="0" fontAlgn="ctr"/>
                      <a:r>
                        <a:rPr lang="en-US" sz="1050" b="1" i="0" u="none" strike="noStrike">
                          <a:solidFill>
                            <a:srgbClr val="000000"/>
                          </a:solidFill>
                          <a:latin typeface="Arial"/>
                        </a:rPr>
                        <a:t>5</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Taraka Thirtha Sagaram Reservoir </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25.9170</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smtClean="0">
                          <a:ln>
                            <a:noFill/>
                          </a:ln>
                          <a:solidFill>
                            <a:srgbClr val="000000"/>
                          </a:solidFill>
                          <a:effectLst/>
                          <a:uLnTx/>
                          <a:uFillTx/>
                          <a:latin typeface="Arial"/>
                          <a:ea typeface="+mn-ea"/>
                          <a:cs typeface="+mn-cs"/>
                        </a:rPr>
                        <a:t>-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smtClean="0">
                          <a:ln>
                            <a:noFill/>
                          </a:ln>
                          <a:solidFill>
                            <a:srgbClr val="000000"/>
                          </a:solidFill>
                          <a:effectLst/>
                          <a:uLnTx/>
                          <a:uFillTx/>
                          <a:latin typeface="Arial"/>
                          <a:ea typeface="+mn-ea"/>
                          <a:cs typeface="+mn-cs"/>
                        </a:rPr>
                        <a:t>(Works will be taken up after completion of </a:t>
                      </a:r>
                      <a:r>
                        <a:rPr kumimoji="0" lang="en-US" sz="1050" b="1" i="0" u="none" strike="noStrike" kern="1200" cap="none" spc="0" normalizeH="0" baseline="0" noProof="0" dirty="0" err="1" smtClean="0">
                          <a:ln>
                            <a:noFill/>
                          </a:ln>
                          <a:solidFill>
                            <a:srgbClr val="000000"/>
                          </a:solidFill>
                          <a:effectLst/>
                          <a:uLnTx/>
                          <a:uFillTx/>
                          <a:latin typeface="Arial"/>
                          <a:ea typeface="+mn-ea"/>
                          <a:cs typeface="+mn-cs"/>
                        </a:rPr>
                        <a:t>Distributory</a:t>
                      </a:r>
                      <a:r>
                        <a:rPr kumimoji="0" lang="en-US" sz="1050" b="1" i="0" u="none" strike="noStrike" kern="1200" cap="none" spc="0" normalizeH="0" baseline="0" noProof="0" dirty="0" smtClean="0">
                          <a:ln>
                            <a:noFill/>
                          </a:ln>
                          <a:solidFill>
                            <a:srgbClr val="000000"/>
                          </a:solidFill>
                          <a:effectLst/>
                          <a:uLnTx/>
                          <a:uFillTx/>
                          <a:latin typeface="Arial"/>
                          <a:ea typeface="+mn-ea"/>
                          <a:cs typeface="+mn-cs"/>
                        </a:rPr>
                        <a:t> System)</a:t>
                      </a:r>
                      <a:endParaRPr kumimoji="0" lang="en-US" sz="1050" b="1" i="0" u="none" strike="noStrike" kern="1200" cap="none" spc="0" normalizeH="0" baseline="0" noProof="0" dirty="0">
                        <a:ln>
                          <a:noFill/>
                        </a:ln>
                        <a:solidFill>
                          <a:srgbClr val="000000"/>
                        </a:solidFill>
                        <a:effectLst/>
                        <a:uLnTx/>
                        <a:uFillTx/>
                        <a:latin typeface="Arial"/>
                        <a:ea typeface="+mn-ea"/>
                        <a:cs typeface="+mn-cs"/>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797056">
                <a:tc>
                  <a:txBody>
                    <a:bodyPr/>
                    <a:lstStyle/>
                    <a:p>
                      <a:pPr algn="ctr" rtl="0" fontAlgn="ctr"/>
                      <a:r>
                        <a:rPr lang="en-US" sz="1050" b="1" i="0" u="none" strike="noStrike">
                          <a:solidFill>
                            <a:srgbClr val="000000"/>
                          </a:solidFill>
                          <a:latin typeface="Arial"/>
                        </a:rPr>
                        <a:t>6</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err="1" smtClean="0">
                          <a:solidFill>
                            <a:srgbClr val="000000"/>
                          </a:solidFill>
                          <a:latin typeface="Arial"/>
                        </a:rPr>
                        <a:t>Thotapali</a:t>
                      </a:r>
                      <a:r>
                        <a:rPr lang="en-US" sz="1050" b="1" i="0" u="none" strike="noStrike" dirty="0" smtClean="0">
                          <a:solidFill>
                            <a:srgbClr val="000000"/>
                          </a:solidFill>
                          <a:latin typeface="Arial"/>
                        </a:rPr>
                        <a:t> </a:t>
                      </a:r>
                      <a:r>
                        <a:rPr lang="en-US" sz="1050" b="1" i="0" u="none" strike="noStrike" dirty="0">
                          <a:solidFill>
                            <a:srgbClr val="000000"/>
                          </a:solidFill>
                          <a:latin typeface="Arial"/>
                        </a:rPr>
                        <a:t>Barrage Project </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265.8419</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77.26</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72171">
                <a:tc>
                  <a:txBody>
                    <a:bodyPr/>
                    <a:lstStyle/>
                    <a:p>
                      <a:pPr algn="ctr" rtl="0" fontAlgn="ctr"/>
                      <a:r>
                        <a:rPr lang="en-US" sz="1050" b="1" i="0" u="none" strike="noStrike">
                          <a:solidFill>
                            <a:srgbClr val="000000"/>
                          </a:solidFill>
                          <a:latin typeface="Arial"/>
                        </a:rPr>
                        <a:t>7</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Yerracalva </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26.5400</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0.19</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0.31</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0.50</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1.88</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17.19</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75587">
                <a:tc>
                  <a:txBody>
                    <a:bodyPr/>
                    <a:lstStyle/>
                    <a:p>
                      <a:pPr algn="ctr" fontAlgn="ctr"/>
                      <a:r>
                        <a:rPr lang="en-US" sz="1050" b="1" i="0" u="none" strike="noStrike">
                          <a:solidFill>
                            <a:srgbClr val="000000"/>
                          </a:solidFill>
                          <a:latin typeface="Arial"/>
                        </a:rPr>
                        <a:t> </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TOTAL </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971.4224</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a:solidFill>
                            <a:srgbClr val="000000"/>
                          </a:solidFill>
                          <a:latin typeface="Arial"/>
                        </a:rPr>
                        <a:t>0</a:t>
                      </a: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0.51</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0.41</a:t>
                      </a:r>
                      <a:endParaRPr lang="en-US" sz="1050" b="1" i="0" u="none" strike="noStrike" dirty="0">
                        <a:solidFill>
                          <a:srgbClr val="000000"/>
                        </a:solidFill>
                        <a:latin typeface="Arial"/>
                      </a:endParaRPr>
                    </a:p>
                  </a:txBody>
                  <a:tcPr marL="4474" marR="4474" marT="4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0.92</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0.13</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sz="1050" b="1" i="0" u="none" strike="noStrike" dirty="0" smtClean="0">
                          <a:solidFill>
                            <a:srgbClr val="000000"/>
                          </a:solidFill>
                          <a:latin typeface="Arial"/>
                        </a:rPr>
                        <a:t>447.87</a:t>
                      </a:r>
                      <a:endParaRPr lang="en-US" sz="1050" b="1" i="0" u="none" strike="noStrike" dirty="0">
                        <a:solidFill>
                          <a:srgbClr val="000000"/>
                        </a:solidFill>
                        <a:latin typeface="Arial"/>
                      </a:endParaRPr>
                    </a:p>
                  </a:txBody>
                  <a:tcPr marL="4368" marR="4368" marT="43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2175762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0447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Broad Review</a:t>
            </a: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441423627"/>
              </p:ext>
            </p:extLst>
          </p:nvPr>
        </p:nvGraphicFramePr>
        <p:xfrm>
          <a:off x="219918" y="1193005"/>
          <a:ext cx="9189897" cy="4717007"/>
        </p:xfrm>
        <a:graphic>
          <a:graphicData uri="http://schemas.openxmlformats.org/drawingml/2006/table">
            <a:tbl>
              <a:tblPr/>
              <a:tblGrid>
                <a:gridCol w="321308"/>
                <a:gridCol w="2074739"/>
                <a:gridCol w="1324762"/>
                <a:gridCol w="1574996"/>
                <a:gridCol w="1413079"/>
                <a:gridCol w="1166399"/>
                <a:gridCol w="1314614"/>
              </a:tblGrid>
              <a:tr h="202053">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200" b="1" dirty="0" smtClean="0">
                          <a:latin typeface="Arial" pitchFamily="34" charset="0"/>
                          <a:cs typeface="Arial" pitchFamily="34" charset="0"/>
                        </a:rPr>
                        <a:t>CADWM</a:t>
                      </a:r>
                      <a:endParaRPr lang="en-US" sz="12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38856">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Total</a:t>
                      </a:r>
                      <a:r>
                        <a:rPr lang="en-US" sz="1200" b="1" i="0" u="none" strike="noStrike" baseline="0" dirty="0" smtClean="0">
                          <a:solidFill>
                            <a:schemeClr val="tx1"/>
                          </a:solidFill>
                          <a:latin typeface="Arial" pitchFamily="34" charset="0"/>
                          <a:cs typeface="Arial" pitchFamily="34" charset="0"/>
                        </a:rPr>
                        <a:t> </a:t>
                      </a:r>
                      <a:r>
                        <a:rPr lang="en-US" sz="1200" b="1" i="0" u="none" strike="noStrike" dirty="0" smtClean="0">
                          <a:solidFill>
                            <a:schemeClr val="tx1"/>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CCA developed before </a:t>
                      </a:r>
                    </a:p>
                    <a:p>
                      <a:pPr algn="ctr" fontAlgn="t"/>
                      <a:r>
                        <a:rPr lang="en-IN" sz="1200" b="1" i="0" u="none" strike="noStrike" dirty="0" smtClean="0">
                          <a:solidFill>
                            <a:schemeClr val="tx1"/>
                          </a:solidFill>
                          <a:latin typeface="Arial" pitchFamily="34" charset="0"/>
                          <a:cs typeface="Arial" pitchFamily="34" charset="0"/>
                        </a:rPr>
                        <a:t>31.03. 2016 (A)</a:t>
                      </a:r>
                      <a:r>
                        <a:rPr lang="en-IN" sz="1600" b="1" i="0" u="none" strike="noStrike" dirty="0" smtClean="0">
                          <a:solidFill>
                            <a:schemeClr val="tx1"/>
                          </a:solidFill>
                          <a:latin typeface="Arial" pitchFamily="34" charset="0"/>
                          <a:cs typeface="Arial" pitchFamily="34" charset="0"/>
                        </a:rPr>
                        <a: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Progress in CCA for 99 Priority Projects (B)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Cumulative CCA developed (A+B)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CCA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42337">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Gundalkamma</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32.400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6861">
                <a:tc>
                  <a:txBody>
                    <a:bodyPr/>
                    <a:lstStyle/>
                    <a:p>
                      <a:pPr algn="ctr" rtl="0" fontAlgn="ctr"/>
                      <a:r>
                        <a:rPr lang="en-US" sz="1400" b="1" i="0" u="none" strike="noStrike" dirty="0" smtClean="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Musurumilli</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9.164</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3.249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3.249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35.45</a:t>
                      </a:r>
                      <a:endParaRPr lang="en-IN" sz="14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5852">
                <a:tc>
                  <a:txBody>
                    <a:bodyPr/>
                    <a:lstStyle/>
                    <a:p>
                      <a:pPr algn="ctr" rtl="0" fontAlgn="ctr"/>
                      <a:r>
                        <a:rPr lang="en-US" sz="1400" b="1" i="0" u="none" strike="noStrike" dirty="0" smtClean="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Pushkara LIS</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75.235</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28.694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28.689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38.13</a:t>
                      </a:r>
                      <a:endParaRPr lang="en-IN" sz="14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81964">
                <a:tc>
                  <a:txBody>
                    <a:bodyPr/>
                    <a:lstStyle/>
                    <a:p>
                      <a:pPr algn="ctr" rtl="0" fontAlgn="ctr"/>
                      <a:r>
                        <a:rPr lang="en-IN" sz="1400" b="1" i="0" u="none" strike="noStrike" dirty="0" smtClean="0">
                          <a:solidFill>
                            <a:srgbClr val="000000"/>
                          </a:solidFill>
                          <a:effectLst/>
                          <a:latin typeface="Arial" panose="020B0604020202020204" pitchFamily="34" charset="0"/>
                        </a:rPr>
                        <a:t>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Tadipudi</a:t>
                      </a:r>
                      <a:r>
                        <a:rPr lang="en-IN" sz="1400" b="1" i="0" u="none" strike="noStrike" kern="1200" baseline="0" dirty="0" smtClean="0">
                          <a:solidFill>
                            <a:srgbClr val="000000"/>
                          </a:solidFill>
                          <a:effectLst/>
                          <a:latin typeface="Arial" panose="020B0604020202020204" pitchFamily="34" charset="0"/>
                          <a:ea typeface="+mn-ea"/>
                          <a:cs typeface="Arial" panose="020B0604020202020204" pitchFamily="34" charset="0"/>
                        </a:rPr>
                        <a:t> LIS</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83.609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29.263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29.263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35.00</a:t>
                      </a:r>
                      <a:endParaRPr lang="en-IN" sz="14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772623">
                <a:tc>
                  <a:txBody>
                    <a:bodyPr/>
                    <a:lstStyle/>
                    <a:p>
                      <a:pPr algn="ctr" rtl="0" fontAlgn="ctr"/>
                      <a:r>
                        <a:rPr lang="en-IN" sz="1400" b="1" i="0" u="none" strike="noStrike" dirty="0" smtClean="0">
                          <a:solidFill>
                            <a:srgbClr val="000000"/>
                          </a:solidFill>
                          <a:effectLst/>
                          <a:latin typeface="Arial" panose="020B0604020202020204" pitchFamily="34" charset="0"/>
                        </a:rPr>
                        <a:t>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Taraka Thirtha Sagaram Reservoir</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10.000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5.649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5.649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56.49</a:t>
                      </a:r>
                      <a:endParaRPr lang="en-IN" sz="14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94481">
                <a:tc>
                  <a:txBody>
                    <a:bodyPr/>
                    <a:lstStyle/>
                    <a:p>
                      <a:pPr algn="ctr" rtl="0" fontAlgn="ctr"/>
                      <a:r>
                        <a:rPr lang="en-IN" sz="1400" b="1" i="0" u="none" strike="noStrike" dirty="0" smtClean="0">
                          <a:solidFill>
                            <a:srgbClr val="000000"/>
                          </a:solidFill>
                          <a:effectLst/>
                          <a:latin typeface="Arial" panose="020B0604020202020204" pitchFamily="34" charset="0"/>
                        </a:rPr>
                        <a:t>6</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Sardar Gouthu Lachanna Thotapali Barrage Project</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45.704</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16.566</a:t>
                      </a:r>
                      <a:endParaRPr lang="en-IN" sz="14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16.566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22.25</a:t>
                      </a:r>
                      <a:endParaRPr lang="en-IN" sz="14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0990">
                <a:tc>
                  <a:txBody>
                    <a:bodyPr/>
                    <a:lstStyle/>
                    <a:p>
                      <a:pPr algn="ctr" rtl="0" fontAlgn="ctr"/>
                      <a:r>
                        <a:rPr lang="en-IN" sz="1400" b="1" i="0" u="none" strike="noStrike" dirty="0" smtClean="0">
                          <a:solidFill>
                            <a:srgbClr val="000000"/>
                          </a:solidFill>
                          <a:effectLst/>
                          <a:latin typeface="Arial" panose="020B0604020202020204" pitchFamily="34" charset="0"/>
                        </a:rPr>
                        <a:t>7.</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Yerracalva</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9.996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4.072</a:t>
                      </a:r>
                      <a:endParaRPr lang="en-IN" sz="14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4.072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40.74</a:t>
                      </a:r>
                      <a:endParaRPr lang="en-IN" sz="14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0990">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panose="020B0604020202020204" pitchFamily="34" charset="0"/>
                        </a:rPr>
                        <a:t>TOTAL</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smtClean="0">
                          <a:solidFill>
                            <a:schemeClr val="tx1"/>
                          </a:solidFill>
                          <a:effectLst/>
                          <a:latin typeface="Arial" panose="020B0604020202020204" pitchFamily="34" charset="0"/>
                          <a:ea typeface="+mn-ea"/>
                          <a:cs typeface="Arial" panose="020B0604020202020204" pitchFamily="34" charset="0"/>
                        </a:rPr>
                        <a:t>266.108</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chemeClr val="tx1"/>
                          </a:solidFill>
                          <a:effectLst/>
                          <a:latin typeface="Arial"/>
                        </a:rPr>
                        <a:t>87.493</a:t>
                      </a:r>
                      <a:endParaRPr lang="en-IN" sz="1400" b="1" i="0" u="none" strike="noStrike" dirty="0">
                        <a:solidFill>
                          <a:schemeClr val="tx1"/>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87.488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29.49</a:t>
                      </a:r>
                      <a:endParaRPr lang="en-IN" sz="1400" b="1" i="0" u="none" strike="noStrike" dirty="0">
                        <a:solidFill>
                          <a:srgbClr val="000000"/>
                        </a:solidFill>
                        <a:effectLst/>
                        <a:latin typeface="Arial"/>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808823" y="687518"/>
            <a:ext cx="1717521"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(CCA in </a:t>
            </a:r>
            <a:r>
              <a:rPr lang="en-US" sz="1600" b="1" dirty="0">
                <a:latin typeface="Arial" panose="020B0604020202020204" pitchFamily="34" charset="0"/>
                <a:cs typeface="Arial" panose="020B0604020202020204" pitchFamily="34" charset="0"/>
              </a:rPr>
              <a:t>T</a:t>
            </a:r>
            <a:r>
              <a:rPr lang="en-US" sz="1600" b="1" dirty="0" smtClean="0">
                <a:latin typeface="Arial" panose="020B0604020202020204" pitchFamily="34" charset="0"/>
                <a:cs typeface="Arial" panose="020B0604020202020204" pitchFamily="34" charset="0"/>
              </a:rPr>
              <a:t>h. ha.)</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281363" y="6492876"/>
            <a:ext cx="3343275" cy="365125"/>
          </a:xfrm>
        </p:spPr>
        <p:txBody>
          <a:bodyPr/>
          <a:lstStyle/>
          <a:p>
            <a:r>
              <a:rPr lang="en-IN" sz="1600" b="1" dirty="0" smtClean="0">
                <a:solidFill>
                  <a:schemeClr val="tx1"/>
                </a:solidFill>
                <a:latin typeface="Book Antiqua" pitchFamily="18" charset="0"/>
              </a:rPr>
              <a:t>ANDHRA PRADESH</a:t>
            </a:r>
            <a:endParaRPr lang="en-IN" sz="1600" b="1" dirty="0">
              <a:solidFill>
                <a:schemeClr val="tx1"/>
              </a:solidFill>
              <a:latin typeface="Book Antiqua" pitchFamily="18" charset="0"/>
            </a:endParaRPr>
          </a:p>
        </p:txBody>
      </p:sp>
      <p:sp>
        <p:nvSpPr>
          <p:cNvPr id="7" name="Rectangle 6"/>
          <p:cNvSpPr/>
          <p:nvPr/>
        </p:nvSpPr>
        <p:spPr>
          <a:xfrm>
            <a:off x="1" y="0"/>
            <a:ext cx="9906000" cy="601884"/>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smtClean="0"/>
              <a:t>7</a:t>
            </a:r>
            <a:r>
              <a:rPr lang="en-IN" sz="2000" b="1" baseline="30000" dirty="0" smtClean="0"/>
              <a:t>th</a:t>
            </a:r>
            <a:r>
              <a:rPr lang="en-IN" sz="2000" b="1" dirty="0" smtClean="0"/>
              <a:t> PIRC Meeting  (11</a:t>
            </a:r>
            <a:r>
              <a:rPr lang="en-IN" sz="2000" b="1" baseline="30000" dirty="0" smtClean="0"/>
              <a:t>th</a:t>
            </a:r>
            <a:r>
              <a:rPr lang="en-IN" sz="2000" b="1" dirty="0" smtClean="0"/>
              <a:t> September 2020): 	</a:t>
            </a:r>
          </a:p>
          <a:p>
            <a:pPr algn="ctr"/>
            <a:r>
              <a:rPr lang="en-IN" sz="2000" b="1" dirty="0" smtClean="0"/>
              <a:t>Progress Review Presentations</a:t>
            </a:r>
            <a:endParaRPr lang="en-US" sz="2000" b="1" dirty="0"/>
          </a:p>
        </p:txBody>
      </p:sp>
      <p:sp>
        <p:nvSpPr>
          <p:cNvPr id="3" name="TextBox 2"/>
          <p:cNvSpPr txBox="1"/>
          <p:nvPr/>
        </p:nvSpPr>
        <p:spPr>
          <a:xfrm>
            <a:off x="486761" y="6193852"/>
            <a:ext cx="8380756" cy="369332"/>
          </a:xfrm>
          <a:prstGeom prst="rect">
            <a:avLst/>
          </a:prstGeom>
          <a:noFill/>
        </p:spPr>
        <p:txBody>
          <a:bodyPr wrap="none" rtlCol="0">
            <a:spAutoFit/>
          </a:bodyPr>
          <a:lstStyle/>
          <a:p>
            <a:r>
              <a:rPr lang="en-IN" b="1" dirty="0" smtClean="0"/>
              <a:t>* i.e. CCA developed under CADWM (up to 31-03-2016) and before CADWM inclusion.</a:t>
            </a:r>
            <a:endParaRPr lang="en-IN" b="1" dirty="0"/>
          </a:p>
        </p:txBody>
      </p:sp>
    </p:spTree>
    <p:extLst>
      <p:ext uri="{BB962C8B-B14F-4D97-AF65-F5344CB8AC3E}">
        <p14:creationId xmlns:p14="http://schemas.microsoft.com/office/powerpoint/2010/main" val="11930921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IN" dirty="0"/>
          </a:p>
        </p:txBody>
      </p:sp>
      <p:pic>
        <p:nvPicPr>
          <p:cNvPr id="1026" name="Picture 2"/>
          <p:cNvPicPr>
            <a:picLocks noGrp="1" noChangeAspect="1" noChangeArrowheads="1"/>
          </p:cNvPicPr>
          <p:nvPr>
            <p:ph idx="1"/>
          </p:nvPr>
        </p:nvPicPr>
        <p:blipFill>
          <a:blip r:embed="rId2" cstate="email"/>
          <a:srcRect/>
          <a:stretch>
            <a:fillRect/>
          </a:stretch>
        </p:blipFill>
        <p:spPr bwMode="auto">
          <a:xfrm>
            <a:off x="185195" y="150471"/>
            <a:ext cx="9560690" cy="6551271"/>
          </a:xfrm>
          <a:prstGeom prst="rect">
            <a:avLst/>
          </a:prstGeom>
          <a:noFill/>
          <a:ln w="9525">
            <a:noFill/>
            <a:miter lim="800000"/>
            <a:headEnd/>
            <a:tailEnd/>
          </a:ln>
        </p:spPr>
      </p:pic>
    </p:spTree>
    <p:extLst>
      <p:ext uri="{BB962C8B-B14F-4D97-AF65-F5344CB8AC3E}">
        <p14:creationId xmlns:p14="http://schemas.microsoft.com/office/powerpoint/2010/main" val="1859384921"/>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Grp="1" noChangeAspect="1" noChangeArrowheads="1"/>
          </p:cNvPicPr>
          <p:nvPr>
            <p:ph idx="1"/>
          </p:nvPr>
        </p:nvPicPr>
        <p:blipFill>
          <a:blip r:embed="rId2" cstate="print"/>
          <a:srcRect/>
          <a:stretch>
            <a:fillRect/>
          </a:stretch>
        </p:blipFill>
        <p:spPr bwMode="auto">
          <a:xfrm>
            <a:off x="138896" y="173620"/>
            <a:ext cx="9583838" cy="6458674"/>
          </a:xfrm>
          <a:prstGeom prst="rect">
            <a:avLst/>
          </a:prstGeom>
          <a:noFill/>
          <a:ln w="9525">
            <a:noFill/>
            <a:miter lim="800000"/>
            <a:headEnd/>
            <a:tailEnd/>
          </a:ln>
          <a:effectLst/>
        </p:spPr>
      </p:pic>
    </p:spTree>
    <p:extLst>
      <p:ext uri="{BB962C8B-B14F-4D97-AF65-F5344CB8AC3E}">
        <p14:creationId xmlns:p14="http://schemas.microsoft.com/office/powerpoint/2010/main" val="962332689"/>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r>
              <a:rPr lang="en-IN" smtClean="0"/>
              <a:t>ASSAM</a:t>
            </a:r>
            <a:endParaRPr lang="en-IN"/>
          </a:p>
        </p:txBody>
      </p:sp>
      <p:pic>
        <p:nvPicPr>
          <p:cNvPr id="3" name="Picture 2"/>
          <p:cNvPicPr>
            <a:picLocks noChangeAspect="1" noChangeArrowheads="1"/>
          </p:cNvPicPr>
          <p:nvPr/>
        </p:nvPicPr>
        <p:blipFill>
          <a:blip r:embed="rId2" cstate="print"/>
          <a:srcRect/>
          <a:stretch>
            <a:fillRect/>
          </a:stretch>
        </p:blipFill>
        <p:spPr bwMode="auto">
          <a:xfrm>
            <a:off x="254643" y="162046"/>
            <a:ext cx="9479666" cy="6528121"/>
          </a:xfrm>
          <a:prstGeom prst="rect">
            <a:avLst/>
          </a:prstGeom>
          <a:noFill/>
          <a:ln w="9525">
            <a:noFill/>
            <a:miter lim="800000"/>
            <a:headEnd/>
            <a:tailEnd/>
          </a:ln>
        </p:spPr>
      </p:pic>
      <p:sp>
        <p:nvSpPr>
          <p:cNvPr id="4" name="TextBox 3"/>
          <p:cNvSpPr txBox="1"/>
          <p:nvPr/>
        </p:nvSpPr>
        <p:spPr>
          <a:xfrm>
            <a:off x="671332" y="405114"/>
            <a:ext cx="2135521" cy="461665"/>
          </a:xfrm>
          <a:prstGeom prst="rect">
            <a:avLst/>
          </a:prstGeom>
          <a:noFill/>
        </p:spPr>
        <p:txBody>
          <a:bodyPr wrap="none" rtlCol="0">
            <a:spAutoFit/>
          </a:bodyPr>
          <a:lstStyle/>
          <a:p>
            <a:r>
              <a:rPr lang="en-US" sz="2400" b="1" dirty="0" smtClean="0">
                <a:solidFill>
                  <a:srgbClr val="FFFF00"/>
                </a:solidFill>
              </a:rPr>
              <a:t>MUSURUMILLI </a:t>
            </a:r>
            <a:endParaRPr lang="en-US" sz="2400" b="1" dirty="0">
              <a:solidFill>
                <a:srgbClr val="FFFF00"/>
              </a:solidFill>
            </a:endParaRPr>
          </a:p>
        </p:txBody>
      </p:sp>
    </p:spTree>
    <p:extLst>
      <p:ext uri="{BB962C8B-B14F-4D97-AF65-F5344CB8AC3E}">
        <p14:creationId xmlns:p14="http://schemas.microsoft.com/office/powerpoint/2010/main" val="3849819261"/>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srcRect/>
          <a:stretch>
            <a:fillRect/>
          </a:stretch>
        </p:blipFill>
        <p:spPr bwMode="auto">
          <a:xfrm>
            <a:off x="150471" y="152400"/>
            <a:ext cx="9590429" cy="6553200"/>
          </a:xfrm>
          <a:prstGeom prst="rect">
            <a:avLst/>
          </a:prstGeom>
          <a:noFill/>
          <a:ln w="9525">
            <a:noFill/>
            <a:miter lim="800000"/>
            <a:headEnd/>
            <a:tailEnd/>
          </a:ln>
          <a:effectLst/>
        </p:spPr>
      </p:pic>
    </p:spTree>
    <p:extLst>
      <p:ext uri="{BB962C8B-B14F-4D97-AF65-F5344CB8AC3E}">
        <p14:creationId xmlns:p14="http://schemas.microsoft.com/office/powerpoint/2010/main" val="139417681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cstate="email"/>
          <a:srcRect/>
          <a:stretch>
            <a:fillRect/>
          </a:stretch>
        </p:blipFill>
        <p:spPr bwMode="auto">
          <a:xfrm>
            <a:off x="208343" y="228600"/>
            <a:ext cx="9491242" cy="6438418"/>
          </a:xfrm>
          <a:prstGeom prst="rect">
            <a:avLst/>
          </a:prstGeom>
          <a:noFill/>
          <a:ln w="9525">
            <a:noFill/>
            <a:miter lim="800000"/>
            <a:headEnd/>
            <a:tailEnd/>
          </a:ln>
        </p:spPr>
      </p:pic>
      <p:sp>
        <p:nvSpPr>
          <p:cNvPr id="3" name="TextBox 2"/>
          <p:cNvSpPr txBox="1"/>
          <p:nvPr/>
        </p:nvSpPr>
        <p:spPr>
          <a:xfrm>
            <a:off x="330200" y="228600"/>
            <a:ext cx="2845394" cy="523220"/>
          </a:xfrm>
          <a:prstGeom prst="rect">
            <a:avLst/>
          </a:prstGeom>
          <a:noFill/>
        </p:spPr>
        <p:txBody>
          <a:bodyPr wrap="none" rtlCol="0">
            <a:spAutoFit/>
          </a:bodyPr>
          <a:lstStyle/>
          <a:p>
            <a:r>
              <a:rPr lang="en-IN" sz="2800" b="1" dirty="0" err="1" smtClean="0"/>
              <a:t>Yerracalva</a:t>
            </a:r>
            <a:r>
              <a:rPr lang="en-IN" sz="2800" b="1" dirty="0" smtClean="0"/>
              <a:t> project</a:t>
            </a:r>
            <a:endParaRPr lang="en-IN" sz="2800" b="1" dirty="0"/>
          </a:p>
        </p:txBody>
      </p:sp>
    </p:spTree>
    <p:extLst>
      <p:ext uri="{BB962C8B-B14F-4D97-AF65-F5344CB8AC3E}">
        <p14:creationId xmlns:p14="http://schemas.microsoft.com/office/powerpoint/2010/main" val="37665416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p:cNvPicPr>
            <a:picLocks noChangeAspect="1" noChangeArrowheads="1"/>
          </p:cNvPicPr>
          <p:nvPr/>
        </p:nvPicPr>
        <p:blipFill>
          <a:blip r:embed="rId2" cstate="print"/>
          <a:srcRect/>
          <a:stretch>
            <a:fillRect/>
          </a:stretch>
        </p:blipFill>
        <p:spPr bwMode="auto">
          <a:xfrm>
            <a:off x="173620" y="228600"/>
            <a:ext cx="9514390" cy="6400800"/>
          </a:xfrm>
          <a:prstGeom prst="rect">
            <a:avLst/>
          </a:prstGeom>
          <a:noFill/>
          <a:ln w="9525">
            <a:noFill/>
            <a:miter lim="800000"/>
            <a:headEnd/>
            <a:tailEnd/>
          </a:ln>
        </p:spPr>
      </p:pic>
      <p:sp>
        <p:nvSpPr>
          <p:cNvPr id="3" name="TextBox 2"/>
          <p:cNvSpPr txBox="1"/>
          <p:nvPr/>
        </p:nvSpPr>
        <p:spPr>
          <a:xfrm>
            <a:off x="412750" y="457200"/>
            <a:ext cx="1725152" cy="400110"/>
          </a:xfrm>
          <a:prstGeom prst="rect">
            <a:avLst/>
          </a:prstGeom>
          <a:noFill/>
        </p:spPr>
        <p:txBody>
          <a:bodyPr wrap="none" rtlCol="0">
            <a:spAutoFit/>
          </a:bodyPr>
          <a:lstStyle/>
          <a:p>
            <a:r>
              <a:rPr lang="en-US" sz="2000" b="1" dirty="0" smtClean="0"/>
              <a:t>PUSHKARA LIS</a:t>
            </a:r>
            <a:endParaRPr lang="en-US" sz="2000" b="1" dirty="0"/>
          </a:p>
        </p:txBody>
      </p:sp>
    </p:spTree>
    <p:extLst>
      <p:ext uri="{BB962C8B-B14F-4D97-AF65-F5344CB8AC3E}">
        <p14:creationId xmlns:p14="http://schemas.microsoft.com/office/powerpoint/2010/main" val="3303303035"/>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86954" y="357188"/>
          <a:ext cx="9286873" cy="6353176"/>
        </p:xfrm>
        <a:graphic>
          <a:graphicData uri="http://schemas.openxmlformats.org/drawingml/2006/table">
            <a:tbl>
              <a:tblPr/>
              <a:tblGrid>
                <a:gridCol w="665928"/>
                <a:gridCol w="1331861"/>
                <a:gridCol w="739922"/>
                <a:gridCol w="1104813"/>
                <a:gridCol w="777764"/>
                <a:gridCol w="777764"/>
                <a:gridCol w="777764"/>
                <a:gridCol w="777764"/>
                <a:gridCol w="576766"/>
                <a:gridCol w="858092"/>
                <a:gridCol w="898435"/>
              </a:tblGrid>
              <a:tr h="397214">
                <a:tc gridSpan="11">
                  <a:txBody>
                    <a:bodyPr/>
                    <a:lstStyle/>
                    <a:p>
                      <a:pPr algn="ctr" rtl="0" fontAlgn="b"/>
                      <a:r>
                        <a:rPr lang="en-US" sz="1800" b="1" i="0" u="none" strike="noStrike" baseline="0" dirty="0" smtClean="0">
                          <a:solidFill>
                            <a:srgbClr val="000000"/>
                          </a:solidFill>
                          <a:latin typeface="+mn-lt"/>
                        </a:rPr>
                        <a:t>7</a:t>
                      </a:r>
                      <a:r>
                        <a:rPr lang="en-US" sz="1800" b="1" i="0" u="none" strike="noStrike" baseline="30000" dirty="0" smtClean="0">
                          <a:solidFill>
                            <a:srgbClr val="000000"/>
                          </a:solidFill>
                          <a:latin typeface="+mn-lt"/>
                        </a:rPr>
                        <a:t>th</a:t>
                      </a:r>
                      <a:r>
                        <a:rPr lang="en-US" sz="1800" b="1" i="0" u="none" strike="noStrike" dirty="0" smtClean="0">
                          <a:solidFill>
                            <a:srgbClr val="000000"/>
                          </a:solidFill>
                          <a:latin typeface="+mn-lt"/>
                        </a:rPr>
                        <a:t> PIRC Meeting  (virtual, 11</a:t>
                      </a:r>
                      <a:r>
                        <a:rPr lang="en-US" sz="1800" b="1" i="0" u="none" strike="noStrike" baseline="30000" dirty="0" smtClean="0">
                          <a:solidFill>
                            <a:srgbClr val="000000"/>
                          </a:solidFill>
                          <a:latin typeface="+mn-lt"/>
                        </a:rPr>
                        <a:t>th</a:t>
                      </a:r>
                      <a:r>
                        <a:rPr lang="en-US" sz="1800" b="1" i="0" u="none" strike="noStrike" dirty="0" smtClean="0">
                          <a:solidFill>
                            <a:srgbClr val="000000"/>
                          </a:solidFill>
                          <a:latin typeface="+mn-lt"/>
                        </a:rPr>
                        <a:t> Sept 2020): Progress Review Presentations </a:t>
                      </a:r>
                      <a:endParaRPr lang="en-US" sz="1800" b="1" i="0" u="none" strike="noStrike" dirty="0">
                        <a:solidFill>
                          <a:srgbClr val="000000"/>
                        </a:solidFill>
                        <a:latin typeface="+mn-lt"/>
                      </a:endParaRPr>
                    </a:p>
                  </a:txBody>
                  <a:tcPr marL="7437" marR="7437" marT="6865"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372624">
                <a:tc gridSpan="11">
                  <a:txBody>
                    <a:bodyPr/>
                    <a:lstStyle/>
                    <a:p>
                      <a:pPr algn="ctr" rtl="0" fontAlgn="b"/>
                      <a:r>
                        <a:rPr lang="en-US" sz="2400" b="1" i="0" u="none" strike="noStrike" dirty="0">
                          <a:solidFill>
                            <a:srgbClr val="7030A0"/>
                          </a:solidFill>
                          <a:latin typeface="Arial Narrow"/>
                        </a:rPr>
                        <a:t>WUA PROGRESS   </a:t>
                      </a:r>
                    </a:p>
                  </a:txBody>
                  <a:tcPr marL="7437" marR="7437" marT="6865"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264809">
                <a:tc gridSpan="11">
                  <a:txBody>
                    <a:bodyPr/>
                    <a:lstStyle/>
                    <a:p>
                      <a:pPr algn="r" rtl="0" fontAlgn="b"/>
                      <a:r>
                        <a:rPr lang="en-US" sz="1600" b="1" i="0" u="none" strike="noStrike" dirty="0">
                          <a:solidFill>
                            <a:srgbClr val="000000"/>
                          </a:solidFill>
                          <a:latin typeface="Arial Narrow"/>
                        </a:rPr>
                        <a:t>(WUA's </a:t>
                      </a:r>
                      <a:r>
                        <a:rPr lang="en-US" sz="1600" b="1" i="0" u="none" strike="noStrike" dirty="0" err="1">
                          <a:solidFill>
                            <a:srgbClr val="000000"/>
                          </a:solidFill>
                          <a:latin typeface="Arial Narrow"/>
                        </a:rPr>
                        <a:t>No'S</a:t>
                      </a:r>
                      <a:r>
                        <a:rPr lang="en-US" sz="1600" b="1" i="0" u="none" strike="noStrike" dirty="0">
                          <a:solidFill>
                            <a:srgbClr val="000000"/>
                          </a:solidFill>
                          <a:latin typeface="Arial Narrow"/>
                        </a:rPr>
                        <a:t>)</a:t>
                      </a:r>
                    </a:p>
                  </a:txBody>
                  <a:tcPr marL="7437" marR="7437" marT="6865"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304971">
                <a:tc rowSpan="2">
                  <a:txBody>
                    <a:bodyPr/>
                    <a:lstStyle/>
                    <a:p>
                      <a:pPr algn="ctr" rtl="0" fontAlgn="t"/>
                      <a:r>
                        <a:rPr lang="en-US" sz="1800" b="1" i="0" u="none" strike="noStrike" dirty="0">
                          <a:solidFill>
                            <a:srgbClr val="000000"/>
                          </a:solidFill>
                          <a:latin typeface="Arial Narrow"/>
                        </a:rPr>
                        <a:t>S</a:t>
                      </a:r>
                      <a:r>
                        <a:rPr lang="en-US" sz="1800" b="1" i="0" u="none" strike="noStrike" dirty="0" smtClean="0">
                          <a:solidFill>
                            <a:srgbClr val="000000"/>
                          </a:solidFill>
                          <a:latin typeface="Arial Narrow"/>
                        </a:rPr>
                        <a:t>. No</a:t>
                      </a:r>
                      <a:r>
                        <a:rPr lang="en-US" sz="1800" b="1" i="0" u="none" strike="noStrike" dirty="0">
                          <a:solidFill>
                            <a:srgbClr val="000000"/>
                          </a:solidFill>
                          <a:latin typeface="Arial Narrow"/>
                        </a:rPr>
                        <a:t>.</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800" b="1" i="0" u="none" strike="noStrike" dirty="0">
                          <a:solidFill>
                            <a:srgbClr val="000000"/>
                          </a:solidFill>
                          <a:latin typeface="Arial Narrow"/>
                        </a:rPr>
                        <a:t>Project</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800" b="1" i="0" u="none" strike="noStrike">
                          <a:solidFill>
                            <a:srgbClr val="000000"/>
                          </a:solidFill>
                          <a:latin typeface="Arial Narrow"/>
                        </a:rPr>
                        <a:t>WUA Target</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gridSpan="7">
                  <a:txBody>
                    <a:bodyPr/>
                    <a:lstStyle/>
                    <a:p>
                      <a:pPr algn="ctr" rtl="0" fontAlgn="t"/>
                      <a:r>
                        <a:rPr lang="en-US" sz="1200" b="1" i="0" u="none" strike="noStrike">
                          <a:solidFill>
                            <a:srgbClr val="000000"/>
                          </a:solidFill>
                          <a:latin typeface="Arial Narrow"/>
                        </a:rPr>
                        <a:t>WUA Progress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a:txBody>
                    <a:bodyPr/>
                    <a:lstStyle/>
                    <a:p>
                      <a:pPr algn="ctr" rtl="0" fontAlgn="t"/>
                      <a:r>
                        <a:rPr lang="en-US" sz="1800" b="1" i="0" u="none" strike="noStrike" dirty="0" smtClean="0">
                          <a:solidFill>
                            <a:srgbClr val="000000"/>
                          </a:solidFill>
                          <a:latin typeface="Arial Narrow"/>
                        </a:rPr>
                        <a:t>Remarks</a:t>
                      </a:r>
                      <a:endParaRPr lang="en-US" sz="1800" b="1"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r h="893730">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800" b="1" i="0" u="none" strike="noStrike" dirty="0">
                          <a:solidFill>
                            <a:srgbClr val="000000"/>
                          </a:solidFill>
                          <a:latin typeface="Arial Narrow"/>
                        </a:rPr>
                        <a:t>Before April 2016</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800" b="1" i="0" u="none" strike="noStrike">
                          <a:solidFill>
                            <a:srgbClr val="000000"/>
                          </a:solidFill>
                          <a:latin typeface="Arial Narrow"/>
                        </a:rPr>
                        <a:t>2016-17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800" b="1" i="0" u="none" strike="noStrike">
                          <a:solidFill>
                            <a:srgbClr val="000000"/>
                          </a:solidFill>
                          <a:latin typeface="Arial Narrow"/>
                        </a:rPr>
                        <a:t>2017-18</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800" b="1" i="0" u="none" strike="noStrike" dirty="0">
                          <a:solidFill>
                            <a:srgbClr val="000000"/>
                          </a:solidFill>
                          <a:latin typeface="Arial Narrow"/>
                        </a:rPr>
                        <a:t>2018-19</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800" b="1" i="0" u="none" strike="noStrike" dirty="0" smtClean="0">
                          <a:solidFill>
                            <a:srgbClr val="000000"/>
                          </a:solidFill>
                          <a:latin typeface="Arial Narrow"/>
                        </a:rPr>
                        <a:t>2019-20</a:t>
                      </a:r>
                      <a:endParaRPr lang="en-US" sz="1800" b="1"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800" b="1" i="0" u="none" strike="noStrike" dirty="0">
                          <a:solidFill>
                            <a:srgbClr val="000000"/>
                          </a:solidFill>
                          <a:latin typeface="Arial Narrow"/>
                        </a:rPr>
                        <a:t>Total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800" b="1" i="0" u="none" strike="noStrike">
                          <a:solidFill>
                            <a:srgbClr val="000000"/>
                          </a:solidFill>
                          <a:latin typeface="Arial Narrow"/>
                        </a:rPr>
                        <a:t>% Progress</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vMerge="1">
                  <a:txBody>
                    <a:bodyPr/>
                    <a:lstStyle/>
                    <a:p>
                      <a:endParaRPr lang="en-US"/>
                    </a:p>
                  </a:txBody>
                  <a:tcPr/>
                </a:tc>
              </a:tr>
              <a:tr h="555503">
                <a:tc>
                  <a:txBody>
                    <a:bodyPr/>
                    <a:lstStyle/>
                    <a:p>
                      <a:pPr algn="ctr" rtl="0" fontAlgn="t"/>
                      <a:r>
                        <a:rPr lang="en-US" sz="1800" b="0" i="0" u="none" strike="noStrike">
                          <a:solidFill>
                            <a:srgbClr val="000000"/>
                          </a:solidFill>
                          <a:latin typeface="Arial Narrow"/>
                        </a:rPr>
                        <a:t>1</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dirty="0" err="1">
                          <a:solidFill>
                            <a:srgbClr val="000000"/>
                          </a:solidFill>
                          <a:latin typeface="Arial Narrow"/>
                        </a:rPr>
                        <a:t>Sindh</a:t>
                      </a:r>
                      <a:r>
                        <a:rPr lang="en-US" sz="1800" b="0" i="0" u="none" strike="noStrike" dirty="0">
                          <a:solidFill>
                            <a:srgbClr val="000000"/>
                          </a:solidFill>
                          <a:latin typeface="Arial Narrow"/>
                        </a:rPr>
                        <a:t> </a:t>
                      </a:r>
                      <a:r>
                        <a:rPr lang="en-US" sz="1800" b="0" i="0" u="none" strike="noStrike" dirty="0" smtClean="0">
                          <a:solidFill>
                            <a:srgbClr val="000000"/>
                          </a:solidFill>
                          <a:latin typeface="Arial Narrow"/>
                        </a:rPr>
                        <a:t>   Phase-II </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49</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47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2</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49</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0">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latin typeface="Arial Narrow"/>
                        </a:rPr>
                        <a:t>The construction</a:t>
                      </a:r>
                      <a:r>
                        <a:rPr lang="en-US" sz="1200" b="0" i="0" u="none" strike="noStrike" baseline="0" dirty="0" smtClean="0">
                          <a:solidFill>
                            <a:srgbClr val="000000"/>
                          </a:solidFill>
                          <a:latin typeface="Arial Narrow"/>
                        </a:rPr>
                        <a:t> of w/c&amp; f/c and other activity are being executed through elected WUAs and the work have been already transferred to WUA </a:t>
                      </a:r>
                      <a:endParaRPr lang="en-US" sz="1800" b="0" i="0" u="none" strike="noStrike" dirty="0" smtClean="0">
                        <a:solidFill>
                          <a:srgbClr val="000000"/>
                        </a:solidFill>
                        <a:latin typeface="Arial Narrow"/>
                      </a:endParaRPr>
                    </a:p>
                    <a:p>
                      <a:pPr algn="ctr" rtl="0" fontAlgn="t"/>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4971">
                <a:tc>
                  <a:txBody>
                    <a:bodyPr/>
                    <a:lstStyle/>
                    <a:p>
                      <a:pPr algn="ctr" rtl="0" fontAlgn="t"/>
                      <a:r>
                        <a:rPr lang="en-US" sz="1800" b="0" i="0" u="none" strike="noStrike">
                          <a:solidFill>
                            <a:srgbClr val="000000"/>
                          </a:solidFill>
                          <a:latin typeface="Arial Narrow"/>
                        </a:rPr>
                        <a:t>2</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dirty="0">
                          <a:solidFill>
                            <a:srgbClr val="000000"/>
                          </a:solidFill>
                          <a:latin typeface="Arial Narrow"/>
                        </a:rPr>
                        <a:t>Ban </a:t>
                      </a:r>
                      <a:r>
                        <a:rPr lang="en-US" sz="1800" b="0" i="0" u="none" strike="noStrike" dirty="0" err="1">
                          <a:solidFill>
                            <a:srgbClr val="000000"/>
                          </a:solidFill>
                          <a:latin typeface="Arial Narrow"/>
                        </a:rPr>
                        <a:t>Sagar</a:t>
                      </a:r>
                      <a:r>
                        <a:rPr lang="en-US" sz="1800" b="0" i="0" u="none" strike="noStrike" dirty="0">
                          <a:solidFill>
                            <a:srgbClr val="000000"/>
                          </a:solidFill>
                          <a:latin typeface="Arial Narrow"/>
                        </a:rPr>
                        <a:t>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67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48</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19</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67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rtl="0" fontAlgn="t"/>
                      <a:endParaRPr lang="en-US" sz="1800" b="0" i="0" u="none" strike="noStrike" dirty="0">
                        <a:solidFill>
                          <a:srgbClr val="000000"/>
                        </a:solidFill>
                        <a:latin typeface="Arial Narrow"/>
                      </a:endParaRPr>
                    </a:p>
                  </a:txBody>
                  <a:tcPr marL="6865" marR="6865"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4971">
                <a:tc>
                  <a:txBody>
                    <a:bodyPr/>
                    <a:lstStyle/>
                    <a:p>
                      <a:pPr algn="ctr" rtl="0" fontAlgn="t"/>
                      <a:r>
                        <a:rPr lang="en-US" sz="1800" b="0" i="0" u="none" strike="noStrike">
                          <a:solidFill>
                            <a:srgbClr val="000000"/>
                          </a:solidFill>
                          <a:latin typeface="Arial Narrow"/>
                        </a:rPr>
                        <a:t>3</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a:solidFill>
                            <a:srgbClr val="000000"/>
                          </a:solidFill>
                          <a:latin typeface="Arial Narrow"/>
                        </a:rPr>
                        <a:t>Pench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37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24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13</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37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rtl="0" fontAlgn="t"/>
                      <a:endParaRPr lang="en-US" sz="1800" b="0" i="0" u="none" strike="noStrike" dirty="0">
                        <a:solidFill>
                          <a:srgbClr val="000000"/>
                        </a:solidFill>
                        <a:latin typeface="Arial Narrow"/>
                      </a:endParaRPr>
                    </a:p>
                  </a:txBody>
                  <a:tcPr marL="6865" marR="6865"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4971">
                <a:tc>
                  <a:txBody>
                    <a:bodyPr/>
                    <a:lstStyle/>
                    <a:p>
                      <a:pPr algn="ctr" rtl="0" fontAlgn="t"/>
                      <a:r>
                        <a:rPr lang="en-US" sz="1800" b="0" i="0" u="none" strike="noStrike">
                          <a:solidFill>
                            <a:srgbClr val="000000"/>
                          </a:solidFill>
                          <a:latin typeface="Arial Narrow"/>
                        </a:rPr>
                        <a:t>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a:solidFill>
                            <a:srgbClr val="000000"/>
                          </a:solidFill>
                          <a:latin typeface="Arial Narrow"/>
                        </a:rPr>
                        <a:t>Mahan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6</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6</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6</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rtl="0" fontAlgn="t"/>
                      <a:endParaRPr lang="en-US" sz="1800" b="0" i="0" u="none" strike="noStrike" dirty="0">
                        <a:solidFill>
                          <a:srgbClr val="000000"/>
                        </a:solidFill>
                        <a:latin typeface="Arial Narrow"/>
                      </a:endParaRPr>
                    </a:p>
                  </a:txBody>
                  <a:tcPr marL="6865" marR="6865"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4971">
                <a:tc>
                  <a:txBody>
                    <a:bodyPr/>
                    <a:lstStyle/>
                    <a:p>
                      <a:pPr algn="ctr" rtl="0" fontAlgn="t"/>
                      <a:r>
                        <a:rPr lang="en-US" sz="1800" b="0" i="0" u="none" strike="noStrike">
                          <a:solidFill>
                            <a:srgbClr val="000000"/>
                          </a:solidFill>
                          <a:latin typeface="Arial Narrow"/>
                        </a:rPr>
                        <a:t>5</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a:solidFill>
                            <a:srgbClr val="000000"/>
                          </a:solidFill>
                          <a:latin typeface="Arial Narrow"/>
                        </a:rPr>
                        <a:t>Singhpur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5</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5</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5</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rtl="0" fontAlgn="t"/>
                      <a:endParaRPr lang="en-US" sz="1800" b="0" i="0" u="none" strike="noStrike" dirty="0">
                        <a:solidFill>
                          <a:srgbClr val="000000"/>
                        </a:solidFill>
                        <a:latin typeface="Arial Narrow"/>
                      </a:endParaRPr>
                    </a:p>
                  </a:txBody>
                  <a:tcPr marL="6865" marR="6865"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4971">
                <a:tc>
                  <a:txBody>
                    <a:bodyPr/>
                    <a:lstStyle/>
                    <a:p>
                      <a:pPr algn="ctr" rtl="0" fontAlgn="t"/>
                      <a:r>
                        <a:rPr lang="en-US" sz="1800" b="0" i="0" u="none" strike="noStrike">
                          <a:solidFill>
                            <a:srgbClr val="000000"/>
                          </a:solidFill>
                          <a:latin typeface="Arial Narrow"/>
                        </a:rPr>
                        <a:t>6</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a:solidFill>
                            <a:srgbClr val="000000"/>
                          </a:solidFill>
                          <a:latin typeface="Arial Narrow"/>
                        </a:rPr>
                        <a:t>Mahuar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rtl="0" fontAlgn="t"/>
                      <a:endParaRPr lang="en-US" sz="1800" b="0" i="0" u="none" strike="noStrike" dirty="0">
                        <a:solidFill>
                          <a:srgbClr val="000000"/>
                        </a:solidFill>
                        <a:latin typeface="Arial Narrow"/>
                      </a:endParaRPr>
                    </a:p>
                  </a:txBody>
                  <a:tcPr marL="6865" marR="6865"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4971">
                <a:tc>
                  <a:txBody>
                    <a:bodyPr/>
                    <a:lstStyle/>
                    <a:p>
                      <a:pPr algn="ctr" rtl="0" fontAlgn="t"/>
                      <a:r>
                        <a:rPr lang="en-US" sz="1800" b="0" i="0" u="none" strike="noStrike">
                          <a:solidFill>
                            <a:srgbClr val="000000"/>
                          </a:solidFill>
                          <a:latin typeface="Arial Narrow"/>
                        </a:rPr>
                        <a:t>7</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a:solidFill>
                            <a:srgbClr val="000000"/>
                          </a:solidFill>
                          <a:latin typeface="Arial Narrow"/>
                        </a:rPr>
                        <a:t>Sagad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rtl="0" fontAlgn="t"/>
                      <a:endParaRPr lang="en-US" sz="1800" b="0" i="0" u="none" strike="noStrike" dirty="0">
                        <a:solidFill>
                          <a:srgbClr val="000000"/>
                        </a:solidFill>
                        <a:latin typeface="Arial Narrow"/>
                      </a:endParaRPr>
                    </a:p>
                  </a:txBody>
                  <a:tcPr marL="6865" marR="6865"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4971">
                <a:tc>
                  <a:txBody>
                    <a:bodyPr/>
                    <a:lstStyle/>
                    <a:p>
                      <a:pPr algn="ctr" rtl="0" fontAlgn="t"/>
                      <a:r>
                        <a:rPr lang="en-US" sz="1800" b="0" i="0" u="none" strike="noStrike">
                          <a:solidFill>
                            <a:srgbClr val="000000"/>
                          </a:solidFill>
                          <a:latin typeface="Arial Narrow"/>
                        </a:rPr>
                        <a:t>8</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a:solidFill>
                            <a:srgbClr val="000000"/>
                          </a:solidFill>
                          <a:latin typeface="Arial Narrow"/>
                        </a:rPr>
                        <a:t>Mahi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12</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6</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6</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12</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rtl="0" fontAlgn="t"/>
                      <a:endParaRPr lang="en-US" sz="1800" b="0" i="0" u="none" strike="noStrike" dirty="0">
                        <a:solidFill>
                          <a:srgbClr val="000000"/>
                        </a:solidFill>
                        <a:latin typeface="Arial Narrow"/>
                      </a:endParaRPr>
                    </a:p>
                  </a:txBody>
                  <a:tcPr marL="6865" marR="6865"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98910">
                <a:tc>
                  <a:txBody>
                    <a:bodyPr/>
                    <a:lstStyle/>
                    <a:p>
                      <a:pPr algn="ctr" rtl="0" fontAlgn="t"/>
                      <a:r>
                        <a:rPr lang="en-US" sz="1800" b="0" i="0" u="none" strike="noStrike">
                          <a:solidFill>
                            <a:srgbClr val="000000"/>
                          </a:solidFill>
                          <a:latin typeface="Arial Narrow"/>
                        </a:rPr>
                        <a:t>9</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a:solidFill>
                            <a:srgbClr val="000000"/>
                          </a:solidFill>
                          <a:latin typeface="Arial Narrow"/>
                        </a:rPr>
                        <a:t>Sanjay Sagar (Bah)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rtl="0" fontAlgn="t"/>
                      <a:endParaRPr lang="en-US" sz="1800" b="0" i="0" u="none" strike="noStrike" dirty="0">
                        <a:solidFill>
                          <a:srgbClr val="000000"/>
                        </a:solidFill>
                        <a:latin typeface="Arial Narrow"/>
                      </a:endParaRPr>
                    </a:p>
                  </a:txBody>
                  <a:tcPr marL="6865" marR="6865"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4971">
                <a:tc>
                  <a:txBody>
                    <a:bodyPr/>
                    <a:lstStyle/>
                    <a:p>
                      <a:pPr algn="ctr" rtl="0" fontAlgn="t"/>
                      <a:r>
                        <a:rPr lang="en-US" sz="1800" b="0" i="0" u="none" strike="noStrike">
                          <a:solidFill>
                            <a:srgbClr val="000000"/>
                          </a:solidFill>
                          <a:latin typeface="Arial Narrow"/>
                        </a:rPr>
                        <a:t>10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800" b="0" i="0" u="none" strike="noStrike">
                          <a:solidFill>
                            <a:srgbClr val="000000"/>
                          </a:solidFill>
                          <a:latin typeface="Arial Narrow"/>
                        </a:rPr>
                        <a:t>Bariyarpur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23</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23</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smtClean="0">
                          <a:solidFill>
                            <a:srgbClr val="000000"/>
                          </a:solidFill>
                          <a:latin typeface="Arial Narrow"/>
                        </a:rPr>
                        <a:t>0</a:t>
                      </a:r>
                      <a:endParaRPr lang="en-US" sz="1800" b="0"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a:solidFill>
                            <a:srgbClr val="000000"/>
                          </a:solidFill>
                          <a:latin typeface="Arial Narrow"/>
                        </a:rPr>
                        <a:t>23</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800" b="0" i="0" u="none" strike="noStrike" dirty="0">
                          <a:solidFill>
                            <a:srgbClr val="000000"/>
                          </a:solidFill>
                          <a:latin typeface="Arial Narrow"/>
                        </a:rPr>
                        <a:t>100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rtl="0" fontAlgn="t"/>
                      <a:endParaRPr lang="en-US" sz="1800" b="0" i="0" u="none" strike="noStrike" dirty="0">
                        <a:solidFill>
                          <a:srgbClr val="000000"/>
                        </a:solidFill>
                        <a:latin typeface="Arial Narrow"/>
                      </a:endParaRPr>
                    </a:p>
                  </a:txBody>
                  <a:tcPr marL="6865" marR="6865"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4971">
                <a:tc>
                  <a:txBody>
                    <a:bodyPr/>
                    <a:lstStyle/>
                    <a:p>
                      <a:pPr algn="l" rtl="0" fontAlgn="t"/>
                      <a:r>
                        <a:rPr lang="en-US" sz="1800" b="1" i="0" u="none" strike="noStrike">
                          <a:solidFill>
                            <a:srgbClr val="000000"/>
                          </a:solidFill>
                          <a:latin typeface="Arial Narrow"/>
                        </a:rPr>
                        <a:t>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800" b="1" i="0" u="none" strike="noStrike">
                          <a:solidFill>
                            <a:srgbClr val="000000"/>
                          </a:solidFill>
                          <a:latin typeface="Arial Narrow"/>
                        </a:rPr>
                        <a:t>Total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800" b="1" i="0" u="none" strike="noStrike">
                          <a:solidFill>
                            <a:srgbClr val="000000"/>
                          </a:solidFill>
                          <a:latin typeface="Arial Narrow"/>
                        </a:rPr>
                        <a:t>214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800" b="1" i="0" u="none" strike="noStrike">
                          <a:solidFill>
                            <a:srgbClr val="000000"/>
                          </a:solidFill>
                          <a:latin typeface="Arial Narrow"/>
                        </a:rPr>
                        <a:t>174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800" b="1" i="0" u="none" strike="noStrike">
                          <a:solidFill>
                            <a:srgbClr val="000000"/>
                          </a:solidFill>
                          <a:latin typeface="Arial Narrow"/>
                        </a:rPr>
                        <a:t>40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800" b="1"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800" b="1" i="0" u="none" strike="noStrike">
                          <a:solidFill>
                            <a:srgbClr val="000000"/>
                          </a:solidFill>
                          <a:latin typeface="Arial Narrow"/>
                        </a:rPr>
                        <a:t>0</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800" b="1" i="0" u="none" strike="noStrike" dirty="0" smtClean="0">
                          <a:solidFill>
                            <a:srgbClr val="000000"/>
                          </a:solidFill>
                          <a:latin typeface="Arial Narrow"/>
                        </a:rPr>
                        <a:t>0</a:t>
                      </a:r>
                      <a:endParaRPr lang="en-US" sz="1800" b="1" i="0" u="none" strike="noStrike" dirty="0">
                        <a:solidFill>
                          <a:srgbClr val="000000"/>
                        </a:solidFill>
                        <a:latin typeface="Arial Narrow"/>
                      </a:endParaRP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800" b="1" i="0" u="none" strike="noStrike">
                          <a:solidFill>
                            <a:srgbClr val="000000"/>
                          </a:solidFill>
                          <a:latin typeface="Arial Narrow"/>
                        </a:rPr>
                        <a:t>214</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800" b="1" i="0" u="none" strike="noStrike" dirty="0">
                          <a:solidFill>
                            <a:srgbClr val="000000"/>
                          </a:solidFill>
                          <a:latin typeface="Arial Narrow"/>
                        </a:rPr>
                        <a:t>-</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800" b="1" i="0" u="none" strike="noStrike" dirty="0" smtClean="0">
                          <a:solidFill>
                            <a:srgbClr val="000000"/>
                          </a:solidFill>
                          <a:latin typeface="Arial Narrow"/>
                        </a:rPr>
                        <a:t>-</a:t>
                      </a:r>
                      <a:r>
                        <a:rPr lang="en-US" sz="1800" b="1" i="0" u="none" strike="noStrike" dirty="0">
                          <a:solidFill>
                            <a:srgbClr val="000000"/>
                          </a:solidFill>
                          <a:latin typeface="Arial Narrow"/>
                        </a:rPr>
                        <a:t> </a:t>
                      </a:r>
                    </a:p>
                  </a:txBody>
                  <a:tcPr marL="7437" marR="7437" marT="686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r h="220673">
                <a:tc>
                  <a:txBody>
                    <a:bodyPr/>
                    <a:lstStyle/>
                    <a:p>
                      <a:pPr algn="l" fontAlgn="b"/>
                      <a:endParaRPr lang="en-US" sz="800" b="0" i="0" u="none" strike="noStrike">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dirty="0">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dirty="0">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en-US" sz="800" b="0" i="0" u="none" strike="noStrike" dirty="0">
                        <a:solidFill>
                          <a:srgbClr val="000000"/>
                        </a:solidFill>
                        <a:latin typeface="Calibri"/>
                      </a:endParaRPr>
                    </a:p>
                  </a:txBody>
                  <a:tcPr marL="7437" marR="7437" marT="6865" marB="0" anchor="b">
                    <a:lnL>
                      <a:noFill/>
                    </a:lnL>
                    <a:lnR>
                      <a:noFill/>
                    </a:lnR>
                    <a:lnT w="6350" cap="flat" cmpd="sng" algn="ctr">
                      <a:solidFill>
                        <a:srgbClr val="000000"/>
                      </a:solidFill>
                      <a:prstDash val="solid"/>
                      <a:round/>
                      <a:headEnd type="none" w="med" len="med"/>
                      <a:tailEnd type="none" w="med" len="med"/>
                    </a:lnT>
                    <a:lnB>
                      <a:noFill/>
                    </a:lnB>
                  </a:tcPr>
                </a:tc>
              </a:tr>
            </a:tbl>
          </a:graphicData>
        </a:graphic>
      </p:graphicFrame>
    </p:spTree>
    <p:extLst>
      <p:ext uri="{BB962C8B-B14F-4D97-AF65-F5344CB8AC3E}">
        <p14:creationId xmlns:p14="http://schemas.microsoft.com/office/powerpoint/2010/main" val="240112006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srcRect/>
          <a:stretch>
            <a:fillRect/>
          </a:stretch>
        </p:blipFill>
        <p:spPr bwMode="auto">
          <a:xfrm>
            <a:off x="247650" y="152400"/>
            <a:ext cx="9498234" cy="6477000"/>
          </a:xfrm>
          <a:prstGeom prst="rect">
            <a:avLst/>
          </a:prstGeom>
          <a:noFill/>
          <a:ln w="9525">
            <a:noFill/>
            <a:miter lim="800000"/>
            <a:headEnd/>
            <a:tailEnd/>
          </a:ln>
          <a:effectLst/>
        </p:spPr>
      </p:pic>
      <p:sp>
        <p:nvSpPr>
          <p:cNvPr id="3" name="TextBox 2"/>
          <p:cNvSpPr txBox="1"/>
          <p:nvPr/>
        </p:nvSpPr>
        <p:spPr>
          <a:xfrm>
            <a:off x="462987" y="416689"/>
            <a:ext cx="2047933" cy="523220"/>
          </a:xfrm>
          <a:prstGeom prst="rect">
            <a:avLst/>
          </a:prstGeom>
          <a:noFill/>
        </p:spPr>
        <p:txBody>
          <a:bodyPr wrap="none" rtlCol="0">
            <a:spAutoFit/>
          </a:bodyPr>
          <a:lstStyle/>
          <a:p>
            <a:r>
              <a:rPr lang="en-US" sz="2800" b="1" dirty="0" err="1" smtClean="0">
                <a:solidFill>
                  <a:srgbClr val="FFFF00"/>
                </a:solidFill>
              </a:rPr>
              <a:t>Pushkara</a:t>
            </a:r>
            <a:r>
              <a:rPr lang="en-US" sz="2800" b="1" dirty="0" smtClean="0">
                <a:solidFill>
                  <a:srgbClr val="FFFF00"/>
                </a:solidFill>
              </a:rPr>
              <a:t> LIS</a:t>
            </a:r>
            <a:endParaRPr lang="en-US" sz="2800" b="1" dirty="0">
              <a:solidFill>
                <a:srgbClr val="FFFF00"/>
              </a:solidFill>
            </a:endParaRPr>
          </a:p>
        </p:txBody>
      </p:sp>
    </p:spTree>
    <p:extLst>
      <p:ext uri="{BB962C8B-B14F-4D97-AF65-F5344CB8AC3E}">
        <p14:creationId xmlns:p14="http://schemas.microsoft.com/office/powerpoint/2010/main" val="72965786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cstate="email"/>
          <a:srcRect/>
          <a:stretch>
            <a:fillRect/>
          </a:stretch>
        </p:blipFill>
        <p:spPr bwMode="auto">
          <a:xfrm>
            <a:off x="208345" y="152400"/>
            <a:ext cx="9525964" cy="6553200"/>
          </a:xfrm>
          <a:prstGeom prst="rect">
            <a:avLst/>
          </a:prstGeom>
          <a:noFill/>
          <a:ln w="9525">
            <a:noFill/>
            <a:miter lim="800000"/>
            <a:headEnd/>
            <a:tailEnd/>
          </a:ln>
        </p:spPr>
      </p:pic>
    </p:spTree>
    <p:extLst>
      <p:ext uri="{BB962C8B-B14F-4D97-AF65-F5344CB8AC3E}">
        <p14:creationId xmlns:p14="http://schemas.microsoft.com/office/powerpoint/2010/main" val="199110249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04745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Key Reasons For Progress Delays</a:t>
            </a:r>
            <a:endParaRPr lang="en-US" sz="2800" b="1" dirty="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smtClean="0">
                <a:solidFill>
                  <a:schemeClr val="tx1"/>
                </a:solidFill>
                <a:latin typeface="Book Antiqua" pitchFamily="18" charset="0"/>
              </a:rPr>
              <a:t>ANDHRA PRADESH</a:t>
            </a:r>
            <a:endParaRPr lang="en-IN" sz="1800" b="1" dirty="0">
              <a:solidFill>
                <a:schemeClr val="tx1"/>
              </a:solidFill>
              <a:latin typeface="Book Antiqua" pitchFamily="18" charset="0"/>
            </a:endParaRPr>
          </a:p>
        </p:txBody>
      </p:sp>
      <p:graphicFrame>
        <p:nvGraphicFramePr>
          <p:cNvPr id="5" name="Table 4"/>
          <p:cNvGraphicFramePr>
            <a:graphicFrameLocks noGrp="1"/>
          </p:cNvGraphicFramePr>
          <p:nvPr/>
        </p:nvGraphicFramePr>
        <p:xfrm>
          <a:off x="312516" y="1666757"/>
          <a:ext cx="9294471" cy="4583576"/>
        </p:xfrm>
        <a:graphic>
          <a:graphicData uri="http://schemas.openxmlformats.org/drawingml/2006/table">
            <a:tbl>
              <a:tblPr firstRow="1" bandRow="1">
                <a:tableStyleId>{5C22544A-7EE6-4342-B048-85BDC9FD1C3A}</a:tableStyleId>
              </a:tblPr>
              <a:tblGrid>
                <a:gridCol w="1342375"/>
                <a:gridCol w="7952096"/>
              </a:tblGrid>
              <a:tr h="572947">
                <a:tc>
                  <a:txBody>
                    <a:bodyPr/>
                    <a:lstStyle/>
                    <a:p>
                      <a:pPr algn="ctr"/>
                      <a:r>
                        <a:rPr lang="en-IN" b="1" dirty="0" smtClean="0">
                          <a:solidFill>
                            <a:schemeClr val="tx1"/>
                          </a:solidFill>
                        </a:rPr>
                        <a:t>Status</a:t>
                      </a:r>
                      <a:endParaRPr lang="en-US" b="1" dirty="0">
                        <a:solidFill>
                          <a:schemeClr val="tx1"/>
                        </a:solidFill>
                      </a:endParaRPr>
                    </a:p>
                  </a:txBody>
                  <a:tcPr marL="74295" marR="74295"/>
                </a:tc>
                <a:tc>
                  <a:txBody>
                    <a:bodyPr/>
                    <a:lstStyle/>
                    <a:p>
                      <a:pPr algn="ctr"/>
                      <a:r>
                        <a:rPr lang="en-IN" dirty="0" smtClean="0">
                          <a:solidFill>
                            <a:schemeClr val="tx1"/>
                          </a:solidFill>
                        </a:rPr>
                        <a:t>Key</a:t>
                      </a:r>
                      <a:r>
                        <a:rPr lang="en-IN" baseline="0" dirty="0" smtClean="0">
                          <a:solidFill>
                            <a:schemeClr val="tx1"/>
                          </a:solidFill>
                        </a:rPr>
                        <a:t> Reason</a:t>
                      </a:r>
                      <a:endParaRPr lang="en-US" dirty="0">
                        <a:solidFill>
                          <a:schemeClr val="tx1"/>
                        </a:solidFill>
                      </a:endParaRPr>
                    </a:p>
                  </a:txBody>
                  <a:tcPr marL="74295" marR="74295"/>
                </a:tc>
              </a:tr>
              <a:tr h="57294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smtClean="0">
                          <a:solidFill>
                            <a:schemeClr val="dk1"/>
                          </a:solidFill>
                          <a:latin typeface="+mn-lt"/>
                          <a:ea typeface="+mn-ea"/>
                          <a:cs typeface="+mn-cs"/>
                        </a:rPr>
                        <a:t>X</a:t>
                      </a:r>
                      <a:endParaRPr lang="en-US" sz="1800" dirty="0"/>
                    </a:p>
                  </a:txBody>
                  <a:tcPr marL="74295" marR="74295" anchor="ctr"/>
                </a:tc>
                <a:tc>
                  <a:txBody>
                    <a:bodyPr/>
                    <a:lstStyle/>
                    <a:p>
                      <a:r>
                        <a:rPr lang="en-IN" dirty="0" smtClean="0"/>
                        <a:t>Absence of Hydraulic</a:t>
                      </a:r>
                      <a:r>
                        <a:rPr lang="en-IN" baseline="0" dirty="0" smtClean="0"/>
                        <a:t> Connectivity up to Outlet.</a:t>
                      </a:r>
                      <a:endParaRPr lang="en-US" dirty="0"/>
                    </a:p>
                  </a:txBody>
                  <a:tcPr marL="74295" marR="74295" anchor="ctr"/>
                </a:tc>
              </a:tr>
              <a:tr h="572947">
                <a:tc>
                  <a:txBody>
                    <a:bodyPr/>
                    <a:lstStyle/>
                    <a:p>
                      <a:pPr algn="ctr"/>
                      <a:r>
                        <a:rPr lang="en-US" sz="1800" b="1" kern="1200" dirty="0" smtClean="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dirty="0" smtClean="0"/>
                        <a:t>Delay in Govt/Administrative clearances.</a:t>
                      </a:r>
                    </a:p>
                  </a:txBody>
                  <a:tcPr marL="74295" marR="74295" anchor="ctr"/>
                </a:tc>
              </a:tr>
              <a:tr h="57294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smtClean="0">
                          <a:solidFill>
                            <a:schemeClr val="dk1"/>
                          </a:solidFill>
                          <a:latin typeface="+mn-lt"/>
                          <a:ea typeface="+mn-ea"/>
                          <a:cs typeface="+mn-cs"/>
                        </a:rPr>
                        <a:t>X</a:t>
                      </a:r>
                      <a:endParaRPr lang="en-US" sz="1800" dirty="0"/>
                    </a:p>
                  </a:txBody>
                  <a:tcPr marL="74295" marR="74295" anchor="ctr"/>
                </a:tc>
                <a:tc>
                  <a:txBody>
                    <a:bodyPr/>
                    <a:lstStyle/>
                    <a:p>
                      <a:r>
                        <a:rPr lang="en-IN" dirty="0" smtClean="0"/>
                        <a:t>State budget constraints.</a:t>
                      </a:r>
                      <a:endParaRPr lang="en-US" dirty="0"/>
                    </a:p>
                  </a:txBody>
                  <a:tcPr marL="74295" marR="74295" anchor="ctr"/>
                </a:tc>
              </a:tr>
              <a:tr h="572947">
                <a:tc>
                  <a:txBody>
                    <a:bodyPr/>
                    <a:lstStyle/>
                    <a:p>
                      <a:pPr algn="ctr"/>
                      <a:r>
                        <a:rPr lang="en-IN" sz="1800" dirty="0" smtClean="0"/>
                        <a:t>X</a:t>
                      </a:r>
                      <a:endParaRPr lang="en-US" sz="1800" dirty="0"/>
                    </a:p>
                  </a:txBody>
                  <a:tcPr marL="74295" marR="74295" anchor="ctr"/>
                </a:tc>
                <a:tc>
                  <a:txBody>
                    <a:bodyPr/>
                    <a:lstStyle/>
                    <a:p>
                      <a:r>
                        <a:rPr lang="en-IN" dirty="0" smtClean="0"/>
                        <a:t>Unwillingness of farmers.</a:t>
                      </a:r>
                      <a:endParaRPr lang="en-US" dirty="0"/>
                    </a:p>
                  </a:txBody>
                  <a:tcPr marL="74295" marR="74295" anchor="ctr"/>
                </a:tc>
              </a:tr>
              <a:tr h="57294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Delays in tendering.</a:t>
                      </a:r>
                      <a:endParaRPr lang="en-US" dirty="0"/>
                    </a:p>
                  </a:txBody>
                  <a:tcPr marL="74295" marR="74295" anchor="ctr"/>
                </a:tc>
              </a:tr>
              <a:tr h="57294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Capacity related issues of</a:t>
                      </a:r>
                      <a:r>
                        <a:rPr lang="en-IN" baseline="0" dirty="0" smtClean="0"/>
                        <a:t> Implementing Agencies.</a:t>
                      </a:r>
                      <a:endParaRPr lang="en-US" dirty="0"/>
                    </a:p>
                  </a:txBody>
                  <a:tcPr marL="74295" marR="74295" anchor="ctr"/>
                </a:tc>
              </a:tr>
              <a:tr h="572947">
                <a:tc>
                  <a:txBody>
                    <a:bodyPr/>
                    <a:lstStyle/>
                    <a:p>
                      <a:pPr algn="ctr"/>
                      <a:r>
                        <a:rPr lang="en-IN" sz="1800" dirty="0" smtClean="0"/>
                        <a:t>X</a:t>
                      </a:r>
                      <a:endParaRPr lang="en-US" sz="1800" dirty="0"/>
                    </a:p>
                  </a:txBody>
                  <a:tcPr marL="74295" marR="74295" anchor="ctr"/>
                </a:tc>
                <a:tc>
                  <a:txBody>
                    <a:bodyPr/>
                    <a:lstStyle/>
                    <a:p>
                      <a:r>
                        <a:rPr lang="en-IN" dirty="0" smtClean="0"/>
                        <a:t>Capacity related issues of Contractors/Suppliers.</a:t>
                      </a:r>
                      <a:endParaRPr lang="en-US" dirty="0"/>
                    </a:p>
                  </a:txBody>
                  <a:tcPr marL="74295" marR="74295" anchor="ctr"/>
                </a:tc>
              </a:tr>
            </a:tbl>
          </a:graphicData>
        </a:graphic>
      </p:graphicFrame>
      <p:sp>
        <p:nvSpPr>
          <p:cNvPr id="7" name="Rectangle 6"/>
          <p:cNvSpPr/>
          <p:nvPr/>
        </p:nvSpPr>
        <p:spPr>
          <a:xfrm>
            <a:off x="1" y="0"/>
            <a:ext cx="9906000" cy="86810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smtClean="0"/>
              <a:t>                7</a:t>
            </a:r>
            <a:r>
              <a:rPr lang="en-IN" sz="2000" b="1" baseline="30000" dirty="0" smtClean="0"/>
              <a:t>th</a:t>
            </a:r>
            <a:r>
              <a:rPr lang="en-IN" sz="2000" b="1" dirty="0" smtClean="0"/>
              <a:t> PIRC Meeting  (11</a:t>
            </a:r>
            <a:r>
              <a:rPr lang="en-IN" sz="2000" b="1" baseline="30000" dirty="0" smtClean="0"/>
              <a:t>th</a:t>
            </a:r>
            <a:r>
              <a:rPr lang="en-IN" sz="2000" b="1" dirty="0" smtClean="0"/>
              <a:t> September 2020): 		</a:t>
            </a:r>
          </a:p>
          <a:p>
            <a:pPr algn="ctr"/>
            <a:r>
              <a:rPr lang="en-IN" sz="2000" b="1" dirty="0" smtClean="0"/>
              <a:t>Progress Review Presentations</a:t>
            </a:r>
            <a:endParaRPr lang="en-US" sz="2000" b="1" dirty="0"/>
          </a:p>
        </p:txBody>
      </p:sp>
    </p:spTree>
    <p:extLst>
      <p:ext uri="{BB962C8B-B14F-4D97-AF65-F5344CB8AC3E}">
        <p14:creationId xmlns:p14="http://schemas.microsoft.com/office/powerpoint/2010/main" val="2112638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B6F15528-21DE-4FAA-801E-634DDDAF4B2B}" type="slidenum">
              <a:rPr lang="en-US" smtClean="0"/>
              <a:pPr/>
              <a:t>223</a:t>
            </a:fld>
            <a:endParaRPr lang="en-US"/>
          </a:p>
        </p:txBody>
      </p:sp>
      <p:sp>
        <p:nvSpPr>
          <p:cNvPr id="4" name="Rectangle 1"/>
          <p:cNvSpPr>
            <a:spLocks noChangeArrowheads="1"/>
          </p:cNvSpPr>
          <p:nvPr/>
        </p:nvSpPr>
        <p:spPr bwMode="auto">
          <a:xfrm>
            <a:off x="254643" y="150471"/>
            <a:ext cx="9493250" cy="523220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9525" algn="ctr" defTabSz="914400" rtl="0" eaLnBrk="1" fontAlgn="base" latinLnBrk="0" hangingPunct="1">
              <a:lnSpc>
                <a:spcPct val="250000"/>
              </a:lnSpc>
              <a:spcBef>
                <a:spcPct val="0"/>
              </a:spcBef>
              <a:spcAft>
                <a:spcPct val="0"/>
              </a:spcAft>
              <a:buClrTx/>
              <a:buSzTx/>
              <a:tabLst/>
            </a:pPr>
            <a:r>
              <a:rPr kumimoji="0" lang="en-US" b="1" i="0" u="sng" strike="noStrike" cap="none" normalizeH="0" baseline="0" dirty="0" smtClean="0">
                <a:ln>
                  <a:noFill/>
                </a:ln>
                <a:solidFill>
                  <a:schemeClr val="tx1"/>
                </a:solidFill>
                <a:effectLst/>
                <a:latin typeface="Arial" pitchFamily="34" charset="0"/>
                <a:ea typeface="Times New Roman" pitchFamily="18" charset="0"/>
                <a:cs typeface="Arial" pitchFamily="34" charset="0"/>
              </a:rPr>
              <a:t>STATUS OF CADWM</a:t>
            </a:r>
            <a:r>
              <a:rPr kumimoji="0" lang="en-US" b="1" i="0" u="sng" strike="noStrike" cap="none" normalizeH="0" dirty="0" smtClean="0">
                <a:ln>
                  <a:noFill/>
                </a:ln>
                <a:solidFill>
                  <a:schemeClr val="tx1"/>
                </a:solidFill>
                <a:effectLst/>
                <a:latin typeface="Arial" pitchFamily="34" charset="0"/>
                <a:ea typeface="Times New Roman" pitchFamily="18" charset="0"/>
                <a:cs typeface="Arial" pitchFamily="34" charset="0"/>
              </a:rPr>
              <a:t> </a:t>
            </a:r>
            <a:r>
              <a:rPr kumimoji="0" lang="en-US" b="1" i="0" u="sng" strike="noStrike" cap="none" normalizeH="0" baseline="0" dirty="0" smtClean="0">
                <a:ln>
                  <a:noFill/>
                </a:ln>
                <a:solidFill>
                  <a:schemeClr val="tx1"/>
                </a:solidFill>
                <a:effectLst/>
                <a:latin typeface="Arial" pitchFamily="34" charset="0"/>
                <a:ea typeface="Times New Roman" pitchFamily="18" charset="0"/>
                <a:cs typeface="Arial" pitchFamily="34" charset="0"/>
              </a:rPr>
              <a:t>WORKS</a:t>
            </a:r>
          </a:p>
          <a:p>
            <a:pPr lvl="0" indent="9525" algn="just" fontAlgn="base">
              <a:lnSpc>
                <a:spcPct val="150000"/>
              </a:lnSpc>
              <a:spcBef>
                <a:spcPct val="0"/>
              </a:spcBef>
              <a:spcAft>
                <a:spcPct val="0"/>
              </a:spcAft>
              <a:buSzPct val="103000"/>
              <a:buFont typeface="Arial" pitchFamily="34" charset="0"/>
              <a:buChar char="•"/>
            </a:pPr>
            <a:r>
              <a:rPr lang="en-US" dirty="0" smtClean="0">
                <a:latin typeface="Arial"/>
                <a:ea typeface="Times New Roman"/>
                <a:cs typeface="Arial"/>
              </a:rPr>
              <a:t>    Survey, Planning and Design works are completed for the projects </a:t>
            </a:r>
            <a:r>
              <a:rPr lang="en-US" dirty="0" err="1" smtClean="0">
                <a:latin typeface="Arial"/>
                <a:ea typeface="Times New Roman"/>
                <a:cs typeface="Arial"/>
              </a:rPr>
              <a:t>Gundlakamma</a:t>
            </a:r>
            <a:r>
              <a:rPr lang="en-US" dirty="0" smtClean="0">
                <a:latin typeface="Arial"/>
                <a:ea typeface="Times New Roman"/>
                <a:cs typeface="Arial"/>
              </a:rPr>
              <a:t>, </a:t>
            </a:r>
          </a:p>
          <a:p>
            <a:pPr marL="0" marR="0" lvl="0" indent="9525" algn="just" defTabSz="914400" rtl="0" eaLnBrk="1" fontAlgn="base" latinLnBrk="0" hangingPunct="1">
              <a:lnSpc>
                <a:spcPct val="150000"/>
              </a:lnSpc>
              <a:spcBef>
                <a:spcPct val="0"/>
              </a:spcBef>
              <a:spcAft>
                <a:spcPct val="0"/>
              </a:spcAft>
              <a:buClrTx/>
              <a:buSzPct val="103000"/>
              <a:tabLst/>
            </a:pPr>
            <a:r>
              <a:rPr lang="en-US" dirty="0" smtClean="0">
                <a:latin typeface="Arial"/>
                <a:ea typeface="Times New Roman"/>
                <a:cs typeface="Arial"/>
              </a:rPr>
              <a:t>      </a:t>
            </a:r>
            <a:r>
              <a:rPr lang="en-US" dirty="0" err="1" smtClean="0">
                <a:latin typeface="Arial"/>
                <a:ea typeface="Times New Roman"/>
                <a:cs typeface="Arial"/>
              </a:rPr>
              <a:t>Yerracalva</a:t>
            </a:r>
            <a:r>
              <a:rPr lang="en-US" dirty="0" smtClean="0">
                <a:latin typeface="Arial"/>
                <a:ea typeface="Times New Roman"/>
                <a:cs typeface="Arial"/>
              </a:rPr>
              <a:t>.</a:t>
            </a:r>
            <a:endParaRPr kumimoji="0" lang="en-US" b="0"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a:p>
            <a:pPr marL="342900" marR="0" lvl="0" indent="-342900" algn="just" fontAlgn="ctr">
              <a:lnSpc>
                <a:spcPct val="150000"/>
              </a:lnSpc>
              <a:spcBef>
                <a:spcPts val="285"/>
              </a:spcBef>
              <a:spcAft>
                <a:spcPts val="565"/>
              </a:spcAft>
              <a:buFont typeface="Arial" pitchFamily="34" charset="0"/>
              <a:buChar char="•"/>
            </a:pPr>
            <a:r>
              <a:rPr lang="en-US" dirty="0" smtClean="0">
                <a:latin typeface="Arial" pitchFamily="34" charset="0"/>
                <a:ea typeface="Times New Roman"/>
                <a:cs typeface="Arial" pitchFamily="34" charset="0"/>
              </a:rPr>
              <a:t>Survey, Planning and Design works are in progress for the project </a:t>
            </a:r>
            <a:r>
              <a:rPr lang="en-US" dirty="0" err="1" smtClean="0">
                <a:latin typeface="Arial" pitchFamily="34" charset="0"/>
                <a:ea typeface="Times New Roman"/>
                <a:cs typeface="Arial" pitchFamily="34" charset="0"/>
              </a:rPr>
              <a:t>Thotapalli</a:t>
            </a:r>
            <a:r>
              <a:rPr lang="en-US" dirty="0" smtClean="0">
                <a:latin typeface="Arial" pitchFamily="34" charset="0"/>
                <a:ea typeface="Times New Roman"/>
                <a:cs typeface="Arial" pitchFamily="34" charset="0"/>
              </a:rPr>
              <a:t>.</a:t>
            </a:r>
          </a:p>
          <a:p>
            <a:pPr marL="342900" marR="0" lvl="0" indent="-342900" algn="just" fontAlgn="ctr">
              <a:lnSpc>
                <a:spcPct val="150000"/>
              </a:lnSpc>
              <a:spcBef>
                <a:spcPts val="285"/>
              </a:spcBef>
              <a:spcAft>
                <a:spcPts val="565"/>
              </a:spcAft>
              <a:buFont typeface="Arial" pitchFamily="34" charset="0"/>
              <a:buChar char="•"/>
            </a:pPr>
            <a:r>
              <a:rPr lang="en-US" dirty="0" smtClean="0">
                <a:latin typeface="Arial"/>
                <a:ea typeface="Times New Roman"/>
                <a:cs typeface="Arial"/>
              </a:rPr>
              <a:t>Tenders for Survey, Planning and Design for the projects </a:t>
            </a:r>
            <a:r>
              <a:rPr lang="en-US" dirty="0" err="1" smtClean="0">
                <a:latin typeface="Arial"/>
                <a:ea typeface="Times New Roman"/>
                <a:cs typeface="Arial"/>
              </a:rPr>
              <a:t>Pushkara</a:t>
            </a:r>
            <a:r>
              <a:rPr lang="en-US" dirty="0" smtClean="0">
                <a:latin typeface="Arial"/>
                <a:ea typeface="Times New Roman"/>
                <a:cs typeface="Arial"/>
              </a:rPr>
              <a:t> and </a:t>
            </a:r>
            <a:r>
              <a:rPr lang="en-US" dirty="0" err="1" smtClean="0">
                <a:latin typeface="Arial"/>
                <a:ea typeface="Times New Roman"/>
                <a:cs typeface="Arial"/>
              </a:rPr>
              <a:t>Musurimilli</a:t>
            </a:r>
            <a:r>
              <a:rPr lang="en-US" dirty="0" smtClean="0">
                <a:latin typeface="Arial"/>
                <a:ea typeface="Times New Roman"/>
                <a:cs typeface="Arial"/>
              </a:rPr>
              <a:t> are invited and agency is fixed. Due to rainy season work is not yet started.</a:t>
            </a:r>
          </a:p>
          <a:p>
            <a:pPr marL="342900" marR="0" lvl="0" indent="-342900" algn="just" fontAlgn="ctr">
              <a:lnSpc>
                <a:spcPct val="150000"/>
              </a:lnSpc>
              <a:spcBef>
                <a:spcPts val="285"/>
              </a:spcBef>
              <a:spcAft>
                <a:spcPts val="565"/>
              </a:spcAft>
              <a:buFont typeface="Arial" pitchFamily="34" charset="0"/>
              <a:buChar char="•"/>
            </a:pPr>
            <a:r>
              <a:rPr lang="en-US" dirty="0" smtClean="0">
                <a:latin typeface="Arial" pitchFamily="34" charset="0"/>
                <a:ea typeface="Times New Roman"/>
                <a:cs typeface="Arial" pitchFamily="34" charset="0"/>
              </a:rPr>
              <a:t>Administrative Sanction for Structural and Non- structural components are issued by Govt. of A.P for the projects </a:t>
            </a:r>
            <a:r>
              <a:rPr lang="en-US" dirty="0" err="1" smtClean="0">
                <a:latin typeface="Arial" pitchFamily="34" charset="0"/>
                <a:ea typeface="Times New Roman"/>
                <a:cs typeface="Arial" pitchFamily="34" charset="0"/>
              </a:rPr>
              <a:t>Musurumilli</a:t>
            </a:r>
            <a:r>
              <a:rPr lang="en-US" dirty="0" smtClean="0">
                <a:latin typeface="Arial" pitchFamily="34" charset="0"/>
                <a:ea typeface="Times New Roman"/>
                <a:cs typeface="Arial" pitchFamily="34" charset="0"/>
              </a:rPr>
              <a:t>, </a:t>
            </a:r>
            <a:r>
              <a:rPr lang="en-US" dirty="0" err="1" smtClean="0">
                <a:latin typeface="Arial" pitchFamily="34" charset="0"/>
                <a:ea typeface="Times New Roman"/>
                <a:cs typeface="Arial" pitchFamily="34" charset="0"/>
              </a:rPr>
              <a:t>Pushakara</a:t>
            </a:r>
            <a:r>
              <a:rPr lang="en-US" dirty="0" smtClean="0">
                <a:latin typeface="Arial" pitchFamily="34" charset="0"/>
                <a:ea typeface="Times New Roman"/>
                <a:cs typeface="Arial" pitchFamily="34" charset="0"/>
              </a:rPr>
              <a:t> and </a:t>
            </a:r>
            <a:r>
              <a:rPr lang="en-US" dirty="0" err="1" smtClean="0">
                <a:latin typeface="Arial" pitchFamily="34" charset="0"/>
                <a:ea typeface="Times New Roman"/>
                <a:cs typeface="Arial" pitchFamily="34" charset="0"/>
              </a:rPr>
              <a:t>Yerracalva</a:t>
            </a:r>
            <a:r>
              <a:rPr lang="en-US" dirty="0" smtClean="0">
                <a:latin typeface="Arial" pitchFamily="34" charset="0"/>
                <a:ea typeface="Times New Roman"/>
                <a:cs typeface="Arial" pitchFamily="34" charset="0"/>
              </a:rPr>
              <a:t> projects.</a:t>
            </a:r>
          </a:p>
          <a:p>
            <a:pPr marL="342900" marR="0" lvl="0" indent="-342900" algn="just" fontAlgn="ctr">
              <a:lnSpc>
                <a:spcPct val="150000"/>
              </a:lnSpc>
              <a:spcBef>
                <a:spcPts val="285"/>
              </a:spcBef>
              <a:spcAft>
                <a:spcPts val="565"/>
              </a:spcAft>
              <a:buFont typeface="Arial" pitchFamily="34" charset="0"/>
              <a:buChar char="•"/>
            </a:pPr>
            <a:r>
              <a:rPr lang="en-US" dirty="0" smtClean="0">
                <a:latin typeface="Arial" pitchFamily="34" charset="0"/>
                <a:ea typeface="Times New Roman"/>
                <a:cs typeface="Arial" pitchFamily="34" charset="0"/>
              </a:rPr>
              <a:t>Administrative Sanction for Structural and Non- structural components for the projects </a:t>
            </a:r>
            <a:r>
              <a:rPr lang="en-US" dirty="0" err="1" smtClean="0">
                <a:latin typeface="Arial" pitchFamily="34" charset="0"/>
                <a:ea typeface="Times New Roman"/>
                <a:cs typeface="Arial" pitchFamily="34" charset="0"/>
              </a:rPr>
              <a:t>Gundlakamma</a:t>
            </a:r>
            <a:r>
              <a:rPr lang="en-US" dirty="0" smtClean="0">
                <a:latin typeface="Arial" pitchFamily="34" charset="0"/>
                <a:ea typeface="Times New Roman"/>
                <a:cs typeface="Arial" pitchFamily="34" charset="0"/>
              </a:rPr>
              <a:t> &amp; </a:t>
            </a:r>
            <a:r>
              <a:rPr lang="en-US" dirty="0" err="1" smtClean="0">
                <a:latin typeface="Arial" pitchFamily="34" charset="0"/>
                <a:ea typeface="Times New Roman"/>
                <a:cs typeface="Arial" pitchFamily="34" charset="0"/>
              </a:rPr>
              <a:t>Tadipudi</a:t>
            </a:r>
            <a:r>
              <a:rPr lang="en-US" dirty="0" smtClean="0">
                <a:latin typeface="Arial" pitchFamily="34" charset="0"/>
                <a:ea typeface="Times New Roman"/>
                <a:cs typeface="Arial" pitchFamily="34" charset="0"/>
              </a:rPr>
              <a:t> is under consideration with Govt. of A.P.</a:t>
            </a:r>
            <a:endParaRPr lang="en-US" sz="1600" dirty="0" smtClean="0">
              <a:latin typeface="Arial" pitchFamily="34" charset="0"/>
              <a:ea typeface="Times New Roman" pitchFamily="18" charset="0"/>
              <a:cs typeface="Arial" pitchFamily="34" charset="0"/>
            </a:endParaRPr>
          </a:p>
          <a:p>
            <a:pPr lvl="0" eaLnBrk="0" fontAlgn="base" hangingPunct="0">
              <a:spcBef>
                <a:spcPct val="0"/>
              </a:spcBef>
              <a:spcAft>
                <a:spcPct val="0"/>
              </a:spcAft>
              <a:buFontTx/>
              <a:buChar char="•"/>
            </a:pPr>
            <a:endParaRPr kumimoji="0" lang="en-US" sz="16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p:txBody>
      </p:sp>
    </p:spTree>
    <p:extLst>
      <p:ext uri="{BB962C8B-B14F-4D97-AF65-F5344CB8AC3E}">
        <p14:creationId xmlns:p14="http://schemas.microsoft.com/office/powerpoint/2010/main" val="3370035718"/>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03FB854-E84A-45A1-87BB-280DF4355910}"/>
              </a:ext>
            </a:extLst>
          </p:cNvPr>
          <p:cNvSpPr>
            <a:spLocks noGrp="1"/>
          </p:cNvSpPr>
          <p:nvPr>
            <p:ph type="title"/>
          </p:nvPr>
        </p:nvSpPr>
        <p:spPr>
          <a:xfrm>
            <a:off x="1204714" y="2711451"/>
            <a:ext cx="6521450" cy="669925"/>
          </a:xfrm>
        </p:spPr>
        <p:txBody>
          <a:bodyPr>
            <a:normAutofit fontScale="90000"/>
          </a:bodyPr>
          <a:lstStyle/>
          <a:p>
            <a:pPr fontAlgn="auto">
              <a:spcAft>
                <a:spcPts val="0"/>
              </a:spcAft>
              <a:defRPr/>
            </a:pPr>
            <a:r>
              <a:rPr dirty="0">
                <a:solidFill>
                  <a:schemeClr val="accent1">
                    <a:tint val="88000"/>
                    <a:satMod val="150000"/>
                  </a:schemeClr>
                </a:solidFill>
              </a:rPr>
              <a:t>                        </a:t>
            </a:r>
            <a:r>
              <a:rPr sz="4000" dirty="0">
                <a:solidFill>
                  <a:schemeClr val="accent1">
                    <a:tint val="88000"/>
                    <a:satMod val="150000"/>
                  </a:schemeClr>
                </a:solidFill>
                <a:latin typeface="Algerian" panose="04020705040A02060702" pitchFamily="82" charset="0"/>
              </a:rPr>
              <a:t>-</a:t>
            </a:r>
            <a:r>
              <a:rPr sz="4900" dirty="0">
                <a:solidFill>
                  <a:schemeClr val="accent1">
                    <a:tint val="88000"/>
                    <a:satMod val="150000"/>
                  </a:schemeClr>
                </a:solidFill>
                <a:latin typeface="Algerian" panose="04020705040A02060702" pitchFamily="82" charset="0"/>
              </a:rPr>
              <a:t>THANKS</a:t>
            </a:r>
            <a:r>
              <a:rPr sz="4000" dirty="0">
                <a:solidFill>
                  <a:schemeClr val="accent1">
                    <a:tint val="88000"/>
                    <a:satMod val="150000"/>
                  </a:schemeClr>
                </a:solidFill>
                <a:latin typeface="Algerian" panose="04020705040A02060702" pitchFamily="82" charset="0"/>
              </a:rPr>
              <a:t>-</a:t>
            </a:r>
            <a:endParaRPr lang="en-US" dirty="0">
              <a:solidFill>
                <a:schemeClr val="accent1">
                  <a:tint val="88000"/>
                  <a:satMod val="150000"/>
                </a:schemeClr>
              </a:solidFill>
              <a:latin typeface="Algerian" panose="04020705040A02060702" pitchFamily="82" charset="0"/>
            </a:endParaRPr>
          </a:p>
        </p:txBody>
      </p:sp>
    </p:spTree>
    <p:extLst>
      <p:ext uri="{BB962C8B-B14F-4D97-AF65-F5344CB8AC3E}">
        <p14:creationId xmlns:p14="http://schemas.microsoft.com/office/powerpoint/2010/main" val="218680615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 y="5628290"/>
            <a:ext cx="9906000" cy="583324"/>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4000" dirty="0">
                <a:solidFill>
                  <a:schemeClr val="bg1"/>
                </a:solidFill>
                <a:latin typeface="Algerian" pitchFamily="82" charset="0"/>
              </a:rPr>
              <a:t>BIHAR</a:t>
            </a:r>
            <a:endParaRPr lang="en-US" sz="4000" dirty="0">
              <a:solidFill>
                <a:schemeClr val="bg1"/>
              </a:solidFill>
              <a:latin typeface="Algerian" pitchFamily="82" charset="0"/>
            </a:endParaRPr>
          </a:p>
        </p:txBody>
      </p:sp>
      <p:sp>
        <p:nvSpPr>
          <p:cNvPr id="5" name="Rounded Rectangle 4"/>
          <p:cNvSpPr/>
          <p:nvPr/>
        </p:nvSpPr>
        <p:spPr bwMode="auto">
          <a:xfrm>
            <a:off x="286079" y="1986458"/>
            <a:ext cx="9619921" cy="3405351"/>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3200" b="1" dirty="0">
                <a:solidFill>
                  <a:srgbClr val="C00000"/>
                </a:solidFill>
                <a:latin typeface="Algerian" pitchFamily="82" charset="0"/>
              </a:rPr>
              <a:t>Presentation</a:t>
            </a:r>
          </a:p>
          <a:p>
            <a:pPr algn="ctr">
              <a:defRPr/>
            </a:pPr>
            <a:r>
              <a:rPr lang="en-IN" sz="3200" b="1" dirty="0">
                <a:solidFill>
                  <a:srgbClr val="C00000"/>
                </a:solidFill>
                <a:latin typeface="Algerian" pitchFamily="82" charset="0"/>
              </a:rPr>
              <a:t> for </a:t>
            </a:r>
            <a:endParaRPr lang="en-US" sz="3200" b="1" dirty="0">
              <a:solidFill>
                <a:srgbClr val="C00000"/>
              </a:solidFill>
              <a:latin typeface="Algerian" pitchFamily="82" charset="0"/>
            </a:endParaRPr>
          </a:p>
          <a:p>
            <a:pPr algn="ctr">
              <a:defRPr/>
            </a:pPr>
            <a:r>
              <a:rPr lang="en-IN" sz="3200" b="1" dirty="0">
                <a:solidFill>
                  <a:srgbClr val="C00000"/>
                </a:solidFill>
                <a:latin typeface="Algerian" pitchFamily="82" charset="0"/>
              </a:rPr>
              <a:t>7</a:t>
            </a:r>
            <a:r>
              <a:rPr lang="en-IN" sz="3200" b="1" baseline="30000" dirty="0">
                <a:solidFill>
                  <a:srgbClr val="C00000"/>
                </a:solidFill>
                <a:latin typeface="Algerian" pitchFamily="82" charset="0"/>
              </a:rPr>
              <a:t>th </a:t>
            </a:r>
            <a:r>
              <a:rPr lang="en-IN" sz="3200" b="1" dirty="0">
                <a:solidFill>
                  <a:srgbClr val="C00000"/>
                </a:solidFill>
                <a:latin typeface="Algerian" pitchFamily="82" charset="0"/>
              </a:rPr>
              <a:t>Meeting of PIRC for CADWM</a:t>
            </a:r>
          </a:p>
          <a:p>
            <a:pPr algn="ctr">
              <a:defRPr/>
            </a:pPr>
            <a:r>
              <a:rPr lang="en-IN" sz="3200" b="1" dirty="0">
                <a:solidFill>
                  <a:srgbClr val="C00000"/>
                </a:solidFill>
                <a:latin typeface="Algerian" pitchFamily="82" charset="0"/>
              </a:rPr>
              <a:t>(11</a:t>
            </a:r>
            <a:r>
              <a:rPr lang="en-IN" sz="3200" b="1" baseline="30000" dirty="0">
                <a:solidFill>
                  <a:srgbClr val="C00000"/>
                </a:solidFill>
                <a:latin typeface="Algerian" pitchFamily="82" charset="0"/>
              </a:rPr>
              <a:t>th</a:t>
            </a:r>
            <a:r>
              <a:rPr lang="en-IN" sz="3200" b="1" dirty="0">
                <a:solidFill>
                  <a:srgbClr val="C00000"/>
                </a:solidFill>
                <a:latin typeface="Algerian" pitchFamily="82" charset="0"/>
              </a:rPr>
              <a:t> September’ 2020)</a:t>
            </a:r>
          </a:p>
        </p:txBody>
      </p:sp>
      <p:sp>
        <p:nvSpPr>
          <p:cNvPr id="6" name="Content Placeholder 2"/>
          <p:cNvSpPr txBox="1">
            <a:spLocks/>
          </p:cNvSpPr>
          <p:nvPr/>
        </p:nvSpPr>
        <p:spPr>
          <a:xfrm>
            <a:off x="745085" y="1182415"/>
            <a:ext cx="8543925" cy="4572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Font typeface="Arial" panose="020B0604020202020204" pitchFamily="34" charset="0"/>
              <a:buNone/>
            </a:pPr>
            <a:endParaRPr lang="en-US" dirty="0"/>
          </a:p>
        </p:txBody>
      </p:sp>
      <p:pic>
        <p:nvPicPr>
          <p:cNvPr id="7" name="yui_3_11_0_3_1385368111812_279" descr="http://farm5.staticflickr.com/4073/4829534683_b65c83dea2_o.jpg"/>
          <p:cNvPicPr/>
          <p:nvPr/>
        </p:nvPicPr>
        <p:blipFill>
          <a:blip r:embed="rId2" cstate="print"/>
          <a:srcRect/>
          <a:stretch>
            <a:fillRect/>
          </a:stretch>
        </p:blipFill>
        <p:spPr bwMode="auto">
          <a:xfrm>
            <a:off x="3794563" y="432074"/>
            <a:ext cx="1831755" cy="1450428"/>
          </a:xfrm>
          <a:prstGeom prst="rect">
            <a:avLst/>
          </a:prstGeom>
          <a:noFill/>
          <a:ln w="9525">
            <a:noFill/>
            <a:miter lim="800000"/>
            <a:headEnd/>
            <a:tailEnd/>
          </a:ln>
        </p:spPr>
      </p:pic>
    </p:spTree>
    <p:extLst>
      <p:ext uri="{BB962C8B-B14F-4D97-AF65-F5344CB8AC3E}">
        <p14:creationId xmlns:p14="http://schemas.microsoft.com/office/powerpoint/2010/main" val="115723758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20237" y="814551"/>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4000" b="1" dirty="0">
                <a:solidFill>
                  <a:srgbClr val="800000"/>
                </a:solidFill>
                <a:effectLst>
                  <a:outerShdw blurRad="38100" dist="38100" dir="2700000" algn="tl">
                    <a:srgbClr val="C0C0C0"/>
                  </a:outerShdw>
                </a:effectLst>
              </a:rPr>
              <a:t>Bihar</a:t>
            </a:r>
            <a:endParaRPr lang="en-US" sz="4000" b="1" dirty="0"/>
          </a:p>
        </p:txBody>
      </p:sp>
      <p:graphicFrame>
        <p:nvGraphicFramePr>
          <p:cNvPr id="4" name="Content Placeholder 3"/>
          <p:cNvGraphicFramePr>
            <a:graphicFrameLocks noGrp="1"/>
          </p:cNvGraphicFramePr>
          <p:nvPr>
            <p:extLst>
              <p:ext uri="{D42A27DB-BD31-4B8C-83A1-F6EECF244321}">
                <p14:modId xmlns:p14="http://schemas.microsoft.com/office/powerpoint/2010/main" val="3176585201"/>
              </p:ext>
            </p:extLst>
          </p:nvPr>
        </p:nvGraphicFramePr>
        <p:xfrm>
          <a:off x="412750" y="1481959"/>
          <a:ext cx="9346495" cy="936582"/>
        </p:xfrm>
        <a:graphic>
          <a:graphicData uri="http://schemas.openxmlformats.org/drawingml/2006/table">
            <a:tbl>
              <a:tblPr/>
              <a:tblGrid>
                <a:gridCol w="9346495">
                  <a:extLst>
                    <a:ext uri="{9D8B030D-6E8A-4147-A177-3AD203B41FA5}">
                      <a16:colId xmlns:a16="http://schemas.microsoft.com/office/drawing/2014/main" xmlns="" val="20000"/>
                    </a:ext>
                  </a:extLst>
                </a:gridCol>
              </a:tblGrid>
              <a:tr h="936582">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Number of Projects : 2             Projects Included: 1</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Projects Availing CA: 1            Projects Reporting Progress:1</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bl>
          </a:graphicData>
        </a:graphic>
      </p:graphicFrame>
      <p:graphicFrame>
        <p:nvGraphicFramePr>
          <p:cNvPr id="12" name="Chart 11"/>
          <p:cNvGraphicFramePr/>
          <p:nvPr>
            <p:extLst>
              <p:ext uri="{D42A27DB-BD31-4B8C-83A1-F6EECF244321}">
                <p14:modId xmlns:p14="http://schemas.microsoft.com/office/powerpoint/2010/main" val="3964681412"/>
              </p:ext>
            </p:extLst>
          </p:nvPr>
        </p:nvGraphicFramePr>
        <p:xfrm>
          <a:off x="483196" y="2700369"/>
          <a:ext cx="8851353" cy="3704239"/>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6128352" y="2855755"/>
            <a:ext cx="2515585" cy="461665"/>
          </a:xfrm>
          <a:prstGeom prst="rect">
            <a:avLst/>
          </a:prstGeom>
          <a:noFill/>
        </p:spPr>
        <p:txBody>
          <a:bodyPr wrap="square" rtlCol="0">
            <a:spAutoFit/>
          </a:bodyPr>
          <a:lstStyle/>
          <a:p>
            <a:r>
              <a:rPr lang="en-IN" sz="2400" b="1" u="sng" dirty="0"/>
              <a:t>Physical Progress</a:t>
            </a:r>
            <a:endParaRPr lang="en-US" sz="2400" b="1" u="sng" dirty="0"/>
          </a:p>
        </p:txBody>
      </p:sp>
      <p:cxnSp>
        <p:nvCxnSpPr>
          <p:cNvPr id="5" name="Straight Arrow Connector 4"/>
          <p:cNvCxnSpPr>
            <a:stCxn id="12" idx="0"/>
          </p:cNvCxnSpPr>
          <p:nvPr/>
        </p:nvCxnSpPr>
        <p:spPr>
          <a:xfrm>
            <a:off x="4908872" y="2700369"/>
            <a:ext cx="1" cy="2313785"/>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8" name="Footer Placeholder 5"/>
          <p:cNvSpPr>
            <a:spLocks noGrp="1"/>
          </p:cNvSpPr>
          <p:nvPr>
            <p:ph type="ftr" sz="quarter" idx="11"/>
          </p:nvPr>
        </p:nvSpPr>
        <p:spPr>
          <a:xfrm>
            <a:off x="3266417" y="6492876"/>
            <a:ext cx="3343275" cy="365125"/>
          </a:xfrm>
        </p:spPr>
        <p:txBody>
          <a:bodyPr/>
          <a:lstStyle/>
          <a:p>
            <a:r>
              <a:rPr lang="en-IN" sz="1800" b="1" dirty="0">
                <a:solidFill>
                  <a:schemeClr val="tx1"/>
                </a:solidFill>
                <a:latin typeface="Book Antiqua" pitchFamily="18" charset="0"/>
              </a:rPr>
              <a:t>BIHAR</a:t>
            </a:r>
          </a:p>
        </p:txBody>
      </p:sp>
      <p:sp>
        <p:nvSpPr>
          <p:cNvPr id="2" name="Rectangle 1">
            <a:extLst>
              <a:ext uri="{FF2B5EF4-FFF2-40B4-BE49-F238E27FC236}">
                <a16:creationId xmlns:a16="http://schemas.microsoft.com/office/drawing/2014/main" xmlns="" id="{786BCC14-9126-45BC-A81E-ADE40B243D5A}"/>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329090426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31546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CCA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793846709"/>
              </p:ext>
            </p:extLst>
          </p:nvPr>
        </p:nvGraphicFramePr>
        <p:xfrm>
          <a:off x="217762" y="2777597"/>
          <a:ext cx="8971505" cy="2719586"/>
        </p:xfrm>
        <a:graphic>
          <a:graphicData uri="http://schemas.openxmlformats.org/drawingml/2006/table">
            <a:tbl>
              <a:tblPr/>
              <a:tblGrid>
                <a:gridCol w="382773">
                  <a:extLst>
                    <a:ext uri="{9D8B030D-6E8A-4147-A177-3AD203B41FA5}">
                      <a16:colId xmlns:a16="http://schemas.microsoft.com/office/drawing/2014/main" xmlns="" val="20000"/>
                    </a:ext>
                  </a:extLst>
                </a:gridCol>
                <a:gridCol w="995182">
                  <a:extLst>
                    <a:ext uri="{9D8B030D-6E8A-4147-A177-3AD203B41FA5}">
                      <a16:colId xmlns:a16="http://schemas.microsoft.com/office/drawing/2014/main" xmlns="" val="20001"/>
                    </a:ext>
                  </a:extLst>
                </a:gridCol>
                <a:gridCol w="928979">
                  <a:extLst>
                    <a:ext uri="{9D8B030D-6E8A-4147-A177-3AD203B41FA5}">
                      <a16:colId xmlns:a16="http://schemas.microsoft.com/office/drawing/2014/main" xmlns="" val="20002"/>
                    </a:ext>
                  </a:extLst>
                </a:gridCol>
                <a:gridCol w="843193">
                  <a:extLst>
                    <a:ext uri="{9D8B030D-6E8A-4147-A177-3AD203B41FA5}">
                      <a16:colId xmlns:a16="http://schemas.microsoft.com/office/drawing/2014/main" xmlns="" val="1477307838"/>
                    </a:ext>
                  </a:extLst>
                </a:gridCol>
                <a:gridCol w="796705">
                  <a:extLst>
                    <a:ext uri="{9D8B030D-6E8A-4147-A177-3AD203B41FA5}">
                      <a16:colId xmlns:a16="http://schemas.microsoft.com/office/drawing/2014/main" xmlns="" val="20005"/>
                    </a:ext>
                  </a:extLst>
                </a:gridCol>
                <a:gridCol w="814812">
                  <a:extLst>
                    <a:ext uri="{9D8B030D-6E8A-4147-A177-3AD203B41FA5}">
                      <a16:colId xmlns:a16="http://schemas.microsoft.com/office/drawing/2014/main" xmlns="" val="20006"/>
                    </a:ext>
                  </a:extLst>
                </a:gridCol>
                <a:gridCol w="1330859">
                  <a:extLst>
                    <a:ext uri="{9D8B030D-6E8A-4147-A177-3AD203B41FA5}">
                      <a16:colId xmlns:a16="http://schemas.microsoft.com/office/drawing/2014/main" xmlns="" val="20007"/>
                    </a:ext>
                  </a:extLst>
                </a:gridCol>
                <a:gridCol w="823866">
                  <a:extLst>
                    <a:ext uri="{9D8B030D-6E8A-4147-A177-3AD203B41FA5}">
                      <a16:colId xmlns:a16="http://schemas.microsoft.com/office/drawing/2014/main" xmlns="" val="20008"/>
                    </a:ext>
                  </a:extLst>
                </a:gridCol>
                <a:gridCol w="1050202">
                  <a:extLst>
                    <a:ext uri="{9D8B030D-6E8A-4147-A177-3AD203B41FA5}">
                      <a16:colId xmlns:a16="http://schemas.microsoft.com/office/drawing/2014/main" xmlns="" val="20009"/>
                    </a:ext>
                  </a:extLst>
                </a:gridCol>
                <a:gridCol w="1004934">
                  <a:extLst>
                    <a:ext uri="{9D8B030D-6E8A-4147-A177-3AD203B41FA5}">
                      <a16:colId xmlns:a16="http://schemas.microsoft.com/office/drawing/2014/main" xmlns="" val="20011"/>
                    </a:ext>
                  </a:extLst>
                </a:gridCol>
              </a:tblGrid>
              <a:tr h="501630">
                <a:tc rowSpan="2">
                  <a:txBody>
                    <a:bodyPr/>
                    <a:lstStyle/>
                    <a:p>
                      <a:pPr algn="ctr" fontAlgn="t"/>
                      <a:r>
                        <a:rPr lang="en-US" sz="13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3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300" b="1" i="0" u="none" strike="noStrike" dirty="0">
                          <a:solidFill>
                            <a:schemeClr val="tx1"/>
                          </a:solidFill>
                          <a:latin typeface="Arial" pitchFamily="34" charset="0"/>
                          <a:cs typeface="Arial" pitchFamily="34" charset="0"/>
                        </a:rPr>
                        <a:t>Balance 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fontAlgn="t"/>
                      <a:r>
                        <a:rPr lang="en-US" sz="1300" b="1" i="0" u="none" strike="noStrike" dirty="0">
                          <a:solidFill>
                            <a:schemeClr val="tx1"/>
                          </a:solidFill>
                          <a:latin typeface="Arial" pitchFamily="34" charset="0"/>
                          <a:cs typeface="Arial" pitchFamily="34" charset="0"/>
                        </a:rPr>
                        <a:t>CCA Progress</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46167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300" b="1" i="0" u="none" strike="noStrike" dirty="0">
                          <a:solidFill>
                            <a:schemeClr val="tx1"/>
                          </a:solidFill>
                          <a:latin typeface="Arial" pitchFamily="34" charset="0"/>
                          <a:cs typeface="Arial" pitchFamily="34" charset="0"/>
                        </a:rPr>
                        <a:t>Up to 2017-18</a:t>
                      </a:r>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chemeClr val="tx1"/>
                          </a:solidFill>
                          <a:latin typeface="Arial" pitchFamily="34" charset="0"/>
                          <a:cs typeface="Arial" pitchFamily="34" charset="0"/>
                        </a:rPr>
                        <a:t>2018-19</a:t>
                      </a:r>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3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300" b="1" i="0" u="none" strike="noStrike" dirty="0">
                          <a:solidFill>
                            <a:schemeClr val="tx1"/>
                          </a:solidFill>
                          <a:latin typeface="Arial" pitchFamily="34" charset="0"/>
                          <a:cs typeface="Arial" pitchFamily="34" charset="0"/>
                        </a:rPr>
                        <a:t>2020-21(up to August’2020)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chemeClr val="tx1"/>
                          </a:solidFill>
                          <a:latin typeface="Arial" pitchFamily="34" charset="0"/>
                          <a:cs typeface="Arial" pitchFamily="34" charset="0"/>
                        </a:rPr>
                        <a:t>Total</a:t>
                      </a:r>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300" b="1" i="0" u="none" strike="noStrike" dirty="0">
                          <a:solidFill>
                            <a:schemeClr val="tx1"/>
                          </a:solidFill>
                          <a:latin typeface="Arial" pitchFamily="34" charset="0"/>
                          <a:cs typeface="Arial" pitchFamily="34" charset="0"/>
                        </a:rPr>
                        <a:t>% Progress</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300" b="1" i="0" u="none" strike="noStrike" dirty="0">
                          <a:solidFill>
                            <a:schemeClr val="tx1"/>
                          </a:solidFill>
                          <a:latin typeface="Arial" pitchFamily="34" charset="0"/>
                          <a:cs typeface="Arial" pitchFamily="34" charset="0"/>
                        </a:rPr>
                        <a:t>Target for</a:t>
                      </a:r>
                      <a:r>
                        <a:rPr lang="en-US" sz="1300" b="1" i="0" u="none" strike="noStrike" baseline="0" dirty="0">
                          <a:solidFill>
                            <a:schemeClr val="tx1"/>
                          </a:solidFill>
                          <a:latin typeface="Arial" pitchFamily="34" charset="0"/>
                          <a:cs typeface="Arial" pitchFamily="34" charset="0"/>
                        </a:rPr>
                        <a:t> 2020-21</a:t>
                      </a:r>
                      <a:endParaRPr lang="en-US" sz="1300" b="1" i="0" u="none" strike="noStrike" dirty="0">
                        <a:solidFill>
                          <a:schemeClr val="tx1"/>
                        </a:solidFill>
                        <a:latin typeface="Arial" pitchFamily="34" charset="0"/>
                        <a:cs typeface="Arial" pitchFamily="34" charset="0"/>
                      </a:endParaRPr>
                    </a:p>
                    <a:p>
                      <a:pPr algn="ctr" fontAlgn="t"/>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758607">
                <a:tc>
                  <a:txBody>
                    <a:bodyPr/>
                    <a:lstStyle/>
                    <a:p>
                      <a:pPr marL="0" algn="ctr" defTabSz="914400" rtl="0" eaLnBrk="1" fontAlgn="ctr" latinLnBrk="0" hangingPunct="1"/>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Durgawati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32.24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9.470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3.998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kern="1200" dirty="0">
                          <a:solidFill>
                            <a:srgbClr val="000000"/>
                          </a:solidFill>
                          <a:effectLst/>
                          <a:latin typeface="Arial"/>
                          <a:ea typeface="+mn-ea"/>
                          <a:cs typeface="+mn-cs"/>
                        </a:rPr>
                        <a:t>2.625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kern="1200" dirty="0">
                          <a:solidFill>
                            <a:srgbClr val="000000"/>
                          </a:solidFill>
                          <a:effectLst/>
                          <a:latin typeface="Arial"/>
                          <a:ea typeface="+mn-ea"/>
                          <a:cs typeface="+mn-cs"/>
                        </a:rPr>
                        <a:t>1.160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17.253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53.51%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15.720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856117">
                <a:tc>
                  <a:txBody>
                    <a:bodyPr/>
                    <a:lstStyle/>
                    <a:p>
                      <a:pPr algn="ctr" rtl="0" fontAlgn="ctr"/>
                      <a:endParaRPr lang="en-IN" sz="13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32.24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9.470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3.998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kern="1200" dirty="0">
                          <a:solidFill>
                            <a:srgbClr val="000000"/>
                          </a:solidFill>
                          <a:effectLst/>
                          <a:latin typeface="Arial"/>
                          <a:ea typeface="+mn-ea"/>
                          <a:cs typeface="+mn-cs"/>
                        </a:rPr>
                        <a:t>2.625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kern="1200" dirty="0">
                          <a:solidFill>
                            <a:srgbClr val="000000"/>
                          </a:solidFill>
                          <a:effectLst/>
                          <a:latin typeface="Arial"/>
                          <a:ea typeface="+mn-ea"/>
                          <a:cs typeface="+mn-cs"/>
                        </a:rPr>
                        <a:t>1.160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17.253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53.51%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15.720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
        <p:nvSpPr>
          <p:cNvPr id="2" name="TextBox 1"/>
          <p:cNvSpPr txBox="1"/>
          <p:nvPr/>
        </p:nvSpPr>
        <p:spPr>
          <a:xfrm>
            <a:off x="7821816" y="2215305"/>
            <a:ext cx="1986441" cy="369332"/>
          </a:xfrm>
          <a:prstGeom prst="rect">
            <a:avLst/>
          </a:prstGeom>
          <a:noFill/>
        </p:spPr>
        <p:txBody>
          <a:bodyPr wrap="none" rtlCol="0">
            <a:spAutoFit/>
          </a:bodyPr>
          <a:lstStyle/>
          <a:p>
            <a:r>
              <a:rPr lang="en-US" sz="1400" b="1"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BIHAR</a:t>
            </a:r>
          </a:p>
        </p:txBody>
      </p:sp>
      <p:sp>
        <p:nvSpPr>
          <p:cNvPr id="3" name="Rectangle 2">
            <a:extLst>
              <a:ext uri="{FF2B5EF4-FFF2-40B4-BE49-F238E27FC236}">
                <a16:creationId xmlns:a16="http://schemas.microsoft.com/office/drawing/2014/main" xmlns="" id="{0FDCF38C-3BF3-4C23-89C3-BADF501DC8C7}"/>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391908189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1163776"/>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err="1">
                <a:solidFill>
                  <a:srgbClr val="800000"/>
                </a:solidFill>
                <a:effectLst>
                  <a:outerShdw blurRad="38100" dist="38100" dir="2700000" algn="tl">
                    <a:srgbClr val="C0C0C0"/>
                  </a:outerShdw>
                </a:effectLst>
                <a:cs typeface="Arial" panose="020B0604020202020204" pitchFamily="34" charset="0"/>
              </a:rPr>
              <a:t>WUAs</a:t>
            </a:r>
            <a:r>
              <a:rPr lang="en-US" sz="2800" b="1" dirty="0">
                <a:solidFill>
                  <a:srgbClr val="800000"/>
                </a:solidFill>
                <a:effectLst>
                  <a:outerShdw blurRad="38100" dist="38100" dir="2700000" algn="tl">
                    <a:srgbClr val="C0C0C0"/>
                  </a:outerShdw>
                </a:effectLst>
                <a:cs typeface="Arial" panose="020B0604020202020204" pitchFamily="34" charset="0"/>
              </a:rPr>
              <a:t>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798418942"/>
              </p:ext>
            </p:extLst>
          </p:nvPr>
        </p:nvGraphicFramePr>
        <p:xfrm>
          <a:off x="320544" y="2714535"/>
          <a:ext cx="9067898" cy="2737196"/>
        </p:xfrm>
        <a:graphic>
          <a:graphicData uri="http://schemas.openxmlformats.org/drawingml/2006/table">
            <a:tbl>
              <a:tblPr/>
              <a:tblGrid>
                <a:gridCol w="349509">
                  <a:extLst>
                    <a:ext uri="{9D8B030D-6E8A-4147-A177-3AD203B41FA5}">
                      <a16:colId xmlns:a16="http://schemas.microsoft.com/office/drawing/2014/main" xmlns="" val="20000"/>
                    </a:ext>
                  </a:extLst>
                </a:gridCol>
                <a:gridCol w="925939">
                  <a:extLst>
                    <a:ext uri="{9D8B030D-6E8A-4147-A177-3AD203B41FA5}">
                      <a16:colId xmlns:a16="http://schemas.microsoft.com/office/drawing/2014/main" xmlns="" val="20001"/>
                    </a:ext>
                  </a:extLst>
                </a:gridCol>
                <a:gridCol w="946746">
                  <a:extLst>
                    <a:ext uri="{9D8B030D-6E8A-4147-A177-3AD203B41FA5}">
                      <a16:colId xmlns:a16="http://schemas.microsoft.com/office/drawing/2014/main" xmlns="" val="20002"/>
                    </a:ext>
                  </a:extLst>
                </a:gridCol>
                <a:gridCol w="780286">
                  <a:extLst>
                    <a:ext uri="{9D8B030D-6E8A-4147-A177-3AD203B41FA5}">
                      <a16:colId xmlns:a16="http://schemas.microsoft.com/office/drawing/2014/main" xmlns="" val="20003"/>
                    </a:ext>
                  </a:extLst>
                </a:gridCol>
                <a:gridCol w="749075">
                  <a:extLst>
                    <a:ext uri="{9D8B030D-6E8A-4147-A177-3AD203B41FA5}">
                      <a16:colId xmlns:a16="http://schemas.microsoft.com/office/drawing/2014/main" xmlns="" val="20006"/>
                    </a:ext>
                  </a:extLst>
                </a:gridCol>
                <a:gridCol w="749073">
                  <a:extLst>
                    <a:ext uri="{9D8B030D-6E8A-4147-A177-3AD203B41FA5}">
                      <a16:colId xmlns:a16="http://schemas.microsoft.com/office/drawing/2014/main" xmlns="" val="20007"/>
                    </a:ext>
                  </a:extLst>
                </a:gridCol>
                <a:gridCol w="697055">
                  <a:extLst>
                    <a:ext uri="{9D8B030D-6E8A-4147-A177-3AD203B41FA5}">
                      <a16:colId xmlns:a16="http://schemas.microsoft.com/office/drawing/2014/main" xmlns="" val="324686335"/>
                    </a:ext>
                  </a:extLst>
                </a:gridCol>
                <a:gridCol w="873921">
                  <a:extLst>
                    <a:ext uri="{9D8B030D-6E8A-4147-A177-3AD203B41FA5}">
                      <a16:colId xmlns:a16="http://schemas.microsoft.com/office/drawing/2014/main" xmlns="" val="20008"/>
                    </a:ext>
                  </a:extLst>
                </a:gridCol>
                <a:gridCol w="530593">
                  <a:extLst>
                    <a:ext uri="{9D8B030D-6E8A-4147-A177-3AD203B41FA5}">
                      <a16:colId xmlns:a16="http://schemas.microsoft.com/office/drawing/2014/main" xmlns="" val="20009"/>
                    </a:ext>
                  </a:extLst>
                </a:gridCol>
                <a:gridCol w="738670">
                  <a:extLst>
                    <a:ext uri="{9D8B030D-6E8A-4147-A177-3AD203B41FA5}">
                      <a16:colId xmlns:a16="http://schemas.microsoft.com/office/drawing/2014/main" xmlns="" val="20011"/>
                    </a:ext>
                  </a:extLst>
                </a:gridCol>
                <a:gridCol w="817746">
                  <a:extLst>
                    <a:ext uri="{9D8B030D-6E8A-4147-A177-3AD203B41FA5}">
                      <a16:colId xmlns:a16="http://schemas.microsoft.com/office/drawing/2014/main" xmlns="" val="20012"/>
                    </a:ext>
                  </a:extLst>
                </a:gridCol>
                <a:gridCol w="909285">
                  <a:extLst>
                    <a:ext uri="{9D8B030D-6E8A-4147-A177-3AD203B41FA5}">
                      <a16:colId xmlns:a16="http://schemas.microsoft.com/office/drawing/2014/main" xmlns="" val="20013"/>
                    </a:ext>
                  </a:extLst>
                </a:gridCol>
              </a:tblGrid>
              <a:tr h="738113">
                <a:tc rowSpan="2">
                  <a:txBody>
                    <a:bodyPr/>
                    <a:lstStyle/>
                    <a:p>
                      <a:pPr algn="ctr" fontAlgn="t"/>
                      <a:r>
                        <a:rPr lang="en-US" sz="12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Formation</a:t>
                      </a:r>
                      <a:r>
                        <a:rPr lang="en-US" sz="1200" b="1" i="0" u="none" strike="noStrike" baseline="0" dirty="0">
                          <a:solidFill>
                            <a:schemeClr val="tx1"/>
                          </a:solidFill>
                          <a:latin typeface="Arial" pitchFamily="34" charset="0"/>
                          <a:cs typeface="Arial" pitchFamily="34" charset="0"/>
                        </a:rPr>
                        <a:t> of </a:t>
                      </a:r>
                      <a:r>
                        <a:rPr lang="en-US" sz="1200" b="1" i="0" u="none" strike="noStrike" dirty="0" err="1">
                          <a:solidFill>
                            <a:schemeClr val="tx1"/>
                          </a:solidFill>
                          <a:latin typeface="Arial" pitchFamily="34" charset="0"/>
                          <a:cs typeface="Arial" pitchFamily="34" charset="0"/>
                        </a:rPr>
                        <a:t>WUAs</a:t>
                      </a:r>
                      <a:r>
                        <a:rPr lang="en-US" sz="1200" b="1" i="0" u="none" strike="noStrike" dirty="0">
                          <a:solidFill>
                            <a:schemeClr val="tx1"/>
                          </a:solidFill>
                          <a:latin typeface="Arial" pitchFamily="34" charset="0"/>
                          <a:cs typeface="Arial" pitchFamily="34" charset="0"/>
                        </a:rPr>
                        <a:t>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WUA Created</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fontAlgn="t"/>
                      <a:r>
                        <a:rPr lang="en-US" sz="1200" b="1" i="0" u="none" strike="noStrike" dirty="0">
                          <a:solidFill>
                            <a:schemeClr val="tx1"/>
                          </a:solidFill>
                          <a:latin typeface="Arial" pitchFamily="34" charset="0"/>
                          <a:cs typeface="Arial" pitchFamily="34" charset="0"/>
                        </a:rPr>
                        <a:t>WUAs Registered</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IN"/>
                    </a:p>
                  </a:txBody>
                  <a:tcPr/>
                </a:tc>
                <a:tc hMerge="1">
                  <a:txBody>
                    <a:bodyPr/>
                    <a:lstStyle/>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en-US" sz="1200" b="1" i="0" u="none" strike="noStrike" dirty="0">
                          <a:solidFill>
                            <a:schemeClr val="tx1"/>
                          </a:solidFill>
                          <a:latin typeface="Arial" pitchFamily="34" charset="0"/>
                          <a:cs typeface="Arial" pitchFamily="34" charset="0"/>
                        </a:rPr>
                        <a:t>Target</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a:solidFill>
                            <a:schemeClr val="tx1"/>
                          </a:solidFill>
                          <a:latin typeface="Arial" pitchFamily="34" charset="0"/>
                          <a:cs typeface="Arial" pitchFamily="34" charset="0"/>
                        </a:rPr>
                        <a:t>Handed Over to WUAs</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200" b="1" dirty="0">
                          <a:latin typeface="Arial" pitchFamily="34" charset="0"/>
                          <a:cs typeface="Arial" pitchFamily="34" charset="0"/>
                        </a:rPr>
                        <a:t>Functional grant given</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774286">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lnL w="6350" cap="flat" cmpd="sng" algn="ctr">
                      <a:solidFill>
                        <a:srgbClr val="000000"/>
                      </a:solidFill>
                      <a:prstDash val="solid"/>
                      <a:round/>
                      <a:headEnd type="none" w="med" len="med"/>
                      <a:tailEnd type="none" w="med" len="med"/>
                    </a:lnL>
                  </a:tcPr>
                </a:tc>
                <a:tc>
                  <a:txBody>
                    <a:bodyPr/>
                    <a:lstStyle/>
                    <a:p>
                      <a:pPr algn="ctr" fontAlgn="t"/>
                      <a:r>
                        <a:rPr lang="en-IN" sz="1200" b="1" i="0" u="none" strike="noStrike" dirty="0">
                          <a:solidFill>
                            <a:schemeClr val="tx1"/>
                          </a:solidFill>
                          <a:latin typeface="Arial" pitchFamily="34" charset="0"/>
                          <a:cs typeface="Arial" pitchFamily="34" charset="0"/>
                        </a:rPr>
                        <a:t>Up to 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a:solidFill>
                            <a:schemeClr val="tx1"/>
                          </a:solidFill>
                          <a:latin typeface="Arial" pitchFamily="34" charset="0"/>
                          <a:cs typeface="Arial" pitchFamily="34" charset="0"/>
                        </a:rPr>
                        <a:t>2019-20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200" b="1" i="0" u="none" strike="noStrike" dirty="0">
                          <a:solidFill>
                            <a:schemeClr val="tx1"/>
                          </a:solidFill>
                          <a:latin typeface="Arial" pitchFamily="34" charset="0"/>
                          <a:cs typeface="Arial" pitchFamily="34" charset="0"/>
                        </a:rPr>
                        <a:t>2020-21  </a:t>
                      </a:r>
                      <a:r>
                        <a:rPr lang="en-US" sz="1200" b="1" i="0" u="none" strike="noStrike" dirty="0">
                          <a:solidFill>
                            <a:schemeClr val="tx1"/>
                          </a:solidFill>
                          <a:latin typeface="Arial" pitchFamily="34" charset="0"/>
                          <a:cs typeface="Arial" pitchFamily="34" charset="0"/>
                        </a:rPr>
                        <a:t>(up to Aug’2020)</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a:solidFill>
                            <a:schemeClr val="tx1"/>
                          </a:solidFill>
                          <a:latin typeface="Arial" pitchFamily="34" charset="0"/>
                          <a:cs typeface="Arial" pitchFamily="34" charset="0"/>
                        </a:rPr>
                        <a:t>Total</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a:solidFill>
                            <a:schemeClr val="tx1"/>
                          </a:solidFill>
                          <a:latin typeface="Arial" pitchFamily="34" charset="0"/>
                          <a:cs typeface="Arial" pitchFamily="34" charset="0"/>
                        </a:rPr>
                        <a:t>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774894">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Durgawati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30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449903">
                <a:tc>
                  <a:txBody>
                    <a:bodyPr/>
                    <a:lstStyle/>
                    <a:p>
                      <a:pPr algn="ctr" rtl="0" fontAlgn="ctr"/>
                      <a:endParaRPr lang="en-IN" sz="12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2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30</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a:solidFill>
                            <a:srgbClr val="000000"/>
                          </a:solidFill>
                          <a:effectLst/>
                          <a:latin typeface="Arial" panose="020B0604020202020204" pitchFamily="34" charset="0"/>
                          <a:ea typeface="+mn-ea"/>
                          <a:cs typeface="Arial" panose="020B0604020202020204" pitchFamily="34" charset="0"/>
                        </a:rPr>
                        <a:t>14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16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a:solidFill>
                            <a:srgbClr val="000000"/>
                          </a:solidFill>
                          <a:effectLst/>
                          <a:latin typeface="Arial" panose="020B0604020202020204" pitchFamily="34" charset="0"/>
                          <a:ea typeface="+mn-ea"/>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
        <p:nvSpPr>
          <p:cNvPr id="2" name="TextBox 1"/>
          <p:cNvSpPr txBox="1"/>
          <p:nvPr/>
        </p:nvSpPr>
        <p:spPr>
          <a:xfrm>
            <a:off x="8000234" y="2041884"/>
            <a:ext cx="1787669"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a:t>
            </a:r>
            <a:r>
              <a:rPr lang="en-US" b="1" dirty="0" err="1">
                <a:latin typeface="Arial" panose="020B0604020202020204" pitchFamily="34" charset="0"/>
                <a:cs typeface="Arial" panose="020B0604020202020204" pitchFamily="34" charset="0"/>
              </a:rPr>
              <a:t>WUAs</a:t>
            </a:r>
            <a:r>
              <a:rPr lang="en-US" b="1" dirty="0">
                <a:latin typeface="Arial" panose="020B0604020202020204" pitchFamily="34" charset="0"/>
                <a:cs typeface="Arial" panose="020B0604020202020204" pitchFamily="34" charset="0"/>
              </a:rPr>
              <a:t> in </a:t>
            </a:r>
            <a:r>
              <a:rPr lang="en-US" b="1" dirty="0" err="1">
                <a:latin typeface="Arial" panose="020B0604020202020204" pitchFamily="34" charset="0"/>
                <a:cs typeface="Arial" panose="020B0604020202020204" pitchFamily="34" charset="0"/>
              </a:rPr>
              <a:t>Nos</a:t>
            </a:r>
            <a:r>
              <a:rPr lang="en-US" b="1" dirty="0">
                <a:latin typeface="Arial" panose="020B0604020202020204" pitchFamily="34" charset="0"/>
                <a:cs typeface="Arial" panose="020B0604020202020204" pitchFamily="34" charset="0"/>
              </a:rPr>
              <a:t>)</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BIHAR</a:t>
            </a:r>
          </a:p>
        </p:txBody>
      </p:sp>
      <p:sp>
        <p:nvSpPr>
          <p:cNvPr id="3" name="Rectangle 2">
            <a:extLst>
              <a:ext uri="{FF2B5EF4-FFF2-40B4-BE49-F238E27FC236}">
                <a16:creationId xmlns:a16="http://schemas.microsoft.com/office/drawing/2014/main" xmlns="" id="{92A8922E-8528-4A36-A88B-5DF794F06C21}"/>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414413719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18934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CA Release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873769886"/>
              </p:ext>
            </p:extLst>
          </p:nvPr>
        </p:nvGraphicFramePr>
        <p:xfrm>
          <a:off x="441152" y="2446521"/>
          <a:ext cx="8748115" cy="3478740"/>
        </p:xfrm>
        <a:graphic>
          <a:graphicData uri="http://schemas.openxmlformats.org/drawingml/2006/table">
            <a:tbl>
              <a:tblPr/>
              <a:tblGrid>
                <a:gridCol w="484695">
                  <a:extLst>
                    <a:ext uri="{9D8B030D-6E8A-4147-A177-3AD203B41FA5}">
                      <a16:colId xmlns:a16="http://schemas.microsoft.com/office/drawing/2014/main" xmlns="" val="20000"/>
                    </a:ext>
                  </a:extLst>
                </a:gridCol>
                <a:gridCol w="1028937">
                  <a:extLst>
                    <a:ext uri="{9D8B030D-6E8A-4147-A177-3AD203B41FA5}">
                      <a16:colId xmlns:a16="http://schemas.microsoft.com/office/drawing/2014/main" xmlns="" val="20001"/>
                    </a:ext>
                  </a:extLst>
                </a:gridCol>
                <a:gridCol w="1168662">
                  <a:extLst>
                    <a:ext uri="{9D8B030D-6E8A-4147-A177-3AD203B41FA5}">
                      <a16:colId xmlns:a16="http://schemas.microsoft.com/office/drawing/2014/main" xmlns="" val="20002"/>
                    </a:ext>
                  </a:extLst>
                </a:gridCol>
                <a:gridCol w="814811">
                  <a:extLst>
                    <a:ext uri="{9D8B030D-6E8A-4147-A177-3AD203B41FA5}">
                      <a16:colId xmlns:a16="http://schemas.microsoft.com/office/drawing/2014/main" xmlns="" val="20005"/>
                    </a:ext>
                  </a:extLst>
                </a:gridCol>
                <a:gridCol w="787652">
                  <a:extLst>
                    <a:ext uri="{9D8B030D-6E8A-4147-A177-3AD203B41FA5}">
                      <a16:colId xmlns:a16="http://schemas.microsoft.com/office/drawing/2014/main" xmlns="" val="20006"/>
                    </a:ext>
                  </a:extLst>
                </a:gridCol>
                <a:gridCol w="905346">
                  <a:extLst>
                    <a:ext uri="{9D8B030D-6E8A-4147-A177-3AD203B41FA5}">
                      <a16:colId xmlns:a16="http://schemas.microsoft.com/office/drawing/2014/main" xmlns="" val="2074968940"/>
                    </a:ext>
                  </a:extLst>
                </a:gridCol>
                <a:gridCol w="923454">
                  <a:extLst>
                    <a:ext uri="{9D8B030D-6E8A-4147-A177-3AD203B41FA5}">
                      <a16:colId xmlns:a16="http://schemas.microsoft.com/office/drawing/2014/main" xmlns="" val="20007"/>
                    </a:ext>
                  </a:extLst>
                </a:gridCol>
                <a:gridCol w="669956">
                  <a:extLst>
                    <a:ext uri="{9D8B030D-6E8A-4147-A177-3AD203B41FA5}">
                      <a16:colId xmlns:a16="http://schemas.microsoft.com/office/drawing/2014/main" xmlns="" val="20008"/>
                    </a:ext>
                  </a:extLst>
                </a:gridCol>
                <a:gridCol w="1023042">
                  <a:extLst>
                    <a:ext uri="{9D8B030D-6E8A-4147-A177-3AD203B41FA5}">
                      <a16:colId xmlns:a16="http://schemas.microsoft.com/office/drawing/2014/main" xmlns="" val="20009"/>
                    </a:ext>
                  </a:extLst>
                </a:gridCol>
                <a:gridCol w="941560">
                  <a:extLst>
                    <a:ext uri="{9D8B030D-6E8A-4147-A177-3AD203B41FA5}">
                      <a16:colId xmlns:a16="http://schemas.microsoft.com/office/drawing/2014/main" xmlns="" val="20011"/>
                    </a:ext>
                  </a:extLst>
                </a:gridCol>
              </a:tblGrid>
              <a:tr h="990361">
                <a:tc rowSpan="2">
                  <a:txBody>
                    <a:bodyPr/>
                    <a:lstStyle/>
                    <a:p>
                      <a:pPr algn="ctr" fontAlgn="t"/>
                      <a:r>
                        <a:rPr lang="en-US" sz="14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6">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en-IN" sz="1800" b="1" i="0" u="none" strike="noStrike" dirty="0">
                          <a:solidFill>
                            <a:schemeClr val="tx1"/>
                          </a:solidFill>
                          <a:latin typeface="Arial" pitchFamily="34" charset="0"/>
                          <a:cs typeface="Arial" pitchFamily="34" charset="0"/>
                        </a:rPr>
                        <a:t>CA  Release Progress</a:t>
                      </a:r>
                      <a:endParaRPr lang="en-US" sz="1800" b="1" i="0" u="none" strike="noStrike" dirty="0">
                        <a:solidFill>
                          <a:schemeClr val="tx1"/>
                        </a:solidFill>
                        <a:latin typeface="Arial" pitchFamily="34" charset="0"/>
                        <a:cs typeface="Arial" pitchFamily="34" charset="0"/>
                      </a:endParaRPr>
                    </a:p>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1281033">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Up to 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400" b="1" i="0" u="none" strike="noStrike" dirty="0">
                          <a:solidFill>
                            <a:schemeClr val="tx1"/>
                          </a:solidFill>
                          <a:latin typeface="Arial" pitchFamily="34" charset="0"/>
                          <a:cs typeface="Arial" pitchFamily="34" charset="0"/>
                        </a:rPr>
                        <a:t>2020-21  </a:t>
                      </a:r>
                      <a:r>
                        <a:rPr lang="en-US" sz="1400" b="1" i="0" u="none" strike="noStrike" dirty="0">
                          <a:solidFill>
                            <a:schemeClr val="tx1"/>
                          </a:solidFill>
                          <a:latin typeface="Arial" pitchFamily="34" charset="0"/>
                          <a:cs typeface="Arial" pitchFamily="34" charset="0"/>
                        </a:rPr>
                        <a:t>(up to Aug’2020)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Total</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 Progress</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680844">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Durgawati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55.57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26.3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14.42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40.72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73.27%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14.85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526502">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55.57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26.3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14.42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40.72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73.27%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14.85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
        <p:nvSpPr>
          <p:cNvPr id="2" name="TextBox 1"/>
          <p:cNvSpPr txBox="1"/>
          <p:nvPr/>
        </p:nvSpPr>
        <p:spPr>
          <a:xfrm>
            <a:off x="7637965" y="1990067"/>
            <a:ext cx="2035557"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(CA in Rs. </a:t>
            </a:r>
            <a:r>
              <a:rPr lang="en-US" b="1" dirty="0" err="1">
                <a:latin typeface="Arial" panose="020B0604020202020204" pitchFamily="34" charset="0"/>
                <a:cs typeface="Arial" panose="020B0604020202020204" pitchFamily="34" charset="0"/>
              </a:rPr>
              <a:t>Crore</a:t>
            </a:r>
            <a:r>
              <a:rPr lang="en-US" b="1" dirty="0">
                <a:latin typeface="Arial" panose="020B0604020202020204" pitchFamily="34" charset="0"/>
                <a:cs typeface="Arial" panose="020B0604020202020204" pitchFamily="34" charset="0"/>
              </a:rPr>
              <a:t>)</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BIHAR</a:t>
            </a:r>
          </a:p>
        </p:txBody>
      </p:sp>
      <p:sp>
        <p:nvSpPr>
          <p:cNvPr id="3" name="Rectangle 2">
            <a:extLst>
              <a:ext uri="{FF2B5EF4-FFF2-40B4-BE49-F238E27FC236}">
                <a16:creationId xmlns:a16="http://schemas.microsoft.com/office/drawing/2014/main" xmlns="" id="{D3D42E0D-E5C4-43A0-91B1-C33D2BF5F686}"/>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399983125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773907" y="500064"/>
          <a:ext cx="8667807" cy="5536277"/>
        </p:xfrm>
        <a:graphic>
          <a:graphicData uri="http://schemas.openxmlformats.org/drawingml/2006/table">
            <a:tbl>
              <a:tblPr/>
              <a:tblGrid>
                <a:gridCol w="462936"/>
                <a:gridCol w="1127023"/>
                <a:gridCol w="704390"/>
                <a:gridCol w="636606"/>
                <a:gridCol w="624069"/>
                <a:gridCol w="702078"/>
                <a:gridCol w="780087"/>
                <a:gridCol w="624069"/>
                <a:gridCol w="780087"/>
                <a:gridCol w="936104"/>
                <a:gridCol w="1290358"/>
              </a:tblGrid>
              <a:tr h="312144">
                <a:tc gridSpan="11">
                  <a:txBody>
                    <a:bodyPr/>
                    <a:lstStyle/>
                    <a:p>
                      <a:pPr algn="ctr" rtl="0" fontAlgn="b"/>
                      <a:r>
                        <a:rPr lang="en-US" sz="1800" b="1" i="0" u="none" strike="noStrike" baseline="0" dirty="0">
                          <a:solidFill>
                            <a:srgbClr val="000000"/>
                          </a:solidFill>
                          <a:latin typeface="Calibri"/>
                        </a:rPr>
                        <a:t>7</a:t>
                      </a:r>
                      <a:r>
                        <a:rPr lang="en-US" sz="1800" b="1" i="0" u="none" strike="noStrike" baseline="30000" dirty="0" smtClean="0">
                          <a:solidFill>
                            <a:srgbClr val="000000"/>
                          </a:solidFill>
                          <a:latin typeface="Calibri"/>
                        </a:rPr>
                        <a:t>th</a:t>
                      </a:r>
                      <a:r>
                        <a:rPr lang="en-US" sz="1800" b="1" i="0" u="none" strike="noStrike" dirty="0" smtClean="0">
                          <a:solidFill>
                            <a:srgbClr val="000000"/>
                          </a:solidFill>
                          <a:latin typeface="Calibri"/>
                        </a:rPr>
                        <a:t> </a:t>
                      </a:r>
                      <a:r>
                        <a:rPr lang="en-US" sz="1800" b="1" i="0" u="none" strike="noStrike" dirty="0">
                          <a:solidFill>
                            <a:srgbClr val="000000"/>
                          </a:solidFill>
                          <a:latin typeface="Calibri"/>
                        </a:rPr>
                        <a:t>PIRC Meeting  </a:t>
                      </a:r>
                      <a:r>
                        <a:rPr lang="en-US" sz="1800" b="1" i="0" u="none" strike="noStrike" dirty="0" smtClean="0">
                          <a:solidFill>
                            <a:srgbClr val="000000"/>
                          </a:solidFill>
                          <a:latin typeface="Calibri"/>
                        </a:rPr>
                        <a:t>(virtual, 11</a:t>
                      </a:r>
                      <a:r>
                        <a:rPr lang="en-US" sz="1800" b="1" i="0" u="none" strike="noStrike" baseline="30000" dirty="0" smtClean="0">
                          <a:solidFill>
                            <a:srgbClr val="000000"/>
                          </a:solidFill>
                          <a:latin typeface="Calibri"/>
                        </a:rPr>
                        <a:t>th</a:t>
                      </a:r>
                      <a:r>
                        <a:rPr lang="en-US" sz="1800" b="1" i="0" u="none" strike="noStrike" dirty="0" smtClean="0">
                          <a:solidFill>
                            <a:srgbClr val="000000"/>
                          </a:solidFill>
                          <a:latin typeface="Calibri"/>
                        </a:rPr>
                        <a:t> Sept 2020): Progress </a:t>
                      </a:r>
                      <a:r>
                        <a:rPr lang="en-US" sz="1800" b="1" i="0" u="none" strike="noStrike" dirty="0">
                          <a:solidFill>
                            <a:srgbClr val="000000"/>
                          </a:solidFill>
                          <a:latin typeface="Calibri"/>
                        </a:rPr>
                        <a:t>Review Presentations </a:t>
                      </a:r>
                    </a:p>
                  </a:txBody>
                  <a:tcPr marL="6860" marR="6860" marT="6332"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267988">
                <a:tc gridSpan="11">
                  <a:txBody>
                    <a:bodyPr/>
                    <a:lstStyle/>
                    <a:p>
                      <a:pPr algn="ctr" rtl="0" fontAlgn="b"/>
                      <a:r>
                        <a:rPr lang="en-US" sz="1600" b="1" i="0" u="none" strike="noStrike" dirty="0">
                          <a:solidFill>
                            <a:srgbClr val="000000"/>
                          </a:solidFill>
                          <a:latin typeface="Arial Narrow"/>
                        </a:rPr>
                        <a:t> </a:t>
                      </a:r>
                      <a:r>
                        <a:rPr lang="en-US" sz="1800" b="1" i="0" u="none" strike="noStrike" dirty="0">
                          <a:solidFill>
                            <a:srgbClr val="7030A0"/>
                          </a:solidFill>
                          <a:latin typeface="Arial Narrow"/>
                        </a:rPr>
                        <a:t>CA  RELEASE  PROGRESS   </a:t>
                      </a:r>
                    </a:p>
                  </a:txBody>
                  <a:tcPr marL="6860" marR="6860" marT="6332"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267988">
                <a:tc gridSpan="11">
                  <a:txBody>
                    <a:bodyPr/>
                    <a:lstStyle/>
                    <a:p>
                      <a:pPr algn="r" rtl="0" fontAlgn="b"/>
                      <a:r>
                        <a:rPr lang="en-US" sz="1600" b="1" i="0" u="none" strike="noStrike" dirty="0">
                          <a:solidFill>
                            <a:srgbClr val="000000"/>
                          </a:solidFill>
                          <a:latin typeface="Arial Narrow"/>
                        </a:rPr>
                        <a:t>(CA in Rs. </a:t>
                      </a:r>
                      <a:r>
                        <a:rPr lang="en-US" sz="1600" b="1" i="0" u="none" strike="noStrike" dirty="0" err="1">
                          <a:solidFill>
                            <a:srgbClr val="000000"/>
                          </a:solidFill>
                          <a:latin typeface="Arial Narrow"/>
                        </a:rPr>
                        <a:t>Crores</a:t>
                      </a:r>
                      <a:r>
                        <a:rPr lang="en-US" sz="1600" b="1" i="0" u="none" strike="noStrike" dirty="0">
                          <a:solidFill>
                            <a:srgbClr val="000000"/>
                          </a:solidFill>
                          <a:latin typeface="Arial Narrow"/>
                        </a:rPr>
                        <a:t>)</a:t>
                      </a:r>
                    </a:p>
                  </a:txBody>
                  <a:tcPr marL="6860" marR="6860" marT="6332"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267953">
                <a:tc rowSpan="2">
                  <a:txBody>
                    <a:bodyPr/>
                    <a:lstStyle/>
                    <a:p>
                      <a:pPr algn="ctr" rtl="0" fontAlgn="t"/>
                      <a:r>
                        <a:rPr lang="en-US" sz="1600" b="1" i="0" u="none" strike="noStrike" dirty="0">
                          <a:solidFill>
                            <a:srgbClr val="000000"/>
                          </a:solidFill>
                          <a:latin typeface="Arial Narrow"/>
                        </a:rPr>
                        <a:t>S</a:t>
                      </a:r>
                      <a:r>
                        <a:rPr lang="en-US" sz="1600" b="1" i="0" u="none" strike="noStrike" dirty="0" smtClean="0">
                          <a:solidFill>
                            <a:srgbClr val="000000"/>
                          </a:solidFill>
                          <a:latin typeface="Arial Narrow"/>
                        </a:rPr>
                        <a:t>. No</a:t>
                      </a:r>
                      <a:r>
                        <a:rPr lang="en-US" sz="1600" b="1" i="0" u="none" strike="noStrike" dirty="0">
                          <a:solidFill>
                            <a:srgbClr val="000000"/>
                          </a:solidFill>
                          <a:latin typeface="Arial Narrow"/>
                        </a:rPr>
                        <a:t>.</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600" b="1" i="0" u="none" strike="noStrike" dirty="0">
                          <a:solidFill>
                            <a:srgbClr val="000000"/>
                          </a:solidFill>
                          <a:latin typeface="Arial Narrow"/>
                        </a:rPr>
                        <a:t>Project</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600" b="1" i="0" u="none" strike="noStrike" dirty="0">
                          <a:solidFill>
                            <a:srgbClr val="000000"/>
                          </a:solidFill>
                          <a:latin typeface="Arial Narrow"/>
                        </a:rPr>
                        <a:t>Overall CA Target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endParaRPr lang="en-US" sz="1600" b="1" i="0" u="none" strike="noStrike">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gridSpan="6">
                  <a:txBody>
                    <a:bodyPr/>
                    <a:lstStyle/>
                    <a:p>
                      <a:pPr algn="ctr" rtl="0" fontAlgn="t"/>
                      <a:r>
                        <a:rPr lang="en-US" sz="1600" b="1" i="0" u="none" strike="noStrike" dirty="0">
                          <a:solidFill>
                            <a:srgbClr val="000000"/>
                          </a:solidFill>
                          <a:latin typeface="Arial Narrow"/>
                        </a:rPr>
                        <a:t>CA Release Progress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a:txBody>
                    <a:bodyPr/>
                    <a:lstStyle/>
                    <a:p>
                      <a:pPr algn="ctr" rtl="0" fontAlgn="t"/>
                      <a:r>
                        <a:rPr lang="en-US" sz="1600" b="1" i="0" u="none" strike="noStrike" dirty="0">
                          <a:solidFill>
                            <a:srgbClr val="000000"/>
                          </a:solidFill>
                          <a:latin typeface="Arial Narrow"/>
                        </a:rPr>
                        <a:t>Total Central Share required for </a:t>
                      </a:r>
                      <a:r>
                        <a:rPr lang="en-US" sz="1600" b="1" i="0" u="none" strike="noStrike" dirty="0" smtClean="0">
                          <a:solidFill>
                            <a:srgbClr val="000000"/>
                          </a:solidFill>
                          <a:latin typeface="Arial Narrow"/>
                        </a:rPr>
                        <a:t>2020-21</a:t>
                      </a:r>
                      <a:endParaRPr lang="en-US" sz="1600" b="1"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r h="792088">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600" b="1" i="0" u="none" strike="noStrike" dirty="0" smtClean="0">
                          <a:solidFill>
                            <a:srgbClr val="000000"/>
                          </a:solidFill>
                          <a:latin typeface="Arial Narrow"/>
                        </a:rPr>
                        <a:t>2015-16</a:t>
                      </a:r>
                      <a:endParaRPr lang="en-US" sz="1600" b="1" i="0" u="none" strike="noStrike" dirty="0">
                        <a:solidFill>
                          <a:srgbClr val="000000"/>
                        </a:solidFill>
                        <a:latin typeface="Arial Narrow"/>
                      </a:endParaRPr>
                    </a:p>
                  </a:txBody>
                  <a:tcPr marL="6860" marR="6860" marT="6332"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2016-17</a:t>
                      </a:r>
                    </a:p>
                  </a:txBody>
                  <a:tcPr marL="6860" marR="6860" marT="6332"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2017-18</a:t>
                      </a:r>
                    </a:p>
                  </a:txBody>
                  <a:tcPr marL="6860" marR="6860" marT="6332"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2018-19</a:t>
                      </a:r>
                    </a:p>
                  </a:txBody>
                  <a:tcPr marL="6860" marR="6860" marT="6332"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2019-20</a:t>
                      </a:r>
                    </a:p>
                  </a:txBody>
                  <a:tcPr marL="6860" marR="6860" marT="6332"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Total </a:t>
                      </a:r>
                    </a:p>
                  </a:txBody>
                  <a:tcPr marL="6860" marR="6860" marT="6332"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 Progress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vMerge="1">
                  <a:txBody>
                    <a:bodyPr/>
                    <a:lstStyle/>
                    <a:p>
                      <a:endParaRPr lang="en-US"/>
                    </a:p>
                  </a:txBody>
                  <a:tcPr/>
                </a:tc>
              </a:tr>
              <a:tr h="312144">
                <a:tc>
                  <a:txBody>
                    <a:bodyPr/>
                    <a:lstStyle/>
                    <a:p>
                      <a:pPr algn="ctr" rtl="0" fontAlgn="t"/>
                      <a:r>
                        <a:rPr lang="en-US" sz="1600" b="0" i="0" u="none" strike="noStrike" dirty="0">
                          <a:solidFill>
                            <a:srgbClr val="000000"/>
                          </a:solidFill>
                          <a:latin typeface="Arial Narrow"/>
                        </a:rPr>
                        <a:t>1</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err="1">
                          <a:solidFill>
                            <a:srgbClr val="000000"/>
                          </a:solidFill>
                          <a:latin typeface="Arial Narrow"/>
                        </a:rPr>
                        <a:t>Sindh</a:t>
                      </a:r>
                      <a:r>
                        <a:rPr lang="en-US" sz="1600" b="0" i="0" u="none" strike="noStrike" dirty="0">
                          <a:solidFill>
                            <a:srgbClr val="000000"/>
                          </a:solidFill>
                          <a:latin typeface="Arial Narrow"/>
                        </a:rPr>
                        <a:t> Phase II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180.76</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5.57</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17.19</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43.31</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14.29</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4.38</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84.74</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47</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16.15</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ctr" rtl="0" fontAlgn="t"/>
                      <a:r>
                        <a:rPr lang="en-US" sz="1600" b="0" i="0" u="none" strike="noStrike">
                          <a:solidFill>
                            <a:srgbClr val="000000"/>
                          </a:solidFill>
                          <a:latin typeface="Arial Narrow"/>
                        </a:rPr>
                        <a:t>2</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Ban </a:t>
                      </a:r>
                      <a:r>
                        <a:rPr lang="en-US" sz="1600" b="0" i="0" u="none" strike="noStrike" dirty="0" err="1">
                          <a:solidFill>
                            <a:srgbClr val="000000"/>
                          </a:solidFill>
                          <a:latin typeface="Arial Narrow"/>
                        </a:rPr>
                        <a:t>Sagar</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224.3</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14.93</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22.349</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15.965</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18.24</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4.92</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76.404</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34</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8.55</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ctr" rtl="0" fontAlgn="t"/>
                      <a:r>
                        <a:rPr lang="en-US" sz="1600" b="0" i="0" u="none" strike="noStrike">
                          <a:solidFill>
                            <a:srgbClr val="000000"/>
                          </a:solidFill>
                          <a:latin typeface="Arial Narrow"/>
                        </a:rPr>
                        <a:t>3</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Pench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51.22</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1.41</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5.351</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8.602</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5.9</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2.84</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24.103</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47</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1.43</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ctr" rtl="0" fontAlgn="t"/>
                      <a:r>
                        <a:rPr lang="en-US" sz="1600" b="0" i="0" u="none" strike="noStrike">
                          <a:solidFill>
                            <a:srgbClr val="000000"/>
                          </a:solidFill>
                          <a:latin typeface="Arial Narrow"/>
                        </a:rPr>
                        <a:t>4</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Mahan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27.26</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1.34</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2.193</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6.379</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3.095</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13.007</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48</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0.07</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ctr" rtl="0" fontAlgn="t"/>
                      <a:r>
                        <a:rPr lang="en-US" sz="1600" b="0" i="0" u="none" strike="noStrike">
                          <a:solidFill>
                            <a:srgbClr val="000000"/>
                          </a:solidFill>
                          <a:latin typeface="Arial Narrow"/>
                        </a:rPr>
                        <a:t>5</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err="1">
                          <a:solidFill>
                            <a:srgbClr val="000000"/>
                          </a:solidFill>
                          <a:latin typeface="Arial Narrow"/>
                        </a:rPr>
                        <a:t>Singhpur</a:t>
                      </a:r>
                      <a:r>
                        <a:rPr lang="en-US" sz="1600" b="0" i="0" u="none" strike="noStrike" dirty="0">
                          <a:solidFill>
                            <a:srgbClr val="000000"/>
                          </a:solidFill>
                          <a:latin typeface="Arial Narrow"/>
                        </a:rPr>
                        <a:t>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10.367</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2.05</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2.205</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0.66</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4.915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47</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1.67</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ctr" rtl="0" fontAlgn="t"/>
                      <a:r>
                        <a:rPr lang="en-US" sz="1600" b="0" i="0" u="none" strike="noStrike">
                          <a:solidFill>
                            <a:srgbClr val="000000"/>
                          </a:solidFill>
                          <a:latin typeface="Arial Narrow"/>
                        </a:rPr>
                        <a:t>6</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err="1">
                          <a:solidFill>
                            <a:srgbClr val="000000"/>
                          </a:solidFill>
                          <a:latin typeface="Arial Narrow"/>
                        </a:rPr>
                        <a:t>Mahuar</a:t>
                      </a:r>
                      <a:r>
                        <a:rPr lang="en-US" sz="1600" b="0" i="0" u="none" strike="noStrike" dirty="0">
                          <a:solidFill>
                            <a:srgbClr val="000000"/>
                          </a:solidFill>
                          <a:latin typeface="Arial Narrow"/>
                        </a:rPr>
                        <a:t>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16.798</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1.99</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2.918</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5.284</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0.6</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0.43</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11.222</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67</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1.618</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ctr" rtl="0" fontAlgn="t"/>
                      <a:r>
                        <a:rPr lang="en-US" sz="1600" b="0" i="0" u="none" strike="noStrike">
                          <a:solidFill>
                            <a:srgbClr val="000000"/>
                          </a:solidFill>
                          <a:latin typeface="Arial Narrow"/>
                        </a:rPr>
                        <a:t>7</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err="1">
                          <a:solidFill>
                            <a:srgbClr val="000000"/>
                          </a:solidFill>
                          <a:latin typeface="Arial Narrow"/>
                        </a:rPr>
                        <a:t>Sagad</a:t>
                      </a:r>
                      <a:r>
                        <a:rPr lang="en-US" sz="1600" b="0" i="0" u="none" strike="noStrike" dirty="0">
                          <a:solidFill>
                            <a:srgbClr val="000000"/>
                          </a:solidFill>
                          <a:latin typeface="Arial Narrow"/>
                        </a:rPr>
                        <a:t>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17.68</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1.99</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0</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4.338</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2.157</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0.26</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8.745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49</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3.112</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ctr" rtl="0" fontAlgn="t"/>
                      <a:r>
                        <a:rPr lang="en-US" sz="1600" b="0" i="0" u="none" strike="noStrike">
                          <a:solidFill>
                            <a:srgbClr val="000000"/>
                          </a:solidFill>
                          <a:latin typeface="Arial Narrow"/>
                        </a:rPr>
                        <a:t>8</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err="1">
                          <a:solidFill>
                            <a:srgbClr val="000000"/>
                          </a:solidFill>
                          <a:latin typeface="Arial Narrow"/>
                        </a:rPr>
                        <a:t>Mahi</a:t>
                      </a:r>
                      <a:r>
                        <a:rPr lang="en-US" sz="1600" b="0" i="0" u="none" strike="noStrike" dirty="0">
                          <a:solidFill>
                            <a:srgbClr val="000000"/>
                          </a:solidFill>
                          <a:latin typeface="Arial Narrow"/>
                        </a:rPr>
                        <a:t>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64.28</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0.9</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2.34</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8.717</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6.05</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2.57</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20.577</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32</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3.484</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ctr" rtl="0" fontAlgn="t"/>
                      <a:r>
                        <a:rPr lang="en-US" sz="1600" b="0" i="0" u="none" strike="noStrike">
                          <a:solidFill>
                            <a:srgbClr val="000000"/>
                          </a:solidFill>
                          <a:latin typeface="Arial Narrow"/>
                        </a:rPr>
                        <a:t>9</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Sanjay </a:t>
                      </a:r>
                      <a:r>
                        <a:rPr lang="en-US" sz="1600" b="0" i="0" u="none" strike="noStrike" dirty="0" err="1">
                          <a:solidFill>
                            <a:srgbClr val="000000"/>
                          </a:solidFill>
                          <a:latin typeface="Arial Narrow"/>
                        </a:rPr>
                        <a:t>Sagar</a:t>
                      </a:r>
                      <a:r>
                        <a:rPr lang="en-US" sz="1600" b="0" i="0" u="none" strike="noStrike" dirty="0">
                          <a:solidFill>
                            <a:srgbClr val="000000"/>
                          </a:solidFill>
                          <a:latin typeface="Arial Narrow"/>
                        </a:rPr>
                        <a:t> (Bah)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18.09</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0</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4.022</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0.56</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4.582</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25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2.344</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ctr" rtl="0" fontAlgn="t"/>
                      <a:r>
                        <a:rPr lang="en-US" sz="1600" b="0" i="0" u="none" strike="noStrike">
                          <a:solidFill>
                            <a:srgbClr val="000000"/>
                          </a:solidFill>
                          <a:latin typeface="Arial Narrow"/>
                        </a:rPr>
                        <a:t>10</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err="1">
                          <a:solidFill>
                            <a:srgbClr val="000000"/>
                          </a:solidFill>
                          <a:latin typeface="Arial Narrow"/>
                        </a:rPr>
                        <a:t>Bariyarpur</a:t>
                      </a:r>
                      <a:r>
                        <a:rPr lang="en-US" sz="1600" b="0" i="0" u="none" strike="noStrike" dirty="0">
                          <a:solidFill>
                            <a:srgbClr val="000000"/>
                          </a:solidFill>
                          <a:latin typeface="Arial Narrow"/>
                        </a:rPr>
                        <a:t>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25.926</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a:t>
                      </a:r>
                      <a:endParaRPr lang="en-US" sz="1600" b="0" i="0" u="none" strike="noStrike" dirty="0">
                        <a:solidFill>
                          <a:srgbClr val="000000"/>
                        </a:solidFill>
                        <a:latin typeface="Arial Narrow"/>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7.139</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3.966</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4.99</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16.095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US" sz="1600" b="0" i="0" u="none" strike="noStrike" kern="1200" dirty="0" smtClean="0">
                          <a:solidFill>
                            <a:srgbClr val="000000"/>
                          </a:solidFill>
                          <a:latin typeface="Arial Narrow"/>
                          <a:ea typeface="+mn-ea"/>
                          <a:cs typeface="+mn-cs"/>
                        </a:rPr>
                        <a:t>62</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2144">
                <a:tc>
                  <a:txBody>
                    <a:bodyPr/>
                    <a:lstStyle/>
                    <a:p>
                      <a:pPr algn="l" rtl="0" fontAlgn="t"/>
                      <a:r>
                        <a:rPr lang="en-US" sz="1600" b="1" i="0" u="none" strike="noStrike">
                          <a:solidFill>
                            <a:srgbClr val="000000"/>
                          </a:solidFill>
                          <a:latin typeface="Arial Narrow"/>
                        </a:rPr>
                        <a:t>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Total </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636.681</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28.13</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61.53</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102.788</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55.982</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15.96</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smtClean="0">
                          <a:solidFill>
                            <a:srgbClr val="000000"/>
                          </a:solidFill>
                          <a:latin typeface="Arial Narrow"/>
                          <a:ea typeface="+mn-ea"/>
                          <a:cs typeface="+mn-cs"/>
                        </a:rPr>
                        <a:t>264.39</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a:t>
                      </a: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smtClean="0">
                          <a:solidFill>
                            <a:srgbClr val="000000"/>
                          </a:solidFill>
                          <a:latin typeface="Arial Narrow"/>
                          <a:ea typeface="+mn-ea"/>
                          <a:cs typeface="+mn-cs"/>
                        </a:rPr>
                        <a:t>38.428</a:t>
                      </a:r>
                      <a:endParaRPr lang="en-US" sz="1600" b="1" i="0" u="none" strike="noStrike" kern="1200" dirty="0">
                        <a:solidFill>
                          <a:srgbClr val="000000"/>
                        </a:solidFill>
                        <a:latin typeface="Arial Narrow"/>
                        <a:ea typeface="+mn-ea"/>
                        <a:cs typeface="+mn-cs"/>
                      </a:endParaRPr>
                    </a:p>
                  </a:txBody>
                  <a:tcPr marL="6860" marR="6860" marT="633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bl>
          </a:graphicData>
        </a:graphic>
      </p:graphicFrame>
    </p:spTree>
    <p:extLst>
      <p:ext uri="{BB962C8B-B14F-4D97-AF65-F5344CB8AC3E}">
        <p14:creationId xmlns:p14="http://schemas.microsoft.com/office/powerpoint/2010/main" val="3805776635"/>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31546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Micro Irrigation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577668142"/>
              </p:ext>
            </p:extLst>
          </p:nvPr>
        </p:nvGraphicFramePr>
        <p:xfrm>
          <a:off x="217762" y="2777597"/>
          <a:ext cx="9034881" cy="3261105"/>
        </p:xfrm>
        <a:graphic>
          <a:graphicData uri="http://schemas.openxmlformats.org/drawingml/2006/table">
            <a:tbl>
              <a:tblPr/>
              <a:tblGrid>
                <a:gridCol w="453326">
                  <a:extLst>
                    <a:ext uri="{9D8B030D-6E8A-4147-A177-3AD203B41FA5}">
                      <a16:colId xmlns:a16="http://schemas.microsoft.com/office/drawing/2014/main" xmlns="" val="20000"/>
                    </a:ext>
                  </a:extLst>
                </a:gridCol>
                <a:gridCol w="962346">
                  <a:extLst>
                    <a:ext uri="{9D8B030D-6E8A-4147-A177-3AD203B41FA5}">
                      <a16:colId xmlns:a16="http://schemas.microsoft.com/office/drawing/2014/main" xmlns="" val="20001"/>
                    </a:ext>
                  </a:extLst>
                </a:gridCol>
                <a:gridCol w="1149556">
                  <a:extLst>
                    <a:ext uri="{9D8B030D-6E8A-4147-A177-3AD203B41FA5}">
                      <a16:colId xmlns:a16="http://schemas.microsoft.com/office/drawing/2014/main" xmlns="" val="20002"/>
                    </a:ext>
                  </a:extLst>
                </a:gridCol>
                <a:gridCol w="825758">
                  <a:extLst>
                    <a:ext uri="{9D8B030D-6E8A-4147-A177-3AD203B41FA5}">
                      <a16:colId xmlns:a16="http://schemas.microsoft.com/office/drawing/2014/main" xmlns="" val="20003"/>
                    </a:ext>
                  </a:extLst>
                </a:gridCol>
                <a:gridCol w="815927">
                  <a:extLst>
                    <a:ext uri="{9D8B030D-6E8A-4147-A177-3AD203B41FA5}">
                      <a16:colId xmlns:a16="http://schemas.microsoft.com/office/drawing/2014/main" xmlns="" val="20004"/>
                    </a:ext>
                  </a:extLst>
                </a:gridCol>
                <a:gridCol w="914233">
                  <a:extLst>
                    <a:ext uri="{9D8B030D-6E8A-4147-A177-3AD203B41FA5}">
                      <a16:colId xmlns:a16="http://schemas.microsoft.com/office/drawing/2014/main" xmlns="" val="20005"/>
                    </a:ext>
                  </a:extLst>
                </a:gridCol>
                <a:gridCol w="865080">
                  <a:extLst>
                    <a:ext uri="{9D8B030D-6E8A-4147-A177-3AD203B41FA5}">
                      <a16:colId xmlns:a16="http://schemas.microsoft.com/office/drawing/2014/main" xmlns="" val="44009126"/>
                    </a:ext>
                  </a:extLst>
                </a:gridCol>
                <a:gridCol w="935108">
                  <a:extLst>
                    <a:ext uri="{9D8B030D-6E8A-4147-A177-3AD203B41FA5}">
                      <a16:colId xmlns:a16="http://schemas.microsoft.com/office/drawing/2014/main" xmlns="" val="20006"/>
                    </a:ext>
                  </a:extLst>
                </a:gridCol>
                <a:gridCol w="1195355">
                  <a:extLst>
                    <a:ext uri="{9D8B030D-6E8A-4147-A177-3AD203B41FA5}">
                      <a16:colId xmlns:a16="http://schemas.microsoft.com/office/drawing/2014/main" xmlns="" val="20008"/>
                    </a:ext>
                  </a:extLst>
                </a:gridCol>
                <a:gridCol w="918192">
                  <a:extLst>
                    <a:ext uri="{9D8B030D-6E8A-4147-A177-3AD203B41FA5}">
                      <a16:colId xmlns:a16="http://schemas.microsoft.com/office/drawing/2014/main" xmlns="" val="20010"/>
                    </a:ext>
                  </a:extLst>
                </a:gridCol>
              </a:tblGrid>
              <a:tr h="501630">
                <a:tc rowSpan="2">
                  <a:txBody>
                    <a:bodyPr/>
                    <a:lstStyle/>
                    <a:p>
                      <a:pPr algn="ctr" fontAlgn="t"/>
                      <a:r>
                        <a:rPr lang="en-US" sz="14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err="1">
                          <a:solidFill>
                            <a:schemeClr val="tx1"/>
                          </a:solidFill>
                          <a:latin typeface="Arial" pitchFamily="34" charset="0"/>
                          <a:cs typeface="Arial" pitchFamily="34" charset="0"/>
                        </a:rPr>
                        <a:t>CCA</a:t>
                      </a:r>
                      <a:r>
                        <a:rPr lang="en-US" sz="1400" b="1" i="0" u="none" strike="noStrike" dirty="0">
                          <a:solidFill>
                            <a:schemeClr val="tx1"/>
                          </a:solidFill>
                          <a:latin typeface="Arial" pitchFamily="34" charset="0"/>
                          <a:cs typeface="Arial" pitchFamily="34" charset="0"/>
                        </a:rPr>
                        <a:t> under </a:t>
                      </a:r>
                      <a:r>
                        <a:rPr lang="en-US" sz="1400" b="1" i="0" u="none" strike="noStrike" dirty="0" err="1">
                          <a:solidFill>
                            <a:schemeClr val="tx1"/>
                          </a:solidFill>
                          <a:latin typeface="Arial" pitchFamily="34" charset="0"/>
                          <a:cs typeface="Arial" pitchFamily="34" charset="0"/>
                        </a:rPr>
                        <a:t>M.I.</a:t>
                      </a:r>
                      <a:endParaRPr lang="en-US" sz="1400" b="1" i="0" u="none" strike="noStrike" dirty="0">
                        <a:solidFill>
                          <a:schemeClr val="tx1"/>
                        </a:solidFill>
                        <a:latin typeface="Arial" pitchFamily="34" charset="0"/>
                        <a:cs typeface="Arial" pitchFamily="34" charset="0"/>
                      </a:endParaRPr>
                    </a:p>
                    <a:p>
                      <a:pPr algn="ctr" fontAlgn="t"/>
                      <a:r>
                        <a:rPr lang="en-US" sz="1400" b="1" i="0" u="none" strike="noStrike" dirty="0">
                          <a:solidFill>
                            <a:schemeClr val="tx1"/>
                          </a:solidFill>
                          <a:latin typeface="Arial" pitchFamily="34" charset="0"/>
                          <a:cs typeface="Arial" pitchFamily="34" charset="0"/>
                        </a:rPr>
                        <a:t>(Target)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en-IN" sz="1400" b="1" i="0" u="none" strike="noStrike" dirty="0">
                          <a:solidFill>
                            <a:schemeClr val="tx1"/>
                          </a:solidFill>
                          <a:latin typeface="Arial" pitchFamily="34" charset="0"/>
                          <a:cs typeface="Arial" pitchFamily="34" charset="0"/>
                        </a:rPr>
                        <a:t>Area covered under infrastructure development for M.I. </a:t>
                      </a:r>
                      <a:endParaRPr lang="en-US" sz="1400" b="1" i="0" u="none" strike="noStrike" dirty="0">
                        <a:solidFill>
                          <a:schemeClr val="tx1"/>
                        </a:solidFill>
                        <a:latin typeface="Arial" pitchFamily="34" charset="0"/>
                        <a:cs typeface="Arial" pitchFamily="34" charset="0"/>
                      </a:endParaRP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US"/>
                    </a:p>
                  </a:txBody>
                  <a:tcPr/>
                </a:tc>
                <a:tc rowSpan="2">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en-US" sz="1400" b="1" i="0" u="none" strike="noStrike" dirty="0">
                          <a:solidFill>
                            <a:schemeClr val="tx1"/>
                          </a:solidFill>
                          <a:latin typeface="Arial" pitchFamily="34" charset="0"/>
                          <a:cs typeface="Arial" pitchFamily="34" charset="0"/>
                        </a:rPr>
                        <a:t>%Progress</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46167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Up to </a:t>
                      </a:r>
                      <a:r>
                        <a:rPr lang="en-IN" sz="1400" b="1" i="0" u="none" strike="noStrike" dirty="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2020-21 (up to Aug’2020)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1107084">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Durgawati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3.247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0.200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kern="1200" dirty="0">
                          <a:solidFill>
                            <a:srgbClr val="000000"/>
                          </a:solidFill>
                          <a:effectLst/>
                          <a:latin typeface="Arial"/>
                          <a:ea typeface="+mn-ea"/>
                          <a:cs typeface="+mn-cs"/>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0.200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6.15%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3.047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856117">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3.247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0.200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kern="1200" dirty="0">
                          <a:solidFill>
                            <a:srgbClr val="000000"/>
                          </a:solidFill>
                          <a:effectLst/>
                          <a:latin typeface="Arial"/>
                          <a:ea typeface="+mn-ea"/>
                          <a:cs typeface="+mn-cs"/>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0.200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6.15%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3.047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
        <p:nvSpPr>
          <p:cNvPr id="2" name="TextBox 1"/>
          <p:cNvSpPr txBox="1"/>
          <p:nvPr/>
        </p:nvSpPr>
        <p:spPr>
          <a:xfrm>
            <a:off x="7821816" y="2215305"/>
            <a:ext cx="1986441" cy="369332"/>
          </a:xfrm>
          <a:prstGeom prst="rect">
            <a:avLst/>
          </a:prstGeom>
          <a:noFill/>
        </p:spPr>
        <p:txBody>
          <a:bodyPr wrap="none" rtlCol="0">
            <a:spAutoFit/>
          </a:bodyPr>
          <a:lstStyle/>
          <a:p>
            <a:r>
              <a:rPr lang="en-US" sz="1400" b="1"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BIHAR</a:t>
            </a:r>
          </a:p>
        </p:txBody>
      </p:sp>
      <p:sp>
        <p:nvSpPr>
          <p:cNvPr id="3" name="Rectangle 2">
            <a:extLst>
              <a:ext uri="{FF2B5EF4-FFF2-40B4-BE49-F238E27FC236}">
                <a16:creationId xmlns:a16="http://schemas.microsoft.com/office/drawing/2014/main" xmlns="" id="{8EAAF936-608B-4E70-9A06-BAFF8F394BC8}"/>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2741366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236636"/>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Financial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014636924"/>
              </p:ext>
            </p:extLst>
          </p:nvPr>
        </p:nvGraphicFramePr>
        <p:xfrm>
          <a:off x="511756" y="2560083"/>
          <a:ext cx="8731523" cy="3144969"/>
        </p:xfrm>
        <a:graphic>
          <a:graphicData uri="http://schemas.openxmlformats.org/drawingml/2006/table">
            <a:tbl>
              <a:tblPr/>
              <a:tblGrid>
                <a:gridCol w="403078">
                  <a:extLst>
                    <a:ext uri="{9D8B030D-6E8A-4147-A177-3AD203B41FA5}">
                      <a16:colId xmlns:a16="http://schemas.microsoft.com/office/drawing/2014/main" xmlns="" val="20000"/>
                    </a:ext>
                  </a:extLst>
                </a:gridCol>
                <a:gridCol w="1042366">
                  <a:extLst>
                    <a:ext uri="{9D8B030D-6E8A-4147-A177-3AD203B41FA5}">
                      <a16:colId xmlns:a16="http://schemas.microsoft.com/office/drawing/2014/main" xmlns="" val="20001"/>
                    </a:ext>
                  </a:extLst>
                </a:gridCol>
                <a:gridCol w="1239867">
                  <a:extLst>
                    <a:ext uri="{9D8B030D-6E8A-4147-A177-3AD203B41FA5}">
                      <a16:colId xmlns:a16="http://schemas.microsoft.com/office/drawing/2014/main" xmlns="" val="20002"/>
                    </a:ext>
                  </a:extLst>
                </a:gridCol>
                <a:gridCol w="750786">
                  <a:extLst>
                    <a:ext uri="{9D8B030D-6E8A-4147-A177-3AD203B41FA5}">
                      <a16:colId xmlns:a16="http://schemas.microsoft.com/office/drawing/2014/main" xmlns="" val="20003"/>
                    </a:ext>
                  </a:extLst>
                </a:gridCol>
                <a:gridCol w="836196">
                  <a:extLst>
                    <a:ext uri="{9D8B030D-6E8A-4147-A177-3AD203B41FA5}">
                      <a16:colId xmlns:a16="http://schemas.microsoft.com/office/drawing/2014/main" xmlns="" val="20004"/>
                    </a:ext>
                  </a:extLst>
                </a:gridCol>
                <a:gridCol w="794386">
                  <a:extLst>
                    <a:ext uri="{9D8B030D-6E8A-4147-A177-3AD203B41FA5}">
                      <a16:colId xmlns:a16="http://schemas.microsoft.com/office/drawing/2014/main" xmlns="" val="20005"/>
                    </a:ext>
                  </a:extLst>
                </a:gridCol>
                <a:gridCol w="939752">
                  <a:extLst>
                    <a:ext uri="{9D8B030D-6E8A-4147-A177-3AD203B41FA5}">
                      <a16:colId xmlns:a16="http://schemas.microsoft.com/office/drawing/2014/main" xmlns="" val="2216959746"/>
                    </a:ext>
                  </a:extLst>
                </a:gridCol>
                <a:gridCol w="726482">
                  <a:extLst>
                    <a:ext uri="{9D8B030D-6E8A-4147-A177-3AD203B41FA5}">
                      <a16:colId xmlns:a16="http://schemas.microsoft.com/office/drawing/2014/main" xmlns="" val="20006"/>
                    </a:ext>
                  </a:extLst>
                </a:gridCol>
                <a:gridCol w="1162001">
                  <a:extLst>
                    <a:ext uri="{9D8B030D-6E8A-4147-A177-3AD203B41FA5}">
                      <a16:colId xmlns:a16="http://schemas.microsoft.com/office/drawing/2014/main" xmlns="" val="20009"/>
                    </a:ext>
                  </a:extLst>
                </a:gridCol>
                <a:gridCol w="836609">
                  <a:extLst>
                    <a:ext uri="{9D8B030D-6E8A-4147-A177-3AD203B41FA5}">
                      <a16:colId xmlns:a16="http://schemas.microsoft.com/office/drawing/2014/main" xmlns="" val="20011"/>
                    </a:ext>
                  </a:extLst>
                </a:gridCol>
              </a:tblGrid>
              <a:tr h="582067">
                <a:tc rowSpan="2">
                  <a:txBody>
                    <a:bodyPr/>
                    <a:lstStyle/>
                    <a:p>
                      <a:pPr algn="ctr" fontAlgn="t"/>
                      <a:r>
                        <a:rPr lang="en-US" sz="1300" b="1" i="0" u="none" strike="noStrike" dirty="0">
                          <a:solidFill>
                            <a:schemeClr val="tx1"/>
                          </a:solidFill>
                          <a:latin typeface="Arial" pitchFamily="34" charset="0"/>
                          <a:cs typeface="Arial" pitchFamily="34" charset="0"/>
                        </a:rPr>
                        <a:t>Sr. No.  </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3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300" b="1" i="0" u="none" strike="noStrike" dirty="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6">
                  <a:txBody>
                    <a:bodyPr/>
                    <a:lstStyle/>
                    <a:p>
                      <a:pPr algn="ctr" fontAlgn="t"/>
                      <a:r>
                        <a:rPr lang="en-IN" sz="1300" b="1" i="0" u="none" strike="noStrike" dirty="0">
                          <a:solidFill>
                            <a:schemeClr val="tx1"/>
                          </a:solidFill>
                          <a:latin typeface="Arial" pitchFamily="34" charset="0"/>
                          <a:cs typeface="Arial" pitchFamily="34" charset="0"/>
                        </a:rPr>
                        <a:t>Financial Progress</a:t>
                      </a:r>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300" b="1" i="0" u="none" strike="noStrike" kern="1200" dirty="0">
                          <a:solidFill>
                            <a:schemeClr val="tx1"/>
                          </a:solidFill>
                          <a:latin typeface="Arial" pitchFamily="34" charset="0"/>
                          <a:ea typeface="+mn-ea"/>
                          <a:cs typeface="Arial" pitchFamily="34" charset="0"/>
                        </a:rPr>
                        <a:t>Balance</a:t>
                      </a:r>
                    </a:p>
                    <a:p>
                      <a:pPr algn="ctr" fontAlgn="t"/>
                      <a:r>
                        <a:rPr lang="en-US" sz="1300" b="1" i="0" u="none" strike="noStrike" kern="1200" dirty="0">
                          <a:solidFill>
                            <a:schemeClr val="tx1"/>
                          </a:solidFill>
                          <a:latin typeface="Arial" pitchFamily="34" charset="0"/>
                          <a:ea typeface="+mn-ea"/>
                          <a:cs typeface="Arial" pitchFamily="34" charset="0"/>
                        </a:rPr>
                        <a:t>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131914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300" b="1" i="0" u="none" strike="noStrike" dirty="0">
                          <a:solidFill>
                            <a:schemeClr val="tx1"/>
                          </a:solidFill>
                          <a:latin typeface="Arial" pitchFamily="34" charset="0"/>
                          <a:cs typeface="Arial" pitchFamily="34" charset="0"/>
                        </a:rPr>
                        <a:t>Up to 2017-18</a:t>
                      </a:r>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chemeClr val="tx1"/>
                          </a:solidFill>
                          <a:latin typeface="Arial" pitchFamily="34" charset="0"/>
                          <a:cs typeface="Arial" pitchFamily="34" charset="0"/>
                        </a:rPr>
                        <a:t>2018-19</a:t>
                      </a:r>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300" b="1" i="0" u="none" strike="noStrike" dirty="0">
                          <a:solidFill>
                            <a:schemeClr val="tx1"/>
                          </a:solidFill>
                          <a:latin typeface="Arial" pitchFamily="34" charset="0"/>
                          <a:cs typeface="Arial" pitchFamily="34" charset="0"/>
                        </a:rPr>
                        <a:t>2019-20</a:t>
                      </a:r>
                      <a:endParaRPr lang="en-US" sz="13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300" b="1" i="0" u="none" strike="noStrike" dirty="0">
                          <a:solidFill>
                            <a:schemeClr val="tx1"/>
                          </a:solidFill>
                          <a:latin typeface="Arial" pitchFamily="34" charset="0"/>
                          <a:cs typeface="Arial" pitchFamily="34" charset="0"/>
                        </a:rPr>
                        <a:t>2020-21 </a:t>
                      </a:r>
                      <a:r>
                        <a:rPr lang="en-US" sz="1300" b="1" i="0" u="none" strike="noStrike" dirty="0">
                          <a:solidFill>
                            <a:schemeClr val="tx1"/>
                          </a:solidFill>
                          <a:latin typeface="Arial" pitchFamily="34" charset="0"/>
                          <a:cs typeface="Arial" pitchFamily="34" charset="0"/>
                        </a:rPr>
                        <a:t>(up to Aug’2020)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300" b="1" i="0" u="none" strike="noStrike" dirty="0">
                          <a:solidFill>
                            <a:schemeClr val="tx1"/>
                          </a:solidFill>
                          <a:latin typeface="Arial" pitchFamily="34" charset="0"/>
                          <a:cs typeface="Arial" pitchFamily="34" charset="0"/>
                        </a:rPr>
                        <a:t>Total</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300" b="1" i="0" u="none" strike="noStrike" dirty="0">
                          <a:solidFill>
                            <a:schemeClr val="tx1"/>
                          </a:solidFill>
                          <a:latin typeface="Arial" pitchFamily="34" charset="0"/>
                          <a:cs typeface="Arial" pitchFamily="34" charset="0"/>
                        </a:rPr>
                        <a:t>%Progress</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en-US" sz="1300" b="1" i="0" u="none" strike="noStrike" dirty="0">
                          <a:solidFill>
                            <a:schemeClr val="tx1"/>
                          </a:solidFill>
                          <a:latin typeface="Arial" pitchFamily="34" charset="0"/>
                          <a:cs typeface="Arial" pitchFamily="34" charset="0"/>
                        </a:rPr>
                        <a:t>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701380">
                <a:tc>
                  <a:txBody>
                    <a:bodyPr/>
                    <a:lstStyle/>
                    <a:p>
                      <a:pPr marL="0" algn="ctr" defTabSz="914400" rtl="0" eaLnBrk="1" fontAlgn="ctr" latinLnBrk="0" hangingPunct="1"/>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300" b="1" i="0" u="none" strike="noStrike" kern="1200" dirty="0">
                          <a:solidFill>
                            <a:srgbClr val="000000"/>
                          </a:solidFill>
                          <a:effectLst/>
                          <a:latin typeface="Arial" panose="020B0604020202020204" pitchFamily="34" charset="0"/>
                          <a:ea typeface="+mn-ea"/>
                          <a:cs typeface="Arial" panose="020B0604020202020204" pitchFamily="34" charset="0"/>
                        </a:rPr>
                        <a:t>Durgawati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148.57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34.21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17.55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11.53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3.24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66.53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44.78%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84.04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542382">
                <a:tc>
                  <a:txBody>
                    <a:bodyPr/>
                    <a:lstStyle/>
                    <a:p>
                      <a:pPr marL="0" algn="ctr" defTabSz="914400" rtl="0" eaLnBrk="1" fontAlgn="ctr" latinLnBrk="0" hangingPunct="1"/>
                      <a:endParaRPr lang="en-IN" sz="13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148.57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34.21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17.55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11.53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3.24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66.53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44.78%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300" b="1" i="0" u="none" strike="noStrike" dirty="0">
                          <a:solidFill>
                            <a:srgbClr val="000000"/>
                          </a:solidFill>
                          <a:effectLst/>
                          <a:latin typeface="Arial"/>
                        </a:rPr>
                        <a:t>84.04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
        <p:nvSpPr>
          <p:cNvPr id="2" name="TextBox 1"/>
          <p:cNvSpPr txBox="1"/>
          <p:nvPr/>
        </p:nvSpPr>
        <p:spPr>
          <a:xfrm>
            <a:off x="7596674" y="2120711"/>
            <a:ext cx="1646605"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(In Rs. </a:t>
            </a:r>
            <a:r>
              <a:rPr lang="en-US" b="1" dirty="0" err="1">
                <a:latin typeface="Arial" panose="020B0604020202020204" pitchFamily="34" charset="0"/>
                <a:cs typeface="Arial" panose="020B0604020202020204" pitchFamily="34" charset="0"/>
              </a:rPr>
              <a:t>Crore</a:t>
            </a:r>
            <a:r>
              <a:rPr lang="en-US" b="1" dirty="0">
                <a:latin typeface="Arial" panose="020B0604020202020204" pitchFamily="34" charset="0"/>
                <a:cs typeface="Arial" panose="020B0604020202020204" pitchFamily="34" charset="0"/>
              </a:rPr>
              <a:t>)</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BIHAR</a:t>
            </a:r>
          </a:p>
        </p:txBody>
      </p:sp>
      <p:sp>
        <p:nvSpPr>
          <p:cNvPr id="3" name="Rectangle 2">
            <a:extLst>
              <a:ext uri="{FF2B5EF4-FFF2-40B4-BE49-F238E27FC236}">
                <a16:creationId xmlns:a16="http://schemas.microsoft.com/office/drawing/2014/main" xmlns="" id="{2C5D742B-FCB1-4B3E-A6BD-D8FCAB0BCD64}"/>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3492592103"/>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4694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Broad Review</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188322118"/>
              </p:ext>
            </p:extLst>
          </p:nvPr>
        </p:nvGraphicFramePr>
        <p:xfrm>
          <a:off x="174765" y="1973556"/>
          <a:ext cx="9555043" cy="3436431"/>
        </p:xfrm>
        <a:graphic>
          <a:graphicData uri="http://schemas.openxmlformats.org/drawingml/2006/table">
            <a:tbl>
              <a:tblPr/>
              <a:tblGrid>
                <a:gridCol w="729406">
                  <a:extLst>
                    <a:ext uri="{9D8B030D-6E8A-4147-A177-3AD203B41FA5}">
                      <a16:colId xmlns:a16="http://schemas.microsoft.com/office/drawing/2014/main" xmlns="" val="20000"/>
                    </a:ext>
                  </a:extLst>
                </a:gridCol>
                <a:gridCol w="1090204">
                  <a:extLst>
                    <a:ext uri="{9D8B030D-6E8A-4147-A177-3AD203B41FA5}">
                      <a16:colId xmlns:a16="http://schemas.microsoft.com/office/drawing/2014/main" xmlns="" val="20001"/>
                    </a:ext>
                  </a:extLst>
                </a:gridCol>
                <a:gridCol w="1006054">
                  <a:extLst>
                    <a:ext uri="{9D8B030D-6E8A-4147-A177-3AD203B41FA5}">
                      <a16:colId xmlns:a16="http://schemas.microsoft.com/office/drawing/2014/main" xmlns="" val="20002"/>
                    </a:ext>
                  </a:extLst>
                </a:gridCol>
                <a:gridCol w="1196085">
                  <a:extLst>
                    <a:ext uri="{9D8B030D-6E8A-4147-A177-3AD203B41FA5}">
                      <a16:colId xmlns:a16="http://schemas.microsoft.com/office/drawing/2014/main" xmlns="" val="20003"/>
                    </a:ext>
                  </a:extLst>
                </a:gridCol>
                <a:gridCol w="1073123">
                  <a:extLst>
                    <a:ext uri="{9D8B030D-6E8A-4147-A177-3AD203B41FA5}">
                      <a16:colId xmlns:a16="http://schemas.microsoft.com/office/drawing/2014/main" xmlns="" val="20004"/>
                    </a:ext>
                  </a:extLst>
                </a:gridCol>
                <a:gridCol w="985248">
                  <a:extLst>
                    <a:ext uri="{9D8B030D-6E8A-4147-A177-3AD203B41FA5}">
                      <a16:colId xmlns:a16="http://schemas.microsoft.com/office/drawing/2014/main" xmlns="" val="20005"/>
                    </a:ext>
                  </a:extLst>
                </a:gridCol>
                <a:gridCol w="898887">
                  <a:extLst>
                    <a:ext uri="{9D8B030D-6E8A-4147-A177-3AD203B41FA5}">
                      <a16:colId xmlns:a16="http://schemas.microsoft.com/office/drawing/2014/main" xmlns="" val="20006"/>
                    </a:ext>
                  </a:extLst>
                </a:gridCol>
                <a:gridCol w="810641">
                  <a:extLst>
                    <a:ext uri="{9D8B030D-6E8A-4147-A177-3AD203B41FA5}">
                      <a16:colId xmlns:a16="http://schemas.microsoft.com/office/drawing/2014/main" xmlns="" val="20007"/>
                    </a:ext>
                  </a:extLst>
                </a:gridCol>
                <a:gridCol w="1005265">
                  <a:extLst>
                    <a:ext uri="{9D8B030D-6E8A-4147-A177-3AD203B41FA5}">
                      <a16:colId xmlns:a16="http://schemas.microsoft.com/office/drawing/2014/main" xmlns="" val="20008"/>
                    </a:ext>
                  </a:extLst>
                </a:gridCol>
                <a:gridCol w="760130">
                  <a:extLst>
                    <a:ext uri="{9D8B030D-6E8A-4147-A177-3AD203B41FA5}">
                      <a16:colId xmlns:a16="http://schemas.microsoft.com/office/drawing/2014/main" xmlns="" val="20009"/>
                    </a:ext>
                  </a:extLst>
                </a:gridCol>
              </a:tblGrid>
              <a:tr h="512466">
                <a:tc rowSpan="2">
                  <a:txBody>
                    <a:bodyPr/>
                    <a:lstStyle/>
                    <a:p>
                      <a:pPr algn="ctr" fontAlgn="t"/>
                      <a:r>
                        <a:rPr lang="en-US" sz="14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400" b="1" dirty="0">
                          <a:latin typeface="Arial" pitchFamily="34" charset="0"/>
                          <a:cs typeface="Arial" pitchFamily="34" charset="0"/>
                        </a:rPr>
                        <a:t>CADWM</a:t>
                      </a:r>
                      <a:endParaRPr lang="en-US" sz="14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400" b="1" i="0" u="none" strike="noStrike" kern="1200" dirty="0">
                          <a:solidFill>
                            <a:schemeClr val="tx1"/>
                          </a:solidFill>
                          <a:latin typeface="Arial" pitchFamily="34" charset="0"/>
                          <a:ea typeface="+mn-ea"/>
                          <a:cs typeface="Arial" pitchFamily="34" charset="0"/>
                        </a:rPr>
                        <a:t>AIBP</a:t>
                      </a:r>
                      <a:endParaRPr lang="en-US" sz="1400" b="1" i="0" u="none" strike="noStrike" kern="1200" dirty="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1218875">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a:solidFill>
                            <a:schemeClr val="tx1"/>
                          </a:solidFill>
                          <a:latin typeface="Arial" pitchFamily="34" charset="0"/>
                          <a:cs typeface="Arial" pitchFamily="34" charset="0"/>
                        </a:rPr>
                        <a:t>Total</a:t>
                      </a:r>
                      <a:r>
                        <a:rPr lang="en-US" sz="1400" b="1" i="0" u="none" strike="noStrike" baseline="0" dirty="0">
                          <a:solidFill>
                            <a:schemeClr val="tx1"/>
                          </a:solidFill>
                          <a:latin typeface="Arial" pitchFamily="34" charset="0"/>
                          <a:cs typeface="Arial" pitchFamily="34" charset="0"/>
                        </a:rPr>
                        <a:t> </a:t>
                      </a:r>
                      <a:r>
                        <a:rPr lang="en-US" sz="1400" b="1" i="0" u="none" strike="noStrike" dirty="0">
                          <a:solidFill>
                            <a:schemeClr val="tx1"/>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CCA developed before </a:t>
                      </a:r>
                    </a:p>
                    <a:p>
                      <a:pPr algn="ctr" fontAlgn="t"/>
                      <a:r>
                        <a:rPr lang="en-IN" sz="1400" b="1" i="0" u="none" strike="noStrike" dirty="0">
                          <a:solidFill>
                            <a:schemeClr val="tx1"/>
                          </a:solidFill>
                          <a:latin typeface="Arial" pitchFamily="34" charset="0"/>
                          <a:cs typeface="Arial" pitchFamily="34" charset="0"/>
                        </a:rPr>
                        <a:t>31.03. 2016 (A)* </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Progress in CCA for 99 Priority Projects (B)</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Cumulative CCA developed (A+B)</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 CCA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Ultimate</a:t>
                      </a:r>
                      <a:r>
                        <a:rPr lang="en-IN" sz="1400" b="1" i="0" u="none" strike="noStrike" baseline="0" dirty="0">
                          <a:solidFill>
                            <a:schemeClr val="tx1"/>
                          </a:solidFill>
                          <a:latin typeface="Arial" pitchFamily="34" charset="0"/>
                          <a:cs typeface="Arial" pitchFamily="34" charset="0"/>
                        </a:rPr>
                        <a:t> Irrigation Potential</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Potential Created</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 IPC</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991154">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Durgawati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32.467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1.960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15.52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17.48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53.83%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39.61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27.00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68.16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713936">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32.467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1.960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15.52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17.48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53.83%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39.61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27.00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chemeClr val="tx1"/>
                          </a:solidFill>
                          <a:effectLst/>
                          <a:latin typeface="Arial" panose="020B0604020202020204" pitchFamily="34" charset="0"/>
                          <a:ea typeface="+mn-ea"/>
                          <a:cs typeface="Arial" panose="020B0604020202020204" pitchFamily="34" charset="0"/>
                        </a:rPr>
                        <a:t>68.16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
        <p:nvSpPr>
          <p:cNvPr id="2" name="TextBox 1"/>
          <p:cNvSpPr txBox="1"/>
          <p:nvPr/>
        </p:nvSpPr>
        <p:spPr>
          <a:xfrm>
            <a:off x="7808823" y="1427028"/>
            <a:ext cx="1519711" cy="307777"/>
          </a:xfrm>
          <a:prstGeom prst="rect">
            <a:avLst/>
          </a:prstGeom>
          <a:noFill/>
        </p:spPr>
        <p:txBody>
          <a:bodyPr wrap="none" rtlCol="0">
            <a:spAutoFit/>
          </a:bodyPr>
          <a:lstStyle/>
          <a:p>
            <a:r>
              <a:rPr lang="en-US" sz="1400" b="1" dirty="0">
                <a:latin typeface="Arial" panose="020B0604020202020204" pitchFamily="34" charset="0"/>
                <a:cs typeface="Arial" panose="020B0604020202020204" pitchFamily="34" charset="0"/>
              </a:rPr>
              <a:t>(CCA in Th. ha.)</a:t>
            </a:r>
            <a:endParaRPr lang="en-IN" sz="14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a:solidFill>
                  <a:schemeClr val="tx1"/>
                </a:solidFill>
                <a:latin typeface="Book Antiqua" pitchFamily="18" charset="0"/>
              </a:rPr>
              <a:t>BIHAR</a:t>
            </a:r>
          </a:p>
        </p:txBody>
      </p:sp>
      <p:sp>
        <p:nvSpPr>
          <p:cNvPr id="8" name="TextBox 7"/>
          <p:cNvSpPr txBox="1"/>
          <p:nvPr/>
        </p:nvSpPr>
        <p:spPr>
          <a:xfrm>
            <a:off x="302711" y="5813450"/>
            <a:ext cx="9337400" cy="307777"/>
          </a:xfrm>
          <a:prstGeom prst="rect">
            <a:avLst/>
          </a:prstGeom>
          <a:noFill/>
        </p:spPr>
        <p:txBody>
          <a:bodyPr wrap="square" rtlCol="0">
            <a:spAutoFit/>
          </a:bodyPr>
          <a:lstStyle/>
          <a:p>
            <a:r>
              <a:rPr lang="en-IN" sz="1400" b="1" dirty="0"/>
              <a:t>*  i.e. </a:t>
            </a:r>
            <a:r>
              <a:rPr lang="en-IN" sz="1400" b="1" dirty="0" err="1"/>
              <a:t>CCA</a:t>
            </a:r>
            <a:r>
              <a:rPr lang="en-IN" sz="1400" b="1" dirty="0"/>
              <a:t> developed up to 31-03-2016 under </a:t>
            </a:r>
            <a:r>
              <a:rPr lang="en-IN" sz="1400" b="1" dirty="0" err="1"/>
              <a:t>CADWM</a:t>
            </a:r>
            <a:r>
              <a:rPr lang="en-IN" sz="1400" b="1" dirty="0"/>
              <a:t> also includes </a:t>
            </a:r>
            <a:r>
              <a:rPr lang="en-IN" sz="1400" b="1" dirty="0" err="1"/>
              <a:t>CCA</a:t>
            </a:r>
            <a:r>
              <a:rPr lang="en-IN" sz="1400" b="1" dirty="0"/>
              <a:t> developed of 227 Ha before </a:t>
            </a:r>
            <a:r>
              <a:rPr lang="en-IN" sz="1400" b="1" dirty="0" err="1"/>
              <a:t>CADWM</a:t>
            </a:r>
            <a:r>
              <a:rPr lang="en-IN" sz="1400" b="1" dirty="0"/>
              <a:t> inclusion.</a:t>
            </a:r>
          </a:p>
        </p:txBody>
      </p:sp>
      <p:sp>
        <p:nvSpPr>
          <p:cNvPr id="3" name="Rectangle 2">
            <a:extLst>
              <a:ext uri="{FF2B5EF4-FFF2-40B4-BE49-F238E27FC236}">
                <a16:creationId xmlns:a16="http://schemas.microsoft.com/office/drawing/2014/main" xmlns="" id="{4A53EEE1-FA81-4B48-B78A-A7FAB7B6B2C8}"/>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166213753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5825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Physical /Financial Targets for 2020-21</a:t>
            </a:r>
            <a:endParaRPr lang="en-US" sz="2800" b="1" dirty="0">
              <a:cs typeface="Arial" panose="020B0604020202020204" pitchFamily="34" charset="0"/>
            </a:endParaRPr>
          </a:p>
        </p:txBody>
      </p:sp>
      <p:sp>
        <p:nvSpPr>
          <p:cNvPr id="6" name="Footer Placeholder 5"/>
          <p:cNvSpPr>
            <a:spLocks noGrp="1"/>
          </p:cNvSpPr>
          <p:nvPr>
            <p:ph type="ftr" sz="quarter" idx="11"/>
          </p:nvPr>
        </p:nvSpPr>
        <p:spPr>
          <a:xfrm>
            <a:off x="3324226" y="6492875"/>
            <a:ext cx="3343275" cy="365125"/>
          </a:xfrm>
        </p:spPr>
        <p:txBody>
          <a:bodyPr/>
          <a:lstStyle/>
          <a:p>
            <a:r>
              <a:rPr lang="en-IN" sz="1800" b="1" dirty="0">
                <a:solidFill>
                  <a:schemeClr val="tx1"/>
                </a:solidFill>
                <a:latin typeface="Book Antiqua" pitchFamily="18" charset="0"/>
              </a:rPr>
              <a:t>BIHAR</a:t>
            </a:r>
          </a:p>
        </p:txBody>
      </p:sp>
      <p:graphicFrame>
        <p:nvGraphicFramePr>
          <p:cNvPr id="8" name="Table 7"/>
          <p:cNvGraphicFramePr>
            <a:graphicFrameLocks noGrp="1"/>
          </p:cNvGraphicFramePr>
          <p:nvPr>
            <p:extLst>
              <p:ext uri="{D42A27DB-BD31-4B8C-83A1-F6EECF244321}">
                <p14:modId xmlns:p14="http://schemas.microsoft.com/office/powerpoint/2010/main" val="4123318498"/>
              </p:ext>
            </p:extLst>
          </p:nvPr>
        </p:nvGraphicFramePr>
        <p:xfrm>
          <a:off x="408562" y="1517267"/>
          <a:ext cx="9007042" cy="4937993"/>
        </p:xfrm>
        <a:graphic>
          <a:graphicData uri="http://schemas.openxmlformats.org/drawingml/2006/table">
            <a:tbl>
              <a:tblPr/>
              <a:tblGrid>
                <a:gridCol w="448028">
                  <a:extLst>
                    <a:ext uri="{9D8B030D-6E8A-4147-A177-3AD203B41FA5}">
                      <a16:colId xmlns:a16="http://schemas.microsoft.com/office/drawing/2014/main" xmlns="" val="20000"/>
                    </a:ext>
                  </a:extLst>
                </a:gridCol>
                <a:gridCol w="1573707">
                  <a:extLst>
                    <a:ext uri="{9D8B030D-6E8A-4147-A177-3AD203B41FA5}">
                      <a16:colId xmlns:a16="http://schemas.microsoft.com/office/drawing/2014/main" xmlns="" val="20001"/>
                    </a:ext>
                  </a:extLst>
                </a:gridCol>
                <a:gridCol w="487341">
                  <a:extLst>
                    <a:ext uri="{9D8B030D-6E8A-4147-A177-3AD203B41FA5}">
                      <a16:colId xmlns:a16="http://schemas.microsoft.com/office/drawing/2014/main" xmlns="" val="20002"/>
                    </a:ext>
                  </a:extLst>
                </a:gridCol>
                <a:gridCol w="659942">
                  <a:extLst>
                    <a:ext uri="{9D8B030D-6E8A-4147-A177-3AD203B41FA5}">
                      <a16:colId xmlns:a16="http://schemas.microsoft.com/office/drawing/2014/main" xmlns="" val="20003"/>
                    </a:ext>
                  </a:extLst>
                </a:gridCol>
                <a:gridCol w="777137">
                  <a:extLst>
                    <a:ext uri="{9D8B030D-6E8A-4147-A177-3AD203B41FA5}">
                      <a16:colId xmlns:a16="http://schemas.microsoft.com/office/drawing/2014/main" xmlns="" val="20004"/>
                    </a:ext>
                  </a:extLst>
                </a:gridCol>
                <a:gridCol w="896293">
                  <a:extLst>
                    <a:ext uri="{9D8B030D-6E8A-4147-A177-3AD203B41FA5}">
                      <a16:colId xmlns:a16="http://schemas.microsoft.com/office/drawing/2014/main" xmlns="" val="20005"/>
                    </a:ext>
                  </a:extLst>
                </a:gridCol>
                <a:gridCol w="805758">
                  <a:extLst>
                    <a:ext uri="{9D8B030D-6E8A-4147-A177-3AD203B41FA5}">
                      <a16:colId xmlns:a16="http://schemas.microsoft.com/office/drawing/2014/main" xmlns="" val="20006"/>
                    </a:ext>
                  </a:extLst>
                </a:gridCol>
                <a:gridCol w="787652">
                  <a:extLst>
                    <a:ext uri="{9D8B030D-6E8A-4147-A177-3AD203B41FA5}">
                      <a16:colId xmlns:a16="http://schemas.microsoft.com/office/drawing/2014/main" xmlns="" val="20007"/>
                    </a:ext>
                  </a:extLst>
                </a:gridCol>
                <a:gridCol w="769544">
                  <a:extLst>
                    <a:ext uri="{9D8B030D-6E8A-4147-A177-3AD203B41FA5}">
                      <a16:colId xmlns:a16="http://schemas.microsoft.com/office/drawing/2014/main" xmlns="" val="20008"/>
                    </a:ext>
                  </a:extLst>
                </a:gridCol>
                <a:gridCol w="814812">
                  <a:extLst>
                    <a:ext uri="{9D8B030D-6E8A-4147-A177-3AD203B41FA5}">
                      <a16:colId xmlns:a16="http://schemas.microsoft.com/office/drawing/2014/main" xmlns="" val="20009"/>
                    </a:ext>
                  </a:extLst>
                </a:gridCol>
                <a:gridCol w="986828">
                  <a:extLst>
                    <a:ext uri="{9D8B030D-6E8A-4147-A177-3AD203B41FA5}">
                      <a16:colId xmlns:a16="http://schemas.microsoft.com/office/drawing/2014/main" xmlns="" val="20010"/>
                    </a:ext>
                  </a:extLst>
                </a:gridCol>
              </a:tblGrid>
              <a:tr h="234222">
                <a:tc rowSpan="2">
                  <a:txBody>
                    <a:bodyPr/>
                    <a:lstStyle/>
                    <a:p>
                      <a:pPr marL="0" marR="0" algn="ctr" fontAlgn="b">
                        <a:spcBef>
                          <a:spcPts val="0"/>
                        </a:spcBef>
                        <a:spcAft>
                          <a:spcPts val="0"/>
                        </a:spcAft>
                      </a:pPr>
                      <a:r>
                        <a:rPr lang="en-US" sz="1000" kern="1200" dirty="0">
                          <a:solidFill>
                            <a:srgbClr val="000000"/>
                          </a:solidFill>
                          <a:latin typeface="Times New Roman"/>
                          <a:ea typeface="Times New Roman"/>
                          <a:cs typeface="Mangal"/>
                        </a:rPr>
                        <a:t>Sl.</a:t>
                      </a:r>
                      <a:endParaRPr lang="en-US" sz="1000" dirty="0">
                        <a:latin typeface="Calibri"/>
                        <a:ea typeface="Calibri"/>
                        <a:cs typeface="Mangal"/>
                      </a:endParaRPr>
                    </a:p>
                    <a:p>
                      <a:pPr marL="0" marR="0" algn="ctr" fontAlgn="t">
                        <a:spcBef>
                          <a:spcPts val="0"/>
                        </a:spcBef>
                        <a:spcAft>
                          <a:spcPts val="0"/>
                        </a:spcAft>
                      </a:pPr>
                      <a:r>
                        <a:rPr lang="en-US" sz="1000" kern="1200" dirty="0">
                          <a:solidFill>
                            <a:srgbClr val="000000"/>
                          </a:solidFill>
                          <a:latin typeface="Times New Roman"/>
                          <a:ea typeface="Times New Roman"/>
                          <a:cs typeface="Mangal"/>
                        </a:rPr>
                        <a:t>No.</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t">
                        <a:spcBef>
                          <a:spcPts val="0"/>
                        </a:spcBef>
                        <a:spcAft>
                          <a:spcPts val="0"/>
                        </a:spcAft>
                      </a:pPr>
                      <a:r>
                        <a:rPr lang="en-US" sz="1000" kern="1200" dirty="0">
                          <a:solidFill>
                            <a:srgbClr val="000000"/>
                          </a:solidFill>
                          <a:latin typeface="Times New Roman"/>
                          <a:ea typeface="Times New Roman"/>
                          <a:cs typeface="Mangal"/>
                        </a:rPr>
                        <a:t>Components</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Unit</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Rate                  (in </a:t>
                      </a:r>
                      <a:r>
                        <a:rPr lang="en-US" sz="1000" kern="1200" dirty="0" err="1">
                          <a:solidFill>
                            <a:srgbClr val="000000"/>
                          </a:solidFill>
                          <a:latin typeface="Times New Roman"/>
                          <a:ea typeface="Times New Roman"/>
                          <a:cs typeface="Mangal"/>
                        </a:rPr>
                        <a:t>lakh</a:t>
                      </a:r>
                      <a:r>
                        <a:rPr lang="en-US" sz="1000" kern="1200" dirty="0">
                          <a:solidFill>
                            <a:srgbClr val="000000"/>
                          </a:solidFill>
                          <a:latin typeface="Times New Roman"/>
                          <a:ea typeface="Times New Roman"/>
                          <a:cs typeface="Mangal"/>
                        </a:rPr>
                        <a:t>)</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 Target as per Approved DPR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rowSpan="2">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Available amount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Progress Up to  March’ 2020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gridSpan="2">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Target for 2020-21</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xmlns="" val="10000"/>
                  </a:ext>
                </a:extLst>
              </a:tr>
              <a:tr h="194043">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Physical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Financial</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Physical</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Financial</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Physical</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Financial</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24618">
                <a:tc>
                  <a:txBody>
                    <a:bodyPr/>
                    <a:lstStyle/>
                    <a:p>
                      <a:pPr marL="0" marR="0" algn="ctr" fontAlgn="ctr">
                        <a:lnSpc>
                          <a:spcPts val="1225"/>
                        </a:lnSpc>
                        <a:spcBef>
                          <a:spcPts val="0"/>
                        </a:spcBef>
                        <a:spcAft>
                          <a:spcPts val="0"/>
                        </a:spcAft>
                      </a:pPr>
                      <a:r>
                        <a:rPr lang="en-US" sz="700" kern="1200">
                          <a:solidFill>
                            <a:srgbClr val="000000"/>
                          </a:solidFill>
                          <a:latin typeface="Times New Roman"/>
                          <a:ea typeface="Times New Roman"/>
                          <a:cs typeface="Mangal"/>
                        </a:rPr>
                        <a:t>1</a:t>
                      </a:r>
                      <a:endParaRPr lang="en-US" sz="9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a:solidFill>
                            <a:srgbClr val="000000"/>
                          </a:solidFill>
                          <a:latin typeface="Times New Roman"/>
                          <a:ea typeface="Times New Roman"/>
                          <a:cs typeface="Mangal"/>
                        </a:rPr>
                        <a:t>2</a:t>
                      </a:r>
                      <a:endParaRPr lang="en-US" sz="9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a:solidFill>
                            <a:srgbClr val="000000"/>
                          </a:solidFill>
                          <a:latin typeface="Times New Roman"/>
                          <a:ea typeface="Times New Roman"/>
                          <a:cs typeface="Mangal"/>
                        </a:rPr>
                        <a:t>3</a:t>
                      </a:r>
                      <a:endParaRPr lang="en-US" sz="9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a:solidFill>
                            <a:srgbClr val="000000"/>
                          </a:solidFill>
                          <a:latin typeface="Times New Roman"/>
                          <a:ea typeface="Times New Roman"/>
                          <a:cs typeface="Mangal"/>
                        </a:rPr>
                        <a:t>4</a:t>
                      </a:r>
                      <a:endParaRPr lang="en-US" sz="9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a:solidFill>
                            <a:srgbClr val="000000"/>
                          </a:solidFill>
                          <a:latin typeface="Times New Roman"/>
                          <a:ea typeface="Times New Roman"/>
                          <a:cs typeface="Mangal"/>
                        </a:rPr>
                        <a:t>5</a:t>
                      </a:r>
                      <a:endParaRPr lang="en-US" sz="9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dirty="0">
                          <a:solidFill>
                            <a:srgbClr val="000000"/>
                          </a:solidFill>
                          <a:latin typeface="Times New Roman"/>
                          <a:ea typeface="Times New Roman"/>
                          <a:cs typeface="Mangal"/>
                        </a:rPr>
                        <a:t>6</a:t>
                      </a:r>
                      <a:endParaRPr lang="en-US" sz="9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dirty="0">
                          <a:solidFill>
                            <a:srgbClr val="000000"/>
                          </a:solidFill>
                          <a:latin typeface="Times New Roman"/>
                          <a:ea typeface="Times New Roman"/>
                          <a:cs typeface="Mangal"/>
                        </a:rPr>
                        <a:t>7</a:t>
                      </a:r>
                      <a:endParaRPr lang="en-US" sz="9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dirty="0">
                          <a:solidFill>
                            <a:srgbClr val="000000"/>
                          </a:solidFill>
                          <a:latin typeface="Times New Roman"/>
                          <a:ea typeface="Times New Roman"/>
                          <a:cs typeface="Mangal"/>
                        </a:rPr>
                        <a:t>8</a:t>
                      </a:r>
                      <a:endParaRPr lang="en-US" sz="9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dirty="0">
                          <a:solidFill>
                            <a:srgbClr val="000000"/>
                          </a:solidFill>
                          <a:latin typeface="Times New Roman"/>
                          <a:ea typeface="Times New Roman"/>
                          <a:cs typeface="Mangal"/>
                        </a:rPr>
                        <a:t>9</a:t>
                      </a:r>
                      <a:endParaRPr lang="en-US" sz="9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dirty="0">
                          <a:solidFill>
                            <a:srgbClr val="000000"/>
                          </a:solidFill>
                          <a:latin typeface="Times New Roman"/>
                          <a:ea typeface="Times New Roman"/>
                          <a:cs typeface="Mangal"/>
                        </a:rPr>
                        <a:t>10</a:t>
                      </a:r>
                      <a:endParaRPr lang="en-US" sz="9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25"/>
                        </a:lnSpc>
                        <a:spcBef>
                          <a:spcPts val="0"/>
                        </a:spcBef>
                        <a:spcAft>
                          <a:spcPts val="0"/>
                        </a:spcAft>
                      </a:pPr>
                      <a:r>
                        <a:rPr lang="en-US" sz="700" kern="1200" dirty="0">
                          <a:solidFill>
                            <a:srgbClr val="000000"/>
                          </a:solidFill>
                          <a:latin typeface="Times New Roman"/>
                          <a:ea typeface="Times New Roman"/>
                          <a:cs typeface="Mangal"/>
                        </a:rPr>
                        <a:t>11</a:t>
                      </a:r>
                      <a:endParaRPr lang="en-US" sz="9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324807">
                <a:tc>
                  <a:txBody>
                    <a:bodyPr/>
                    <a:lstStyle/>
                    <a:p>
                      <a:pPr marL="0" marR="0" algn="ctr" fontAlgn="ctr">
                        <a:lnSpc>
                          <a:spcPts val="1600"/>
                        </a:lnSpc>
                        <a:spcBef>
                          <a:spcPts val="0"/>
                        </a:spcBef>
                        <a:spcAft>
                          <a:spcPts val="0"/>
                        </a:spcAft>
                      </a:pPr>
                      <a:r>
                        <a:rPr lang="en-US" sz="1000" kern="1200" dirty="0">
                          <a:solidFill>
                            <a:srgbClr val="000000"/>
                          </a:solidFill>
                          <a:latin typeface="Times New Roman"/>
                          <a:ea typeface="Times New Roman"/>
                          <a:cs typeface="Mangal"/>
                        </a:rPr>
                        <a:t>1</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fontAlgn="ctr">
                        <a:lnSpc>
                          <a:spcPts val="1600"/>
                        </a:lnSpc>
                        <a:spcBef>
                          <a:spcPts val="0"/>
                        </a:spcBef>
                        <a:spcAft>
                          <a:spcPts val="0"/>
                        </a:spcAft>
                      </a:pPr>
                      <a:r>
                        <a:rPr lang="en-US" sz="1000" kern="1200" dirty="0">
                          <a:solidFill>
                            <a:srgbClr val="000000"/>
                          </a:solidFill>
                          <a:latin typeface="Times New Roman"/>
                          <a:ea typeface="Times New Roman"/>
                          <a:cs typeface="Mangal"/>
                        </a:rPr>
                        <a:t>Survey, Planning &amp; Design</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Ha.</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0.012</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36778</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441.336</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dirty="0">
                          <a:solidFill>
                            <a:srgbClr val="000000"/>
                          </a:solidFill>
                          <a:latin typeface="Times New Roman"/>
                          <a:ea typeface="Times New Roman"/>
                          <a:cs typeface="Mangal"/>
                        </a:rPr>
                        <a:t>127.4</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0.000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dirty="0">
                          <a:latin typeface="Calibri"/>
                          <a:ea typeface="Calibri"/>
                          <a:cs typeface="Mangal"/>
                        </a:rPr>
                        <a:t>10616</a:t>
                      </a: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dirty="0">
                          <a:solidFill>
                            <a:srgbClr val="000000"/>
                          </a:solidFill>
                          <a:latin typeface="Times New Roman"/>
                          <a:ea typeface="Times New Roman"/>
                          <a:cs typeface="Mangal"/>
                        </a:rPr>
                        <a:t>127.4</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44637">
                <a:tc rowSpan="3">
                  <a:txBody>
                    <a:bodyPr/>
                    <a:lstStyle/>
                    <a:p>
                      <a:pPr marL="0" marR="0" algn="ctr" fontAlgn="ctr">
                        <a:lnSpc>
                          <a:spcPts val="1365"/>
                        </a:lnSpc>
                        <a:spcBef>
                          <a:spcPts val="0"/>
                        </a:spcBef>
                        <a:spcAft>
                          <a:spcPts val="0"/>
                        </a:spcAft>
                      </a:pPr>
                      <a:r>
                        <a:rPr lang="en-US" sz="1000" kern="1200">
                          <a:solidFill>
                            <a:srgbClr val="000000"/>
                          </a:solidFill>
                          <a:latin typeface="Times New Roman"/>
                          <a:ea typeface="Times New Roman"/>
                          <a:cs typeface="Mangal"/>
                        </a:rPr>
                        <a:t>2</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fontAlgn="ctr">
                        <a:lnSpc>
                          <a:spcPts val="1365"/>
                        </a:lnSpc>
                        <a:spcBef>
                          <a:spcPts val="0"/>
                        </a:spcBef>
                        <a:spcAft>
                          <a:spcPts val="0"/>
                        </a:spcAft>
                      </a:pPr>
                      <a:r>
                        <a:rPr lang="en-US" sz="1000" kern="1200" dirty="0">
                          <a:solidFill>
                            <a:srgbClr val="000000"/>
                          </a:solidFill>
                          <a:latin typeface="Times New Roman"/>
                          <a:ea typeface="Times New Roman"/>
                          <a:cs typeface="Mangal"/>
                        </a:rPr>
                        <a:t> OFD Works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fontAlgn="ctr">
                        <a:lnSpc>
                          <a:spcPts val="1365"/>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365"/>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365"/>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365"/>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365"/>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365"/>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365"/>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365"/>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365"/>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220709">
                <a:tc vMerge="1">
                  <a:txBody>
                    <a:bodyPr/>
                    <a:lstStyle/>
                    <a:p>
                      <a:endParaRPr lang="en-US"/>
                    </a:p>
                  </a:txBody>
                  <a:tcPr/>
                </a:tc>
                <a:tc>
                  <a:txBody>
                    <a:bodyPr/>
                    <a:lstStyle/>
                    <a:p>
                      <a:pPr marL="0" marR="0" algn="l" fontAlgn="ctr">
                        <a:spcBef>
                          <a:spcPts val="0"/>
                        </a:spcBef>
                        <a:spcAft>
                          <a:spcPts val="0"/>
                        </a:spcAft>
                      </a:pPr>
                      <a:r>
                        <a:rPr lang="en-US" sz="1000" kern="1200" dirty="0">
                          <a:solidFill>
                            <a:srgbClr val="000000"/>
                          </a:solidFill>
                          <a:latin typeface="Times New Roman"/>
                          <a:ea typeface="Times New Roman"/>
                          <a:cs typeface="Mangal"/>
                        </a:rPr>
                        <a:t>(</a:t>
                      </a:r>
                      <a:r>
                        <a:rPr lang="en-US" sz="1000" kern="1200" dirty="0" err="1">
                          <a:solidFill>
                            <a:srgbClr val="000000"/>
                          </a:solidFill>
                          <a:latin typeface="Times New Roman"/>
                          <a:ea typeface="Times New Roman"/>
                          <a:cs typeface="Mangal"/>
                        </a:rPr>
                        <a:t>i</a:t>
                      </a:r>
                      <a:r>
                        <a:rPr lang="en-US" sz="1000" kern="1200" dirty="0">
                          <a:solidFill>
                            <a:srgbClr val="000000"/>
                          </a:solidFill>
                          <a:latin typeface="Times New Roman"/>
                          <a:ea typeface="Times New Roman"/>
                          <a:cs typeface="Mangal"/>
                        </a:rPr>
                        <a:t>) OFD Works Field Channel (Lined)</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Ha.</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0.3678</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29220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10747.23</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10748.48</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16320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5274.915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12900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5472.315</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54646">
                <a:tc vMerge="1">
                  <a:txBody>
                    <a:bodyPr/>
                    <a:lstStyle/>
                    <a:p>
                      <a:endParaRPr lang="en-US"/>
                    </a:p>
                  </a:txBody>
                  <a:tcPr/>
                </a:tc>
                <a:tc>
                  <a:txBody>
                    <a:bodyPr/>
                    <a:lstStyle/>
                    <a:p>
                      <a:pPr marL="0" marR="0" algn="l" fontAlgn="ctr">
                        <a:lnSpc>
                          <a:spcPts val="1460"/>
                        </a:lnSpc>
                        <a:spcBef>
                          <a:spcPts val="0"/>
                        </a:spcBef>
                        <a:spcAft>
                          <a:spcPts val="0"/>
                        </a:spcAft>
                      </a:pPr>
                      <a:r>
                        <a:rPr lang="en-US" sz="1000" kern="1200">
                          <a:solidFill>
                            <a:srgbClr val="000000"/>
                          </a:solidFill>
                          <a:latin typeface="Times New Roman"/>
                          <a:ea typeface="Times New Roman"/>
                          <a:cs typeface="Mangal"/>
                        </a:rPr>
                        <a:t>(ii) Micro-Irrigation</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a:solidFill>
                            <a:srgbClr val="000000"/>
                          </a:solidFill>
                          <a:latin typeface="Times New Roman"/>
                          <a:ea typeface="Times New Roman"/>
                          <a:cs typeface="Mangal"/>
                        </a:rPr>
                        <a:t>Ha.</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a:solidFill>
                            <a:srgbClr val="000000"/>
                          </a:solidFill>
                          <a:latin typeface="Times New Roman"/>
                          <a:ea typeface="Times New Roman"/>
                          <a:cs typeface="Mangal"/>
                        </a:rPr>
                        <a:t>0.50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a:solidFill>
                            <a:srgbClr val="000000"/>
                          </a:solidFill>
                          <a:latin typeface="Times New Roman"/>
                          <a:ea typeface="Times New Roman"/>
                          <a:cs typeface="Mangal"/>
                        </a:rPr>
                        <a:t>3247</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a:solidFill>
                            <a:srgbClr val="000000"/>
                          </a:solidFill>
                          <a:latin typeface="Times New Roman"/>
                          <a:ea typeface="Times New Roman"/>
                          <a:cs typeface="Mangal"/>
                        </a:rPr>
                        <a:t>1623.50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dirty="0">
                          <a:solidFill>
                            <a:srgbClr val="000000"/>
                          </a:solidFill>
                          <a:latin typeface="Times New Roman"/>
                          <a:ea typeface="Times New Roman"/>
                          <a:cs typeface="Mangal"/>
                        </a:rPr>
                        <a:t>813.220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dirty="0">
                          <a:solidFill>
                            <a:srgbClr val="000000"/>
                          </a:solidFill>
                          <a:latin typeface="Times New Roman"/>
                          <a:ea typeface="Times New Roman"/>
                          <a:cs typeface="Mangal"/>
                        </a:rPr>
                        <a:t>200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dirty="0">
                          <a:solidFill>
                            <a:srgbClr val="000000"/>
                          </a:solidFill>
                          <a:latin typeface="Times New Roman"/>
                          <a:ea typeface="Times New Roman"/>
                          <a:cs typeface="Mangal"/>
                        </a:rPr>
                        <a:t>151.56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dirty="0">
                          <a:solidFill>
                            <a:srgbClr val="000000"/>
                          </a:solidFill>
                          <a:latin typeface="Times New Roman"/>
                          <a:ea typeface="Times New Roman"/>
                          <a:cs typeface="Mangal"/>
                        </a:rPr>
                        <a:t>3047</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dirty="0">
                          <a:solidFill>
                            <a:srgbClr val="000000"/>
                          </a:solidFill>
                          <a:latin typeface="Times New Roman"/>
                          <a:ea typeface="Times New Roman"/>
                          <a:cs typeface="Mangal"/>
                        </a:rPr>
                        <a:t>1471.94</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220709">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3</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fontAlgn="ctr">
                        <a:spcBef>
                          <a:spcPts val="0"/>
                        </a:spcBef>
                        <a:spcAft>
                          <a:spcPts val="0"/>
                        </a:spcAft>
                      </a:pPr>
                      <a:r>
                        <a:rPr lang="en-US" sz="1000" kern="1200">
                          <a:solidFill>
                            <a:srgbClr val="000000"/>
                          </a:solidFill>
                          <a:latin typeface="Times New Roman"/>
                          <a:ea typeface="Times New Roman"/>
                          <a:cs typeface="Mangal"/>
                        </a:rPr>
                        <a:t>Field, Intermediate and Link Drains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Ha.</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0.06</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6500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390.00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dirty="0">
                          <a:solidFill>
                            <a:srgbClr val="000000"/>
                          </a:solidFill>
                          <a:latin typeface="Times New Roman"/>
                          <a:ea typeface="Times New Roman"/>
                          <a:cs typeface="Mangal"/>
                        </a:rPr>
                        <a:t>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60"/>
                        </a:lnSpc>
                        <a:spcBef>
                          <a:spcPts val="0"/>
                        </a:spcBef>
                        <a:spcAft>
                          <a:spcPts val="0"/>
                        </a:spcAft>
                      </a:pPr>
                      <a:r>
                        <a:rPr lang="en-US" sz="1000" kern="1200" dirty="0">
                          <a:solidFill>
                            <a:srgbClr val="000000"/>
                          </a:solidFill>
                          <a:latin typeface="Times New Roman"/>
                          <a:ea typeface="Times New Roman"/>
                          <a:cs typeface="Mangal"/>
                        </a:rPr>
                        <a:t>0.00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36629">
                <a:tc>
                  <a:txBody>
                    <a:bodyPr/>
                    <a:lstStyle/>
                    <a:p>
                      <a:pPr marL="0" marR="0" algn="ctr" fontAlgn="ctr">
                        <a:lnSpc>
                          <a:spcPts val="1270"/>
                        </a:lnSpc>
                        <a:spcBef>
                          <a:spcPts val="0"/>
                        </a:spcBef>
                        <a:spcAft>
                          <a:spcPts val="0"/>
                        </a:spcAft>
                      </a:pPr>
                      <a:r>
                        <a:rPr lang="en-US" sz="1000" b="1" kern="1200">
                          <a:solidFill>
                            <a:srgbClr val="000000"/>
                          </a:solidFill>
                          <a:latin typeface="Times New Roman"/>
                          <a:ea typeface="Times New Roman"/>
                          <a:cs typeface="Mangal"/>
                        </a:rPr>
                        <a:t>4</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fontAlgn="ctr">
                        <a:lnSpc>
                          <a:spcPts val="1270"/>
                        </a:lnSpc>
                        <a:spcBef>
                          <a:spcPts val="0"/>
                        </a:spcBef>
                        <a:spcAft>
                          <a:spcPts val="0"/>
                        </a:spcAft>
                      </a:pPr>
                      <a:r>
                        <a:rPr lang="en-US" sz="1000" b="1" kern="1200" dirty="0">
                          <a:solidFill>
                            <a:srgbClr val="000000"/>
                          </a:solidFill>
                          <a:latin typeface="Times New Roman"/>
                          <a:ea typeface="Times New Roman"/>
                          <a:cs typeface="Mangal"/>
                        </a:rPr>
                        <a:t>Software Activities</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44637">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(i)</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l" fontAlgn="ctr">
                        <a:lnSpc>
                          <a:spcPts val="1410"/>
                        </a:lnSpc>
                        <a:spcBef>
                          <a:spcPts val="0"/>
                        </a:spcBef>
                        <a:spcAft>
                          <a:spcPts val="0"/>
                        </a:spcAft>
                      </a:pPr>
                      <a:r>
                        <a:rPr lang="en-US" sz="1000" kern="1200">
                          <a:solidFill>
                            <a:srgbClr val="000000"/>
                          </a:solidFill>
                          <a:latin typeface="Times New Roman"/>
                          <a:ea typeface="Times New Roman"/>
                          <a:cs typeface="Mangal"/>
                        </a:rPr>
                        <a:t>Training</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34627">
                <a:tc>
                  <a:txBody>
                    <a:bodyPr/>
                    <a:lstStyle/>
                    <a:p>
                      <a:pPr marL="0" marR="0" algn="ctr" fontAlgn="ctr">
                        <a:lnSpc>
                          <a:spcPts val="127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l" fontAlgn="ctr">
                        <a:lnSpc>
                          <a:spcPts val="1270"/>
                        </a:lnSpc>
                        <a:spcBef>
                          <a:spcPts val="0"/>
                        </a:spcBef>
                        <a:spcAft>
                          <a:spcPts val="0"/>
                        </a:spcAft>
                      </a:pPr>
                      <a:r>
                        <a:rPr lang="en-US" sz="1000" kern="1200">
                          <a:solidFill>
                            <a:srgbClr val="000000"/>
                          </a:solidFill>
                          <a:latin typeface="Times New Roman"/>
                          <a:ea typeface="Times New Roman"/>
                          <a:cs typeface="Mangal"/>
                        </a:rPr>
                        <a:t>(a) State Level</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ctr" fontAlgn="ctr">
                        <a:lnSpc>
                          <a:spcPts val="1270"/>
                        </a:lnSpc>
                        <a:spcBef>
                          <a:spcPts val="0"/>
                        </a:spcBef>
                        <a:spcAft>
                          <a:spcPts val="0"/>
                        </a:spcAft>
                      </a:pPr>
                      <a:r>
                        <a:rPr lang="en-US" sz="1000" kern="1200">
                          <a:solidFill>
                            <a:srgbClr val="000000"/>
                          </a:solidFill>
                          <a:latin typeface="Times New Roman"/>
                          <a:ea typeface="Times New Roman"/>
                          <a:cs typeface="Mangal"/>
                        </a:rPr>
                        <a:t>Each</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a:solidFill>
                            <a:srgbClr val="000000"/>
                          </a:solidFill>
                          <a:latin typeface="Times New Roman"/>
                          <a:ea typeface="Times New Roman"/>
                          <a:cs typeface="Mangal"/>
                        </a:rPr>
                        <a:t>L.S.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a:solidFill>
                            <a:srgbClr val="000000"/>
                          </a:solidFill>
                          <a:latin typeface="Times New Roman"/>
                          <a:ea typeface="Times New Roman"/>
                          <a:cs typeface="Mangal"/>
                        </a:rPr>
                        <a:t>5</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70"/>
                        </a:lnSpc>
                        <a:spcBef>
                          <a:spcPts val="0"/>
                        </a:spcBef>
                        <a:spcAft>
                          <a:spcPts val="0"/>
                        </a:spcAft>
                      </a:pPr>
                      <a:r>
                        <a:rPr lang="en-US" sz="1000" kern="1200">
                          <a:solidFill>
                            <a:srgbClr val="000000"/>
                          </a:solidFill>
                          <a:latin typeface="Times New Roman"/>
                          <a:ea typeface="Times New Roman"/>
                          <a:cs typeface="Mangal"/>
                        </a:rPr>
                        <a:t>7.50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270"/>
                        </a:lnSpc>
                        <a:spcBef>
                          <a:spcPts val="0"/>
                        </a:spcBef>
                        <a:spcAft>
                          <a:spcPts val="0"/>
                        </a:spcAft>
                      </a:pPr>
                      <a:r>
                        <a:rPr lang="en-US" sz="1000" kern="1200">
                          <a:solidFill>
                            <a:srgbClr val="000000"/>
                          </a:solidFill>
                          <a:latin typeface="Times New Roman"/>
                          <a:ea typeface="Times New Roman"/>
                          <a:cs typeface="Mangal"/>
                        </a:rPr>
                        <a:t>6.660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24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7.706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270"/>
                        </a:lnSpc>
                        <a:spcBef>
                          <a:spcPts val="0"/>
                        </a:spcBef>
                        <a:spcAft>
                          <a:spcPts val="0"/>
                        </a:spcAft>
                      </a:pPr>
                      <a:r>
                        <a:rPr lang="en-US" sz="1000" kern="1200" dirty="0">
                          <a:solidFill>
                            <a:srgbClr val="000000"/>
                          </a:solidFill>
                          <a:latin typeface="Times New Roman"/>
                          <a:ea typeface="Times New Roman"/>
                          <a:cs typeface="Mangal"/>
                        </a:rPr>
                        <a:t>11</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270"/>
                        </a:lnSpc>
                        <a:spcBef>
                          <a:spcPts val="0"/>
                        </a:spcBef>
                        <a:spcAft>
                          <a:spcPts val="0"/>
                        </a:spcAft>
                      </a:pPr>
                      <a:r>
                        <a:rPr lang="en-US" sz="1000" kern="1200">
                          <a:solidFill>
                            <a:srgbClr val="000000"/>
                          </a:solidFill>
                          <a:latin typeface="Times New Roman"/>
                          <a:ea typeface="Times New Roman"/>
                          <a:cs typeface="Mangal"/>
                        </a:rPr>
                        <a:t>3.238</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44637">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l" fontAlgn="ctr">
                        <a:lnSpc>
                          <a:spcPts val="1410"/>
                        </a:lnSpc>
                        <a:spcBef>
                          <a:spcPts val="0"/>
                        </a:spcBef>
                        <a:spcAft>
                          <a:spcPts val="0"/>
                        </a:spcAft>
                      </a:pPr>
                      <a:r>
                        <a:rPr lang="en-US" sz="1000" kern="1200">
                          <a:solidFill>
                            <a:srgbClr val="000000"/>
                          </a:solidFill>
                          <a:latin typeface="Times New Roman"/>
                          <a:ea typeface="Times New Roman"/>
                          <a:cs typeface="Mangal"/>
                        </a:rPr>
                        <a:t>(b) Project Level</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Each</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L.S.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a:solidFill>
                            <a:srgbClr val="000000"/>
                          </a:solidFill>
                          <a:latin typeface="Times New Roman"/>
                          <a:ea typeface="Times New Roman"/>
                          <a:cs typeface="Mangal"/>
                        </a:rPr>
                        <a:t>25</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410"/>
                        </a:lnSpc>
                        <a:spcBef>
                          <a:spcPts val="0"/>
                        </a:spcBef>
                        <a:spcAft>
                          <a:spcPts val="0"/>
                        </a:spcAft>
                      </a:pPr>
                      <a:r>
                        <a:rPr lang="en-US" sz="1000" kern="1200" dirty="0">
                          <a:solidFill>
                            <a:srgbClr val="000000"/>
                          </a:solidFill>
                          <a:latin typeface="Times New Roman"/>
                          <a:ea typeface="Times New Roman"/>
                          <a:cs typeface="Mangal"/>
                        </a:rPr>
                        <a:t>5.00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xmlns="" val="10011"/>
                  </a:ext>
                </a:extLst>
              </a:tr>
              <a:tr h="220709">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(ii)</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fontAlgn="ctr">
                        <a:spcBef>
                          <a:spcPts val="0"/>
                        </a:spcBef>
                        <a:spcAft>
                          <a:spcPts val="0"/>
                        </a:spcAft>
                      </a:pPr>
                      <a:r>
                        <a:rPr lang="en-US" sz="1000" kern="1200">
                          <a:solidFill>
                            <a:srgbClr val="000000"/>
                          </a:solidFill>
                          <a:latin typeface="Times New Roman"/>
                          <a:ea typeface="Times New Roman"/>
                          <a:cs typeface="Mangal"/>
                        </a:rPr>
                        <a:t>Monitoring &amp; Evaluation</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L.S.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L.S.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25.00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5</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5.369</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2.6845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36629">
                <a:tc>
                  <a:txBody>
                    <a:bodyPr/>
                    <a:lstStyle/>
                    <a:p>
                      <a:pPr marL="0" marR="0" algn="ctr" fontAlgn="ctr">
                        <a:lnSpc>
                          <a:spcPts val="1200"/>
                        </a:lnSpc>
                        <a:spcBef>
                          <a:spcPts val="0"/>
                        </a:spcBef>
                        <a:spcAft>
                          <a:spcPts val="0"/>
                        </a:spcAft>
                      </a:pPr>
                      <a:r>
                        <a:rPr lang="en-US" sz="1000" kern="1200">
                          <a:solidFill>
                            <a:srgbClr val="000000"/>
                          </a:solidFill>
                          <a:latin typeface="Times New Roman"/>
                          <a:ea typeface="Times New Roman"/>
                          <a:cs typeface="Mangal"/>
                        </a:rPr>
                        <a:t>(iii)</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l" fontAlgn="ctr">
                        <a:lnSpc>
                          <a:spcPts val="1200"/>
                        </a:lnSpc>
                        <a:spcBef>
                          <a:spcPts val="0"/>
                        </a:spcBef>
                        <a:spcAft>
                          <a:spcPts val="0"/>
                        </a:spcAft>
                      </a:pPr>
                      <a:r>
                        <a:rPr lang="en-US" sz="1000" kern="1200">
                          <a:solidFill>
                            <a:srgbClr val="000000"/>
                          </a:solidFill>
                          <a:latin typeface="Times New Roman"/>
                          <a:ea typeface="Times New Roman"/>
                          <a:cs typeface="Mangal"/>
                        </a:rPr>
                        <a:t>Demonstration</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fontAlgn="ctr">
                        <a:lnSpc>
                          <a:spcPts val="1200"/>
                        </a:lnSpc>
                        <a:spcBef>
                          <a:spcPts val="0"/>
                        </a:spcBef>
                        <a:spcAft>
                          <a:spcPts val="0"/>
                        </a:spcAft>
                      </a:pPr>
                      <a:r>
                        <a:rPr lang="en-IN"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0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0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0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0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0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00"/>
                        </a:lnSpc>
                        <a:spcBef>
                          <a:spcPts val="0"/>
                        </a:spcBef>
                        <a:spcAft>
                          <a:spcPts val="0"/>
                        </a:spcAft>
                      </a:pPr>
                      <a:r>
                        <a:rPr lang="en-US" sz="1000" kern="1200" dirty="0">
                          <a:solidFill>
                            <a:srgbClr val="000000"/>
                          </a:solidFill>
                          <a:latin typeface="Times New Roman"/>
                          <a:ea typeface="Times New Roman"/>
                          <a:cs typeface="Mangal"/>
                        </a:rPr>
                        <a:t>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0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20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54646">
                <a:tc>
                  <a:txBody>
                    <a:bodyPr/>
                    <a:lstStyle/>
                    <a:p>
                      <a:pPr marL="0" marR="0" algn="ctr" fontAlgn="ctr">
                        <a:lnSpc>
                          <a:spcPts val="1505"/>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l" fontAlgn="ctr">
                        <a:lnSpc>
                          <a:spcPts val="1505"/>
                        </a:lnSpc>
                        <a:spcBef>
                          <a:spcPts val="0"/>
                        </a:spcBef>
                        <a:spcAft>
                          <a:spcPts val="0"/>
                        </a:spcAft>
                      </a:pPr>
                      <a:r>
                        <a:rPr lang="en-US" sz="1000" kern="1200">
                          <a:solidFill>
                            <a:srgbClr val="000000"/>
                          </a:solidFill>
                          <a:latin typeface="Times New Roman"/>
                          <a:ea typeface="Times New Roman"/>
                          <a:cs typeface="Mangal"/>
                        </a:rPr>
                        <a:t>(a) Kharif</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marL="0" marR="0" algn="ctr" fontAlgn="ctr">
                        <a:lnSpc>
                          <a:spcPts val="1505"/>
                        </a:lnSpc>
                        <a:spcBef>
                          <a:spcPts val="0"/>
                        </a:spcBef>
                        <a:spcAft>
                          <a:spcPts val="0"/>
                        </a:spcAft>
                      </a:pPr>
                      <a:r>
                        <a:rPr lang="en-US" sz="1000" kern="1200">
                          <a:solidFill>
                            <a:srgbClr val="000000"/>
                          </a:solidFill>
                          <a:latin typeface="Times New Roman"/>
                          <a:ea typeface="Times New Roman"/>
                          <a:cs typeface="Mangal"/>
                        </a:rPr>
                        <a:t>Each</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505"/>
                        </a:lnSpc>
                        <a:spcBef>
                          <a:spcPts val="0"/>
                        </a:spcBef>
                        <a:spcAft>
                          <a:spcPts val="0"/>
                        </a:spcAft>
                      </a:pPr>
                      <a:r>
                        <a:rPr lang="en-US" sz="1000" kern="1200">
                          <a:solidFill>
                            <a:srgbClr val="000000"/>
                          </a:solidFill>
                          <a:latin typeface="Times New Roman"/>
                          <a:ea typeface="Times New Roman"/>
                          <a:cs typeface="Mangal"/>
                        </a:rPr>
                        <a:t>L.S.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505"/>
                        </a:lnSpc>
                        <a:spcBef>
                          <a:spcPts val="0"/>
                        </a:spcBef>
                        <a:spcAft>
                          <a:spcPts val="0"/>
                        </a:spcAft>
                      </a:pPr>
                      <a:r>
                        <a:rPr lang="en-US" sz="1000" kern="1200">
                          <a:solidFill>
                            <a:srgbClr val="000000"/>
                          </a:solidFill>
                          <a:latin typeface="Times New Roman"/>
                          <a:ea typeface="Times New Roman"/>
                          <a:cs typeface="Mangal"/>
                        </a:rPr>
                        <a:t>500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505"/>
                        </a:lnSpc>
                        <a:spcBef>
                          <a:spcPts val="0"/>
                        </a:spcBef>
                        <a:spcAft>
                          <a:spcPts val="0"/>
                        </a:spcAft>
                      </a:pPr>
                      <a:r>
                        <a:rPr lang="en-US" sz="1000" kern="1200">
                          <a:solidFill>
                            <a:srgbClr val="000000"/>
                          </a:solidFill>
                          <a:latin typeface="Times New Roman"/>
                          <a:ea typeface="Times New Roman"/>
                          <a:cs typeface="Mangal"/>
                        </a:rPr>
                        <a:t>11.96</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505"/>
                        </a:lnSpc>
                        <a:spcBef>
                          <a:spcPts val="0"/>
                        </a:spcBef>
                        <a:spcAft>
                          <a:spcPts val="0"/>
                        </a:spcAft>
                      </a:pPr>
                      <a:r>
                        <a:rPr lang="en-US" sz="1000" kern="1200">
                          <a:solidFill>
                            <a:srgbClr val="000000"/>
                          </a:solidFill>
                          <a:latin typeface="Times New Roman"/>
                          <a:ea typeface="Times New Roman"/>
                          <a:cs typeface="Mangal"/>
                        </a:rPr>
                        <a:t>17.96</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505"/>
                        </a:lnSpc>
                        <a:spcBef>
                          <a:spcPts val="0"/>
                        </a:spcBef>
                        <a:spcAft>
                          <a:spcPts val="0"/>
                        </a:spcAft>
                      </a:pPr>
                      <a:r>
                        <a:rPr lang="en-US" sz="1000" kern="1200">
                          <a:solidFill>
                            <a:srgbClr val="000000"/>
                          </a:solidFill>
                          <a:latin typeface="Times New Roman"/>
                          <a:ea typeface="Times New Roman"/>
                          <a:cs typeface="Mangal"/>
                        </a:rPr>
                        <a:t>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505"/>
                        </a:lnSpc>
                        <a:spcBef>
                          <a:spcPts val="0"/>
                        </a:spcBef>
                        <a:spcAft>
                          <a:spcPts val="0"/>
                        </a:spcAft>
                      </a:pPr>
                      <a:r>
                        <a:rPr lang="en-US" sz="1000" kern="1200">
                          <a:solidFill>
                            <a:srgbClr val="000000"/>
                          </a:solidFill>
                          <a:latin typeface="Times New Roman"/>
                          <a:ea typeface="Times New Roman"/>
                          <a:cs typeface="Mangal"/>
                        </a:rPr>
                        <a:t>0.000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505"/>
                        </a:lnSpc>
                        <a:spcBef>
                          <a:spcPts val="0"/>
                        </a:spcBef>
                        <a:spcAft>
                          <a:spcPts val="0"/>
                        </a:spcAft>
                      </a:pPr>
                      <a:r>
                        <a:rPr lang="en-US" sz="1000" kern="1200" dirty="0">
                          <a:solidFill>
                            <a:srgbClr val="000000"/>
                          </a:solidFill>
                          <a:latin typeface="Times New Roman"/>
                          <a:ea typeface="Times New Roman"/>
                          <a:cs typeface="Mangal"/>
                        </a:rPr>
                        <a:t>1000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algn="ctr" fontAlgn="ctr">
                        <a:lnSpc>
                          <a:spcPts val="1505"/>
                        </a:lnSpc>
                        <a:spcBef>
                          <a:spcPts val="0"/>
                        </a:spcBef>
                        <a:spcAft>
                          <a:spcPts val="0"/>
                        </a:spcAft>
                      </a:pPr>
                      <a:r>
                        <a:rPr lang="en-US" sz="1000" kern="1200" dirty="0">
                          <a:solidFill>
                            <a:srgbClr val="000000"/>
                          </a:solidFill>
                          <a:latin typeface="Times New Roman"/>
                          <a:ea typeface="Times New Roman"/>
                          <a:cs typeface="Mangal"/>
                        </a:rPr>
                        <a:t>28.22</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64656">
                <a:tc>
                  <a:txBody>
                    <a:bodyPr/>
                    <a:lstStyle/>
                    <a:p>
                      <a:pPr marL="0" marR="0" algn="r" fontAlgn="ctr">
                        <a:lnSpc>
                          <a:spcPts val="160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l" fontAlgn="ctr">
                        <a:lnSpc>
                          <a:spcPts val="1600"/>
                        </a:lnSpc>
                        <a:spcBef>
                          <a:spcPts val="0"/>
                        </a:spcBef>
                        <a:spcAft>
                          <a:spcPts val="0"/>
                        </a:spcAft>
                      </a:pPr>
                      <a:r>
                        <a:rPr lang="en-US" sz="1000" kern="1200">
                          <a:solidFill>
                            <a:srgbClr val="000000"/>
                          </a:solidFill>
                          <a:latin typeface="Times New Roman"/>
                          <a:ea typeface="Times New Roman"/>
                          <a:cs typeface="Mangal"/>
                        </a:rPr>
                        <a:t>(b) Rabbi</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Each</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L.S.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500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dirty="0">
                          <a:solidFill>
                            <a:srgbClr val="000000"/>
                          </a:solidFill>
                          <a:latin typeface="Times New Roman"/>
                          <a:ea typeface="Times New Roman"/>
                          <a:cs typeface="Mangal"/>
                        </a:rPr>
                        <a:t>16.26</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xmlns="" val="10015"/>
                  </a:ext>
                </a:extLst>
              </a:tr>
              <a:tr h="328811">
                <a:tc rowSpan="2">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5</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fontAlgn="ctr">
                        <a:spcBef>
                          <a:spcPts val="0"/>
                        </a:spcBef>
                        <a:spcAft>
                          <a:spcPts val="0"/>
                        </a:spcAft>
                      </a:pPr>
                      <a:r>
                        <a:rPr lang="en-US" sz="1000" kern="1200">
                          <a:solidFill>
                            <a:srgbClr val="000000"/>
                          </a:solidFill>
                          <a:latin typeface="Times New Roman"/>
                          <a:ea typeface="Times New Roman"/>
                          <a:cs typeface="Mangal"/>
                        </a:rPr>
                        <a:t>(i) One time Functional grant to WUAs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Ha.</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0.012</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32467</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389.64</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192.00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32467</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389.64</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328811">
                <a:tc vMerge="1">
                  <a:txBody>
                    <a:bodyPr/>
                    <a:lstStyle/>
                    <a:p>
                      <a:endParaRPr lang="en-US"/>
                    </a:p>
                  </a:txBody>
                  <a:tcPr/>
                </a:tc>
                <a:tc>
                  <a:txBody>
                    <a:bodyPr/>
                    <a:lstStyle/>
                    <a:p>
                      <a:pPr marL="0" marR="0" algn="l" fontAlgn="ctr">
                        <a:spcBef>
                          <a:spcPts val="0"/>
                        </a:spcBef>
                        <a:spcAft>
                          <a:spcPts val="0"/>
                        </a:spcAft>
                      </a:pPr>
                      <a:r>
                        <a:rPr lang="en-US" sz="1000" kern="1200">
                          <a:solidFill>
                            <a:srgbClr val="000000"/>
                          </a:solidFill>
                          <a:latin typeface="Times New Roman"/>
                          <a:ea typeface="Times New Roman"/>
                          <a:cs typeface="Mangal"/>
                        </a:rPr>
                        <a:t>(ii) One time Infrastructure grant  to WUAs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Per WUA</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3.00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2</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6.00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0.000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30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kern="1200" dirty="0">
                          <a:solidFill>
                            <a:srgbClr val="000000"/>
                          </a:solidFill>
                          <a:latin typeface="Times New Roman"/>
                          <a:ea typeface="Times New Roman"/>
                          <a:cs typeface="Mangal"/>
                        </a:rPr>
                        <a:t>90.00</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324807">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6</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fontAlgn="ctr">
                        <a:lnSpc>
                          <a:spcPts val="1600"/>
                        </a:lnSpc>
                        <a:spcBef>
                          <a:spcPts val="0"/>
                        </a:spcBef>
                        <a:spcAft>
                          <a:spcPts val="0"/>
                        </a:spcAft>
                      </a:pPr>
                      <a:r>
                        <a:rPr lang="en-US" sz="1000" kern="1200">
                          <a:solidFill>
                            <a:srgbClr val="000000"/>
                          </a:solidFill>
                          <a:latin typeface="Times New Roman"/>
                          <a:ea typeface="Times New Roman"/>
                          <a:cs typeface="Mangal"/>
                        </a:rPr>
                        <a:t>One time grant to WALMI</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L.S.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L.S.</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10.00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0.000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600"/>
                        </a:lnSpc>
                        <a:spcBef>
                          <a:spcPts val="0"/>
                        </a:spcBef>
                        <a:spcAft>
                          <a:spcPts val="0"/>
                        </a:spcAft>
                      </a:pPr>
                      <a:r>
                        <a:rPr lang="en-US" sz="1000" kern="1200">
                          <a:solidFill>
                            <a:srgbClr val="000000"/>
                          </a:solidFill>
                          <a:latin typeface="Times New Roman"/>
                          <a:ea typeface="Times New Roman"/>
                          <a:cs typeface="Mangal"/>
                        </a:rPr>
                        <a:t>0.00</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344826">
                <a:tc>
                  <a:txBody>
                    <a:bodyPr/>
                    <a:lstStyle/>
                    <a:p>
                      <a:pPr marL="0" marR="0" algn="ctr" fontAlgn="ctr">
                        <a:lnSpc>
                          <a:spcPts val="1740"/>
                        </a:lnSpc>
                        <a:spcBef>
                          <a:spcPts val="0"/>
                        </a:spcBef>
                        <a:spcAft>
                          <a:spcPts val="0"/>
                        </a:spcAft>
                      </a:pPr>
                      <a:r>
                        <a:rPr lang="en-US" sz="1000" kern="1200">
                          <a:solidFill>
                            <a:srgbClr val="000000"/>
                          </a:solidFill>
                          <a:latin typeface="Times New Roman"/>
                          <a:ea typeface="Times New Roman"/>
                          <a:cs typeface="Mangal"/>
                        </a:rPr>
                        <a:t>7</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fontAlgn="ctr">
                        <a:lnSpc>
                          <a:spcPts val="1740"/>
                        </a:lnSpc>
                        <a:spcBef>
                          <a:spcPts val="0"/>
                        </a:spcBef>
                        <a:spcAft>
                          <a:spcPts val="0"/>
                        </a:spcAft>
                      </a:pPr>
                      <a:r>
                        <a:rPr lang="en-US" sz="1000" kern="1200">
                          <a:solidFill>
                            <a:srgbClr val="000000"/>
                          </a:solidFill>
                          <a:latin typeface="Times New Roman"/>
                          <a:ea typeface="Times New Roman"/>
                          <a:cs typeface="Mangal"/>
                        </a:rPr>
                        <a:t>CAD &amp; WM Establishment</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74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74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74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740"/>
                        </a:lnSpc>
                        <a:spcBef>
                          <a:spcPts val="0"/>
                        </a:spcBef>
                        <a:spcAft>
                          <a:spcPts val="0"/>
                        </a:spcAft>
                      </a:pPr>
                      <a:r>
                        <a:rPr lang="en-US" sz="1000" kern="1200">
                          <a:solidFill>
                            <a:srgbClr val="000000"/>
                          </a:solidFill>
                          <a:latin typeface="Times New Roman"/>
                          <a:ea typeface="Times New Roman"/>
                          <a:cs typeface="Mangal"/>
                        </a:rPr>
                        <a:t>1276.07</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740"/>
                        </a:lnSpc>
                        <a:spcBef>
                          <a:spcPts val="0"/>
                        </a:spcBef>
                        <a:spcAft>
                          <a:spcPts val="0"/>
                        </a:spcAft>
                      </a:pPr>
                      <a:r>
                        <a:rPr lang="en-US" sz="1000" kern="1200">
                          <a:solidFill>
                            <a:srgbClr val="000000"/>
                          </a:solidFill>
                          <a:latin typeface="Times New Roman"/>
                          <a:ea typeface="Times New Roman"/>
                          <a:cs typeface="Mangal"/>
                        </a:rPr>
                        <a:t>818.88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74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740"/>
                        </a:lnSpc>
                        <a:spcBef>
                          <a:spcPts val="0"/>
                        </a:spcBef>
                        <a:spcAft>
                          <a:spcPts val="0"/>
                        </a:spcAft>
                      </a:pPr>
                      <a:r>
                        <a:rPr lang="en-US" sz="1000" kern="1200" dirty="0">
                          <a:solidFill>
                            <a:srgbClr val="000000"/>
                          </a:solidFill>
                          <a:latin typeface="Times New Roman"/>
                          <a:ea typeface="Times New Roman"/>
                          <a:cs typeface="Mangal"/>
                        </a:rPr>
                        <a:t>946.3908</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740"/>
                        </a:lnSpc>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lnSpc>
                          <a:spcPts val="1740"/>
                        </a:lnSpc>
                        <a:spcBef>
                          <a:spcPts val="0"/>
                        </a:spcBef>
                        <a:spcAft>
                          <a:spcPts val="0"/>
                        </a:spcAft>
                      </a:pPr>
                      <a:r>
                        <a:rPr lang="en-US" sz="1000" kern="1200" dirty="0">
                          <a:solidFill>
                            <a:srgbClr val="000000"/>
                          </a:solidFill>
                          <a:latin typeface="Times New Roman"/>
                          <a:ea typeface="Times New Roman"/>
                          <a:cs typeface="Mangal"/>
                        </a:rPr>
                        <a:t>329.6792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220709">
                <a:tc>
                  <a:txBody>
                    <a:bodyPr/>
                    <a:lstStyle/>
                    <a:p>
                      <a:pPr marL="0" marR="0" algn="ctr" fontAlgn="ctr">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fontAlgn="ctr">
                        <a:spcBef>
                          <a:spcPts val="0"/>
                        </a:spcBef>
                        <a:spcAft>
                          <a:spcPts val="0"/>
                        </a:spcAft>
                      </a:pPr>
                      <a:r>
                        <a:rPr lang="en-US" sz="1000"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b="1" kern="1200">
                          <a:solidFill>
                            <a:srgbClr val="000000"/>
                          </a:solidFill>
                          <a:latin typeface="Times New Roman"/>
                          <a:ea typeface="Times New Roman"/>
                          <a:cs typeface="Mangal"/>
                        </a:rPr>
                        <a:t>Total</a:t>
                      </a:r>
                      <a:endParaRPr lang="en-US" sz="1000">
                        <a:latin typeface="Calibri"/>
                        <a:ea typeface="Calibri"/>
                        <a:cs typeface="Mangal"/>
                      </a:endParaRPr>
                    </a:p>
                  </a:txBody>
                  <a:tcPr marL="4504" marR="4504" marT="4504"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b="1"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b="1"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b="1" kern="1200">
                          <a:solidFill>
                            <a:srgbClr val="000000"/>
                          </a:solidFill>
                          <a:latin typeface="Times New Roman"/>
                          <a:ea typeface="Times New Roman"/>
                          <a:cs typeface="Mangal"/>
                        </a:rPr>
                        <a:t>14949.49</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b="1" kern="1200">
                          <a:solidFill>
                            <a:srgbClr val="000000"/>
                          </a:solidFill>
                          <a:latin typeface="Times New Roman"/>
                          <a:ea typeface="Times New Roman"/>
                          <a:cs typeface="Mangal"/>
                        </a:rPr>
                        <a:t>12729.60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b="1"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b="1" kern="1200" dirty="0">
                          <a:solidFill>
                            <a:srgbClr val="000000"/>
                          </a:solidFill>
                          <a:latin typeface="Times New Roman"/>
                          <a:ea typeface="Times New Roman"/>
                          <a:cs typeface="Mangal"/>
                        </a:rPr>
                        <a:t>6385.9408 </a:t>
                      </a:r>
                      <a:endParaRPr lang="en-US" sz="1000"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b="1" kern="1200">
                          <a:solidFill>
                            <a:srgbClr val="000000"/>
                          </a:solidFill>
                          <a:latin typeface="Times New Roman"/>
                          <a:ea typeface="Times New Roman"/>
                          <a:cs typeface="Mangal"/>
                        </a:rPr>
                        <a:t> </a:t>
                      </a:r>
                      <a:endParaRPr lang="en-US" sz="100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fontAlgn="ctr">
                        <a:spcBef>
                          <a:spcPts val="0"/>
                        </a:spcBef>
                        <a:spcAft>
                          <a:spcPts val="0"/>
                        </a:spcAft>
                      </a:pPr>
                      <a:r>
                        <a:rPr lang="en-US" sz="1000" b="1" strike="noStrike" kern="1200" dirty="0">
                          <a:solidFill>
                            <a:srgbClr val="000000"/>
                          </a:solidFill>
                          <a:latin typeface="Times New Roman"/>
                          <a:ea typeface="Times New Roman"/>
                          <a:cs typeface="Mangal"/>
                        </a:rPr>
                        <a:t>7915.1167</a:t>
                      </a:r>
                      <a:endParaRPr lang="en-US" sz="1000" strike="noStrike" dirty="0">
                        <a:latin typeface="Calibri"/>
                        <a:ea typeface="Calibri"/>
                        <a:cs typeface="Mangal"/>
                      </a:endParaRPr>
                    </a:p>
                  </a:txBody>
                  <a:tcPr marL="4504" marR="4504" marT="450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bl>
          </a:graphicData>
        </a:graphic>
      </p:graphicFrame>
      <p:sp>
        <p:nvSpPr>
          <p:cNvPr id="2" name="Rectangle 1">
            <a:extLst>
              <a:ext uri="{FF2B5EF4-FFF2-40B4-BE49-F238E27FC236}">
                <a16:creationId xmlns:a16="http://schemas.microsoft.com/office/drawing/2014/main" xmlns="" id="{07A111C6-A802-4D87-9F68-67B9E729A4DE}"/>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186541007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83325"/>
            <a:ext cx="9906000" cy="551793"/>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Issues</a:t>
            </a:r>
            <a:endParaRPr lang="en-US" sz="2800" b="1" dirty="0">
              <a:cs typeface="Arial" panose="020B0604020202020204" pitchFamily="34" charset="0"/>
            </a:endParaRPr>
          </a:p>
        </p:txBody>
      </p:sp>
      <p:sp>
        <p:nvSpPr>
          <p:cNvPr id="8"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5" name="Rectangle 4"/>
          <p:cNvSpPr/>
          <p:nvPr/>
        </p:nvSpPr>
        <p:spPr>
          <a:xfrm>
            <a:off x="729573" y="1478604"/>
            <a:ext cx="8740351" cy="5293757"/>
          </a:xfrm>
          <a:prstGeom prst="rect">
            <a:avLst/>
          </a:prstGeom>
        </p:spPr>
        <p:txBody>
          <a:bodyPr wrap="square">
            <a:spAutoFit/>
          </a:bodyPr>
          <a:lstStyle/>
          <a:p>
            <a:pPr algn="just">
              <a:buFont typeface="Wingdings" pitchFamily="2" charset="2"/>
              <a:buChar char="v"/>
            </a:pPr>
            <a:r>
              <a:rPr lang="en-US" sz="2400" b="1" dirty="0"/>
              <a:t>Construction of Lined Field Channels:-</a:t>
            </a:r>
          </a:p>
          <a:p>
            <a:pPr marL="342900" indent="-342900" algn="just">
              <a:buFont typeface="Wingdings" panose="05000000000000000000" pitchFamily="2" charset="2"/>
              <a:buChar char="§"/>
            </a:pPr>
            <a:r>
              <a:rPr lang="en-US" sz="2000" dirty="0"/>
              <a:t>No Land acquisition is involved. Construction of field channels is being done on farmers’ land.</a:t>
            </a:r>
          </a:p>
          <a:p>
            <a:pPr marL="342900" indent="-342900" algn="just">
              <a:buFont typeface="Wingdings" panose="05000000000000000000" pitchFamily="2" charset="2"/>
              <a:buChar char="§"/>
            </a:pPr>
            <a:r>
              <a:rPr lang="en-US" sz="2000" dirty="0"/>
              <a:t>Average land holding being very small (Avg. 0.4 Ha.), hence farmers are not interested in giving their valuable land for construction of field channels.</a:t>
            </a:r>
          </a:p>
          <a:p>
            <a:pPr marL="342900" indent="-342900" algn="just">
              <a:buFont typeface="Wingdings" panose="05000000000000000000" pitchFamily="2" charset="2"/>
              <a:buChar char="§"/>
            </a:pPr>
            <a:r>
              <a:rPr lang="en-US" sz="2000" dirty="0"/>
              <a:t>Limited period for execution of works.</a:t>
            </a:r>
          </a:p>
          <a:p>
            <a:pPr marL="358775" indent="-358775" algn="just"/>
            <a:r>
              <a:rPr lang="en-US" sz="2000" dirty="0"/>
              <a:t>		Due to crops in the field, the working period for construction of field is available only between the month of April to June.</a:t>
            </a:r>
          </a:p>
          <a:p>
            <a:pPr marL="342900" indent="-342900" algn="just">
              <a:buFont typeface="Wingdings" panose="05000000000000000000" pitchFamily="2" charset="2"/>
              <a:buChar char="§"/>
            </a:pPr>
            <a:r>
              <a:rPr lang="en-US" sz="2000" dirty="0"/>
              <a:t>Construction work of some of the distributaries has not been started  yet due to land acquisition issues.</a:t>
            </a:r>
          </a:p>
          <a:p>
            <a:pPr marL="342900" indent="-342900" algn="just">
              <a:buFont typeface="Wingdings" panose="05000000000000000000" pitchFamily="2" charset="2"/>
              <a:buChar char="§"/>
            </a:pPr>
            <a:r>
              <a:rPr lang="en-IN" sz="2000" dirty="0"/>
              <a:t>Due to prevalence of COVID-19 Pandemic and subsequent lockdowns the progress of CADWM works suffered badly during working period from April –June 2020.</a:t>
            </a:r>
          </a:p>
          <a:p>
            <a:pPr marL="342900" indent="-342900" algn="just">
              <a:buFont typeface="Wingdings" panose="05000000000000000000" pitchFamily="2" charset="2"/>
              <a:buChar char="§"/>
            </a:pPr>
            <a:r>
              <a:rPr lang="en-US" sz="2000" dirty="0"/>
              <a:t>Local Public Hindrance.</a:t>
            </a:r>
          </a:p>
          <a:p>
            <a:pPr marL="342900" indent="-342900" algn="just">
              <a:buFont typeface="Wingdings" panose="05000000000000000000" pitchFamily="2" charset="2"/>
              <a:buChar char="§"/>
            </a:pPr>
            <a:endParaRPr lang="en-US" sz="2000" dirty="0"/>
          </a:p>
          <a:p>
            <a:pPr algn="just"/>
            <a:endParaRPr lang="en-IN" sz="500" dirty="0"/>
          </a:p>
          <a:p>
            <a:pPr algn="just"/>
            <a:endParaRPr lang="en-US" sz="500" dirty="0"/>
          </a:p>
          <a:p>
            <a:pPr algn="just"/>
            <a:endParaRPr lang="en-US" sz="2400" dirty="0"/>
          </a:p>
        </p:txBody>
      </p:sp>
      <p:sp>
        <p:nvSpPr>
          <p:cNvPr id="2" name="Rectangle 1">
            <a:extLst>
              <a:ext uri="{FF2B5EF4-FFF2-40B4-BE49-F238E27FC236}">
                <a16:creationId xmlns:a16="http://schemas.microsoft.com/office/drawing/2014/main" xmlns="" id="{ECA80F66-734C-431C-BC8D-201DA596CE8C}"/>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1207750498"/>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83325"/>
            <a:ext cx="9906000" cy="551793"/>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Issues</a:t>
            </a:r>
            <a:endParaRPr lang="en-US" sz="2800" b="1" dirty="0">
              <a:cs typeface="Arial" panose="020B0604020202020204" pitchFamily="34" charset="0"/>
            </a:endParaRPr>
          </a:p>
        </p:txBody>
      </p:sp>
      <p:sp>
        <p:nvSpPr>
          <p:cNvPr id="8"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5" name="Rectangle 4"/>
          <p:cNvSpPr/>
          <p:nvPr/>
        </p:nvSpPr>
        <p:spPr>
          <a:xfrm>
            <a:off x="729573" y="1478604"/>
            <a:ext cx="8740351" cy="5293757"/>
          </a:xfrm>
          <a:prstGeom prst="rect">
            <a:avLst/>
          </a:prstGeom>
        </p:spPr>
        <p:txBody>
          <a:bodyPr wrap="square">
            <a:spAutoFit/>
          </a:bodyPr>
          <a:lstStyle/>
          <a:p>
            <a:pPr algn="just">
              <a:buFont typeface="Wingdings" pitchFamily="2" charset="2"/>
              <a:buChar char="v"/>
            </a:pPr>
            <a:r>
              <a:rPr lang="en-US" sz="2400" b="1" dirty="0"/>
              <a:t>Micro Irrigation:-</a:t>
            </a:r>
          </a:p>
          <a:p>
            <a:pPr marL="342900" indent="-342900" algn="just">
              <a:buFont typeface="Wingdings" panose="05000000000000000000" pitchFamily="2" charset="2"/>
              <a:buChar char="§"/>
            </a:pPr>
            <a:r>
              <a:rPr lang="en-US" sz="1900" dirty="0"/>
              <a:t>Cost norm for infrastructure development (pump house, sump, filtration unit, main &amp; sub-main pipe line, outlet etc.) of Micro irrigation as per provision in guideline is only Rs. 50,000/- Ha. where actual cost is Rs.1,16,000/- Ha., this  needs enhancement.</a:t>
            </a:r>
          </a:p>
          <a:p>
            <a:pPr marL="342900" indent="-342900" algn="just">
              <a:buFont typeface="Wingdings" panose="05000000000000000000" pitchFamily="2" charset="2"/>
              <a:buChar char="§"/>
            </a:pPr>
            <a:r>
              <a:rPr lang="en-US" sz="1900" dirty="0"/>
              <a:t>Easy availability of water for growing traditional crops like paddy and wheat. So farmers are reluctant to Micro Irrigation for growing vegetables, flowers etc.</a:t>
            </a:r>
          </a:p>
          <a:p>
            <a:pPr marL="342900" indent="-342900" algn="just">
              <a:buFont typeface="Wingdings" panose="05000000000000000000" pitchFamily="2" charset="2"/>
              <a:buChar char="§"/>
            </a:pPr>
            <a:r>
              <a:rPr lang="en-US" sz="1900" dirty="0"/>
              <a:t>Small &amp; Fragmented Land Holding</a:t>
            </a:r>
          </a:p>
          <a:p>
            <a:pPr algn="just"/>
            <a:r>
              <a:rPr lang="en-US" sz="1900" dirty="0"/>
              <a:t>       91% of farmers of Bihar are small &amp; marginal farmers with average land   </a:t>
            </a:r>
          </a:p>
          <a:p>
            <a:pPr algn="just"/>
            <a:r>
              <a:rPr lang="en-US" sz="1900" dirty="0"/>
              <a:t>       holding of 0.4 Ha.</a:t>
            </a:r>
          </a:p>
          <a:p>
            <a:pPr marL="342900" indent="-342900" algn="just">
              <a:buFont typeface="Wingdings" panose="05000000000000000000" pitchFamily="2" charset="2"/>
              <a:buChar char="§"/>
            </a:pPr>
            <a:r>
              <a:rPr lang="en-US" sz="1900" dirty="0"/>
              <a:t>Scarcity of capital</a:t>
            </a:r>
          </a:p>
          <a:p>
            <a:pPr marL="342900" indent="-342900" algn="just">
              <a:buFont typeface="Wingdings" panose="05000000000000000000" pitchFamily="2" charset="2"/>
              <a:buChar char="§"/>
            </a:pPr>
            <a:r>
              <a:rPr lang="en-US" sz="1900" dirty="0"/>
              <a:t>Average cost of providing drip irrigation system to famers in Bihar is approx. Rs. 1,30,000/- Ha. + 12% GST.</a:t>
            </a:r>
          </a:p>
          <a:p>
            <a:pPr marL="342900" indent="-342900" algn="just">
              <a:buFont typeface="Wingdings" panose="05000000000000000000" pitchFamily="2" charset="2"/>
              <a:buChar char="§"/>
            </a:pPr>
            <a:r>
              <a:rPr lang="en-US" sz="1900" dirty="0"/>
              <a:t>To promote micro irrigation total subsidy offered by Govt. is 90% of the basic cost.</a:t>
            </a:r>
          </a:p>
          <a:p>
            <a:pPr marL="342900" indent="-342900" algn="just">
              <a:buFont typeface="Wingdings" panose="05000000000000000000" pitchFamily="2" charset="2"/>
              <a:buChar char="§"/>
            </a:pPr>
            <a:r>
              <a:rPr lang="en-US" sz="1900" dirty="0"/>
              <a:t>GST (@ 12%) &amp; balance 10% of the basic cost of the drip system which amounts to be approx.. Rs. 28600/- Ha. has to be borne by the farmers.</a:t>
            </a:r>
          </a:p>
          <a:p>
            <a:pPr algn="just"/>
            <a:endParaRPr lang="en-US" sz="500" dirty="0"/>
          </a:p>
          <a:p>
            <a:pPr algn="just"/>
            <a:endParaRPr lang="en-US" sz="2400" dirty="0"/>
          </a:p>
        </p:txBody>
      </p:sp>
      <p:sp>
        <p:nvSpPr>
          <p:cNvPr id="2" name="Rectangle 1">
            <a:extLst>
              <a:ext uri="{FF2B5EF4-FFF2-40B4-BE49-F238E27FC236}">
                <a16:creationId xmlns:a16="http://schemas.microsoft.com/office/drawing/2014/main" xmlns="" id="{ECA80F66-734C-431C-BC8D-201DA596CE8C}"/>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118550168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83325"/>
            <a:ext cx="9906000" cy="551793"/>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Issues</a:t>
            </a:r>
            <a:endParaRPr lang="en-US" sz="2800" b="1" dirty="0">
              <a:cs typeface="Arial" panose="020B0604020202020204" pitchFamily="34" charset="0"/>
            </a:endParaRPr>
          </a:p>
        </p:txBody>
      </p:sp>
      <p:sp>
        <p:nvSpPr>
          <p:cNvPr id="8"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5" name="Rectangle 4"/>
          <p:cNvSpPr/>
          <p:nvPr/>
        </p:nvSpPr>
        <p:spPr>
          <a:xfrm>
            <a:off x="729573" y="1478604"/>
            <a:ext cx="8740351" cy="4939814"/>
          </a:xfrm>
          <a:prstGeom prst="rect">
            <a:avLst/>
          </a:prstGeom>
        </p:spPr>
        <p:txBody>
          <a:bodyPr wrap="square">
            <a:spAutoFit/>
          </a:bodyPr>
          <a:lstStyle/>
          <a:p>
            <a:pPr marL="342900" indent="-342900" algn="just">
              <a:buFont typeface="Wingdings" panose="05000000000000000000" pitchFamily="2" charset="2"/>
              <a:buChar char="§"/>
            </a:pPr>
            <a:r>
              <a:rPr lang="en-US" sz="1900" dirty="0"/>
              <a:t>Marginal &amp; Small farmers are not taking interest due to high farmers’ share i.e. Rs. 28600/- Ha.</a:t>
            </a:r>
          </a:p>
          <a:p>
            <a:pPr marL="342900" indent="-342900" algn="just">
              <a:buFont typeface="Wingdings" panose="05000000000000000000" pitchFamily="2" charset="2"/>
              <a:buChar char="§"/>
            </a:pPr>
            <a:r>
              <a:rPr lang="en-US" sz="1900" b="1" dirty="0"/>
              <a:t>Sub-letting of Plots</a:t>
            </a:r>
          </a:p>
          <a:p>
            <a:pPr marL="358775" indent="-358775" algn="just"/>
            <a:r>
              <a:rPr lang="en-US" sz="1900" dirty="0"/>
              <a:t>      Owners of plots sublet their plots to other small farmers on lump sump contract so the owners do not show interest for making investment in Micro irrigation.</a:t>
            </a:r>
          </a:p>
          <a:p>
            <a:pPr marL="358775" indent="-358775" algn="just">
              <a:buFont typeface="Wingdings" panose="05000000000000000000" pitchFamily="2" charset="2"/>
              <a:buChar char="§"/>
            </a:pPr>
            <a:r>
              <a:rPr lang="en-US" sz="1900" b="1" dirty="0"/>
              <a:t>Conjunctive use of Water</a:t>
            </a:r>
          </a:p>
          <a:p>
            <a:pPr marL="358775" algn="just"/>
            <a:r>
              <a:rPr lang="en-US" sz="1900" dirty="0"/>
              <a:t>Farmers demand tube wells to supplement canal water for assured availability of water during lean season.</a:t>
            </a:r>
          </a:p>
          <a:p>
            <a:pPr marL="358775" algn="just"/>
            <a:endParaRPr lang="en-US" sz="2400" b="1" dirty="0"/>
          </a:p>
          <a:p>
            <a:pPr marL="358775" indent="-358775" algn="just">
              <a:buFont typeface="Wingdings" panose="05000000000000000000" pitchFamily="2" charset="2"/>
              <a:buChar char="§"/>
            </a:pPr>
            <a:r>
              <a:rPr lang="en-US" sz="2400" b="1" dirty="0"/>
              <a:t>Inadequate Storage &amp; Transport facility for produce</a:t>
            </a:r>
          </a:p>
          <a:p>
            <a:pPr algn="just"/>
            <a:endParaRPr lang="en-US" sz="2400" b="1" dirty="0"/>
          </a:p>
          <a:p>
            <a:pPr marL="342900" indent="-342900" algn="just">
              <a:buFont typeface="Wingdings" panose="05000000000000000000" pitchFamily="2" charset="2"/>
              <a:buChar char="§"/>
            </a:pPr>
            <a:r>
              <a:rPr lang="en-US" sz="2400" b="1" dirty="0"/>
              <a:t>Poor Agriculture marketing services.</a:t>
            </a:r>
          </a:p>
          <a:p>
            <a:pPr algn="just"/>
            <a:endParaRPr lang="en-US" sz="1900" dirty="0"/>
          </a:p>
          <a:p>
            <a:pPr algn="just"/>
            <a:endParaRPr lang="en-US" sz="1900" dirty="0"/>
          </a:p>
          <a:p>
            <a:pPr algn="just"/>
            <a:endParaRPr lang="en-US" sz="500" dirty="0"/>
          </a:p>
          <a:p>
            <a:pPr algn="just"/>
            <a:endParaRPr lang="en-US" sz="2400" dirty="0"/>
          </a:p>
        </p:txBody>
      </p:sp>
      <p:sp>
        <p:nvSpPr>
          <p:cNvPr id="2" name="Rectangle 1">
            <a:extLst>
              <a:ext uri="{FF2B5EF4-FFF2-40B4-BE49-F238E27FC236}">
                <a16:creationId xmlns:a16="http://schemas.microsoft.com/office/drawing/2014/main" xmlns="" id="{ECA80F66-734C-431C-BC8D-201DA596CE8C}"/>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85052402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5" name="Rounded Rectangle 4"/>
          <p:cNvSpPr/>
          <p:nvPr/>
        </p:nvSpPr>
        <p:spPr bwMode="auto">
          <a:xfrm>
            <a:off x="0" y="574484"/>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Extra Slides</a:t>
            </a:r>
            <a:endParaRPr lang="en-US" sz="2800" b="1" dirty="0">
              <a:cs typeface="Arial" panose="020B0604020202020204" pitchFamily="34" charset="0"/>
            </a:endParaRPr>
          </a:p>
        </p:txBody>
      </p:sp>
      <p:sp>
        <p:nvSpPr>
          <p:cNvPr id="6" name="Content Placeholder 2"/>
          <p:cNvSpPr txBox="1">
            <a:spLocks/>
          </p:cNvSpPr>
          <p:nvPr/>
        </p:nvSpPr>
        <p:spPr>
          <a:xfrm>
            <a:off x="745085" y="1182415"/>
            <a:ext cx="8543925" cy="4572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Font typeface="Arial" panose="020B0604020202020204" pitchFamily="34" charset="0"/>
              <a:buNone/>
            </a:pPr>
            <a:r>
              <a:rPr lang="en-IN" dirty="0"/>
              <a:t>{ Project-specific information}</a:t>
            </a:r>
            <a:endParaRPr lang="en-US" dirty="0"/>
          </a:p>
        </p:txBody>
      </p:sp>
      <p:sp>
        <p:nvSpPr>
          <p:cNvPr id="12" name="Content Placeholder 2"/>
          <p:cNvSpPr txBox="1">
            <a:spLocks/>
          </p:cNvSpPr>
          <p:nvPr/>
        </p:nvSpPr>
        <p:spPr>
          <a:xfrm>
            <a:off x="473951" y="1198180"/>
            <a:ext cx="9069114" cy="482424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Font typeface="Arial" panose="020B0604020202020204" pitchFamily="34" charset="0"/>
              <a:buNone/>
            </a:pPr>
            <a:endParaRPr lang="en-US" dirty="0"/>
          </a:p>
          <a:p>
            <a:pPr algn="just">
              <a:buFont typeface="Wingdings" pitchFamily="2" charset="2"/>
              <a:buChar char="v"/>
            </a:pPr>
            <a:r>
              <a:rPr lang="en-US" dirty="0"/>
              <a:t>The construction of Lined field channels in about 1840 Ha. area of CCA  is  under progress.</a:t>
            </a:r>
          </a:p>
          <a:p>
            <a:pPr algn="just">
              <a:buFont typeface="Wingdings" pitchFamily="2" charset="2"/>
              <a:buChar char="v"/>
            </a:pPr>
            <a:r>
              <a:rPr lang="en-US" dirty="0"/>
              <a:t>Farmers are being motivated to adopt Micro irrigation.</a:t>
            </a:r>
          </a:p>
          <a:p>
            <a:pPr algn="just">
              <a:buFont typeface="Wingdings" pitchFamily="2" charset="2"/>
              <a:buChar char="v"/>
            </a:pPr>
            <a:r>
              <a:rPr lang="en-US" dirty="0"/>
              <a:t>The construction of remaining canal system needs to be completed at the earliest so that work of CADWM may be expedited.</a:t>
            </a:r>
            <a:endParaRPr lang="en-IN" dirty="0"/>
          </a:p>
          <a:p>
            <a:pPr algn="just">
              <a:buFont typeface="Wingdings" pitchFamily="2" charset="2"/>
              <a:buChar char="v"/>
            </a:pPr>
            <a:endParaRPr lang="en-US" dirty="0"/>
          </a:p>
          <a:p>
            <a:pPr marL="0" indent="0" algn="just">
              <a:buNone/>
            </a:pPr>
            <a:endParaRPr lang="en-US" dirty="0"/>
          </a:p>
        </p:txBody>
      </p:sp>
      <p:sp>
        <p:nvSpPr>
          <p:cNvPr id="2" name="Rectangle 1">
            <a:extLst>
              <a:ext uri="{FF2B5EF4-FFF2-40B4-BE49-F238E27FC236}">
                <a16:creationId xmlns:a16="http://schemas.microsoft.com/office/drawing/2014/main" xmlns="" id="{118444F6-5232-4B57-A4D4-6D07095F474F}"/>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920072209"/>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37546"/>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Glimpses Of Project Progress</a:t>
            </a:r>
            <a:endParaRPr lang="en-US" sz="2800" b="1" dirty="0">
              <a:cs typeface="Arial" panose="020B0604020202020204" pitchFamily="34" charset="0"/>
            </a:endParaRPr>
          </a:p>
        </p:txBody>
      </p:sp>
      <p:sp>
        <p:nvSpPr>
          <p:cNvPr id="8"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pic>
        <p:nvPicPr>
          <p:cNvPr id="6" name="Picture 2" descr="C:\Users\abc\Desktop\Index Map for Durgawati CADWM Project copy.jpg"/>
          <p:cNvPicPr>
            <a:picLocks noChangeAspect="1" noChangeArrowheads="1"/>
          </p:cNvPicPr>
          <p:nvPr/>
        </p:nvPicPr>
        <p:blipFill>
          <a:blip r:embed="rId3" cstate="print"/>
          <a:srcRect/>
          <a:stretch>
            <a:fillRect/>
          </a:stretch>
        </p:blipFill>
        <p:spPr bwMode="auto">
          <a:xfrm>
            <a:off x="123825" y="1267354"/>
            <a:ext cx="9782175" cy="5023088"/>
          </a:xfrm>
          <a:prstGeom prst="rect">
            <a:avLst/>
          </a:prstGeom>
          <a:noFill/>
        </p:spPr>
      </p:pic>
      <p:sp>
        <p:nvSpPr>
          <p:cNvPr id="7" name="Rectangle 6"/>
          <p:cNvSpPr/>
          <p:nvPr/>
        </p:nvSpPr>
        <p:spPr>
          <a:xfrm>
            <a:off x="2923900" y="6151220"/>
            <a:ext cx="3934090" cy="323165"/>
          </a:xfrm>
          <a:prstGeom prst="rect">
            <a:avLst/>
          </a:prstGeom>
        </p:spPr>
        <p:txBody>
          <a:bodyPr wrap="none">
            <a:spAutoFit/>
          </a:bodyPr>
          <a:lstStyle/>
          <a:p>
            <a:r>
              <a:rPr lang="en-US" sz="1500" b="1" dirty="0">
                <a:latin typeface="Arial" pitchFamily="34" charset="0"/>
                <a:cs typeface="Arial" pitchFamily="34" charset="0"/>
              </a:rPr>
              <a:t>Index Map for </a:t>
            </a:r>
            <a:r>
              <a:rPr lang="en-US" sz="1500" b="1" dirty="0" err="1">
                <a:latin typeface="Arial" pitchFamily="34" charset="0"/>
                <a:cs typeface="Arial" pitchFamily="34" charset="0"/>
              </a:rPr>
              <a:t>Durgawati</a:t>
            </a:r>
            <a:r>
              <a:rPr lang="en-US" sz="1500" b="1" dirty="0">
                <a:latin typeface="Arial" pitchFamily="34" charset="0"/>
                <a:cs typeface="Arial" pitchFamily="34" charset="0"/>
              </a:rPr>
              <a:t> </a:t>
            </a:r>
            <a:r>
              <a:rPr lang="en-US" sz="1500" b="1" dirty="0" err="1">
                <a:latin typeface="Arial" pitchFamily="34" charset="0"/>
                <a:cs typeface="Arial" pitchFamily="34" charset="0"/>
              </a:rPr>
              <a:t>CADWM</a:t>
            </a:r>
            <a:r>
              <a:rPr lang="en-US" sz="1500" b="1" dirty="0">
                <a:latin typeface="Arial" pitchFamily="34" charset="0"/>
                <a:cs typeface="Arial" pitchFamily="34" charset="0"/>
              </a:rPr>
              <a:t> Project</a:t>
            </a:r>
            <a:endParaRPr lang="en-US" sz="1500" dirty="0"/>
          </a:p>
        </p:txBody>
      </p:sp>
      <p:sp>
        <p:nvSpPr>
          <p:cNvPr id="2" name="Rectangle 1">
            <a:extLst>
              <a:ext uri="{FF2B5EF4-FFF2-40B4-BE49-F238E27FC236}">
                <a16:creationId xmlns:a16="http://schemas.microsoft.com/office/drawing/2014/main" xmlns="" id="{B413216E-CB19-415C-B804-D67C458C3315}"/>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90445652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0184" y="483625"/>
            <a:ext cx="8791605" cy="928694"/>
          </a:xfrm>
        </p:spPr>
        <p:txBody>
          <a:bodyPr anchor="ctr">
            <a:normAutofit fontScale="90000"/>
          </a:bodyPr>
          <a:lstStyle/>
          <a:p>
            <a:pPr algn="ctr"/>
            <a:r>
              <a:rPr lang="en-US" sz="3100" dirty="0">
                <a:latin typeface="Arial" pitchFamily="34" charset="0"/>
                <a:cs typeface="Arial" pitchFamily="34" charset="0"/>
              </a:rPr>
              <a:t/>
            </a:r>
            <a:br>
              <a:rPr lang="en-US" sz="3100" dirty="0">
                <a:latin typeface="Arial" pitchFamily="34" charset="0"/>
                <a:cs typeface="Arial" pitchFamily="34" charset="0"/>
              </a:rPr>
            </a:br>
            <a:r>
              <a:rPr lang="en-US" sz="3100" dirty="0">
                <a:latin typeface="Arial" pitchFamily="34" charset="0"/>
                <a:cs typeface="Arial" pitchFamily="34" charset="0"/>
              </a:rPr>
              <a:t/>
            </a:r>
            <a:br>
              <a:rPr lang="en-US" sz="3100" dirty="0">
                <a:latin typeface="Arial" pitchFamily="34" charset="0"/>
                <a:cs typeface="Arial" pitchFamily="34" charset="0"/>
              </a:rPr>
            </a:br>
            <a:r>
              <a:rPr lang="en-US" sz="3100" dirty="0">
                <a:latin typeface="Arial" pitchFamily="34" charset="0"/>
                <a:cs typeface="Arial" pitchFamily="34" charset="0"/>
              </a:rPr>
              <a:t/>
            </a:r>
            <a:br>
              <a:rPr lang="en-US" sz="3100" dirty="0">
                <a:latin typeface="Arial" pitchFamily="34" charset="0"/>
                <a:cs typeface="Arial" pitchFamily="34" charset="0"/>
              </a:rPr>
            </a:br>
            <a:r>
              <a:rPr lang="en-US" sz="3100" dirty="0">
                <a:latin typeface="Arial" pitchFamily="34" charset="0"/>
                <a:cs typeface="Arial" pitchFamily="34" charset="0"/>
              </a:rPr>
              <a:t>Schematic Diagram for </a:t>
            </a:r>
            <a:r>
              <a:rPr lang="en-US" sz="3100" dirty="0" err="1">
                <a:latin typeface="Arial" pitchFamily="34" charset="0"/>
                <a:cs typeface="Arial" pitchFamily="34" charset="0"/>
              </a:rPr>
              <a:t>Kudra</a:t>
            </a:r>
            <a:r>
              <a:rPr lang="en-US" sz="3100" dirty="0">
                <a:latin typeface="Arial" pitchFamily="34" charset="0"/>
                <a:cs typeface="Arial" pitchFamily="34" charset="0"/>
              </a:rPr>
              <a:t> Weir System under </a:t>
            </a:r>
            <a:r>
              <a:rPr lang="en-US" sz="3100" dirty="0" err="1">
                <a:latin typeface="Arial" pitchFamily="34" charset="0"/>
                <a:cs typeface="Arial" pitchFamily="34" charset="0"/>
              </a:rPr>
              <a:t>Durgawati</a:t>
            </a:r>
            <a:r>
              <a:rPr lang="en-US" sz="3100" dirty="0">
                <a:latin typeface="Arial" pitchFamily="34" charset="0"/>
                <a:cs typeface="Arial" pitchFamily="34" charset="0"/>
              </a:rPr>
              <a:t> Reservoir Project</a:t>
            </a:r>
            <a:r>
              <a:rPr lang="en-US" sz="6600" dirty="0">
                <a:latin typeface="Arial" pitchFamily="34" charset="0"/>
                <a:cs typeface="Arial" pitchFamily="34" charset="0"/>
              </a:rPr>
              <a:t/>
            </a:r>
            <a:br>
              <a:rPr lang="en-US" sz="6600" dirty="0">
                <a:latin typeface="Arial" pitchFamily="34" charset="0"/>
                <a:cs typeface="Arial" pitchFamily="34" charset="0"/>
              </a:rPr>
            </a:br>
            <a:r>
              <a:rPr lang="en-US" sz="4400" dirty="0">
                <a:latin typeface="Arial" pitchFamily="34" charset="0"/>
                <a:cs typeface="Arial" pitchFamily="34" charset="0"/>
              </a:rPr>
              <a:t/>
            </a:r>
            <a:br>
              <a:rPr lang="en-US" sz="4400" dirty="0">
                <a:latin typeface="Arial" pitchFamily="34" charset="0"/>
                <a:cs typeface="Arial" pitchFamily="34" charset="0"/>
              </a:rPr>
            </a:br>
            <a:endParaRPr lang="en-US" dirty="0"/>
          </a:p>
        </p:txBody>
      </p:sp>
      <p:pic>
        <p:nvPicPr>
          <p:cNvPr id="3074" name="Picture 2" descr="C:\Users\abc\Desktop\Schematic Diagram Kudara Weir copy.jpg"/>
          <p:cNvPicPr>
            <a:picLocks noChangeAspect="1" noChangeArrowheads="1"/>
          </p:cNvPicPr>
          <p:nvPr/>
        </p:nvPicPr>
        <p:blipFill>
          <a:blip r:embed="rId2" cstate="print"/>
          <a:srcRect/>
          <a:stretch>
            <a:fillRect/>
          </a:stretch>
        </p:blipFill>
        <p:spPr bwMode="auto">
          <a:xfrm>
            <a:off x="386923" y="1357298"/>
            <a:ext cx="8899984" cy="5214974"/>
          </a:xfrm>
          <a:prstGeom prst="rect">
            <a:avLst/>
          </a:prstGeom>
          <a:noFill/>
        </p:spPr>
      </p:pic>
      <p:sp>
        <p:nvSpPr>
          <p:cNvPr id="5"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2" name="Rectangle 1">
            <a:extLst>
              <a:ext uri="{FF2B5EF4-FFF2-40B4-BE49-F238E27FC236}">
                <a16:creationId xmlns:a16="http://schemas.microsoft.com/office/drawing/2014/main" xmlns="" id="{F684D3BC-7CD1-45A8-86FD-2435093167E4}"/>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393221874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541736" y="428625"/>
          <a:ext cx="8977375" cy="6047928"/>
        </p:xfrm>
        <a:graphic>
          <a:graphicData uri="http://schemas.openxmlformats.org/drawingml/2006/table">
            <a:tbl>
              <a:tblPr/>
              <a:tblGrid>
                <a:gridCol w="795707"/>
                <a:gridCol w="1617083"/>
                <a:gridCol w="795707"/>
                <a:gridCol w="795707"/>
                <a:gridCol w="795707"/>
                <a:gridCol w="795707"/>
                <a:gridCol w="795707"/>
                <a:gridCol w="834210"/>
                <a:gridCol w="837418"/>
                <a:gridCol w="914422"/>
              </a:tblGrid>
              <a:tr h="357360">
                <a:tc gridSpan="10">
                  <a:txBody>
                    <a:bodyPr/>
                    <a:lstStyle/>
                    <a:p>
                      <a:pPr algn="ctr" rtl="0" fontAlgn="b"/>
                      <a:r>
                        <a:rPr lang="en-US" sz="1800" b="1" i="0" u="none" strike="noStrike" baseline="0" dirty="0" smtClean="0">
                          <a:solidFill>
                            <a:srgbClr val="000000"/>
                          </a:solidFill>
                          <a:latin typeface="+mn-lt"/>
                        </a:rPr>
                        <a:t>7</a:t>
                      </a:r>
                      <a:r>
                        <a:rPr lang="en-US" sz="1800" b="1" i="0" u="none" strike="noStrike" baseline="30000" dirty="0" smtClean="0">
                          <a:solidFill>
                            <a:srgbClr val="000000"/>
                          </a:solidFill>
                          <a:latin typeface="+mn-lt"/>
                        </a:rPr>
                        <a:t>th</a:t>
                      </a:r>
                      <a:r>
                        <a:rPr lang="en-US" sz="1800" b="1" i="0" u="none" strike="noStrike" dirty="0" smtClean="0">
                          <a:solidFill>
                            <a:srgbClr val="000000"/>
                          </a:solidFill>
                          <a:latin typeface="+mn-lt"/>
                        </a:rPr>
                        <a:t> PIRC Meeting  (virtual, 11</a:t>
                      </a:r>
                      <a:r>
                        <a:rPr lang="en-US" sz="1800" b="1" i="0" u="none" strike="noStrike" baseline="30000" dirty="0" smtClean="0">
                          <a:solidFill>
                            <a:srgbClr val="000000"/>
                          </a:solidFill>
                          <a:latin typeface="+mn-lt"/>
                        </a:rPr>
                        <a:t>th</a:t>
                      </a:r>
                      <a:r>
                        <a:rPr lang="en-US" sz="1800" b="1" i="0" u="none" strike="noStrike" dirty="0" smtClean="0">
                          <a:solidFill>
                            <a:srgbClr val="000000"/>
                          </a:solidFill>
                          <a:latin typeface="+mn-lt"/>
                        </a:rPr>
                        <a:t> Sept 2020): Progress Review Presentations </a:t>
                      </a:r>
                      <a:endParaRPr lang="en-US" sz="1800" b="1" i="0" u="none" strike="noStrike" dirty="0">
                        <a:solidFill>
                          <a:srgbClr val="000000"/>
                        </a:solidFill>
                        <a:latin typeface="+mn-lt"/>
                      </a:endParaRPr>
                    </a:p>
                  </a:txBody>
                  <a:tcPr marL="7263" marR="7263" marT="6704"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352210">
                <a:tc gridSpan="10">
                  <a:txBody>
                    <a:bodyPr/>
                    <a:lstStyle/>
                    <a:p>
                      <a:pPr algn="ctr" rtl="0" fontAlgn="b"/>
                      <a:r>
                        <a:rPr lang="en-US" sz="1800" b="1" i="0" u="none" strike="noStrike" dirty="0">
                          <a:solidFill>
                            <a:srgbClr val="7030A0"/>
                          </a:solidFill>
                          <a:latin typeface="Arial Narrow"/>
                        </a:rPr>
                        <a:t>TOTAL EXPENDITURE PROGRESS</a:t>
                      </a:r>
                    </a:p>
                  </a:txBody>
                  <a:tcPr marL="7263" marR="7263" marT="6704"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311249">
                <a:tc gridSpan="10">
                  <a:txBody>
                    <a:bodyPr/>
                    <a:lstStyle/>
                    <a:p>
                      <a:pPr algn="r" rtl="0" fontAlgn="b"/>
                      <a:r>
                        <a:rPr lang="en-US" sz="1600" b="1" i="0" u="none" strike="noStrike" dirty="0">
                          <a:solidFill>
                            <a:srgbClr val="000000"/>
                          </a:solidFill>
                          <a:latin typeface="Arial Narrow"/>
                        </a:rPr>
                        <a:t>(TE  in Rs. </a:t>
                      </a:r>
                      <a:r>
                        <a:rPr lang="en-US" sz="1600" b="1" i="0" u="none" strike="noStrike" dirty="0" err="1">
                          <a:solidFill>
                            <a:srgbClr val="000000"/>
                          </a:solidFill>
                          <a:latin typeface="Arial Narrow"/>
                        </a:rPr>
                        <a:t>Crores</a:t>
                      </a:r>
                      <a:r>
                        <a:rPr lang="en-US" sz="1600" b="1" i="0" u="none" strike="noStrike" dirty="0">
                          <a:solidFill>
                            <a:srgbClr val="000000"/>
                          </a:solidFill>
                          <a:latin typeface="Arial Narrow"/>
                        </a:rPr>
                        <a:t>)</a:t>
                      </a:r>
                    </a:p>
                  </a:txBody>
                  <a:tcPr marL="7263" marR="7263" marT="6704"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311249">
                <a:tc rowSpan="2">
                  <a:txBody>
                    <a:bodyPr/>
                    <a:lstStyle/>
                    <a:p>
                      <a:pPr algn="ctr" rtl="0" fontAlgn="t"/>
                      <a:r>
                        <a:rPr lang="en-US" sz="1600" b="1" i="0" u="none" strike="noStrike" dirty="0" err="1">
                          <a:solidFill>
                            <a:srgbClr val="000000"/>
                          </a:solidFill>
                          <a:latin typeface="Arial Narrow"/>
                        </a:rPr>
                        <a:t>S.No</a:t>
                      </a:r>
                      <a:r>
                        <a:rPr lang="en-US" sz="1600" b="1" i="0" u="none" strike="noStrike" dirty="0">
                          <a:solidFill>
                            <a:srgbClr val="000000"/>
                          </a:solidFill>
                          <a:latin typeface="Arial Narrow"/>
                        </a:rPr>
                        <a:t>.</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600" b="1" i="0" u="none" strike="noStrike" dirty="0">
                          <a:solidFill>
                            <a:srgbClr val="000000"/>
                          </a:solidFill>
                          <a:latin typeface="Arial Narrow"/>
                        </a:rPr>
                        <a:t>Project</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600" b="1" i="0" u="none" strike="noStrike">
                          <a:solidFill>
                            <a:srgbClr val="000000"/>
                          </a:solidFill>
                          <a:latin typeface="Arial Narrow"/>
                        </a:rPr>
                        <a:t>Total Expenditure target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gridSpan="6">
                  <a:txBody>
                    <a:bodyPr/>
                    <a:lstStyle/>
                    <a:p>
                      <a:pPr algn="ctr" rtl="0" fontAlgn="t"/>
                      <a:r>
                        <a:rPr lang="en-US" sz="1600" b="1" i="0" u="none" strike="noStrike" dirty="0">
                          <a:solidFill>
                            <a:srgbClr val="000000"/>
                          </a:solidFill>
                          <a:latin typeface="Arial Narrow"/>
                        </a:rPr>
                        <a:t>Total Expenditure Progress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a:txBody>
                    <a:bodyPr/>
                    <a:lstStyle/>
                    <a:p>
                      <a:pPr algn="ctr" rtl="0" fontAlgn="t"/>
                      <a:r>
                        <a:rPr lang="en-US" sz="1600" b="1" i="0" u="none" strike="noStrike">
                          <a:solidFill>
                            <a:srgbClr val="000000"/>
                          </a:solidFill>
                          <a:latin typeface="Arial Narrow"/>
                        </a:rPr>
                        <a:t>Target for 2020-21</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r h="899163">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600" b="1" i="0" u="none" strike="noStrike" dirty="0">
                          <a:solidFill>
                            <a:srgbClr val="000000"/>
                          </a:solidFill>
                          <a:latin typeface="Arial Narrow"/>
                        </a:rPr>
                        <a:t>2016-17</a:t>
                      </a:r>
                    </a:p>
                  </a:txBody>
                  <a:tcPr marL="7263" marR="7263" marT="6704"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2017-18</a:t>
                      </a:r>
                    </a:p>
                  </a:txBody>
                  <a:tcPr marL="7263" marR="7263" marT="6704"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2018-19</a:t>
                      </a:r>
                    </a:p>
                  </a:txBody>
                  <a:tcPr marL="7263" marR="7263" marT="6704"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da-DK" sz="1600" b="1" i="0" u="none" strike="noStrike" dirty="0">
                          <a:solidFill>
                            <a:srgbClr val="000000"/>
                          </a:solidFill>
                          <a:latin typeface="Arial Narrow"/>
                        </a:rPr>
                        <a:t>2019- </a:t>
                      </a:r>
                      <a:r>
                        <a:rPr lang="da-DK" sz="1600" b="1" i="0" u="none" strike="noStrike" dirty="0" smtClean="0">
                          <a:solidFill>
                            <a:srgbClr val="000000"/>
                          </a:solidFill>
                          <a:latin typeface="Arial Narrow"/>
                        </a:rPr>
                        <a:t>20</a:t>
                      </a:r>
                      <a:endParaRPr lang="da-DK" sz="1600" b="1" i="0" u="none" strike="noStrike" dirty="0">
                        <a:solidFill>
                          <a:srgbClr val="000000"/>
                        </a:solidFill>
                        <a:latin typeface="Arial Narrow"/>
                      </a:endParaRPr>
                    </a:p>
                  </a:txBody>
                  <a:tcPr marL="7263" marR="7263" marT="6704"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Total </a:t>
                      </a:r>
                    </a:p>
                  </a:txBody>
                  <a:tcPr marL="7263" marR="7263" marT="6704" marB="0" vert="vert">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 Progress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vMerge="1">
                  <a:txBody>
                    <a:bodyPr/>
                    <a:lstStyle/>
                    <a:p>
                      <a:endParaRPr lang="en-US"/>
                    </a:p>
                  </a:txBody>
                  <a:tcPr/>
                </a:tc>
              </a:tr>
              <a:tr h="345832">
                <a:tc>
                  <a:txBody>
                    <a:bodyPr/>
                    <a:lstStyle/>
                    <a:p>
                      <a:pPr algn="ctr" rtl="0" fontAlgn="t"/>
                      <a:r>
                        <a:rPr lang="en-US" sz="1600" b="0" i="0" u="none" strike="noStrike">
                          <a:solidFill>
                            <a:srgbClr val="000000"/>
                          </a:solidFill>
                          <a:latin typeface="Arial Narrow"/>
                        </a:rPr>
                        <a:t>1</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err="1">
                          <a:solidFill>
                            <a:srgbClr val="000000"/>
                          </a:solidFill>
                          <a:latin typeface="Arial Narrow"/>
                        </a:rPr>
                        <a:t>Sindh</a:t>
                      </a:r>
                      <a:r>
                        <a:rPr lang="en-US" sz="1600" b="0" i="0" u="none" strike="noStrike" dirty="0">
                          <a:solidFill>
                            <a:srgbClr val="000000"/>
                          </a:solidFill>
                          <a:latin typeface="Arial Narrow"/>
                        </a:rPr>
                        <a:t> Phase II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361.531</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70.895</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76.687</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26.967</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11.50</a:t>
                      </a:r>
                      <a:r>
                        <a:rPr lang="en-US" sz="1600" b="0" i="0" u="none" strike="noStrike" dirty="0">
                          <a:solidFill>
                            <a:srgbClr val="000000"/>
                          </a:solidFill>
                          <a:latin typeface="Arial Narrow"/>
                        </a:rPr>
                        <a:t>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186.05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51</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2.72</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45832">
                <a:tc>
                  <a:txBody>
                    <a:bodyPr/>
                    <a:lstStyle/>
                    <a:p>
                      <a:pPr algn="ctr" rtl="0" fontAlgn="t"/>
                      <a:r>
                        <a:rPr lang="en-US" sz="1600" b="0" i="0" u="none" strike="noStrike">
                          <a:solidFill>
                            <a:srgbClr val="000000"/>
                          </a:solidFill>
                          <a:latin typeface="Arial Narrow"/>
                        </a:rPr>
                        <a:t>2</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Ban </a:t>
                      </a:r>
                      <a:r>
                        <a:rPr lang="en-US" sz="1600" b="0" i="0" u="none" strike="noStrike" dirty="0" err="1">
                          <a:solidFill>
                            <a:srgbClr val="000000"/>
                          </a:solidFill>
                          <a:latin typeface="Arial Narrow"/>
                        </a:rPr>
                        <a:t>Sagar</a:t>
                      </a:r>
                      <a:r>
                        <a:rPr lang="en-US" sz="1600" b="0" i="0" u="none" strike="noStrike" dirty="0">
                          <a:solidFill>
                            <a:srgbClr val="000000"/>
                          </a:solidFill>
                          <a:latin typeface="Arial Narrow"/>
                        </a:rPr>
                        <a:t>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448.6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49.012</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38.529</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27.936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17.53</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133.01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30</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5.01</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45832">
                <a:tc>
                  <a:txBody>
                    <a:bodyPr/>
                    <a:lstStyle/>
                    <a:p>
                      <a:pPr algn="ctr" rtl="0" fontAlgn="t"/>
                      <a:r>
                        <a:rPr lang="en-US" sz="1600" b="0" i="0" u="none" strike="noStrike">
                          <a:solidFill>
                            <a:srgbClr val="000000"/>
                          </a:solidFill>
                          <a:latin typeface="Arial Narrow"/>
                        </a:rPr>
                        <a:t>3</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Pench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102.438</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14.609</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13.723</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9.067</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12.15</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49.549</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48</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8.06</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45832">
                <a:tc>
                  <a:txBody>
                    <a:bodyPr/>
                    <a:lstStyle/>
                    <a:p>
                      <a:pPr algn="ctr" rtl="0" fontAlgn="t"/>
                      <a:r>
                        <a:rPr lang="en-US" sz="1600" b="0" i="0" u="none" strike="noStrike">
                          <a:solidFill>
                            <a:srgbClr val="000000"/>
                          </a:solidFill>
                          <a:latin typeface="Arial Narrow"/>
                        </a:rPr>
                        <a:t>4</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Mahan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54.52</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5.59</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12.6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0.11</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3.40</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21.7</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40</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1.00</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45832">
                <a:tc>
                  <a:txBody>
                    <a:bodyPr/>
                    <a:lstStyle/>
                    <a:p>
                      <a:pPr algn="ctr" rtl="0" fontAlgn="t"/>
                      <a:r>
                        <a:rPr lang="en-US" sz="1600" b="0" i="0" u="none" strike="noStrike">
                          <a:solidFill>
                            <a:srgbClr val="000000"/>
                          </a:solidFill>
                          <a:latin typeface="Arial Narrow"/>
                        </a:rPr>
                        <a:t>5</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err="1">
                          <a:solidFill>
                            <a:srgbClr val="000000"/>
                          </a:solidFill>
                          <a:latin typeface="Arial Narrow"/>
                        </a:rPr>
                        <a:t>Singhpur</a:t>
                      </a:r>
                      <a:r>
                        <a:rPr lang="en-US" sz="1600" b="0" i="0" u="none" strike="noStrike" dirty="0">
                          <a:solidFill>
                            <a:srgbClr val="000000"/>
                          </a:solidFill>
                          <a:latin typeface="Arial Narrow"/>
                        </a:rPr>
                        <a:t>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21.39</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4.73</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8.1</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0.00</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12.83</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60</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45832">
                <a:tc>
                  <a:txBody>
                    <a:bodyPr/>
                    <a:lstStyle/>
                    <a:p>
                      <a:pPr algn="ctr" rtl="0" fontAlgn="t"/>
                      <a:r>
                        <a:rPr lang="en-US" sz="1600" b="0" i="0" u="none" strike="noStrike">
                          <a:solidFill>
                            <a:srgbClr val="000000"/>
                          </a:solidFill>
                          <a:latin typeface="Arial Narrow"/>
                        </a:rPr>
                        <a:t>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Mahuar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33.596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16.06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7.183</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1.04</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25.343</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75</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45832">
                <a:tc>
                  <a:txBody>
                    <a:bodyPr/>
                    <a:lstStyle/>
                    <a:p>
                      <a:pPr algn="ctr" rtl="0" fontAlgn="t"/>
                      <a:r>
                        <a:rPr lang="en-US" sz="1600" b="0" i="0" u="none" strike="noStrike">
                          <a:solidFill>
                            <a:srgbClr val="000000"/>
                          </a:solidFill>
                          <a:latin typeface="Arial Narrow"/>
                        </a:rPr>
                        <a:t>7</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Sagad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35.374</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2.92</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7.034</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11.771</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1.29</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23.015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65</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0</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45832">
                <a:tc>
                  <a:txBody>
                    <a:bodyPr/>
                    <a:lstStyle/>
                    <a:p>
                      <a:pPr algn="ctr" rtl="0" fontAlgn="t"/>
                      <a:r>
                        <a:rPr lang="en-US" sz="1600" b="0" i="0" u="none" strike="noStrike">
                          <a:solidFill>
                            <a:srgbClr val="000000"/>
                          </a:solidFill>
                          <a:latin typeface="Arial Narrow"/>
                        </a:rPr>
                        <a:t>8</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Mahi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128.338</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2.656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15.787</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11.393</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9.71</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39.546</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31</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2.71</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45832">
                <a:tc>
                  <a:txBody>
                    <a:bodyPr/>
                    <a:lstStyle/>
                    <a:p>
                      <a:pPr algn="ctr" rtl="0" fontAlgn="t"/>
                      <a:r>
                        <a:rPr lang="en-US" sz="1600" b="0" i="0" u="none" strike="noStrike">
                          <a:solidFill>
                            <a:srgbClr val="000000"/>
                          </a:solidFill>
                          <a:latin typeface="Arial Narrow"/>
                        </a:rPr>
                        <a:t>9</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Sanjay Sagar (Bah)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36.19</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2.605</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3.4</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11.196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1.00</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18.201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50</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2.56</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92960">
                <a:tc>
                  <a:txBody>
                    <a:bodyPr/>
                    <a:lstStyle/>
                    <a:p>
                      <a:pPr algn="ctr" rtl="0" fontAlgn="t"/>
                      <a:r>
                        <a:rPr lang="en-US" sz="1600" b="0" i="0" u="none" strike="noStrike">
                          <a:solidFill>
                            <a:srgbClr val="000000"/>
                          </a:solidFill>
                          <a:latin typeface="Arial Narrow"/>
                        </a:rPr>
                        <a:t>10</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Bariyarpur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51.851</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12.675</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8.573</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1.533</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4.28</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27.061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a:solidFill>
                            <a:srgbClr val="000000"/>
                          </a:solidFill>
                          <a:latin typeface="Arial Narrow"/>
                          <a:ea typeface="+mn-ea"/>
                          <a:cs typeface="+mn-cs"/>
                        </a:rPr>
                        <a:t>52</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1.26</a:t>
                      </a:r>
                      <a:endParaRPr lang="en-US" sz="1600" b="0"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1249">
                <a:tc>
                  <a:txBody>
                    <a:bodyPr/>
                    <a:lstStyle/>
                    <a:p>
                      <a:pPr algn="l" rtl="0" fontAlgn="t"/>
                      <a:r>
                        <a:rPr lang="en-US" sz="1600" b="1" i="0" u="none" strike="noStrike">
                          <a:solidFill>
                            <a:srgbClr val="000000"/>
                          </a:solidFill>
                          <a:latin typeface="Arial Narrow"/>
                        </a:rPr>
                        <a:t>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Total </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dirty="0">
                          <a:solidFill>
                            <a:srgbClr val="000000"/>
                          </a:solidFill>
                          <a:latin typeface="Arial Narrow"/>
                        </a:rPr>
                        <a:t>1273.83</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a:solidFill>
                            <a:srgbClr val="000000"/>
                          </a:solidFill>
                          <a:latin typeface="Arial Narrow"/>
                        </a:rPr>
                        <a:t>181.752</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a:solidFill>
                            <a:srgbClr val="000000"/>
                          </a:solidFill>
                          <a:latin typeface="Arial Narrow"/>
                        </a:rPr>
                        <a:t>191.616</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a:solidFill>
                            <a:srgbClr val="000000"/>
                          </a:solidFill>
                          <a:latin typeface="Arial Narrow"/>
                        </a:rPr>
                        <a:t>101.033</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dirty="0" smtClean="0">
                          <a:solidFill>
                            <a:srgbClr val="000000"/>
                          </a:solidFill>
                          <a:latin typeface="Arial Narrow"/>
                        </a:rPr>
                        <a:t>61.90</a:t>
                      </a:r>
                      <a:endParaRPr lang="en-US" sz="1600" b="1"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r" fontAlgn="b"/>
                      <a:r>
                        <a:rPr lang="en-US" sz="1600" b="1" i="0" u="none" strike="noStrike" kern="1200" dirty="0" smtClean="0">
                          <a:solidFill>
                            <a:srgbClr val="000000"/>
                          </a:solidFill>
                          <a:latin typeface="Arial Narrow"/>
                          <a:ea typeface="+mn-ea"/>
                          <a:cs typeface="+mn-cs"/>
                        </a:rPr>
                        <a:t>536.301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ctr" defTabSz="914400" rtl="0" eaLnBrk="1" fontAlgn="t" latinLnBrk="0" hangingPunct="1"/>
                      <a:r>
                        <a:rPr lang="en-US" sz="1600" b="1" i="0" u="none" strike="noStrike" kern="1200" dirty="0">
                          <a:solidFill>
                            <a:srgbClr val="000000"/>
                          </a:solidFill>
                          <a:latin typeface="Arial Narrow"/>
                          <a:ea typeface="+mn-ea"/>
                          <a:cs typeface="+mn-cs"/>
                        </a:rPr>
                        <a:t>-</a:t>
                      </a: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dirty="0" smtClean="0">
                          <a:solidFill>
                            <a:srgbClr val="000000"/>
                          </a:solidFill>
                          <a:latin typeface="Arial Narrow"/>
                        </a:rPr>
                        <a:t>23.32</a:t>
                      </a:r>
                      <a:endParaRPr lang="en-US" sz="1600" b="1" i="0" u="none" strike="noStrike" dirty="0">
                        <a:solidFill>
                          <a:srgbClr val="000000"/>
                        </a:solidFill>
                        <a:latin typeface="Arial Narrow"/>
                      </a:endParaRPr>
                    </a:p>
                  </a:txBody>
                  <a:tcPr marL="7263" marR="7263" marT="670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bl>
          </a:graphicData>
        </a:graphic>
      </p:graphicFrame>
    </p:spTree>
    <p:extLst>
      <p:ext uri="{BB962C8B-B14F-4D97-AF65-F5344CB8AC3E}">
        <p14:creationId xmlns:p14="http://schemas.microsoft.com/office/powerpoint/2010/main" val="2181171865"/>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0" y="326215"/>
            <a:ext cx="9906000" cy="1325563"/>
          </a:xfrm>
        </p:spPr>
        <p:txBody>
          <a:bodyPr>
            <a:normAutofit/>
          </a:bodyPr>
          <a:lstStyle/>
          <a:p>
            <a:pPr algn="ctr"/>
            <a:r>
              <a:rPr lang="en-US" sz="1800" dirty="0">
                <a:latin typeface="Arial" pitchFamily="34" charset="0"/>
                <a:cs typeface="Arial" pitchFamily="34" charset="0"/>
              </a:rPr>
              <a:t>Schematic Diagram Showing the Land Acquisition Issues in  </a:t>
            </a:r>
            <a:r>
              <a:rPr lang="en-US" sz="1800" dirty="0" err="1">
                <a:latin typeface="Arial" pitchFamily="34" charset="0"/>
                <a:cs typeface="Arial" pitchFamily="34" charset="0"/>
              </a:rPr>
              <a:t>Durgawati</a:t>
            </a:r>
            <a:r>
              <a:rPr lang="en-US" sz="1800" dirty="0">
                <a:latin typeface="Arial" pitchFamily="34" charset="0"/>
                <a:cs typeface="Arial" pitchFamily="34" charset="0"/>
              </a:rPr>
              <a:t> Reservoir Project</a:t>
            </a:r>
            <a:r>
              <a:rPr lang="en-US" sz="4400" dirty="0">
                <a:latin typeface="Arial" pitchFamily="34" charset="0"/>
                <a:cs typeface="Arial" pitchFamily="34" charset="0"/>
              </a:rPr>
              <a:t/>
            </a:r>
            <a:br>
              <a:rPr lang="en-US" sz="4400" dirty="0">
                <a:latin typeface="Arial" pitchFamily="34" charset="0"/>
                <a:cs typeface="Arial" pitchFamily="34" charset="0"/>
              </a:rPr>
            </a:br>
            <a:endParaRPr lang="en-US" dirty="0"/>
          </a:p>
        </p:txBody>
      </p:sp>
      <p:sp>
        <p:nvSpPr>
          <p:cNvPr id="4" name="Title 2"/>
          <p:cNvSpPr txBox="1">
            <a:spLocks/>
          </p:cNvSpPr>
          <p:nvPr/>
        </p:nvSpPr>
        <p:spPr>
          <a:xfrm>
            <a:off x="495300" y="326214"/>
            <a:ext cx="8915400" cy="1091423"/>
          </a:xfrm>
          <a:prstGeom prst="rect">
            <a:avLst/>
          </a:prstGeom>
        </p:spPr>
        <p:txBody>
          <a:bodyPr vert="horz" lIns="0" rIns="0" bIns="0" anchor="b">
            <a:normAutofit fontScale="82500" lnSpcReduction="20000"/>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chemeClr val="tx2"/>
                </a:solidFill>
                <a:effectLst/>
                <a:uLnTx/>
                <a:uFillTx/>
                <a:latin typeface="Arial" pitchFamily="34" charset="0"/>
                <a:ea typeface="+mj-ea"/>
                <a:cs typeface="Arial" pitchFamily="34" charset="0"/>
              </a:rPr>
              <a:t/>
            </a:r>
            <a:br>
              <a:rPr kumimoji="0" lang="en-US" sz="4400" b="0" i="0" u="none" strike="noStrike" kern="1200" cap="none" spc="0" normalizeH="0" baseline="0" noProof="0" dirty="0">
                <a:ln>
                  <a:noFill/>
                </a:ln>
                <a:solidFill>
                  <a:schemeClr val="tx2"/>
                </a:solidFill>
                <a:effectLst/>
                <a:uLnTx/>
                <a:uFillTx/>
                <a:latin typeface="Arial" pitchFamily="34" charset="0"/>
                <a:ea typeface="+mj-ea"/>
                <a:cs typeface="Arial" pitchFamily="34" charset="0"/>
              </a:rPr>
            </a:br>
            <a:endParaRPr kumimoji="0" lang="en-US" sz="5000" b="0" i="0" u="none" strike="noStrike" kern="1200" cap="none" spc="0" normalizeH="0" baseline="0" noProof="0" dirty="0">
              <a:ln>
                <a:noFill/>
              </a:ln>
              <a:solidFill>
                <a:schemeClr val="tx2"/>
              </a:solidFill>
              <a:effectLst/>
              <a:uLnTx/>
              <a:uFillTx/>
              <a:latin typeface="+mj-lt"/>
              <a:ea typeface="+mj-ea"/>
              <a:cs typeface="+mj-cs"/>
            </a:endParaRPr>
          </a:p>
        </p:txBody>
      </p:sp>
      <p:sp>
        <p:nvSpPr>
          <p:cNvPr id="6"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2" name="Rectangle 1">
            <a:extLst>
              <a:ext uri="{FF2B5EF4-FFF2-40B4-BE49-F238E27FC236}">
                <a16:creationId xmlns:a16="http://schemas.microsoft.com/office/drawing/2014/main" xmlns="" id="{16AC8E47-117B-4AC4-9CB6-AE50DEA40AE7}"/>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pic>
        <p:nvPicPr>
          <p:cNvPr id="7" name="Picture 6">
            <a:extLst>
              <a:ext uri="{FF2B5EF4-FFF2-40B4-BE49-F238E27FC236}">
                <a16:creationId xmlns:a16="http://schemas.microsoft.com/office/drawing/2014/main" xmlns="" id="{5D2AA1CA-3680-4716-AA92-9986C7C962A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15470" y="986828"/>
            <a:ext cx="9090257" cy="5369523"/>
          </a:xfrm>
          <a:prstGeom prst="rect">
            <a:avLst/>
          </a:prstGeom>
        </p:spPr>
      </p:pic>
    </p:spTree>
    <p:extLst>
      <p:ext uri="{BB962C8B-B14F-4D97-AF65-F5344CB8AC3E}">
        <p14:creationId xmlns:p14="http://schemas.microsoft.com/office/powerpoint/2010/main" val="1947723027"/>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19866" y="678253"/>
            <a:ext cx="8956298" cy="430887"/>
          </a:xfrm>
          <a:prstGeom prst="rect">
            <a:avLst/>
          </a:prstGeom>
          <a:noFill/>
        </p:spPr>
        <p:txBody>
          <a:bodyPr wrap="none" rtlCol="0">
            <a:spAutoFit/>
          </a:bodyPr>
          <a:lstStyle/>
          <a:p>
            <a:r>
              <a:rPr lang="en-US" sz="2200" dirty="0">
                <a:latin typeface="Arial" pitchFamily="34" charset="0"/>
                <a:ea typeface="+mj-ea"/>
                <a:cs typeface="Arial" pitchFamily="34" charset="0"/>
              </a:rPr>
              <a:t>Photographs for Field  Channels and Infrastructure for Micro Irrigation</a:t>
            </a:r>
            <a:r>
              <a:rPr lang="en-US" sz="2200" dirty="0"/>
              <a:t>.</a:t>
            </a:r>
          </a:p>
        </p:txBody>
      </p:sp>
      <p:sp>
        <p:nvSpPr>
          <p:cNvPr id="7"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pic>
        <p:nvPicPr>
          <p:cNvPr id="10" name="Picture 9">
            <a:extLst>
              <a:ext uri="{FF2B5EF4-FFF2-40B4-BE49-F238E27FC236}">
                <a16:creationId xmlns:a16="http://schemas.microsoft.com/office/drawing/2014/main" xmlns="" id="{0AA94328-59FF-43E0-96D3-7E8356A1F0C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1000" y="1186774"/>
            <a:ext cx="4372069" cy="5068112"/>
          </a:xfrm>
          <a:prstGeom prst="rect">
            <a:avLst/>
          </a:prstGeom>
        </p:spPr>
      </p:pic>
      <p:pic>
        <p:nvPicPr>
          <p:cNvPr id="12" name="Picture 11">
            <a:extLst>
              <a:ext uri="{FF2B5EF4-FFF2-40B4-BE49-F238E27FC236}">
                <a16:creationId xmlns:a16="http://schemas.microsoft.com/office/drawing/2014/main" xmlns="" id="{5F223F4B-7F90-49DA-BF11-F360599BFF3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53000" y="1186774"/>
            <a:ext cx="4471657" cy="5028288"/>
          </a:xfrm>
          <a:prstGeom prst="rect">
            <a:avLst/>
          </a:prstGeom>
        </p:spPr>
      </p:pic>
      <p:sp>
        <p:nvSpPr>
          <p:cNvPr id="2" name="Rectangle 1">
            <a:extLst>
              <a:ext uri="{FF2B5EF4-FFF2-40B4-BE49-F238E27FC236}">
                <a16:creationId xmlns:a16="http://schemas.microsoft.com/office/drawing/2014/main" xmlns="" id="{9A5F9DFF-8B54-4EF3-8190-76FEAF444311}"/>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266607084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IN" dirty="0"/>
              <a:t>BIHAR</a:t>
            </a:r>
          </a:p>
        </p:txBody>
      </p:sp>
      <p:sp>
        <p:nvSpPr>
          <p:cNvPr id="2" name="Rectangle 1">
            <a:extLst>
              <a:ext uri="{FF2B5EF4-FFF2-40B4-BE49-F238E27FC236}">
                <a16:creationId xmlns:a16="http://schemas.microsoft.com/office/drawing/2014/main" xmlns="" id="{CE61879D-B543-4529-82E2-D612FDC53DC2}"/>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pic>
        <p:nvPicPr>
          <p:cNvPr id="7" name="Content Placeholder 3" descr="IMG_20190509_180624.jpg">
            <a:extLst>
              <a:ext uri="{FF2B5EF4-FFF2-40B4-BE49-F238E27FC236}">
                <a16:creationId xmlns:a16="http://schemas.microsoft.com/office/drawing/2014/main" xmlns="" id="{20187803-A4B4-4B2C-8528-A60F74C60CB9}"/>
              </a:ext>
            </a:extLst>
          </p:cNvPr>
          <p:cNvPicPr>
            <a:picLocks noGrp="1" noChangeAspect="1"/>
          </p:cNvPicPr>
          <p:nvPr>
            <p:ph idx="1"/>
          </p:nvPr>
        </p:nvPicPr>
        <p:blipFill>
          <a:blip r:embed="rId2" cstate="print"/>
          <a:stretch>
            <a:fillRect/>
          </a:stretch>
        </p:blipFill>
        <p:spPr>
          <a:xfrm>
            <a:off x="5181533" y="601715"/>
            <a:ext cx="4255055" cy="5799088"/>
          </a:xfrm>
        </p:spPr>
      </p:pic>
      <p:pic>
        <p:nvPicPr>
          <p:cNvPr id="5" name="Picture 4">
            <a:extLst>
              <a:ext uri="{FF2B5EF4-FFF2-40B4-BE49-F238E27FC236}">
                <a16:creationId xmlns:a16="http://schemas.microsoft.com/office/drawing/2014/main" xmlns="" id="{E0CEDAFE-A4B4-49F3-B1D1-1F89555D0AC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18105" y="1358428"/>
            <a:ext cx="5613967" cy="4381877"/>
          </a:xfrm>
          <a:prstGeom prst="rect">
            <a:avLst/>
          </a:prstGeom>
        </p:spPr>
      </p:pic>
    </p:spTree>
    <p:extLst>
      <p:ext uri="{BB962C8B-B14F-4D97-AF65-F5344CB8AC3E}">
        <p14:creationId xmlns:p14="http://schemas.microsoft.com/office/powerpoint/2010/main" val="385129597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2" name="Rectangle 1">
            <a:extLst>
              <a:ext uri="{FF2B5EF4-FFF2-40B4-BE49-F238E27FC236}">
                <a16:creationId xmlns:a16="http://schemas.microsoft.com/office/drawing/2014/main" xmlns="" id="{F41EE9CF-E1D7-47B8-AAD5-FB15F30AD77D}"/>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pic>
        <p:nvPicPr>
          <p:cNvPr id="8" name="Picture 7">
            <a:extLst>
              <a:ext uri="{FF2B5EF4-FFF2-40B4-BE49-F238E27FC236}">
                <a16:creationId xmlns:a16="http://schemas.microsoft.com/office/drawing/2014/main" xmlns="" id="{6157FE62-DED8-4CAB-97AE-6706B3F18D2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1341" y="801278"/>
            <a:ext cx="9040304" cy="5555073"/>
          </a:xfrm>
          <a:prstGeom prst="rect">
            <a:avLst/>
          </a:prstGeom>
        </p:spPr>
      </p:pic>
    </p:spTree>
    <p:extLst>
      <p:ext uri="{BB962C8B-B14F-4D97-AF65-F5344CB8AC3E}">
        <p14:creationId xmlns:p14="http://schemas.microsoft.com/office/powerpoint/2010/main" val="925084975"/>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2" name="Rectangle 1">
            <a:extLst>
              <a:ext uri="{FF2B5EF4-FFF2-40B4-BE49-F238E27FC236}">
                <a16:creationId xmlns:a16="http://schemas.microsoft.com/office/drawing/2014/main" xmlns="" id="{F41EE9CF-E1D7-47B8-AAD5-FB15F30AD77D}"/>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pic>
        <p:nvPicPr>
          <p:cNvPr id="4" name="Picture 3">
            <a:extLst>
              <a:ext uri="{FF2B5EF4-FFF2-40B4-BE49-F238E27FC236}">
                <a16:creationId xmlns:a16="http://schemas.microsoft.com/office/drawing/2014/main" xmlns="" id="{F0651EB9-9B7C-4EEB-BEA8-BDE5318C73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1000" y="829559"/>
            <a:ext cx="9144000" cy="5458120"/>
          </a:xfrm>
          <a:prstGeom prst="rect">
            <a:avLst/>
          </a:prstGeom>
        </p:spPr>
      </p:pic>
    </p:spTree>
    <p:extLst>
      <p:ext uri="{BB962C8B-B14F-4D97-AF65-F5344CB8AC3E}">
        <p14:creationId xmlns:p14="http://schemas.microsoft.com/office/powerpoint/2010/main" val="1608645706"/>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2" name="Rectangle 1">
            <a:extLst>
              <a:ext uri="{FF2B5EF4-FFF2-40B4-BE49-F238E27FC236}">
                <a16:creationId xmlns:a16="http://schemas.microsoft.com/office/drawing/2014/main" xmlns="" id="{F41EE9CF-E1D7-47B8-AAD5-FB15F30AD77D}"/>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pic>
        <p:nvPicPr>
          <p:cNvPr id="4" name="Picture 3">
            <a:extLst>
              <a:ext uri="{FF2B5EF4-FFF2-40B4-BE49-F238E27FC236}">
                <a16:creationId xmlns:a16="http://schemas.microsoft.com/office/drawing/2014/main" xmlns="" id="{5CD6570B-2E42-42D6-BA2A-7DAFA665E5F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0767" y="876692"/>
            <a:ext cx="9021452" cy="5373279"/>
          </a:xfrm>
          <a:prstGeom prst="rect">
            <a:avLst/>
          </a:prstGeom>
        </p:spPr>
      </p:pic>
    </p:spTree>
    <p:extLst>
      <p:ext uri="{BB962C8B-B14F-4D97-AF65-F5344CB8AC3E}">
        <p14:creationId xmlns:p14="http://schemas.microsoft.com/office/powerpoint/2010/main" val="1771022772"/>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5"/>
          <p:cNvSpPr>
            <a:spLocks noGrp="1"/>
          </p:cNvSpPr>
          <p:nvPr>
            <p:ph type="ftr" sz="quarter" idx="11"/>
          </p:nvPr>
        </p:nvSpPr>
        <p:spPr>
          <a:xfrm>
            <a:off x="3281363" y="6356351"/>
            <a:ext cx="3343275" cy="365125"/>
          </a:xfrm>
        </p:spPr>
        <p:txBody>
          <a:bodyPr/>
          <a:lstStyle/>
          <a:p>
            <a:r>
              <a:rPr lang="en-IN" sz="1800" b="1" dirty="0">
                <a:solidFill>
                  <a:schemeClr val="tx1"/>
                </a:solidFill>
                <a:latin typeface="Book Antiqua" pitchFamily="18" charset="0"/>
              </a:rPr>
              <a:t>BIHAR</a:t>
            </a:r>
          </a:p>
        </p:txBody>
      </p:sp>
      <p:sp>
        <p:nvSpPr>
          <p:cNvPr id="5" name="Rounded Rectangle 4"/>
          <p:cNvSpPr/>
          <p:nvPr/>
        </p:nvSpPr>
        <p:spPr bwMode="auto">
          <a:xfrm>
            <a:off x="204952" y="1599244"/>
            <a:ext cx="9491827" cy="3445723"/>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5400" b="1" dirty="0">
                <a:solidFill>
                  <a:srgbClr val="FF0000"/>
                </a:solidFill>
                <a:cs typeface="Arial" panose="020B0604020202020204" pitchFamily="34" charset="0"/>
              </a:rPr>
              <a:t>THANKS………</a:t>
            </a:r>
          </a:p>
        </p:txBody>
      </p:sp>
      <p:sp>
        <p:nvSpPr>
          <p:cNvPr id="6" name="Content Placeholder 2"/>
          <p:cNvSpPr txBox="1">
            <a:spLocks/>
          </p:cNvSpPr>
          <p:nvPr/>
        </p:nvSpPr>
        <p:spPr>
          <a:xfrm>
            <a:off x="745085" y="1182415"/>
            <a:ext cx="8543925" cy="4572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Font typeface="Arial" panose="020B0604020202020204" pitchFamily="34" charset="0"/>
              <a:buNone/>
            </a:pPr>
            <a:endParaRPr lang="en-US" dirty="0"/>
          </a:p>
        </p:txBody>
      </p:sp>
      <p:sp>
        <p:nvSpPr>
          <p:cNvPr id="2" name="Rectangle 1">
            <a:extLst>
              <a:ext uri="{FF2B5EF4-FFF2-40B4-BE49-F238E27FC236}">
                <a16:creationId xmlns:a16="http://schemas.microsoft.com/office/drawing/2014/main" xmlns="" id="{AFACABD1-8F21-4759-94B6-FED176C388F8}"/>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3941431656"/>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281806" y="893378"/>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4000" b="1" dirty="0">
                <a:solidFill>
                  <a:srgbClr val="800000"/>
                </a:solidFill>
                <a:effectLst>
                  <a:outerShdw blurRad="38100" dist="38100" dir="2700000" algn="tl">
                    <a:srgbClr val="C0C0C0"/>
                  </a:outerShdw>
                </a:effectLst>
                <a:latin typeface="+mn-lt"/>
                <a:cs typeface="+mn-cs"/>
              </a:rPr>
              <a:t>Jharkhand</a:t>
            </a:r>
            <a:endParaRPr lang="en-US" sz="4000" b="1" dirty="0">
              <a:latin typeface="+mn-lt"/>
              <a:cs typeface="+mn-cs"/>
            </a:endParaRPr>
          </a:p>
        </p:txBody>
      </p:sp>
      <p:graphicFrame>
        <p:nvGraphicFramePr>
          <p:cNvPr id="4" name="Content Placeholder 3"/>
          <p:cNvGraphicFramePr>
            <a:graphicFrameLocks noGrp="1"/>
          </p:cNvGraphicFramePr>
          <p:nvPr>
            <p:extLst>
              <p:ext uri="{D42A27DB-BD31-4B8C-83A1-F6EECF244321}">
                <p14:modId xmlns:p14="http://schemas.microsoft.com/office/powerpoint/2010/main" val="2788635433"/>
              </p:ext>
            </p:extLst>
          </p:nvPr>
        </p:nvGraphicFramePr>
        <p:xfrm>
          <a:off x="319882" y="1800226"/>
          <a:ext cx="9346208" cy="911225"/>
        </p:xfrm>
        <a:graphic>
          <a:graphicData uri="http://schemas.openxmlformats.org/drawingml/2006/table">
            <a:tbl>
              <a:tblPr/>
              <a:tblGrid>
                <a:gridCol w="9346208"/>
              </a:tblGrid>
              <a:tr h="911225">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Number of Projects : 1                            Projects Included: 1</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Projects Availing CA: 0         </a:t>
                      </a:r>
                      <a:r>
                        <a:rPr kumimoji="0" lang="en-IN" sz="2400" b="1" i="0" u="none" strike="noStrike" cap="none" normalizeH="0" baseline="0" dirty="0" smtClean="0">
                          <a:ln>
                            <a:noFill/>
                          </a:ln>
                          <a:solidFill>
                            <a:schemeClr val="tx1"/>
                          </a:solidFill>
                          <a:effectLst/>
                          <a:latin typeface="Arial" pitchFamily="34" charset="0"/>
                          <a:ea typeface="MS PGothic" pitchFamily="34" charset="-128"/>
                        </a:rPr>
                        <a:t>    </a:t>
                      </a:r>
                      <a:r>
                        <a:rPr kumimoji="0" lang="en-IN" sz="2400" b="1" i="0" u="none" strike="noStrike" cap="none" normalizeH="0" baseline="0" dirty="0">
                          <a:ln>
                            <a:noFill/>
                          </a:ln>
                          <a:solidFill>
                            <a:schemeClr val="tx1"/>
                          </a:solidFill>
                          <a:effectLst/>
                          <a:latin typeface="Arial" pitchFamily="34" charset="0"/>
                          <a:ea typeface="MS PGothic" pitchFamily="34" charset="-128"/>
                        </a:rPr>
                        <a:t>Projects Reporting Progress:0</a:t>
                      </a:r>
                    </a:p>
                  </a:txBody>
                  <a:tcPr marL="55719" marR="55719" marT="34245" marB="3424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bl>
          </a:graphicData>
        </a:graphic>
      </p:graphicFrame>
      <p:graphicFrame>
        <p:nvGraphicFramePr>
          <p:cNvPr id="12" name="Chart 11"/>
          <p:cNvGraphicFramePr/>
          <p:nvPr/>
        </p:nvGraphicFramePr>
        <p:xfrm>
          <a:off x="527324" y="2842259"/>
          <a:ext cx="8851353" cy="3704239"/>
        </p:xfrm>
        <a:graphic>
          <a:graphicData uri="http://schemas.openxmlformats.org/drawingml/2006/chart">
            <c:chart xmlns:c="http://schemas.openxmlformats.org/drawingml/2006/chart" xmlns:r="http://schemas.openxmlformats.org/officeDocument/2006/relationships" r:id="rId3"/>
          </a:graphicData>
        </a:graphic>
      </p:graphicFrame>
      <p:sp>
        <p:nvSpPr>
          <p:cNvPr id="2060" name="TextBox 13"/>
          <p:cNvSpPr txBox="1">
            <a:spLocks noChangeArrowheads="1"/>
          </p:cNvSpPr>
          <p:nvPr/>
        </p:nvSpPr>
        <p:spPr bwMode="auto">
          <a:xfrm>
            <a:off x="5712719" y="3043238"/>
            <a:ext cx="215274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cs typeface="Arial" charset="0"/>
              </a:defRPr>
            </a:lvl1pPr>
            <a:lvl2pPr marL="742950" indent="-285750">
              <a:defRPr>
                <a:solidFill>
                  <a:schemeClr val="tx1"/>
                </a:solidFill>
                <a:latin typeface="Calibri" pitchFamily="34" charset="0"/>
                <a:cs typeface="Arial" charset="0"/>
              </a:defRPr>
            </a:lvl2pPr>
            <a:lvl3pPr marL="1143000" indent="-228600">
              <a:defRPr>
                <a:solidFill>
                  <a:schemeClr val="tx1"/>
                </a:solidFill>
                <a:latin typeface="Calibri" pitchFamily="34" charset="0"/>
                <a:cs typeface="Arial" charset="0"/>
              </a:defRPr>
            </a:lvl3pPr>
            <a:lvl4pPr marL="1600200" indent="-228600">
              <a:defRPr>
                <a:solidFill>
                  <a:schemeClr val="tx1"/>
                </a:solidFill>
                <a:latin typeface="Calibri" pitchFamily="34" charset="0"/>
                <a:cs typeface="Arial" charset="0"/>
              </a:defRPr>
            </a:lvl4pPr>
            <a:lvl5pPr marL="2057400" indent="-22860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IN" altLang="en-US" sz="2400" b="1" u="sng" dirty="0"/>
              <a:t>Physical Progress</a:t>
            </a:r>
            <a:endParaRPr lang="en-US" altLang="en-US" sz="2400" b="1" u="sng" dirty="0"/>
          </a:p>
        </p:txBody>
      </p:sp>
      <p:cxnSp>
        <p:nvCxnSpPr>
          <p:cNvPr id="5" name="Straight Arrow Connector 4"/>
          <p:cNvCxnSpPr>
            <a:stCxn id="12" idx="0"/>
          </p:cNvCxnSpPr>
          <p:nvPr/>
        </p:nvCxnSpPr>
        <p:spPr>
          <a:xfrm>
            <a:off x="4953000" y="2841626"/>
            <a:ext cx="0" cy="2239963"/>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2062" name="Footer Placeholder 5"/>
          <p:cNvSpPr>
            <a:spLocks noGrp="1"/>
          </p:cNvSpPr>
          <p:nvPr>
            <p:ph type="ftr" sz="quarter" idx="11"/>
          </p:nvPr>
        </p:nvSpPr>
        <p:spPr bwMode="auto">
          <a:xfrm>
            <a:off x="3265884" y="6492876"/>
            <a:ext cx="3343275" cy="365125"/>
          </a:xfrm>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fontAlgn="base">
              <a:spcBef>
                <a:spcPct val="0"/>
              </a:spcBef>
              <a:spcAft>
                <a:spcPct val="0"/>
              </a:spcAft>
              <a:defRPr/>
            </a:pPr>
            <a:r>
              <a:rPr lang="en-IN" sz="1800" b="1" dirty="0">
                <a:latin typeface="Book Antiqua" pitchFamily="18" charset="0"/>
              </a:rPr>
              <a:t>JHARKHAND</a:t>
            </a:r>
          </a:p>
        </p:txBody>
      </p:sp>
      <p:sp>
        <p:nvSpPr>
          <p:cNvPr id="10" name="Rectangle 9"/>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Virtual Meeting  (11</a:t>
            </a:r>
            <a:r>
              <a:rPr lang="en-IN" sz="2400" b="1" baseline="30000" dirty="0"/>
              <a:t>th</a:t>
            </a:r>
            <a:r>
              <a:rPr lang="en-IN" sz="2400" b="1" dirty="0"/>
              <a:t> Sept2020):	Progress Review Presentations</a:t>
            </a:r>
            <a:endParaRPr lang="en-US" sz="2400" b="1" dirty="0"/>
          </a:p>
        </p:txBody>
      </p:sp>
    </p:spTree>
    <p:extLst>
      <p:ext uri="{BB962C8B-B14F-4D97-AF65-F5344CB8AC3E}">
        <p14:creationId xmlns:p14="http://schemas.microsoft.com/office/powerpoint/2010/main" val="374123560"/>
      </p:ext>
    </p:extLst>
  </p:cSld>
  <p:clrMapOvr>
    <a:masterClrMapping/>
  </p:clrMapOvr>
  <p:transition spd="slow"/>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015919"/>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CCA Progress</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430808" y="2466976"/>
          <a:ext cx="9044385" cy="3335320"/>
        </p:xfrm>
        <a:graphic>
          <a:graphicData uri="http://schemas.openxmlformats.org/drawingml/2006/table">
            <a:tbl>
              <a:tblPr/>
              <a:tblGrid>
                <a:gridCol w="454691"/>
                <a:gridCol w="1345978"/>
                <a:gridCol w="920522"/>
                <a:gridCol w="770597"/>
                <a:gridCol w="917785"/>
                <a:gridCol w="871895"/>
                <a:gridCol w="906313"/>
                <a:gridCol w="939263"/>
                <a:gridCol w="953667"/>
                <a:gridCol w="963674"/>
              </a:tblGrid>
              <a:tr h="737531">
                <a:tc rowSpan="2">
                  <a:txBody>
                    <a:bodyPr/>
                    <a:lstStyle/>
                    <a:p>
                      <a:pPr algn="ctr" fontAlgn="t"/>
                      <a:r>
                        <a:rPr lang="en-US" sz="1800" b="1" i="0" u="none" strike="noStrike" dirty="0">
                          <a:solidFill>
                            <a:schemeClr val="tx1"/>
                          </a:solidFill>
                          <a:latin typeface="Arial" pitchFamily="34" charset="0"/>
                          <a:cs typeface="Arial" pitchFamily="34" charset="0"/>
                        </a:rPr>
                        <a:t>Sr. No.</a:t>
                      </a: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Project</a:t>
                      </a: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Balance CCA Target</a:t>
                      </a: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fontAlgn="t"/>
                      <a:r>
                        <a:rPr lang="en-IN" sz="1800" b="1" i="0" u="none" strike="noStrike" dirty="0">
                          <a:solidFill>
                            <a:schemeClr val="tx1"/>
                          </a:solidFill>
                          <a:latin typeface="Arial" pitchFamily="34" charset="0"/>
                          <a:cs typeface="Arial" pitchFamily="34" charset="0"/>
                        </a:rPr>
                        <a:t>CCA Progress</a:t>
                      </a:r>
                      <a:endParaRPr lang="en-US" sz="1800" b="1" i="0" u="none" strike="noStrike" dirty="0">
                        <a:solidFill>
                          <a:schemeClr val="tx1"/>
                        </a:solidFill>
                        <a:latin typeface="Arial" pitchFamily="34" charset="0"/>
                        <a:cs typeface="Arial" pitchFamily="34" charset="0"/>
                      </a:endParaRP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800" b="1" i="0" u="none" strike="noStrike" kern="1200" dirty="0">
                          <a:solidFill>
                            <a:schemeClr val="tx1"/>
                          </a:solidFill>
                          <a:latin typeface="Arial" pitchFamily="34" charset="0"/>
                          <a:ea typeface="+mn-ea"/>
                          <a:cs typeface="Arial" pitchFamily="34" charset="0"/>
                        </a:rPr>
                        <a:t>Target for  2021-22</a:t>
                      </a:r>
                    </a:p>
                    <a:p>
                      <a:pPr marL="0" algn="ctr" defTabSz="914400" rtl="0" eaLnBrk="1" fontAlgn="t" latinLnBrk="0" hangingPunct="1"/>
                      <a:endParaRPr lang="en-US" sz="1800" b="1" i="0" u="none" strike="noStrike" kern="1200" dirty="0">
                        <a:solidFill>
                          <a:schemeClr val="tx1"/>
                        </a:solidFill>
                        <a:latin typeface="Arial" pitchFamily="34" charset="0"/>
                        <a:ea typeface="+mn-ea"/>
                        <a:cs typeface="Arial" pitchFamily="34" charset="0"/>
                      </a:endParaRP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55764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2019-20</a:t>
                      </a:r>
                      <a:endParaRPr lang="en-US" sz="1800" b="1" i="0" u="none" strike="noStrike" dirty="0">
                        <a:solidFill>
                          <a:schemeClr val="tx1"/>
                        </a:solidFill>
                        <a:latin typeface="Arial" pitchFamily="34" charset="0"/>
                        <a:cs typeface="Arial" pitchFamily="34" charset="0"/>
                      </a:endParaRP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10" marR="7210"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r>
              <a:tr h="852375">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Subarnarekha Multipurpose</a:t>
                      </a: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66.645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15.0</a:t>
                      </a: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51.645</a:t>
                      </a: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59148">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66.645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cs typeface="Arial" panose="020B0604020202020204" pitchFamily="34" charset="0"/>
                        </a:rPr>
                        <a:t>15.0</a:t>
                      </a: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cs typeface="Arial" panose="020B0604020202020204" pitchFamily="34" charset="0"/>
                        </a:rPr>
                        <a:t>51.645</a:t>
                      </a:r>
                    </a:p>
                  </a:txBody>
                  <a:tcPr marL="7740" marR="7740"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3125" name="TextBox 1"/>
          <p:cNvSpPr txBox="1">
            <a:spLocks noChangeArrowheads="1"/>
          </p:cNvSpPr>
          <p:nvPr/>
        </p:nvSpPr>
        <p:spPr bwMode="auto">
          <a:xfrm>
            <a:off x="7785597" y="1963738"/>
            <a:ext cx="19864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cs typeface="Arial" charset="0"/>
              </a:defRPr>
            </a:lvl1pPr>
            <a:lvl2pPr marL="742950" indent="-285750">
              <a:defRPr>
                <a:solidFill>
                  <a:schemeClr val="tx1"/>
                </a:solidFill>
                <a:latin typeface="Calibri" pitchFamily="34" charset="0"/>
                <a:cs typeface="Arial" charset="0"/>
              </a:defRPr>
            </a:lvl2pPr>
            <a:lvl3pPr marL="1143000" indent="-228600">
              <a:defRPr>
                <a:solidFill>
                  <a:schemeClr val="tx1"/>
                </a:solidFill>
                <a:latin typeface="Calibri" pitchFamily="34" charset="0"/>
                <a:cs typeface="Arial" charset="0"/>
              </a:defRPr>
            </a:lvl3pPr>
            <a:lvl4pPr marL="1600200" indent="-228600">
              <a:defRPr>
                <a:solidFill>
                  <a:schemeClr val="tx1"/>
                </a:solidFill>
                <a:latin typeface="Calibri" pitchFamily="34" charset="0"/>
                <a:cs typeface="Arial" charset="0"/>
              </a:defRPr>
            </a:lvl4pPr>
            <a:lvl5pPr marL="2057400" indent="-22860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1400" b="1" dirty="0">
                <a:latin typeface="Arial" charset="0"/>
              </a:rPr>
              <a:t>( </a:t>
            </a:r>
            <a:r>
              <a:rPr lang="en-US" altLang="en-US" b="1" dirty="0">
                <a:latin typeface="Arial" charset="0"/>
              </a:rPr>
              <a:t>Area in Th. Ha.)</a:t>
            </a:r>
            <a:endParaRPr lang="en-IN" altLang="en-US" b="1" dirty="0">
              <a:latin typeface="Arial" charset="0"/>
            </a:endParaRPr>
          </a:p>
        </p:txBody>
      </p:sp>
      <p:sp>
        <p:nvSpPr>
          <p:cNvPr id="3126" name="Footer Placeholder 5"/>
          <p:cNvSpPr>
            <a:spLocks noGrp="1"/>
          </p:cNvSpPr>
          <p:nvPr>
            <p:ph type="ftr" sz="quarter" idx="11"/>
          </p:nvPr>
        </p:nvSpPr>
        <p:spPr bwMode="auto"/>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fontAlgn="base">
              <a:spcBef>
                <a:spcPct val="0"/>
              </a:spcBef>
              <a:spcAft>
                <a:spcPct val="0"/>
              </a:spcAft>
              <a:defRPr/>
            </a:pPr>
            <a:r>
              <a:rPr lang="en-IN" sz="1800" b="1" dirty="0">
                <a:latin typeface="Book Antiqua" pitchFamily="18" charset="0"/>
              </a:rPr>
              <a:t>JHARKHAND</a:t>
            </a:r>
          </a:p>
        </p:txBody>
      </p:sp>
      <p:sp>
        <p:nvSpPr>
          <p:cNvPr id="7" name="Rectangle 6"/>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Virtual Meeting  (11</a:t>
            </a:r>
            <a:r>
              <a:rPr lang="en-IN" sz="2400" b="1" baseline="30000" dirty="0"/>
              <a:t>th</a:t>
            </a:r>
            <a:r>
              <a:rPr lang="en-IN" sz="2400" b="1" dirty="0"/>
              <a:t> Sept2020):	Progress Review Presentations</a:t>
            </a:r>
            <a:endParaRPr lang="en-US" sz="2400" b="1" dirty="0"/>
          </a:p>
        </p:txBody>
      </p:sp>
      <p:sp>
        <p:nvSpPr>
          <p:cNvPr id="8" name="Rounded Rectangle 7"/>
          <p:cNvSpPr/>
          <p:nvPr/>
        </p:nvSpPr>
        <p:spPr bwMode="auto">
          <a:xfrm>
            <a:off x="1818946" y="5777105"/>
            <a:ext cx="5853934" cy="489688"/>
          </a:xfrm>
          <a:prstGeom prst="roundRect">
            <a:avLst>
              <a:gd name="adj" fmla="val 48485"/>
            </a:avLst>
          </a:prstGeom>
          <a:no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b="1" dirty="0">
                <a:latin typeface="+mn-lt"/>
                <a:cs typeface="Arial" panose="020B0604020202020204" pitchFamily="34" charset="0"/>
              </a:rPr>
              <a:t>Target will be Revised after getting AA from GOJ</a:t>
            </a:r>
          </a:p>
        </p:txBody>
      </p:sp>
    </p:spTree>
    <p:extLst>
      <p:ext uri="{BB962C8B-B14F-4D97-AF65-F5344CB8AC3E}">
        <p14:creationId xmlns:p14="http://schemas.microsoft.com/office/powerpoint/2010/main" val="3914750907"/>
      </p:ext>
    </p:extLst>
  </p:cSld>
  <p:clrMapOvr>
    <a:masterClrMapping/>
  </p:clrMapOvr>
  <p:transition spd="slow"/>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73611" y="643515"/>
            <a:ext cx="915878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WUA Progress</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434678" y="1908175"/>
          <a:ext cx="9264948" cy="3733369"/>
        </p:xfrm>
        <a:graphic>
          <a:graphicData uri="http://schemas.openxmlformats.org/drawingml/2006/table">
            <a:tbl>
              <a:tblPr/>
              <a:tblGrid>
                <a:gridCol w="535589"/>
                <a:gridCol w="1271886"/>
                <a:gridCol w="742953"/>
                <a:gridCol w="703448"/>
                <a:gridCol w="715737"/>
                <a:gridCol w="728669"/>
                <a:gridCol w="818352"/>
                <a:gridCol w="728670"/>
                <a:gridCol w="903745"/>
                <a:gridCol w="959202"/>
                <a:gridCol w="1156697"/>
              </a:tblGrid>
              <a:tr h="519975">
                <a:tc rowSpan="2">
                  <a:txBody>
                    <a:bodyPr/>
                    <a:lstStyle/>
                    <a:p>
                      <a:pPr algn="ctr" fontAlgn="t"/>
                      <a:r>
                        <a:rPr lang="en-US" sz="1800" b="1" i="0" u="none" strike="noStrike" dirty="0">
                          <a:solidFill>
                            <a:schemeClr val="tx1"/>
                          </a:solidFill>
                          <a:latin typeface="Arial" pitchFamily="34" charset="0"/>
                          <a:cs typeface="Arial" pitchFamily="34" charset="0"/>
                        </a:rPr>
                        <a:t>Sr. No.</a:t>
                      </a: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Project</a:t>
                      </a: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WUA Target</a:t>
                      </a: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6">
                  <a:txBody>
                    <a:bodyPr/>
                    <a:lstStyle/>
                    <a:p>
                      <a:pPr algn="ctr" fontAlgn="t"/>
                      <a:r>
                        <a:rPr lang="en-IN" sz="1800" b="1" i="0" u="none" strike="noStrike" dirty="0">
                          <a:solidFill>
                            <a:schemeClr val="tx1"/>
                          </a:solidFill>
                          <a:latin typeface="Arial" pitchFamily="34" charset="0"/>
                          <a:cs typeface="Arial" pitchFamily="34" charset="0"/>
                        </a:rPr>
                        <a:t>WUA Progress</a:t>
                      </a:r>
                      <a:endParaRPr lang="en-US" sz="1800" b="1" i="0" u="none" strike="noStrike" dirty="0">
                        <a:solidFill>
                          <a:schemeClr val="tx1"/>
                        </a:solidFill>
                        <a:latin typeface="Arial" pitchFamily="34" charset="0"/>
                        <a:cs typeface="Arial" pitchFamily="34" charset="0"/>
                      </a:endParaRP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Target for  2021-22</a:t>
                      </a: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31821">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Before</a:t>
                      </a:r>
                      <a:r>
                        <a:rPr lang="en-IN" sz="1800" b="1" i="0" u="none" strike="noStrike" baseline="0" dirty="0">
                          <a:solidFill>
                            <a:schemeClr val="tx1"/>
                          </a:solidFill>
                          <a:latin typeface="Arial" pitchFamily="34" charset="0"/>
                          <a:cs typeface="Arial" pitchFamily="34" charset="0"/>
                        </a:rPr>
                        <a:t> April 2017</a:t>
                      </a:r>
                      <a:endParaRPr lang="en-US" sz="1800" b="1" i="0" u="none" strike="noStrike" dirty="0">
                        <a:solidFill>
                          <a:schemeClr val="tx1"/>
                        </a:solidFill>
                        <a:latin typeface="Arial" pitchFamily="34" charset="0"/>
                        <a:cs typeface="Arial" pitchFamily="34" charset="0"/>
                      </a:endParaRP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a:solidFill>
                            <a:schemeClr val="tx1"/>
                          </a:solidFill>
                          <a:latin typeface="Arial" pitchFamily="34" charset="0"/>
                          <a:cs typeface="Arial" pitchFamily="34" charset="0"/>
                        </a:rPr>
                        <a:t>2017-18</a:t>
                      </a: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2019-20</a:t>
                      </a:r>
                      <a:endParaRPr lang="en-US" sz="1800" b="1" i="0" u="none" strike="noStrike" dirty="0">
                        <a:solidFill>
                          <a:schemeClr val="tx1"/>
                        </a:solidFill>
                        <a:latin typeface="Arial" pitchFamily="34" charset="0"/>
                        <a:cs typeface="Arial" pitchFamily="34" charset="0"/>
                      </a:endParaRP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r>
              <a:tr h="1122476">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Subarnarekha Multipurpose</a:t>
                      </a:r>
                    </a:p>
                    <a:p>
                      <a:pPr marL="0" algn="ctr" defTabSz="914400" rtl="0" eaLnBrk="1" fontAlgn="ctr" latinLnBrk="0" hangingPunct="1"/>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256</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48</a:t>
                      </a:r>
                    </a:p>
                    <a:p>
                      <a:pPr marL="0" algn="ctr" defTabSz="914400" rtl="0" eaLnBrk="1" fontAlgn="ctr" latinLnBrk="0" hangingPunct="1"/>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19</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106</a:t>
                      </a: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102</a:t>
                      </a: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726127">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256</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48</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19</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106</a:t>
                      </a: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102</a:t>
                      </a:r>
                    </a:p>
                  </a:txBody>
                  <a:tcPr marL="7739" marR="7739" marT="95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4153" name="TextBox 1"/>
          <p:cNvSpPr txBox="1">
            <a:spLocks noChangeArrowheads="1"/>
          </p:cNvSpPr>
          <p:nvPr/>
        </p:nvSpPr>
        <p:spPr bwMode="auto">
          <a:xfrm>
            <a:off x="7999611" y="1320800"/>
            <a:ext cx="18859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cs typeface="Arial" charset="0"/>
              </a:defRPr>
            </a:lvl1pPr>
            <a:lvl2pPr marL="742950" indent="-285750">
              <a:defRPr>
                <a:solidFill>
                  <a:schemeClr val="tx1"/>
                </a:solidFill>
                <a:latin typeface="Calibri" pitchFamily="34" charset="0"/>
                <a:cs typeface="Arial" charset="0"/>
              </a:defRPr>
            </a:lvl2pPr>
            <a:lvl3pPr marL="1143000" indent="-228600">
              <a:defRPr>
                <a:solidFill>
                  <a:schemeClr val="tx1"/>
                </a:solidFill>
                <a:latin typeface="Calibri" pitchFamily="34" charset="0"/>
                <a:cs typeface="Arial" charset="0"/>
              </a:defRPr>
            </a:lvl3pPr>
            <a:lvl4pPr marL="1600200" indent="-228600">
              <a:defRPr>
                <a:solidFill>
                  <a:schemeClr val="tx1"/>
                </a:solidFill>
                <a:latin typeface="Calibri" pitchFamily="34" charset="0"/>
                <a:cs typeface="Arial" charset="0"/>
              </a:defRPr>
            </a:lvl4pPr>
            <a:lvl5pPr marL="2057400" indent="-22860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b="1">
                <a:latin typeface="Arial" charset="0"/>
              </a:rPr>
              <a:t>(WUA’s in No’s)</a:t>
            </a:r>
            <a:endParaRPr lang="en-IN" altLang="en-US" b="1">
              <a:latin typeface="Arial" charset="0"/>
            </a:endParaRPr>
          </a:p>
        </p:txBody>
      </p:sp>
      <p:sp>
        <p:nvSpPr>
          <p:cNvPr id="4154" name="Footer Placeholder 5"/>
          <p:cNvSpPr>
            <a:spLocks noGrp="1"/>
          </p:cNvSpPr>
          <p:nvPr>
            <p:ph type="ftr" sz="quarter" idx="11"/>
          </p:nvPr>
        </p:nvSpPr>
        <p:spPr bwMode="auto">
          <a:xfrm>
            <a:off x="3281363" y="6243638"/>
            <a:ext cx="3343275" cy="488950"/>
          </a:xfrm>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fontAlgn="base">
              <a:spcBef>
                <a:spcPct val="0"/>
              </a:spcBef>
              <a:spcAft>
                <a:spcPct val="0"/>
              </a:spcAft>
              <a:defRPr/>
            </a:pPr>
            <a:r>
              <a:rPr lang="en-IN" sz="1800" b="1" dirty="0">
                <a:latin typeface="Book Antiqua" pitchFamily="18" charset="0"/>
              </a:rPr>
              <a:t>JHARKHAND</a:t>
            </a:r>
          </a:p>
        </p:txBody>
      </p:sp>
      <p:sp>
        <p:nvSpPr>
          <p:cNvPr id="7" name="Rectangle 6"/>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Virtual Meeting  (11</a:t>
            </a:r>
            <a:r>
              <a:rPr lang="en-IN" sz="2400" b="1" baseline="30000" dirty="0"/>
              <a:t>th</a:t>
            </a:r>
            <a:r>
              <a:rPr lang="en-IN" sz="2400" b="1" dirty="0"/>
              <a:t> Sept2020):	Progress Review Presentations</a:t>
            </a:r>
            <a:endParaRPr lang="en-US" sz="2400" b="1" dirty="0"/>
          </a:p>
        </p:txBody>
      </p:sp>
      <p:sp>
        <p:nvSpPr>
          <p:cNvPr id="8" name="Rounded Rectangle 7"/>
          <p:cNvSpPr/>
          <p:nvPr/>
        </p:nvSpPr>
        <p:spPr bwMode="auto">
          <a:xfrm>
            <a:off x="2026034" y="5784031"/>
            <a:ext cx="5853934" cy="489688"/>
          </a:xfrm>
          <a:prstGeom prst="roundRect">
            <a:avLst>
              <a:gd name="adj" fmla="val 48485"/>
            </a:avLst>
          </a:prstGeom>
          <a:no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b="1" dirty="0">
                <a:latin typeface="+mn-lt"/>
                <a:cs typeface="Arial" panose="020B0604020202020204" pitchFamily="34" charset="0"/>
              </a:rPr>
              <a:t>Target will be Revised after  getting AA from GOJ</a:t>
            </a:r>
          </a:p>
        </p:txBody>
      </p:sp>
    </p:spTree>
    <p:extLst>
      <p:ext uri="{BB962C8B-B14F-4D97-AF65-F5344CB8AC3E}">
        <p14:creationId xmlns:p14="http://schemas.microsoft.com/office/powerpoint/2010/main" val="3293634928"/>
      </p:ext>
    </p:extLst>
  </p:cSld>
  <p:clrMapOvr>
    <a:masterClrMapping/>
  </p:clrMapOvr>
  <p:transition spd="slow"/>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86954" y="285751"/>
          <a:ext cx="8977312" cy="6067423"/>
        </p:xfrm>
        <a:graphic>
          <a:graphicData uri="http://schemas.openxmlformats.org/drawingml/2006/table">
            <a:tbl>
              <a:tblPr/>
              <a:tblGrid>
                <a:gridCol w="847857"/>
                <a:gridCol w="1346599"/>
                <a:gridCol w="847857"/>
                <a:gridCol w="847857"/>
                <a:gridCol w="847857"/>
                <a:gridCol w="847857"/>
                <a:gridCol w="847857"/>
                <a:gridCol w="847857"/>
                <a:gridCol w="847857"/>
                <a:gridCol w="847857"/>
              </a:tblGrid>
              <a:tr h="327618">
                <a:tc gridSpan="10">
                  <a:txBody>
                    <a:bodyPr/>
                    <a:lstStyle/>
                    <a:p>
                      <a:pPr algn="ctr" rtl="0" fontAlgn="b"/>
                      <a:r>
                        <a:rPr lang="en-US" sz="2000" b="1" i="0" u="none" strike="noStrike" baseline="0" dirty="0" smtClean="0">
                          <a:solidFill>
                            <a:srgbClr val="000000"/>
                          </a:solidFill>
                          <a:latin typeface="+mn-lt"/>
                        </a:rPr>
                        <a:t>7</a:t>
                      </a:r>
                      <a:r>
                        <a:rPr lang="en-US" sz="2000" b="1" i="0" u="none" strike="noStrike" baseline="30000" dirty="0" smtClean="0">
                          <a:solidFill>
                            <a:srgbClr val="000000"/>
                          </a:solidFill>
                          <a:latin typeface="+mn-lt"/>
                        </a:rPr>
                        <a:t>th</a:t>
                      </a:r>
                      <a:r>
                        <a:rPr lang="en-US" sz="2000" b="1" i="0" u="none" strike="noStrike" dirty="0" smtClean="0">
                          <a:solidFill>
                            <a:srgbClr val="000000"/>
                          </a:solidFill>
                          <a:latin typeface="+mn-lt"/>
                        </a:rPr>
                        <a:t> PIRC Meeting  (virtual, 11</a:t>
                      </a:r>
                      <a:r>
                        <a:rPr lang="en-US" sz="2000" b="1" i="0" u="none" strike="noStrike" baseline="30000" dirty="0" smtClean="0">
                          <a:solidFill>
                            <a:srgbClr val="000000"/>
                          </a:solidFill>
                          <a:latin typeface="+mn-lt"/>
                        </a:rPr>
                        <a:t>th</a:t>
                      </a:r>
                      <a:r>
                        <a:rPr lang="en-US" sz="2000" b="1" i="0" u="none" strike="noStrike" dirty="0" smtClean="0">
                          <a:solidFill>
                            <a:srgbClr val="000000"/>
                          </a:solidFill>
                          <a:latin typeface="+mn-lt"/>
                        </a:rPr>
                        <a:t> Sept 2020): Progress Review Presentations </a:t>
                      </a:r>
                      <a:endParaRPr lang="en-US" sz="2000" b="1" i="0" u="none" strike="noStrike" dirty="0">
                        <a:solidFill>
                          <a:srgbClr val="000000"/>
                        </a:solidFill>
                        <a:latin typeface="+mn-lt"/>
                      </a:endParaRPr>
                    </a:p>
                  </a:txBody>
                  <a:tcPr marL="7075" marR="7075" marT="6531"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285524">
                <a:tc gridSpan="10">
                  <a:txBody>
                    <a:bodyPr/>
                    <a:lstStyle/>
                    <a:p>
                      <a:pPr algn="ctr" rtl="0" fontAlgn="b"/>
                      <a:r>
                        <a:rPr lang="en-US" sz="1800" b="1" i="0" u="none" strike="noStrike" dirty="0">
                          <a:solidFill>
                            <a:srgbClr val="7030A0"/>
                          </a:solidFill>
                          <a:latin typeface="Arial Narrow"/>
                        </a:rPr>
                        <a:t>BROAD  PROGRESS</a:t>
                      </a:r>
                    </a:p>
                  </a:txBody>
                  <a:tcPr marL="7075" marR="7075" marT="6531"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254536">
                <a:tc gridSpan="10">
                  <a:txBody>
                    <a:bodyPr/>
                    <a:lstStyle/>
                    <a:p>
                      <a:pPr algn="r" rtl="0" fontAlgn="b"/>
                      <a:r>
                        <a:rPr lang="en-US" sz="1600" b="1" i="0" u="none" strike="noStrike" dirty="0">
                          <a:solidFill>
                            <a:srgbClr val="000000"/>
                          </a:solidFill>
                          <a:latin typeface="Arial Narrow"/>
                        </a:rPr>
                        <a:t>(CCA  in Th. Ha.) </a:t>
                      </a:r>
                    </a:p>
                  </a:txBody>
                  <a:tcPr marL="7075" marR="7075" marT="6531"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285346">
                <a:tc rowSpan="2">
                  <a:txBody>
                    <a:bodyPr/>
                    <a:lstStyle/>
                    <a:p>
                      <a:pPr algn="ctr" rtl="0" fontAlgn="t"/>
                      <a:r>
                        <a:rPr lang="en-US" sz="1600" b="1" i="0" u="none" strike="noStrike" dirty="0">
                          <a:solidFill>
                            <a:srgbClr val="000000"/>
                          </a:solidFill>
                          <a:latin typeface="Arial Narrow"/>
                        </a:rPr>
                        <a:t>S No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600" b="1" i="0" u="none" strike="noStrike" dirty="0">
                          <a:solidFill>
                            <a:srgbClr val="000000"/>
                          </a:solidFill>
                          <a:latin typeface="Arial Narrow"/>
                        </a:rPr>
                        <a:t>Project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gridSpan="5">
                  <a:txBody>
                    <a:bodyPr/>
                    <a:lstStyle/>
                    <a:p>
                      <a:pPr algn="ctr" rtl="0" fontAlgn="t"/>
                      <a:r>
                        <a:rPr lang="en-US" sz="1100" b="1" i="0" u="none" strike="noStrike" dirty="0">
                          <a:solidFill>
                            <a:srgbClr val="000000"/>
                          </a:solidFill>
                          <a:latin typeface="Arial Narrow"/>
                        </a:rPr>
                        <a:t>CADWM</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algn="ctr" rtl="0" fontAlgn="t"/>
                      <a:r>
                        <a:rPr lang="en-US" sz="1100" b="1" i="0" u="none" strike="noStrike">
                          <a:solidFill>
                            <a:srgbClr val="000000"/>
                          </a:solidFill>
                          <a:latin typeface="Arial Narrow"/>
                        </a:rPr>
                        <a:t>AIBP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hMerge="1">
                  <a:txBody>
                    <a:bodyPr/>
                    <a:lstStyle/>
                    <a:p>
                      <a:endParaRPr lang="en-US"/>
                    </a:p>
                  </a:txBody>
                  <a:tcPr/>
                </a:tc>
                <a:tc hMerge="1">
                  <a:txBody>
                    <a:bodyPr/>
                    <a:lstStyle/>
                    <a:p>
                      <a:endParaRPr lang="en-US"/>
                    </a:p>
                  </a:txBody>
                  <a:tcPr/>
                </a:tc>
              </a:tr>
              <a:tr h="1490249">
                <a:tc vMerge="1">
                  <a:txBody>
                    <a:bodyPr/>
                    <a:lstStyle/>
                    <a:p>
                      <a:endParaRPr lang="en-US"/>
                    </a:p>
                  </a:txBody>
                  <a:tcPr/>
                </a:tc>
                <a:tc vMerge="1">
                  <a:txBody>
                    <a:bodyPr/>
                    <a:lstStyle/>
                    <a:p>
                      <a:endParaRPr lang="en-US"/>
                    </a:p>
                  </a:txBody>
                  <a:tcPr/>
                </a:tc>
                <a:tc>
                  <a:txBody>
                    <a:bodyPr/>
                    <a:lstStyle/>
                    <a:p>
                      <a:pPr algn="ctr" rtl="0" fontAlgn="t"/>
                      <a:r>
                        <a:rPr lang="en-US" sz="1600" b="1" i="0" u="none" strike="noStrike" dirty="0">
                          <a:solidFill>
                            <a:srgbClr val="000000"/>
                          </a:solidFill>
                          <a:latin typeface="Arial Narrow"/>
                        </a:rPr>
                        <a:t>Total CCA of Project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CCA Developed before 31.03.16 (A)*</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Progress in CCA for 99 priority projects (B)</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Cumulative CCA developed (A+B)</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 CCA progress</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Ultimate irrigation potential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Potential created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 IPC</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r h="285346">
                <a:tc>
                  <a:txBody>
                    <a:bodyPr/>
                    <a:lstStyle/>
                    <a:p>
                      <a:pPr algn="ctr" rtl="0" fontAlgn="t"/>
                      <a:r>
                        <a:rPr lang="en-US" sz="1600" b="0" i="0" u="none" strike="noStrike">
                          <a:solidFill>
                            <a:srgbClr val="000000"/>
                          </a:solidFill>
                          <a:latin typeface="Arial Narrow"/>
                        </a:rPr>
                        <a:t>1</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err="1">
                          <a:solidFill>
                            <a:srgbClr val="000000"/>
                          </a:solidFill>
                          <a:latin typeface="Arial Narrow"/>
                        </a:rPr>
                        <a:t>Sindh</a:t>
                      </a:r>
                      <a:r>
                        <a:rPr lang="en-US" sz="1600" b="0" i="0" u="none" strike="noStrike" dirty="0">
                          <a:solidFill>
                            <a:srgbClr val="000000"/>
                          </a:solidFill>
                          <a:latin typeface="Arial Narrow"/>
                        </a:rPr>
                        <a:t> Phase II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98.25</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7.686</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69.581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75.733</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77</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162.1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162.1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100</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5346">
                <a:tc>
                  <a:txBody>
                    <a:bodyPr/>
                    <a:lstStyle/>
                    <a:p>
                      <a:pPr algn="ctr" rtl="0" fontAlgn="t"/>
                      <a:r>
                        <a:rPr lang="en-US" sz="1600" b="0" i="0" u="none" strike="noStrike">
                          <a:solidFill>
                            <a:srgbClr val="000000"/>
                          </a:solidFill>
                          <a:latin typeface="Arial Narrow"/>
                        </a:rPr>
                        <a:t>2</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Ban </a:t>
                      </a:r>
                      <a:r>
                        <a:rPr lang="en-US" sz="1600" b="0" i="0" u="none" strike="noStrike" dirty="0" err="1">
                          <a:solidFill>
                            <a:srgbClr val="000000"/>
                          </a:solidFill>
                          <a:latin typeface="Arial Narrow"/>
                        </a:rPr>
                        <a:t>Sagar</a:t>
                      </a:r>
                      <a:r>
                        <a:rPr lang="en-US" sz="1600" b="0" i="0" u="none" strike="noStrike" dirty="0">
                          <a:solidFill>
                            <a:srgbClr val="000000"/>
                          </a:solidFill>
                          <a:latin typeface="Arial Narrow"/>
                        </a:rPr>
                        <a:t>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154.687</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57.651</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52.276</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108.77</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70</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154.54</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154.54</a:t>
                      </a:r>
                      <a:endParaRPr lang="en-US" sz="1600" b="0" i="0" u="none" strike="noStrike" dirty="0">
                        <a:solidFill>
                          <a:srgbClr val="000000"/>
                        </a:solidFill>
                        <a:latin typeface="Arial Narrow"/>
                      </a:endParaRP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100</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5346">
                <a:tc>
                  <a:txBody>
                    <a:bodyPr/>
                    <a:lstStyle/>
                    <a:p>
                      <a:pPr algn="ctr" rtl="0" fontAlgn="t"/>
                      <a:r>
                        <a:rPr lang="en-US" sz="1600" b="0" i="0" u="none" strike="noStrike">
                          <a:solidFill>
                            <a:srgbClr val="000000"/>
                          </a:solidFill>
                          <a:latin typeface="Arial Narrow"/>
                        </a:rPr>
                        <a:t>3</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Pench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28.268</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0.2</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18.803</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18.863</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67</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28.268</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25.27</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89</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5346">
                <a:tc>
                  <a:txBody>
                    <a:bodyPr/>
                    <a:lstStyle/>
                    <a:p>
                      <a:pPr algn="ctr" rtl="0" fontAlgn="t"/>
                      <a:r>
                        <a:rPr lang="en-US" sz="1600" b="0" i="0" u="none" strike="noStrike">
                          <a:solidFill>
                            <a:srgbClr val="000000"/>
                          </a:solidFill>
                          <a:latin typeface="Arial Narrow"/>
                        </a:rPr>
                        <a:t>4</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Mahan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16.15</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1.837</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8.619</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10.456</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65</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19.74</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19.74</a:t>
                      </a:r>
                      <a:endParaRPr lang="en-US" sz="1600" b="0" i="0" u="none" strike="noStrike" dirty="0">
                        <a:solidFill>
                          <a:srgbClr val="000000"/>
                        </a:solidFill>
                        <a:latin typeface="Arial Narrow"/>
                      </a:endParaRP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100</a:t>
                      </a:r>
                      <a:endParaRPr lang="en-US" sz="1600" b="0" i="0" u="none" strike="noStrike" dirty="0">
                        <a:solidFill>
                          <a:srgbClr val="000000"/>
                        </a:solidFill>
                        <a:latin typeface="Arial Narrow"/>
                      </a:endParaRP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5346">
                <a:tc>
                  <a:txBody>
                    <a:bodyPr/>
                    <a:lstStyle/>
                    <a:p>
                      <a:pPr algn="ctr" rtl="0" fontAlgn="t"/>
                      <a:r>
                        <a:rPr lang="en-US" sz="1600" b="0" i="0" u="none" strike="noStrike">
                          <a:solidFill>
                            <a:srgbClr val="000000"/>
                          </a:solidFill>
                          <a:latin typeface="Arial Narrow"/>
                        </a:rPr>
                        <a:t>5</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Singhpur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6</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0.16</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5.122</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5.282</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88</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10.2</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10.2</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100</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5346">
                <a:tc>
                  <a:txBody>
                    <a:bodyPr/>
                    <a:lstStyle/>
                    <a:p>
                      <a:pPr algn="ctr" rtl="0" fontAlgn="t"/>
                      <a:r>
                        <a:rPr lang="en-US" sz="1600" b="0" i="0" u="none" strike="noStrike">
                          <a:solidFill>
                            <a:srgbClr val="000000"/>
                          </a:solidFill>
                          <a:latin typeface="Arial Narrow"/>
                        </a:rPr>
                        <a:t>6</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Mahuar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9.5</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0.34</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8.21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8.55</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90</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13.78</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13.78</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100</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5346">
                <a:tc>
                  <a:txBody>
                    <a:bodyPr/>
                    <a:lstStyle/>
                    <a:p>
                      <a:pPr algn="ctr" rtl="0" fontAlgn="t"/>
                      <a:r>
                        <a:rPr lang="en-US" sz="1600" b="0" i="0" u="none" strike="noStrike">
                          <a:solidFill>
                            <a:srgbClr val="000000"/>
                          </a:solidFill>
                          <a:latin typeface="Arial Narrow"/>
                        </a:rPr>
                        <a:t>7</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Sagad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9.478</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8.53</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8.53</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90</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17.06</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17.06</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100</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5346">
                <a:tc>
                  <a:txBody>
                    <a:bodyPr/>
                    <a:lstStyle/>
                    <a:p>
                      <a:pPr algn="ctr" rtl="0" fontAlgn="t"/>
                      <a:r>
                        <a:rPr lang="en-US" sz="1600" b="0" i="0" u="none" strike="noStrike">
                          <a:solidFill>
                            <a:srgbClr val="000000"/>
                          </a:solidFill>
                          <a:latin typeface="Arial Narrow"/>
                        </a:rPr>
                        <a:t>8</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Mahi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28.127</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15.32</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14.617</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52</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33.75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33.1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98</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70690">
                <a:tc>
                  <a:txBody>
                    <a:bodyPr/>
                    <a:lstStyle/>
                    <a:p>
                      <a:pPr algn="ctr" rtl="0" fontAlgn="t"/>
                      <a:r>
                        <a:rPr lang="en-US" sz="1600" b="0" i="0" u="none" strike="noStrike">
                          <a:solidFill>
                            <a:srgbClr val="000000"/>
                          </a:solidFill>
                          <a:latin typeface="Arial Narrow"/>
                        </a:rPr>
                        <a:t>9</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Sanjay Sagar (Bah)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9.893</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0.22</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7.263</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7.084</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72</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17.81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17.81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100</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5346">
                <a:tc>
                  <a:txBody>
                    <a:bodyPr/>
                    <a:lstStyle/>
                    <a:p>
                      <a:pPr algn="ctr" rtl="0" fontAlgn="t"/>
                      <a:r>
                        <a:rPr lang="en-US" sz="1600" b="0" i="0" u="none" strike="noStrike">
                          <a:solidFill>
                            <a:srgbClr val="000000"/>
                          </a:solidFill>
                          <a:latin typeface="Arial Narrow"/>
                        </a:rPr>
                        <a:t>10</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Bariyarpur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38.99</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19.987</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kern="1200" dirty="0" smtClean="0">
                          <a:solidFill>
                            <a:srgbClr val="000000"/>
                          </a:solidFill>
                          <a:latin typeface="Arial Narrow"/>
                          <a:ea typeface="+mn-ea"/>
                          <a:cs typeface="+mn-cs"/>
                        </a:rPr>
                        <a:t>10.571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30.558</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78</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43.85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43.85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100</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5346">
                <a:tc>
                  <a:txBody>
                    <a:bodyPr/>
                    <a:lstStyle/>
                    <a:p>
                      <a:pPr algn="l" rtl="0" fontAlgn="t"/>
                      <a:r>
                        <a:rPr lang="en-US" sz="1600" b="0" i="0" u="none" strike="noStrike">
                          <a:solidFill>
                            <a:srgbClr val="000000"/>
                          </a:solidFill>
                          <a:latin typeface="Arial Narrow"/>
                        </a:rPr>
                        <a:t>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Total </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a:solidFill>
                            <a:srgbClr val="000000"/>
                          </a:solidFill>
                          <a:latin typeface="Arial Narrow"/>
                        </a:rPr>
                        <a:t>399.343</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a:solidFill>
                            <a:srgbClr val="000000"/>
                          </a:solidFill>
                          <a:latin typeface="Arial Narrow"/>
                        </a:rPr>
                        <a:t>88.081</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b"/>
                      <a:r>
                        <a:rPr lang="en-US" sz="1600" b="1" i="0" u="none" strike="noStrike" kern="1200" dirty="0" smtClean="0">
                          <a:solidFill>
                            <a:srgbClr val="000000"/>
                          </a:solidFill>
                          <a:latin typeface="Arial Narrow"/>
                          <a:ea typeface="+mn-ea"/>
                          <a:cs typeface="+mn-cs"/>
                        </a:rPr>
                        <a:t>204.295</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a:solidFill>
                            <a:srgbClr val="000000"/>
                          </a:solidFill>
                          <a:latin typeface="Arial Narrow"/>
                        </a:rPr>
                        <a:t>288.443</a:t>
                      </a: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fontAlgn="t"/>
                      <a:r>
                        <a:rPr lang="en-US" sz="1600" b="1" i="0" u="none" strike="noStrike" dirty="0" smtClean="0">
                          <a:solidFill>
                            <a:srgbClr val="000000"/>
                          </a:solidFill>
                          <a:latin typeface="Arial Narrow"/>
                        </a:rPr>
                        <a:t>73</a:t>
                      </a:r>
                      <a:endParaRPr lang="en-US" sz="1600" b="1" i="0" u="none" strike="noStrike" dirty="0">
                        <a:solidFill>
                          <a:srgbClr val="000000"/>
                        </a:solidFill>
                        <a:latin typeface="Arial Narrow"/>
                      </a:endParaRPr>
                    </a:p>
                  </a:txBody>
                  <a:tcPr marL="7075" marR="7075" marT="6531"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501.1</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495.8</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99</a:t>
                      </a:r>
                    </a:p>
                  </a:txBody>
                  <a:tcPr marL="10319" marR="10319"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bl>
          </a:graphicData>
        </a:graphic>
      </p:graphicFrame>
    </p:spTree>
    <p:extLst>
      <p:ext uri="{BB962C8B-B14F-4D97-AF65-F5344CB8AC3E}">
        <p14:creationId xmlns:p14="http://schemas.microsoft.com/office/powerpoint/2010/main" val="1826458625"/>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000154"/>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CA Release Progress</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576561" y="2033589"/>
          <a:ext cx="9023748" cy="3392643"/>
        </p:xfrm>
        <a:graphic>
          <a:graphicData uri="http://schemas.openxmlformats.org/drawingml/2006/table">
            <a:tbl>
              <a:tblPr/>
              <a:tblGrid>
                <a:gridCol w="493456"/>
                <a:gridCol w="1283136"/>
                <a:gridCol w="986759"/>
                <a:gridCol w="759278"/>
                <a:gridCol w="742954"/>
                <a:gridCol w="794192"/>
                <a:gridCol w="666096"/>
                <a:gridCol w="871050"/>
                <a:gridCol w="1127895"/>
                <a:gridCol w="1298932"/>
              </a:tblGrid>
              <a:tr h="706253">
                <a:tc rowSpan="2">
                  <a:txBody>
                    <a:bodyPr/>
                    <a:lstStyle/>
                    <a:p>
                      <a:pPr algn="ctr" fontAlgn="t"/>
                      <a:r>
                        <a:rPr lang="en-US" sz="1800" b="1" i="0" u="none" strike="noStrike" dirty="0">
                          <a:solidFill>
                            <a:schemeClr val="tx1"/>
                          </a:solidFill>
                          <a:latin typeface="Arial" pitchFamily="34" charset="0"/>
                          <a:cs typeface="Arial" pitchFamily="34" charset="0"/>
                        </a:rPr>
                        <a:t>Sr. No.</a:t>
                      </a: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Project</a:t>
                      </a: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Overall CA Target</a:t>
                      </a: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fontAlgn="t"/>
                      <a:r>
                        <a:rPr lang="en-IN" sz="1800" b="1" i="0" u="none" strike="noStrike" dirty="0">
                          <a:solidFill>
                            <a:schemeClr val="tx1"/>
                          </a:solidFill>
                          <a:latin typeface="Arial" pitchFamily="34" charset="0"/>
                          <a:cs typeface="Arial" pitchFamily="34" charset="0"/>
                        </a:rPr>
                        <a:t>CA  Release Progress</a:t>
                      </a:r>
                      <a:endParaRPr lang="en-US" sz="1800" b="1" i="0" u="none" strike="noStrike" dirty="0">
                        <a:solidFill>
                          <a:schemeClr val="tx1"/>
                        </a:solidFill>
                        <a:latin typeface="Arial" pitchFamily="34" charset="0"/>
                        <a:cs typeface="Arial" pitchFamily="34" charset="0"/>
                      </a:endParaRP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2021-22</a:t>
                      </a: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chemeClr val="accent1">
                        <a:lumMod val="20000"/>
                        <a:lumOff val="80000"/>
                      </a:schemeClr>
                    </a:solidFill>
                  </a:tcPr>
                </a:tc>
              </a:tr>
              <a:tr h="1040039">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2019-20</a:t>
                      </a:r>
                      <a:endParaRPr lang="en-US" sz="1800" b="1" i="0" u="none" strike="noStrike" dirty="0">
                        <a:solidFill>
                          <a:schemeClr val="tx1"/>
                        </a:solidFill>
                        <a:latin typeface="Arial" pitchFamily="34" charset="0"/>
                        <a:cs typeface="Arial" pitchFamily="34" charset="0"/>
                      </a:endParaRP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tc>
              </a:tr>
              <a:tr h="835183">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Subarnarekha Multipurpose</a:t>
                      </a: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133.32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50.00</a:t>
                      </a: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83.32</a:t>
                      </a: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noFill/>
                  </a:tcPr>
                </a:tc>
              </a:tr>
              <a:tr h="539550">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133.32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cs typeface="Arial" panose="020B0604020202020204" pitchFamily="34" charset="0"/>
                        </a:rPr>
                        <a:t>50.00</a:t>
                      </a: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cs typeface="Arial" panose="020B0604020202020204" pitchFamily="34" charset="0"/>
                        </a:rPr>
                        <a:t>83.32</a:t>
                      </a:r>
                    </a:p>
                  </a:txBody>
                  <a:tcPr marL="7739" marR="7739" marT="952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5174" name="TextBox 1"/>
          <p:cNvSpPr txBox="1">
            <a:spLocks noChangeArrowheads="1"/>
          </p:cNvSpPr>
          <p:nvPr/>
        </p:nvSpPr>
        <p:spPr bwMode="auto">
          <a:xfrm>
            <a:off x="7672880" y="1660525"/>
            <a:ext cx="2163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cs typeface="Arial" charset="0"/>
              </a:defRPr>
            </a:lvl1pPr>
            <a:lvl2pPr marL="742950" indent="-285750">
              <a:defRPr>
                <a:solidFill>
                  <a:schemeClr val="tx1"/>
                </a:solidFill>
                <a:latin typeface="Calibri" pitchFamily="34" charset="0"/>
                <a:cs typeface="Arial" charset="0"/>
              </a:defRPr>
            </a:lvl2pPr>
            <a:lvl3pPr marL="1143000" indent="-228600">
              <a:defRPr>
                <a:solidFill>
                  <a:schemeClr val="tx1"/>
                </a:solidFill>
                <a:latin typeface="Calibri" pitchFamily="34" charset="0"/>
                <a:cs typeface="Arial" charset="0"/>
              </a:defRPr>
            </a:lvl3pPr>
            <a:lvl4pPr marL="1600200" indent="-228600">
              <a:defRPr>
                <a:solidFill>
                  <a:schemeClr val="tx1"/>
                </a:solidFill>
                <a:latin typeface="Calibri" pitchFamily="34" charset="0"/>
                <a:cs typeface="Arial" charset="0"/>
              </a:defRPr>
            </a:lvl4pPr>
            <a:lvl5pPr marL="2057400" indent="-22860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b="1" dirty="0">
                <a:latin typeface="Arial" charset="0"/>
              </a:rPr>
              <a:t>(CA in </a:t>
            </a:r>
            <a:r>
              <a:rPr lang="en-US" altLang="en-US" b="1" dirty="0" err="1">
                <a:latin typeface="Arial" charset="0"/>
              </a:rPr>
              <a:t>Rs</a:t>
            </a:r>
            <a:r>
              <a:rPr lang="en-US" altLang="en-US" b="1" dirty="0">
                <a:latin typeface="Arial" charset="0"/>
              </a:rPr>
              <a:t>. </a:t>
            </a:r>
            <a:r>
              <a:rPr lang="en-US" altLang="en-US" b="1" dirty="0" err="1">
                <a:latin typeface="Arial" charset="0"/>
              </a:rPr>
              <a:t>Crores</a:t>
            </a:r>
            <a:r>
              <a:rPr lang="en-US" altLang="en-US" b="1" dirty="0">
                <a:latin typeface="Arial" charset="0"/>
              </a:rPr>
              <a:t>)</a:t>
            </a:r>
            <a:endParaRPr lang="en-IN" altLang="en-US" b="1" dirty="0">
              <a:latin typeface="Arial" charset="0"/>
            </a:endParaRPr>
          </a:p>
        </p:txBody>
      </p:sp>
      <p:sp>
        <p:nvSpPr>
          <p:cNvPr id="5175" name="Footer Placeholder 5"/>
          <p:cNvSpPr>
            <a:spLocks noGrp="1"/>
          </p:cNvSpPr>
          <p:nvPr>
            <p:ph type="ftr" sz="quarter" idx="11"/>
          </p:nvPr>
        </p:nvSpPr>
        <p:spPr bwMode="auto"/>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fontAlgn="base">
              <a:spcBef>
                <a:spcPct val="0"/>
              </a:spcBef>
              <a:spcAft>
                <a:spcPct val="0"/>
              </a:spcAft>
              <a:defRPr/>
            </a:pPr>
            <a:r>
              <a:rPr lang="en-IN" sz="1800" b="1" dirty="0">
                <a:latin typeface="Book Antiqua" pitchFamily="18" charset="0"/>
              </a:rPr>
              <a:t>JHARKHAND</a:t>
            </a:r>
          </a:p>
        </p:txBody>
      </p:sp>
      <p:sp>
        <p:nvSpPr>
          <p:cNvPr id="7" name="Rectangle 6"/>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Virtual Meeting  (11</a:t>
            </a:r>
            <a:r>
              <a:rPr lang="en-IN" sz="2400" b="1" baseline="30000" dirty="0"/>
              <a:t>th</a:t>
            </a:r>
            <a:r>
              <a:rPr lang="en-IN" sz="2400" b="1" dirty="0"/>
              <a:t> Sept2020): 	Progress Review Presentations</a:t>
            </a:r>
            <a:endParaRPr lang="en-US" sz="2400" b="1" dirty="0"/>
          </a:p>
        </p:txBody>
      </p:sp>
      <p:sp>
        <p:nvSpPr>
          <p:cNvPr id="8" name="Rounded Rectangle 7"/>
          <p:cNvSpPr/>
          <p:nvPr/>
        </p:nvSpPr>
        <p:spPr bwMode="auto">
          <a:xfrm>
            <a:off x="1818946" y="5570718"/>
            <a:ext cx="5853934" cy="489688"/>
          </a:xfrm>
          <a:prstGeom prst="roundRect">
            <a:avLst>
              <a:gd name="adj" fmla="val 48485"/>
            </a:avLst>
          </a:prstGeom>
          <a:no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b="1" dirty="0">
                <a:latin typeface="+mn-lt"/>
                <a:cs typeface="Arial" panose="020B0604020202020204" pitchFamily="34" charset="0"/>
              </a:rPr>
              <a:t>Target will be Revised after  getting AA from GOJ</a:t>
            </a:r>
          </a:p>
        </p:txBody>
      </p:sp>
    </p:spTree>
    <p:extLst>
      <p:ext uri="{BB962C8B-B14F-4D97-AF65-F5344CB8AC3E}">
        <p14:creationId xmlns:p14="http://schemas.microsoft.com/office/powerpoint/2010/main" val="3280924025"/>
      </p:ext>
    </p:extLst>
  </p:cSld>
  <p:clrMapOvr>
    <a:masterClrMapping/>
  </p:clrMapOvr>
  <p:transition spd="slow"/>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89667" y="104745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Total Expenditure Progress</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430808" y="2366963"/>
          <a:ext cx="9044385" cy="3018982"/>
        </p:xfrm>
        <a:graphic>
          <a:graphicData uri="http://schemas.openxmlformats.org/drawingml/2006/table">
            <a:tbl>
              <a:tblPr/>
              <a:tblGrid>
                <a:gridCol w="599752"/>
                <a:gridCol w="1234296"/>
                <a:gridCol w="1117940"/>
                <a:gridCol w="745459"/>
                <a:gridCol w="801864"/>
                <a:gridCol w="847040"/>
                <a:gridCol w="700220"/>
                <a:gridCol w="858334"/>
                <a:gridCol w="1069740"/>
                <a:gridCol w="1069740"/>
              </a:tblGrid>
              <a:tr h="622347">
                <a:tc rowSpan="2">
                  <a:txBody>
                    <a:bodyPr/>
                    <a:lstStyle/>
                    <a:p>
                      <a:pPr algn="ctr" fontAlgn="t"/>
                      <a:r>
                        <a:rPr lang="en-US" sz="1800" b="1" i="0" u="none" strike="noStrike" dirty="0">
                          <a:solidFill>
                            <a:schemeClr val="tx1"/>
                          </a:solidFill>
                          <a:latin typeface="Arial" pitchFamily="34" charset="0"/>
                          <a:cs typeface="Arial" pitchFamily="34" charset="0"/>
                        </a:rPr>
                        <a:t>Sr. No.</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Project</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a:solidFill>
                            <a:schemeClr val="tx1"/>
                          </a:solidFill>
                          <a:latin typeface="Arial" pitchFamily="34" charset="0"/>
                          <a:cs typeface="Arial" pitchFamily="34" charset="0"/>
                        </a:rPr>
                        <a:t>Total Expenditure Target</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fontAlgn="t"/>
                      <a:r>
                        <a:rPr lang="en-IN" sz="1800" b="1" i="0" u="none" strike="noStrike" dirty="0">
                          <a:solidFill>
                            <a:schemeClr val="tx1"/>
                          </a:solidFill>
                          <a:latin typeface="Arial" pitchFamily="34" charset="0"/>
                          <a:cs typeface="Arial" pitchFamily="34" charset="0"/>
                        </a:rPr>
                        <a:t>Total Expenditure Progress</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a:solidFill>
                          <a:schemeClr val="tx1"/>
                        </a:solidFill>
                        <a:latin typeface="Arial" pitchFamily="34" charset="0"/>
                        <a:cs typeface="Arial" pitchFamily="34" charset="0"/>
                      </a:endParaRPr>
                    </a:p>
                    <a:p>
                      <a:pPr algn="ctr" fontAlgn="t"/>
                      <a:r>
                        <a:rPr lang="en-US" sz="1800" b="1" i="0" u="none" strike="noStrike" dirty="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800" b="1" i="0" u="none" strike="noStrike" dirty="0">
                          <a:solidFill>
                            <a:schemeClr val="tx1"/>
                          </a:solidFill>
                          <a:latin typeface="Arial" pitchFamily="34" charset="0"/>
                          <a:cs typeface="Arial" pitchFamily="34" charset="0"/>
                        </a:rPr>
                        <a:t>Target for  2021-22</a:t>
                      </a:r>
                    </a:p>
                    <a:p>
                      <a:pPr algn="ctr" fontAlgn="t"/>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4657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2019-20</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r>
              <a:tr h="749917">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Subarnarekha Multipurpose Project</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747.53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65.00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300.00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79916">
                <a:tc>
                  <a:txBody>
                    <a:bodyPr/>
                    <a:lstStyle/>
                    <a:p>
                      <a:pPr marL="0" algn="ctr" defTabSz="914400" rtl="0" eaLnBrk="1" fontAlgn="ctr" latinLnBrk="0" hangingPunct="1"/>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a:solidFill>
                            <a:srgbClr val="000000"/>
                          </a:solidFill>
                          <a:effectLst/>
                          <a:latin typeface="Arial" panose="020B0604020202020204" pitchFamily="34" charset="0"/>
                          <a:ea typeface="+mn-ea"/>
                          <a:cs typeface="Arial" panose="020B0604020202020204" pitchFamily="34" charset="0"/>
                        </a:rPr>
                        <a:t>747.53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cs typeface="Arial" panose="020B0604020202020204" pitchFamily="34" charset="0"/>
                        </a:rPr>
                        <a:t>65.00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cs typeface="Arial" panose="020B0604020202020204" pitchFamily="34" charset="0"/>
                        </a:rPr>
                        <a:t>300.00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6197" name="TextBox 1"/>
          <p:cNvSpPr txBox="1">
            <a:spLocks noChangeArrowheads="1"/>
          </p:cNvSpPr>
          <p:nvPr/>
        </p:nvSpPr>
        <p:spPr bwMode="auto">
          <a:xfrm>
            <a:off x="7988003" y="1789114"/>
            <a:ext cx="213391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cs typeface="Arial" charset="0"/>
              </a:defRPr>
            </a:lvl1pPr>
            <a:lvl2pPr marL="742950" indent="-285750">
              <a:defRPr>
                <a:solidFill>
                  <a:schemeClr val="tx1"/>
                </a:solidFill>
                <a:latin typeface="Calibri" pitchFamily="34" charset="0"/>
                <a:cs typeface="Arial" charset="0"/>
              </a:defRPr>
            </a:lvl2pPr>
            <a:lvl3pPr marL="1143000" indent="-228600">
              <a:defRPr>
                <a:solidFill>
                  <a:schemeClr val="tx1"/>
                </a:solidFill>
                <a:latin typeface="Calibri" pitchFamily="34" charset="0"/>
                <a:cs typeface="Arial" charset="0"/>
              </a:defRPr>
            </a:lvl3pPr>
            <a:lvl4pPr marL="1600200" indent="-228600">
              <a:defRPr>
                <a:solidFill>
                  <a:schemeClr val="tx1"/>
                </a:solidFill>
                <a:latin typeface="Calibri" pitchFamily="34" charset="0"/>
                <a:cs typeface="Arial" charset="0"/>
              </a:defRPr>
            </a:lvl4pPr>
            <a:lvl5pPr marL="2057400" indent="-22860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b="1">
                <a:latin typeface="Arial" charset="0"/>
              </a:rPr>
              <a:t>(TE in Rs. Crores)</a:t>
            </a:r>
            <a:endParaRPr lang="en-IN" altLang="en-US" b="1">
              <a:latin typeface="Arial" charset="0"/>
            </a:endParaRPr>
          </a:p>
        </p:txBody>
      </p:sp>
      <p:sp>
        <p:nvSpPr>
          <p:cNvPr id="6198" name="Footer Placeholder 5"/>
          <p:cNvSpPr>
            <a:spLocks noGrp="1"/>
          </p:cNvSpPr>
          <p:nvPr>
            <p:ph type="ftr" sz="quarter" idx="11"/>
          </p:nvPr>
        </p:nvSpPr>
        <p:spPr bwMode="auto">
          <a:xfrm>
            <a:off x="3281363" y="6448426"/>
            <a:ext cx="3343275" cy="409575"/>
          </a:xfrm>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fontAlgn="base">
              <a:spcBef>
                <a:spcPct val="0"/>
              </a:spcBef>
              <a:spcAft>
                <a:spcPct val="0"/>
              </a:spcAft>
              <a:defRPr/>
            </a:pPr>
            <a:r>
              <a:rPr lang="en-IN" sz="1800" b="1" dirty="0">
                <a:latin typeface="Book Antiqua" pitchFamily="18" charset="0"/>
              </a:rPr>
              <a:t>JHARKHAND</a:t>
            </a:r>
          </a:p>
        </p:txBody>
      </p:sp>
      <p:sp>
        <p:nvSpPr>
          <p:cNvPr id="7" name="Rectangle 6"/>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Virtual Meeting  (11</a:t>
            </a:r>
            <a:r>
              <a:rPr lang="en-IN" sz="2400" b="1" baseline="30000" dirty="0"/>
              <a:t>th</a:t>
            </a:r>
            <a:r>
              <a:rPr lang="en-IN" sz="2400" b="1" dirty="0"/>
              <a:t> Sept2020): 	Progress Review Presentations</a:t>
            </a:r>
            <a:endParaRPr lang="en-US" sz="2400" b="1" dirty="0"/>
          </a:p>
        </p:txBody>
      </p:sp>
      <p:sp>
        <p:nvSpPr>
          <p:cNvPr id="10" name="Rounded Rectangle 9"/>
          <p:cNvSpPr/>
          <p:nvPr/>
        </p:nvSpPr>
        <p:spPr bwMode="auto">
          <a:xfrm>
            <a:off x="1818946" y="5777105"/>
            <a:ext cx="5853934" cy="489688"/>
          </a:xfrm>
          <a:prstGeom prst="roundRect">
            <a:avLst>
              <a:gd name="adj" fmla="val 48485"/>
            </a:avLst>
          </a:prstGeom>
          <a:no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b="1" dirty="0">
                <a:latin typeface="+mn-lt"/>
                <a:cs typeface="Arial" panose="020B0604020202020204" pitchFamily="34" charset="0"/>
              </a:rPr>
              <a:t>Target will be Revised after getting AA from GOJ</a:t>
            </a:r>
          </a:p>
        </p:txBody>
      </p:sp>
    </p:spTree>
    <p:extLst>
      <p:ext uri="{BB962C8B-B14F-4D97-AF65-F5344CB8AC3E}">
        <p14:creationId xmlns:p14="http://schemas.microsoft.com/office/powerpoint/2010/main" val="2243162668"/>
      </p:ext>
    </p:extLst>
  </p:cSld>
  <p:clrMapOvr>
    <a:masterClrMapping/>
  </p:clrMapOvr>
  <p:transition spd="slow"/>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84967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Broad Review</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217985" y="1879601"/>
          <a:ext cx="9414569" cy="3523067"/>
        </p:xfrm>
        <a:graphic>
          <a:graphicData uri="http://schemas.openxmlformats.org/drawingml/2006/table">
            <a:tbl>
              <a:tblPr/>
              <a:tblGrid>
                <a:gridCol w="319108"/>
                <a:gridCol w="1311341"/>
                <a:gridCol w="849005"/>
                <a:gridCol w="1232653"/>
                <a:gridCol w="1105932"/>
                <a:gridCol w="912869"/>
                <a:gridCol w="1028870"/>
                <a:gridCol w="835424"/>
                <a:gridCol w="1035998"/>
                <a:gridCol w="783369"/>
              </a:tblGrid>
              <a:tr h="471025">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600" b="1" dirty="0">
                          <a:latin typeface="Arial" pitchFamily="34" charset="0"/>
                          <a:cs typeface="Arial" pitchFamily="34" charset="0"/>
                        </a:rPr>
                        <a:t>CADWM</a:t>
                      </a:r>
                      <a:endParaRPr lang="en-US" sz="1600" b="1" dirty="0">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600" b="1" i="0" u="none" strike="noStrike" kern="1200" dirty="0">
                          <a:solidFill>
                            <a:schemeClr val="tx1"/>
                          </a:solidFill>
                          <a:latin typeface="Arial" pitchFamily="34" charset="0"/>
                          <a:ea typeface="+mn-ea"/>
                          <a:cs typeface="Arial" pitchFamily="34" charset="0"/>
                        </a:rPr>
                        <a:t>AIBP</a:t>
                      </a:r>
                      <a:endParaRPr lang="en-US" sz="1600" b="1" i="0" u="none" strike="noStrike" kern="1200" dirty="0">
                        <a:solidFill>
                          <a:schemeClr val="tx1"/>
                        </a:solidFill>
                        <a:latin typeface="Arial" pitchFamily="34" charset="0"/>
                        <a:ea typeface="+mn-ea"/>
                        <a:cs typeface="Arial" pitchFamily="34" charset="0"/>
                      </a:endParaRPr>
                    </a:p>
                  </a:txBody>
                  <a:tcPr marL="7209" marR="7209" marT="88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181217">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Total</a:t>
                      </a:r>
                      <a:r>
                        <a:rPr lang="en-US" sz="1600" b="1" i="0" u="none" strike="noStrike" baseline="0" dirty="0">
                          <a:solidFill>
                            <a:schemeClr val="tx1"/>
                          </a:solidFill>
                          <a:latin typeface="Arial" pitchFamily="34" charset="0"/>
                          <a:cs typeface="Arial" pitchFamily="34" charset="0"/>
                        </a:rPr>
                        <a:t> </a:t>
                      </a:r>
                      <a:r>
                        <a:rPr lang="en-US" sz="1600" b="1" i="0" u="none" strike="noStrike" dirty="0">
                          <a:solidFill>
                            <a:schemeClr val="tx1"/>
                          </a:solidFill>
                          <a:latin typeface="Arial" pitchFamily="34" charset="0"/>
                          <a:cs typeface="Arial" pitchFamily="34" charset="0"/>
                        </a:rPr>
                        <a:t>CCA of Project</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CCA developed before </a:t>
                      </a:r>
                    </a:p>
                    <a:p>
                      <a:pPr algn="ctr" fontAlgn="t"/>
                      <a:r>
                        <a:rPr lang="en-IN" sz="1600" b="1" i="0" u="none" strike="noStrike" dirty="0">
                          <a:solidFill>
                            <a:schemeClr val="tx1"/>
                          </a:solidFill>
                          <a:latin typeface="Arial" pitchFamily="34" charset="0"/>
                          <a:cs typeface="Arial" pitchFamily="34" charset="0"/>
                        </a:rPr>
                        <a:t>31.03. 2017 (A)</a:t>
                      </a:r>
                      <a:r>
                        <a:rPr lang="en-IN" sz="2000" b="1" i="0" u="none" strike="noStrike" dirty="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Progress in CCA for 99 Priority Projects (B)</a:t>
                      </a:r>
                      <a:endParaRPr lang="en-US" sz="1600" b="1" i="0" u="none" strike="noStrike" dirty="0">
                        <a:solidFill>
                          <a:schemeClr val="tx1"/>
                        </a:solidFill>
                        <a:latin typeface="Arial" pitchFamily="34" charset="0"/>
                        <a:cs typeface="Arial" pitchFamily="34" charset="0"/>
                      </a:endParaRPr>
                    </a:p>
                  </a:txBody>
                  <a:tcPr marL="7209" marR="7209"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Cumulative CCA developed (A+B)</a:t>
                      </a:r>
                      <a:endParaRPr lang="en-US" sz="1600" b="1" i="0" u="none" strike="noStrike" dirty="0">
                        <a:solidFill>
                          <a:schemeClr val="tx1"/>
                        </a:solidFill>
                        <a:latin typeface="Arial" pitchFamily="34" charset="0"/>
                        <a:cs typeface="Arial" pitchFamily="34" charset="0"/>
                      </a:endParaRPr>
                    </a:p>
                  </a:txBody>
                  <a:tcPr marL="7209" marR="7209"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CCA Progress</a:t>
                      </a:r>
                      <a:endParaRPr lang="en-US" sz="1600" b="1" i="0" u="none" strike="noStrike" dirty="0">
                        <a:solidFill>
                          <a:schemeClr val="tx1"/>
                        </a:solidFill>
                        <a:latin typeface="Arial" pitchFamily="34" charset="0"/>
                        <a:cs typeface="Arial" pitchFamily="34" charset="0"/>
                      </a:endParaRPr>
                    </a:p>
                  </a:txBody>
                  <a:tcPr marL="7209" marR="7209"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Ultimate</a:t>
                      </a:r>
                      <a:r>
                        <a:rPr lang="en-IN" sz="1600" b="1" i="0" u="none" strike="noStrike" baseline="0" dirty="0">
                          <a:solidFill>
                            <a:schemeClr val="tx1"/>
                          </a:solidFill>
                          <a:latin typeface="Arial" pitchFamily="34" charset="0"/>
                          <a:cs typeface="Arial" pitchFamily="34" charset="0"/>
                        </a:rPr>
                        <a:t> Irrigation Potential</a:t>
                      </a:r>
                      <a:endParaRPr lang="en-US" sz="1600" b="1" i="0" u="none" strike="noStrike" dirty="0">
                        <a:solidFill>
                          <a:schemeClr val="tx1"/>
                        </a:solidFill>
                        <a:latin typeface="Arial" pitchFamily="34" charset="0"/>
                        <a:cs typeface="Arial" pitchFamily="34" charset="0"/>
                      </a:endParaRPr>
                    </a:p>
                  </a:txBody>
                  <a:tcPr marL="7209" marR="7209"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Potential Created</a:t>
                      </a:r>
                      <a:endParaRPr lang="en-US" sz="1600" b="1" i="0" u="none" strike="noStrike" dirty="0">
                        <a:solidFill>
                          <a:schemeClr val="tx1"/>
                        </a:solidFill>
                        <a:latin typeface="Arial" pitchFamily="34" charset="0"/>
                        <a:cs typeface="Arial" pitchFamily="34" charset="0"/>
                      </a:endParaRPr>
                    </a:p>
                  </a:txBody>
                  <a:tcPr marL="7209" marR="7209"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IPC</a:t>
                      </a:r>
                      <a:endParaRPr lang="en-US" sz="1600" b="1" i="0" u="none" strike="noStrike" dirty="0">
                        <a:solidFill>
                          <a:schemeClr val="tx1"/>
                        </a:solidFill>
                        <a:latin typeface="Arial" pitchFamily="34" charset="0"/>
                        <a:cs typeface="Arial" pitchFamily="34" charset="0"/>
                      </a:endParaRPr>
                    </a:p>
                  </a:txBody>
                  <a:tcPr marL="7209" marR="7209" marT="88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911004">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Subarnarekha Multipurpose</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66.645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236.85</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107.33</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45.31</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56203">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66.645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236.85</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a:solidFill>
                            <a:srgbClr val="000000"/>
                          </a:solidFill>
                          <a:effectLst/>
                          <a:latin typeface="Arial" panose="020B0604020202020204" pitchFamily="34" charset="0"/>
                          <a:ea typeface="+mn-ea"/>
                          <a:cs typeface="Arial" panose="020B0604020202020204" pitchFamily="34" charset="0"/>
                        </a:rPr>
                        <a:t>107.33</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45.31</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7228" name="TextBox 1"/>
          <p:cNvSpPr txBox="1">
            <a:spLocks noChangeArrowheads="1"/>
          </p:cNvSpPr>
          <p:nvPr/>
        </p:nvSpPr>
        <p:spPr bwMode="auto">
          <a:xfrm>
            <a:off x="7619802" y="1339361"/>
            <a:ext cx="20971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cs typeface="Arial" charset="0"/>
              </a:defRPr>
            </a:lvl1pPr>
            <a:lvl2pPr marL="742950" indent="-285750">
              <a:defRPr>
                <a:solidFill>
                  <a:schemeClr val="tx1"/>
                </a:solidFill>
                <a:latin typeface="Calibri" pitchFamily="34" charset="0"/>
                <a:cs typeface="Arial" charset="0"/>
              </a:defRPr>
            </a:lvl2pPr>
            <a:lvl3pPr marL="1143000" indent="-228600">
              <a:defRPr>
                <a:solidFill>
                  <a:schemeClr val="tx1"/>
                </a:solidFill>
                <a:latin typeface="Calibri" pitchFamily="34" charset="0"/>
                <a:cs typeface="Arial" charset="0"/>
              </a:defRPr>
            </a:lvl3pPr>
            <a:lvl4pPr marL="1600200" indent="-228600">
              <a:defRPr>
                <a:solidFill>
                  <a:schemeClr val="tx1"/>
                </a:solidFill>
                <a:latin typeface="Calibri" pitchFamily="34" charset="0"/>
                <a:cs typeface="Arial" charset="0"/>
              </a:defRPr>
            </a:lvl4pPr>
            <a:lvl5pPr marL="2057400" indent="-22860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US" altLang="en-US" sz="2000" b="1" dirty="0">
                <a:latin typeface="Arial" charset="0"/>
              </a:rPr>
              <a:t>(CCA in Th. ha.)</a:t>
            </a:r>
            <a:endParaRPr lang="en-IN" altLang="en-US" sz="2000" b="1" dirty="0">
              <a:latin typeface="Arial" charset="0"/>
            </a:endParaRPr>
          </a:p>
        </p:txBody>
      </p:sp>
      <p:sp>
        <p:nvSpPr>
          <p:cNvPr id="7229" name="Footer Placeholder 5"/>
          <p:cNvSpPr>
            <a:spLocks noGrp="1"/>
          </p:cNvSpPr>
          <p:nvPr>
            <p:ph type="ftr" sz="quarter" idx="11"/>
          </p:nvPr>
        </p:nvSpPr>
        <p:spPr bwMode="auto"/>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fontAlgn="base">
              <a:spcBef>
                <a:spcPct val="0"/>
              </a:spcBef>
              <a:spcAft>
                <a:spcPct val="0"/>
              </a:spcAft>
              <a:defRPr/>
            </a:pPr>
            <a:r>
              <a:rPr lang="en-IN" sz="1800" b="1" dirty="0">
                <a:latin typeface="Book Antiqua" pitchFamily="18" charset="0"/>
              </a:rPr>
              <a:t>JHARKHAND</a:t>
            </a:r>
          </a:p>
        </p:txBody>
      </p:sp>
      <p:sp>
        <p:nvSpPr>
          <p:cNvPr id="7" name="Rectangle 6"/>
          <p:cNvSpPr/>
          <p:nvPr/>
        </p:nvSpPr>
        <p:spPr>
          <a:xfrm>
            <a:off x="0" y="147638"/>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Virtual Meeting  (11</a:t>
            </a:r>
            <a:r>
              <a:rPr lang="en-IN" sz="2400" b="1" baseline="30000" dirty="0"/>
              <a:t>th</a:t>
            </a:r>
            <a:r>
              <a:rPr lang="en-IN" sz="2400" b="1" dirty="0"/>
              <a:t> Sept2020): 	Progress Review Presentations</a:t>
            </a:r>
            <a:endParaRPr lang="en-US" sz="2400" b="1" dirty="0"/>
          </a:p>
        </p:txBody>
      </p:sp>
      <p:sp>
        <p:nvSpPr>
          <p:cNvPr id="7231" name="TextBox 7"/>
          <p:cNvSpPr txBox="1">
            <a:spLocks noChangeArrowheads="1"/>
          </p:cNvSpPr>
          <p:nvPr/>
        </p:nvSpPr>
        <p:spPr bwMode="auto">
          <a:xfrm>
            <a:off x="297207" y="5486401"/>
            <a:ext cx="93115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cs typeface="Arial" charset="0"/>
              </a:defRPr>
            </a:lvl1pPr>
            <a:lvl2pPr marL="742950" indent="-285750">
              <a:defRPr>
                <a:solidFill>
                  <a:schemeClr val="tx1"/>
                </a:solidFill>
                <a:latin typeface="Calibri" pitchFamily="34" charset="0"/>
                <a:cs typeface="Arial" charset="0"/>
              </a:defRPr>
            </a:lvl2pPr>
            <a:lvl3pPr marL="1143000" indent="-228600">
              <a:defRPr>
                <a:solidFill>
                  <a:schemeClr val="tx1"/>
                </a:solidFill>
                <a:latin typeface="Calibri" pitchFamily="34" charset="0"/>
                <a:cs typeface="Arial" charset="0"/>
              </a:defRPr>
            </a:lvl3pPr>
            <a:lvl4pPr marL="1600200" indent="-228600">
              <a:defRPr>
                <a:solidFill>
                  <a:schemeClr val="tx1"/>
                </a:solidFill>
                <a:latin typeface="Calibri" pitchFamily="34" charset="0"/>
                <a:cs typeface="Arial" charset="0"/>
              </a:defRPr>
            </a:lvl4pPr>
            <a:lvl5pPr marL="2057400" indent="-22860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IN" altLang="en-US" sz="2000" b="1"/>
              <a:t>* i.e. CCA developed under CADWM (up to 31-03-2017) and before CADWM inclusion.</a:t>
            </a:r>
          </a:p>
        </p:txBody>
      </p:sp>
    </p:spTree>
    <p:extLst>
      <p:ext uri="{BB962C8B-B14F-4D97-AF65-F5344CB8AC3E}">
        <p14:creationId xmlns:p14="http://schemas.microsoft.com/office/powerpoint/2010/main" val="2504232314"/>
      </p:ext>
    </p:extLst>
  </p:cSld>
  <p:clrMapOvr>
    <a:masterClrMapping/>
  </p:clrMapOvr>
  <p:transition spd="slow"/>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Key Reasons For Progress Delays</a:t>
            </a:r>
            <a:endParaRPr lang="en-US" sz="2800" b="1" dirty="0">
              <a:latin typeface="+mn-lt"/>
              <a:cs typeface="Arial" panose="020B0604020202020204" pitchFamily="34" charset="0"/>
            </a:endParaRPr>
          </a:p>
        </p:txBody>
      </p:sp>
      <p:sp>
        <p:nvSpPr>
          <p:cNvPr id="14341" name="Footer Placeholder 5"/>
          <p:cNvSpPr>
            <a:spLocks noGrp="1"/>
          </p:cNvSpPr>
          <p:nvPr>
            <p:ph type="ftr" sz="quarter" idx="11"/>
          </p:nvPr>
        </p:nvSpPr>
        <p:spPr bwMode="auto"/>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fontAlgn="base">
              <a:spcBef>
                <a:spcPct val="0"/>
              </a:spcBef>
              <a:spcAft>
                <a:spcPct val="0"/>
              </a:spcAft>
              <a:defRPr/>
            </a:pPr>
            <a:r>
              <a:rPr lang="en-IN" sz="1800" b="1" dirty="0">
                <a:latin typeface="Book Antiqua" pitchFamily="18" charset="0"/>
              </a:rPr>
              <a:t>JHARKHAND</a:t>
            </a:r>
          </a:p>
        </p:txBody>
      </p:sp>
      <p:graphicFrame>
        <p:nvGraphicFramePr>
          <p:cNvPr id="5" name="Table 4"/>
          <p:cNvGraphicFramePr>
            <a:graphicFrameLocks noGrp="1"/>
          </p:cNvGraphicFramePr>
          <p:nvPr/>
        </p:nvGraphicFramePr>
        <p:xfrm>
          <a:off x="873225" y="1744664"/>
          <a:ext cx="8159551" cy="3078163"/>
        </p:xfrm>
        <a:graphic>
          <a:graphicData uri="http://schemas.openxmlformats.org/drawingml/2006/table">
            <a:tbl>
              <a:tblPr firstRow="1" bandRow="1">
                <a:tableStyleId>{5C22544A-7EE6-4342-B048-85BDC9FD1C3A}</a:tableStyleId>
              </a:tblPr>
              <a:tblGrid>
                <a:gridCol w="1178461"/>
                <a:gridCol w="6981090"/>
              </a:tblGrid>
              <a:tr h="1102880">
                <a:tc>
                  <a:txBody>
                    <a:bodyPr/>
                    <a:lstStyle/>
                    <a:p>
                      <a:pPr algn="ctr"/>
                      <a:r>
                        <a:rPr lang="en-IN" sz="1800" b="1" dirty="0">
                          <a:solidFill>
                            <a:schemeClr val="tx1"/>
                          </a:solidFill>
                        </a:rPr>
                        <a:t>Status</a:t>
                      </a:r>
                      <a:endParaRPr lang="en-US" sz="1800" b="1" dirty="0">
                        <a:solidFill>
                          <a:schemeClr val="tx1"/>
                        </a:solidFill>
                      </a:endParaRPr>
                    </a:p>
                  </a:txBody>
                  <a:tcPr marL="74294" marR="74294" marT="45697" marB="45697"/>
                </a:tc>
                <a:tc>
                  <a:txBody>
                    <a:bodyPr/>
                    <a:lstStyle/>
                    <a:p>
                      <a:pPr algn="ctr"/>
                      <a:r>
                        <a:rPr lang="en-IN" sz="1800" dirty="0">
                          <a:solidFill>
                            <a:schemeClr val="tx1"/>
                          </a:solidFill>
                        </a:rPr>
                        <a:t>Key</a:t>
                      </a:r>
                      <a:r>
                        <a:rPr lang="en-IN" sz="1800" baseline="0" dirty="0">
                          <a:solidFill>
                            <a:schemeClr val="tx1"/>
                          </a:solidFill>
                        </a:rPr>
                        <a:t> Reason</a:t>
                      </a:r>
                      <a:endParaRPr lang="en-US" sz="1800" dirty="0">
                        <a:solidFill>
                          <a:schemeClr val="tx1"/>
                        </a:solidFill>
                      </a:endParaRPr>
                    </a:p>
                  </a:txBody>
                  <a:tcPr marL="74294" marR="74294" marT="45697" marB="45697"/>
                </a:tc>
              </a:tr>
              <a:tr h="87240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a:solidFill>
                            <a:srgbClr val="C00000"/>
                          </a:solidFill>
                          <a:latin typeface="+mn-lt"/>
                          <a:ea typeface="+mn-ea"/>
                          <a:cs typeface="+mn-cs"/>
                        </a:rPr>
                        <a:t>√</a:t>
                      </a:r>
                      <a:endParaRPr lang="en-US" sz="1800" b="1" dirty="0">
                        <a:solidFill>
                          <a:srgbClr val="C00000"/>
                        </a:solidFill>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US" sz="1800" b="1" dirty="0">
                        <a:solidFill>
                          <a:srgbClr val="C00000"/>
                        </a:solidFill>
                      </a:endParaRPr>
                    </a:p>
                  </a:txBody>
                  <a:tcPr marL="74294" marR="74294" marT="45697" marB="45697" anchor="ctr"/>
                </a:tc>
                <a:tc>
                  <a:txBody>
                    <a:bodyPr/>
                    <a:lstStyle/>
                    <a:p>
                      <a:r>
                        <a:rPr lang="en-IN" sz="1800" dirty="0"/>
                        <a:t>Delay in Administrative clearances.-Administrative</a:t>
                      </a:r>
                      <a:r>
                        <a:rPr lang="en-IN" sz="1800" baseline="0" dirty="0"/>
                        <a:t> Approval for Rs747.53 </a:t>
                      </a:r>
                      <a:r>
                        <a:rPr lang="en-IN" sz="1800" baseline="0" dirty="0" err="1"/>
                        <a:t>cr</a:t>
                      </a:r>
                      <a:r>
                        <a:rPr lang="en-IN" sz="1800" baseline="0" dirty="0"/>
                        <a:t> is in process of Approval</a:t>
                      </a:r>
                      <a:endParaRPr lang="en-IN" sz="1800" dirty="0"/>
                    </a:p>
                  </a:txBody>
                  <a:tcPr marL="74294" marR="74294" marT="45697" marB="45697" anchor="ctr"/>
                </a:tc>
              </a:tr>
              <a:tr h="1102880">
                <a:tc>
                  <a:txBody>
                    <a:bodyPr/>
                    <a:lstStyle/>
                    <a:p>
                      <a:pPr algn="ctr"/>
                      <a:r>
                        <a:rPr lang="en-US" sz="1800" b="1" kern="1200" dirty="0">
                          <a:solidFill>
                            <a:srgbClr val="C00000"/>
                          </a:solidFill>
                          <a:latin typeface="+mn-lt"/>
                          <a:ea typeface="+mn-ea"/>
                          <a:cs typeface="+mn-cs"/>
                        </a:rPr>
                        <a:t>√</a:t>
                      </a:r>
                      <a:endParaRPr lang="en-US" sz="1800" b="1" dirty="0">
                        <a:solidFill>
                          <a:srgbClr val="C00000"/>
                        </a:solidFill>
                      </a:endParaRPr>
                    </a:p>
                  </a:txBody>
                  <a:tcPr marL="74294" marR="74294" marT="45697" marB="45697" anchor="ctr"/>
                </a:tc>
                <a:tc>
                  <a:txBody>
                    <a:bodyPr/>
                    <a:lstStyle/>
                    <a:p>
                      <a:r>
                        <a:rPr lang="en-IN" sz="1800" dirty="0"/>
                        <a:t>State budget constraints-</a:t>
                      </a:r>
                      <a:r>
                        <a:rPr lang="en-IN" sz="1800" baseline="0" dirty="0"/>
                        <a:t> so far no provision of Budget for CADWM in 2020-21</a:t>
                      </a:r>
                      <a:endParaRPr lang="en-US" sz="1800" dirty="0"/>
                    </a:p>
                  </a:txBody>
                  <a:tcPr marL="74294" marR="74294" marT="45697" marB="45697" anchor="ctr"/>
                </a:tc>
              </a:tr>
            </a:tbl>
          </a:graphicData>
        </a:graphic>
      </p:graphicFrame>
      <p:sp>
        <p:nvSpPr>
          <p:cNvPr id="7" name="Rectangle 6"/>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Virtual Meeting  (11</a:t>
            </a:r>
            <a:r>
              <a:rPr lang="en-IN" sz="2400" b="1" baseline="30000" dirty="0"/>
              <a:t>th</a:t>
            </a:r>
            <a:r>
              <a:rPr lang="en-IN" sz="2400" b="1" dirty="0"/>
              <a:t> Sept2020): 	Progress Review Presentations</a:t>
            </a:r>
            <a:endParaRPr lang="en-US" sz="2400" b="1" dirty="0"/>
          </a:p>
        </p:txBody>
      </p:sp>
    </p:spTree>
    <p:extLst>
      <p:ext uri="{BB962C8B-B14F-4D97-AF65-F5344CB8AC3E}">
        <p14:creationId xmlns:p14="http://schemas.microsoft.com/office/powerpoint/2010/main" val="1139306874"/>
      </p:ext>
    </p:extLst>
  </p:cSld>
  <p:clrMapOvr>
    <a:masterClrMapping/>
  </p:clrMapOvr>
  <p:transition spd="slow"/>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204952" y="1599244"/>
            <a:ext cx="9491827" cy="3445723"/>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5400" b="1" dirty="0">
                <a:solidFill>
                  <a:srgbClr val="FF0000"/>
                </a:solidFill>
                <a:cs typeface="Arial" panose="020B0604020202020204" pitchFamily="34" charset="0"/>
              </a:rPr>
              <a:t>THANKS………</a:t>
            </a:r>
          </a:p>
        </p:txBody>
      </p:sp>
      <p:sp>
        <p:nvSpPr>
          <p:cNvPr id="6" name="Content Placeholder 2"/>
          <p:cNvSpPr txBox="1">
            <a:spLocks/>
          </p:cNvSpPr>
          <p:nvPr/>
        </p:nvSpPr>
        <p:spPr>
          <a:xfrm>
            <a:off x="745085" y="1182415"/>
            <a:ext cx="8543925" cy="4572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Font typeface="Arial" panose="020B0604020202020204" pitchFamily="34" charset="0"/>
              <a:buNone/>
            </a:pPr>
            <a:endParaRPr lang="en-US" dirty="0"/>
          </a:p>
        </p:txBody>
      </p:sp>
      <p:sp>
        <p:nvSpPr>
          <p:cNvPr id="2" name="Rectangle 1">
            <a:extLst>
              <a:ext uri="{FF2B5EF4-FFF2-40B4-BE49-F238E27FC236}">
                <a16:creationId xmlns:a16="http://schemas.microsoft.com/office/drawing/2014/main" xmlns="" id="{AFACABD1-8F21-4759-94B6-FED176C388F8}"/>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4189224078"/>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solidFill>
                  <a:prstClr val="white"/>
                </a:solidFill>
              </a:rPr>
              <a:t>7</a:t>
            </a:r>
            <a:r>
              <a:rPr lang="en-IN" sz="2000" b="1" baseline="30000" dirty="0">
                <a:solidFill>
                  <a:prstClr val="white"/>
                </a:solidFill>
              </a:rPr>
              <a:t>th</a:t>
            </a:r>
            <a:r>
              <a:rPr lang="en-IN" sz="2000" b="1" dirty="0">
                <a:solidFill>
                  <a:prstClr val="white"/>
                </a:solidFill>
              </a:rPr>
              <a:t> PIRC Meeting  :  Progress Review Presentations</a:t>
            </a:r>
            <a:endParaRPr lang="en-US" sz="2000" b="1" dirty="0">
              <a:solidFill>
                <a:prstClr val="white"/>
              </a:solidFill>
            </a:endParaRPr>
          </a:p>
        </p:txBody>
      </p:sp>
      <p:sp>
        <p:nvSpPr>
          <p:cNvPr id="2" name="TextBox 1"/>
          <p:cNvSpPr txBox="1"/>
          <p:nvPr/>
        </p:nvSpPr>
        <p:spPr>
          <a:xfrm>
            <a:off x="71434" y="1445478"/>
            <a:ext cx="9763134" cy="4401205"/>
          </a:xfrm>
          <a:prstGeom prst="rect">
            <a:avLst/>
          </a:prstGeom>
          <a:noFill/>
        </p:spPr>
        <p:txBody>
          <a:bodyPr wrap="square" rtlCol="0">
            <a:spAutoFit/>
          </a:bodyPr>
          <a:lstStyle/>
          <a:p>
            <a:pPr algn="ctr"/>
            <a:r>
              <a:rPr lang="en-IN" sz="3200"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7</a:t>
            </a:r>
            <a:r>
              <a:rPr lang="en-IN" sz="3200" baseline="30000"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th</a:t>
            </a:r>
            <a:r>
              <a:rPr lang="en-IN" sz="3200"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en-IN" sz="3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Project Implementation Review Committee (PIRC) for CADWM Implementation (on 11.9.2020)</a:t>
            </a:r>
          </a:p>
          <a:p>
            <a:pPr algn="ctr"/>
            <a:endParaRPr lang="en-IN" sz="3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a:r>
              <a:rPr lang="en-US" sz="3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Presentation on </a:t>
            </a:r>
            <a:r>
              <a:rPr lang="en-US" sz="3200"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CADWM </a:t>
            </a:r>
            <a:r>
              <a:rPr lang="en-US" sz="3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Works</a:t>
            </a:r>
          </a:p>
          <a:p>
            <a:pPr algn="ctr"/>
            <a:r>
              <a:rPr lang="en-US" sz="3200"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Uttar Pradesh </a:t>
            </a:r>
          </a:p>
          <a:p>
            <a:pPr algn="ctr"/>
            <a:endParaRPr lang="en-US" sz="2400" dirty="0">
              <a:latin typeface="Arial" panose="020B0604020202020204" pitchFamily="34" charset="0"/>
              <a:cs typeface="Arial" panose="020B0604020202020204" pitchFamily="34" charset="0"/>
            </a:endParaRPr>
          </a:p>
          <a:p>
            <a:pPr algn="ctr"/>
            <a:endParaRPr lang="en-US" sz="2400" dirty="0">
              <a:latin typeface="Arial" panose="020B0604020202020204" pitchFamily="34" charset="0"/>
              <a:cs typeface="Arial" panose="020B0604020202020204" pitchFamily="34" charset="0"/>
            </a:endParaRPr>
          </a:p>
          <a:p>
            <a:pPr algn="ctr"/>
            <a:r>
              <a:rPr lang="en-US" sz="2400" dirty="0">
                <a:latin typeface="Arial" panose="020B0604020202020204" pitchFamily="34" charset="0"/>
                <a:cs typeface="Arial" panose="020B0604020202020204" pitchFamily="34" charset="0"/>
              </a:rPr>
              <a:t>By</a:t>
            </a:r>
          </a:p>
          <a:p>
            <a:pPr algn="ctr"/>
            <a:r>
              <a:rPr lang="en-US" sz="2400" dirty="0">
                <a:latin typeface="Arial" panose="020B0604020202020204" pitchFamily="34" charset="0"/>
                <a:cs typeface="Arial" panose="020B0604020202020204" pitchFamily="34" charset="0"/>
              </a:rPr>
              <a:t> Chief Engineer, UGBO</a:t>
            </a:r>
            <a:r>
              <a:rPr lang="en-US" sz="2400" dirty="0" smtClean="0">
                <a:latin typeface="Arial" panose="020B0604020202020204" pitchFamily="34" charset="0"/>
                <a:cs typeface="Arial" panose="020B0604020202020204" pitchFamily="34" charset="0"/>
              </a:rPr>
              <a:t>, CWC</a:t>
            </a:r>
            <a:endParaRPr lang="en-US" sz="2400" dirty="0">
              <a:latin typeface="Arial" panose="020B0604020202020204" pitchFamily="34" charset="0"/>
              <a:cs typeface="Arial" panose="020B0604020202020204" pitchFamily="34" charset="0"/>
            </a:endParaRPr>
          </a:p>
          <a:p>
            <a:pPr algn="ctr"/>
            <a:r>
              <a:rPr lang="en-US" sz="2400" dirty="0">
                <a:latin typeface="Arial" panose="020B0604020202020204" pitchFamily="34" charset="0"/>
                <a:cs typeface="Arial" panose="020B0604020202020204" pitchFamily="34" charset="0"/>
              </a:rPr>
              <a:t>Lucknow </a:t>
            </a:r>
            <a:endParaRPr lang="en-IN"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0571767"/>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8">
            <a:extLst>
              <a:ext uri="{FF2B5EF4-FFF2-40B4-BE49-F238E27FC236}">
                <a16:creationId xmlns:a16="http://schemas.microsoft.com/office/drawing/2014/main" xmlns="" id="{56F01E3D-7BB6-4F74-B937-6F51961C2CB7}"/>
              </a:ext>
            </a:extLst>
          </p:cNvPr>
          <p:cNvSpPr>
            <a:spLocks noGrp="1"/>
          </p:cNvSpPr>
          <p:nvPr>
            <p:ph type="title"/>
          </p:nvPr>
        </p:nvSpPr>
        <p:spPr bwMode="auto">
          <a:xfrm>
            <a:off x="470022" y="696684"/>
            <a:ext cx="8543925" cy="822301"/>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normAutofit fontScale="90000"/>
          </a:bodyPr>
          <a:lstStyle/>
          <a:p>
            <a:pPr algn="ctr">
              <a:defRPr/>
            </a:pPr>
            <a:r>
              <a:rPr lang="en-US" sz="3200" b="1" dirty="0">
                <a:solidFill>
                  <a:srgbClr val="800000"/>
                </a:solidFill>
                <a:effectLst>
                  <a:outerShdw blurRad="38100" dist="38100" dir="2700000" algn="tl">
                    <a:srgbClr val="C0C0C0"/>
                  </a:outerShdw>
                </a:effectLst>
                <a:latin typeface="Arial" panose="020B0604020202020204" pitchFamily="34" charset="0"/>
                <a:cs typeface="Arial" panose="020B0604020202020204" pitchFamily="34" charset="0"/>
              </a:rPr>
              <a:t>PROJECTS UNDER CADWM PROGRAMME</a:t>
            </a:r>
            <a:endParaRPr lang="en-US" sz="3200" b="1" dirty="0">
              <a:solidFill>
                <a:prstClr val="black"/>
              </a:solidFill>
              <a:latin typeface="Arial" panose="020B0604020202020204" pitchFamily="34" charset="0"/>
              <a:cs typeface="Arial" panose="020B0604020202020204" pitchFamily="34" charset="0"/>
            </a:endParaRPr>
          </a:p>
        </p:txBody>
      </p:sp>
      <p:graphicFrame>
        <p:nvGraphicFramePr>
          <p:cNvPr id="8" name="Table 7">
            <a:extLst>
              <a:ext uri="{FF2B5EF4-FFF2-40B4-BE49-F238E27FC236}">
                <a16:creationId xmlns:a16="http://schemas.microsoft.com/office/drawing/2014/main" xmlns="" id="{04919589-4632-46B6-BD3A-281216A5F0D2}"/>
              </a:ext>
            </a:extLst>
          </p:cNvPr>
          <p:cNvGraphicFramePr>
            <a:graphicFrameLocks noGrp="1"/>
          </p:cNvGraphicFramePr>
          <p:nvPr>
            <p:extLst>
              <p:ext uri="{D42A27DB-BD31-4B8C-83A1-F6EECF244321}">
                <p14:modId xmlns:p14="http://schemas.microsoft.com/office/powerpoint/2010/main" val="3741413051"/>
              </p:ext>
            </p:extLst>
          </p:nvPr>
        </p:nvGraphicFramePr>
        <p:xfrm>
          <a:off x="188153" y="1713391"/>
          <a:ext cx="8991357" cy="4080938"/>
        </p:xfrm>
        <a:graphic>
          <a:graphicData uri="http://schemas.openxmlformats.org/drawingml/2006/table">
            <a:tbl>
              <a:tblPr/>
              <a:tblGrid>
                <a:gridCol w="903848">
                  <a:extLst>
                    <a:ext uri="{9D8B030D-6E8A-4147-A177-3AD203B41FA5}">
                      <a16:colId xmlns:a16="http://schemas.microsoft.com/office/drawing/2014/main" xmlns="" val="1401489379"/>
                    </a:ext>
                  </a:extLst>
                </a:gridCol>
                <a:gridCol w="2838675">
                  <a:extLst>
                    <a:ext uri="{9D8B030D-6E8A-4147-A177-3AD203B41FA5}">
                      <a16:colId xmlns:a16="http://schemas.microsoft.com/office/drawing/2014/main" xmlns="" val="987157880"/>
                    </a:ext>
                  </a:extLst>
                </a:gridCol>
                <a:gridCol w="1482581">
                  <a:extLst>
                    <a:ext uri="{9D8B030D-6E8A-4147-A177-3AD203B41FA5}">
                      <a16:colId xmlns:a16="http://schemas.microsoft.com/office/drawing/2014/main" xmlns="" val="996902673"/>
                    </a:ext>
                  </a:extLst>
                </a:gridCol>
                <a:gridCol w="1248049">
                  <a:extLst>
                    <a:ext uri="{9D8B030D-6E8A-4147-A177-3AD203B41FA5}">
                      <a16:colId xmlns:a16="http://schemas.microsoft.com/office/drawing/2014/main" xmlns="" val="4156659634"/>
                    </a:ext>
                  </a:extLst>
                </a:gridCol>
                <a:gridCol w="2518204">
                  <a:extLst>
                    <a:ext uri="{9D8B030D-6E8A-4147-A177-3AD203B41FA5}">
                      <a16:colId xmlns:a16="http://schemas.microsoft.com/office/drawing/2014/main" xmlns="" val="3312029741"/>
                    </a:ext>
                  </a:extLst>
                </a:gridCol>
              </a:tblGrid>
              <a:tr h="1042063">
                <a:tc>
                  <a:txBody>
                    <a:bodyPr/>
                    <a:lstStyle/>
                    <a:p>
                      <a:pPr marL="0" algn="ctr" defTabSz="914400" rtl="0" eaLnBrk="1" fontAlgn="t" latinLnBrk="0" hangingPunct="1"/>
                      <a:endParaRPr lang="en-US" sz="1400" b="1" i="0" u="none" strike="noStrike" kern="1200" dirty="0">
                        <a:solidFill>
                          <a:schemeClr val="tx1"/>
                        </a:solidFill>
                        <a:latin typeface="Arial" pitchFamily="34" charset="0"/>
                        <a:ea typeface="+mn-ea"/>
                        <a:cs typeface="Arial" pitchFamily="34" charset="0"/>
                      </a:endParaRPr>
                    </a:p>
                    <a:p>
                      <a:pPr marL="0" algn="ctr" defTabSz="914400" rtl="0" eaLnBrk="1" fontAlgn="t" latinLnBrk="0" hangingPunct="1"/>
                      <a:r>
                        <a:rPr lang="en-US" sz="1400" b="1" i="0" u="none" strike="noStrike" kern="1200" dirty="0">
                          <a:solidFill>
                            <a:schemeClr val="tx1"/>
                          </a:solidFill>
                          <a:latin typeface="Arial" pitchFamily="34" charset="0"/>
                          <a:ea typeface="+mn-ea"/>
                          <a:cs typeface="Arial" pitchFamily="34" charset="0"/>
                        </a:rPr>
                        <a:t>S.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endParaRPr lang="en-US" sz="1400" b="1" i="0" u="none" strike="noStrike" kern="1200" dirty="0">
                        <a:solidFill>
                          <a:schemeClr val="tx1"/>
                        </a:solidFill>
                        <a:latin typeface="Arial" pitchFamily="34" charset="0"/>
                        <a:ea typeface="+mn-ea"/>
                        <a:cs typeface="Arial" pitchFamily="34" charset="0"/>
                      </a:endParaRPr>
                    </a:p>
                    <a:p>
                      <a:pPr marL="0" algn="ctr" defTabSz="914400" rtl="0" eaLnBrk="1" fontAlgn="t" latinLnBrk="0" hangingPunct="1"/>
                      <a:r>
                        <a:rPr lang="en-US" sz="1400" b="1" i="0" u="none" strike="noStrike" kern="1200" dirty="0">
                          <a:solidFill>
                            <a:schemeClr val="tx1"/>
                          </a:solidFill>
                          <a:latin typeface="Arial" pitchFamily="34" charset="0"/>
                          <a:ea typeface="+mn-ea"/>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endParaRPr lang="en-US" sz="1400" b="1" i="0" u="none" strike="noStrike" kern="1200" dirty="0">
                        <a:solidFill>
                          <a:schemeClr val="tx1"/>
                        </a:solidFill>
                        <a:latin typeface="Arial" pitchFamily="34" charset="0"/>
                        <a:ea typeface="+mn-ea"/>
                        <a:cs typeface="Arial" pitchFamily="34" charset="0"/>
                      </a:endParaRPr>
                    </a:p>
                    <a:p>
                      <a:pPr marL="0" algn="ctr" defTabSz="914400" rtl="0" eaLnBrk="1" fontAlgn="t" latinLnBrk="0" hangingPunct="1"/>
                      <a:endParaRPr lang="en-US" sz="1400" b="1" i="0" u="none" strike="noStrike" kern="1200" dirty="0">
                        <a:solidFill>
                          <a:schemeClr val="tx1"/>
                        </a:solidFill>
                        <a:latin typeface="Arial" pitchFamily="34" charset="0"/>
                        <a:ea typeface="+mn-ea"/>
                        <a:cs typeface="Arial" pitchFamily="34" charset="0"/>
                      </a:endParaRPr>
                    </a:p>
                    <a:p>
                      <a:pPr marL="0" algn="ctr" defTabSz="914400" rtl="0" eaLnBrk="1" fontAlgn="t" latinLnBrk="0" hangingPunct="1"/>
                      <a:r>
                        <a:rPr lang="en-US" sz="1400" b="1" i="0" u="none" strike="noStrike" kern="1200" dirty="0">
                          <a:solidFill>
                            <a:schemeClr val="tx1"/>
                          </a:solidFill>
                          <a:latin typeface="Arial" pitchFamily="34" charset="0"/>
                          <a:ea typeface="+mn-ea"/>
                          <a:cs typeface="Arial" pitchFamily="34" charset="0"/>
                        </a:rPr>
                        <a:t>TOTAL CCA OF PROJECT</a:t>
                      </a:r>
                    </a:p>
                    <a:p>
                      <a:pPr marL="0" algn="ctr" defTabSz="914400" rtl="0" eaLnBrk="1" fontAlgn="t" latinLnBrk="0" hangingPunct="1"/>
                      <a:r>
                        <a:rPr lang="en-US" sz="1400" b="1" i="0" u="none" strike="noStrike" kern="1200" dirty="0">
                          <a:solidFill>
                            <a:schemeClr val="tx1"/>
                          </a:solidFill>
                          <a:latin typeface="Arial" pitchFamily="34" charset="0"/>
                          <a:ea typeface="+mn-ea"/>
                          <a:cs typeface="Arial" pitchFamily="34" charset="0"/>
                        </a:rPr>
                        <a:t>(Th. Hectare)</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endParaRPr lang="en-US" sz="1400" b="1" i="0" u="none" strike="noStrike" kern="1200" dirty="0">
                        <a:solidFill>
                          <a:schemeClr val="tx1"/>
                        </a:solidFill>
                        <a:latin typeface="Arial" pitchFamily="34" charset="0"/>
                        <a:ea typeface="+mn-ea"/>
                        <a:cs typeface="Arial" pitchFamily="34" charset="0"/>
                      </a:endParaRPr>
                    </a:p>
                    <a:p>
                      <a:pPr marL="0" algn="ctr" defTabSz="914400" rtl="0" eaLnBrk="1" fontAlgn="t" latinLnBrk="0" hangingPunct="1"/>
                      <a:endParaRPr lang="en-US" sz="1400" b="1" i="0" u="none" strike="noStrike" kern="1200" dirty="0">
                        <a:solidFill>
                          <a:schemeClr val="tx1"/>
                        </a:solidFill>
                        <a:latin typeface="Arial" pitchFamily="34" charset="0"/>
                        <a:ea typeface="+mn-ea"/>
                        <a:cs typeface="Arial" pitchFamily="34" charset="0"/>
                      </a:endParaRPr>
                    </a:p>
                    <a:p>
                      <a:pPr marL="0" algn="ctr" defTabSz="914400" rtl="0" eaLnBrk="1" fontAlgn="t" latinLnBrk="0" hangingPunct="1"/>
                      <a:r>
                        <a:rPr lang="en-US" sz="1400" b="1" i="0" u="none" strike="noStrike" kern="1200" dirty="0">
                          <a:solidFill>
                            <a:schemeClr val="tx1"/>
                          </a:solidFill>
                          <a:latin typeface="Arial" pitchFamily="34" charset="0"/>
                          <a:ea typeface="+mn-ea"/>
                          <a:cs typeface="Arial" pitchFamily="34" charset="0"/>
                        </a:rPr>
                        <a:t>ESTIMATED </a:t>
                      </a:r>
                    </a:p>
                    <a:p>
                      <a:pPr marL="0" algn="ctr" defTabSz="914400" rtl="0" eaLnBrk="1" fontAlgn="t" latinLnBrk="0" hangingPunct="1"/>
                      <a:r>
                        <a:rPr lang="en-US" sz="1400" b="1" i="0" u="none" strike="noStrike" kern="1200" dirty="0">
                          <a:solidFill>
                            <a:schemeClr val="tx1"/>
                          </a:solidFill>
                          <a:latin typeface="Arial" pitchFamily="34" charset="0"/>
                          <a:ea typeface="+mn-ea"/>
                          <a:cs typeface="Arial" pitchFamily="34" charset="0"/>
                        </a:rPr>
                        <a:t>COST</a:t>
                      </a:r>
                    </a:p>
                    <a:p>
                      <a:pPr marL="0" algn="ctr" defTabSz="914400" rtl="0" eaLnBrk="1" fontAlgn="t" latinLnBrk="0" hangingPunct="1"/>
                      <a:r>
                        <a:rPr lang="en-US" sz="1400" b="1" i="0" u="none" strike="noStrike" kern="1200" dirty="0">
                          <a:solidFill>
                            <a:schemeClr val="tx1"/>
                          </a:solidFill>
                          <a:latin typeface="Arial" pitchFamily="34" charset="0"/>
                          <a:ea typeface="+mn-ea"/>
                          <a:cs typeface="Arial" pitchFamily="34" charset="0"/>
                        </a:rPr>
                        <a:t>(Cr.) </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400" b="1" i="0" u="none" strike="noStrike" kern="1200" dirty="0">
                        <a:solidFill>
                          <a:schemeClr val="tx1"/>
                        </a:solidFill>
                        <a:latin typeface="Arial" pitchFamily="34" charset="0"/>
                        <a:ea typeface="+mn-ea"/>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US" sz="1400" b="1" i="0" u="none" strike="noStrike" kern="1200" dirty="0">
                          <a:solidFill>
                            <a:schemeClr val="tx1"/>
                          </a:solidFill>
                          <a:latin typeface="Arial" pitchFamily="34" charset="0"/>
                          <a:ea typeface="+mn-ea"/>
                          <a:cs typeface="Arial" pitchFamily="34" charset="0"/>
                        </a:rPr>
                        <a:t>REMARK </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3876666978"/>
                  </a:ext>
                </a:extLst>
              </a:tr>
              <a:tr h="567324">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Saryu Nahar Pariyojna </a:t>
                      </a:r>
                    </a:p>
                    <a:p>
                      <a:pPr algn="ctr" rtl="0" fontAlgn="ct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Ph-III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480.000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400" b="1" i="0" u="none" strike="noStrike" dirty="0">
                          <a:solidFill>
                            <a:srgbClr val="000000"/>
                          </a:solidFill>
                          <a:effectLst/>
                          <a:latin typeface="Arial" panose="020B0604020202020204" pitchFamily="34" charset="0"/>
                          <a:cs typeface="Arial" panose="020B0604020202020204" pitchFamily="34" charset="0"/>
                        </a:rPr>
                        <a:t>1672.70</a:t>
                      </a:r>
                      <a:endParaRPr lang="en-IN" sz="14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endParaRPr lang="en-IN" b="1" dirty="0"/>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1"/>
                  </a:ext>
                </a:extLst>
              </a:tr>
              <a:tr h="689168">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Arjun Sahayak Pariyojna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44.381*</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188.96</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just"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4088374822"/>
                  </a:ext>
                </a:extLst>
              </a:tr>
              <a:tr h="1748774">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Madhya</a:t>
                      </a:r>
                      <a:r>
                        <a:rPr lang="en-IN" sz="1600" b="1" i="0" u="none" strike="noStrike" baseline="0" dirty="0">
                          <a:solidFill>
                            <a:srgbClr val="000000"/>
                          </a:solidFill>
                          <a:effectLst/>
                          <a:latin typeface="Arial" panose="020B0604020202020204" pitchFamily="34" charset="0"/>
                          <a:cs typeface="Arial" panose="020B0604020202020204" pitchFamily="34" charset="0"/>
                        </a:rPr>
                        <a:t> Ganga Canal PH-II</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146.000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510.65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just"/>
                      <a:r>
                        <a:rPr lang="en-US" sz="1600" b="1" kern="1200" dirty="0">
                          <a:solidFill>
                            <a:schemeClr val="tx1"/>
                          </a:solidFill>
                          <a:effectLst/>
                          <a:latin typeface="Arial" panose="020B0604020202020204" pitchFamily="34" charset="0"/>
                          <a:ea typeface="+mn-ea"/>
                          <a:cs typeface="Arial" panose="020B0604020202020204" pitchFamily="34" charset="0"/>
                        </a:rPr>
                        <a:t>DPR of CAD works along with compliances  by State Govt.  sent to CE, PMO, CWC </a:t>
                      </a:r>
                      <a:r>
                        <a:rPr lang="en-IN" sz="1600" b="1" kern="1200" dirty="0">
                          <a:solidFill>
                            <a:schemeClr val="tx1"/>
                          </a:solidFill>
                          <a:effectLst/>
                          <a:latin typeface="Arial" panose="020B0604020202020204" pitchFamily="34" charset="0"/>
                          <a:ea typeface="+mn-ea"/>
                          <a:cs typeface="Arial" panose="020B0604020202020204" pitchFamily="34" charset="0"/>
                        </a:rPr>
                        <a:t> further necessary action</a:t>
                      </a:r>
                      <a:r>
                        <a:rPr lang="en-IN" sz="1600" b="1" kern="1200" baseline="0" dirty="0">
                          <a:solidFill>
                            <a:schemeClr val="tx1"/>
                          </a:solidFill>
                          <a:effectLst/>
                          <a:latin typeface="Arial" panose="020B0604020202020204" pitchFamily="34" charset="0"/>
                          <a:ea typeface="+mn-ea"/>
                          <a:cs typeface="Arial" panose="020B0604020202020204" pitchFamily="34" charset="0"/>
                        </a:rPr>
                        <a:t> for its inclusion in </a:t>
                      </a:r>
                      <a:r>
                        <a:rPr lang="en-IN" sz="1600" b="1" kern="1200" baseline="0" dirty="0" smtClean="0">
                          <a:solidFill>
                            <a:schemeClr val="tx1"/>
                          </a:solidFill>
                          <a:effectLst/>
                          <a:latin typeface="Arial" panose="020B0604020202020204" pitchFamily="34" charset="0"/>
                          <a:ea typeface="+mn-ea"/>
                          <a:cs typeface="Arial" panose="020B0604020202020204" pitchFamily="34" charset="0"/>
                        </a:rPr>
                        <a:t>CADWM</a:t>
                      </a:r>
                      <a:endParaRPr lang="en-IN" sz="1600" b="1"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2741047675"/>
                  </a:ext>
                </a:extLst>
              </a:tr>
            </a:tbl>
          </a:graphicData>
        </a:graphic>
      </p:graphicFrame>
      <p:sp>
        <p:nvSpPr>
          <p:cNvPr id="10" name="Rectangle 9">
            <a:extLst>
              <a:ext uri="{FF2B5EF4-FFF2-40B4-BE49-F238E27FC236}">
                <a16:creationId xmlns:a16="http://schemas.microsoft.com/office/drawing/2014/main" xmlns="" id="{29FFBF8D-8E56-4DA1-A980-93A2AFAA8745}"/>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solidFill>
                  <a:prstClr val="white"/>
                </a:solidFill>
              </a:rPr>
              <a:t>7</a:t>
            </a:r>
            <a:r>
              <a:rPr lang="en-IN" sz="2000" b="1" baseline="30000" dirty="0">
                <a:solidFill>
                  <a:prstClr val="white"/>
                </a:solidFill>
              </a:rPr>
              <a:t>th</a:t>
            </a:r>
            <a:r>
              <a:rPr lang="en-IN" sz="2000" b="1" dirty="0">
                <a:solidFill>
                  <a:prstClr val="white"/>
                </a:solidFill>
              </a:rPr>
              <a:t> PIRC Meeting  :  Progress Review Presentations</a:t>
            </a:r>
            <a:endParaRPr lang="en-US" sz="2000" b="1" dirty="0">
              <a:solidFill>
                <a:prstClr val="white"/>
              </a:solidFill>
            </a:endParaRPr>
          </a:p>
        </p:txBody>
      </p:sp>
      <p:sp>
        <p:nvSpPr>
          <p:cNvPr id="2" name="TextBox 1"/>
          <p:cNvSpPr txBox="1"/>
          <p:nvPr/>
        </p:nvSpPr>
        <p:spPr>
          <a:xfrm>
            <a:off x="188153" y="5890853"/>
            <a:ext cx="9779087" cy="646331"/>
          </a:xfrm>
          <a:prstGeom prst="rect">
            <a:avLst/>
          </a:prstGeom>
          <a:noFill/>
        </p:spPr>
        <p:txBody>
          <a:bodyPr wrap="none" rtlCol="0">
            <a:spAutoFit/>
          </a:bodyPr>
          <a:lstStyle/>
          <a:p>
            <a:r>
              <a:rPr lang="en-IN" dirty="0" smtClean="0"/>
              <a:t>*DPR was submitted for 54.087 which included 9.706 </a:t>
            </a:r>
            <a:r>
              <a:rPr lang="en-IN" dirty="0" err="1" smtClean="0"/>
              <a:t>th.</a:t>
            </a:r>
            <a:r>
              <a:rPr lang="en-IN" dirty="0" smtClean="0"/>
              <a:t> ha CCA of old system. However, the approval </a:t>
            </a:r>
          </a:p>
          <a:p>
            <a:r>
              <a:rPr lang="en-IN" dirty="0" smtClean="0"/>
              <a:t>was granted for 44.381 </a:t>
            </a:r>
            <a:r>
              <a:rPr lang="en-IN" dirty="0" err="1" smtClean="0"/>
              <a:t>th.</a:t>
            </a:r>
            <a:r>
              <a:rPr lang="en-IN" dirty="0" smtClean="0"/>
              <a:t> </a:t>
            </a:r>
            <a:r>
              <a:rPr lang="en-IN" dirty="0"/>
              <a:t>h</a:t>
            </a:r>
            <a:r>
              <a:rPr lang="en-IN" dirty="0" smtClean="0"/>
              <a:t>a.</a:t>
            </a:r>
          </a:p>
        </p:txBody>
      </p:sp>
    </p:spTree>
    <p:extLst>
      <p:ext uri="{BB962C8B-B14F-4D97-AF65-F5344CB8AC3E}">
        <p14:creationId xmlns:p14="http://schemas.microsoft.com/office/powerpoint/2010/main" val="24485325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35521" y="859596"/>
            <a:ext cx="9438453" cy="933885"/>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rPr>
              <a:t>PHYSICAL &amp; FINANCIAL PROGRESS </a:t>
            </a:r>
            <a:endParaRPr lang="en-US" sz="2800" b="1" dirty="0">
              <a:solidFill>
                <a:prstClr val="black"/>
              </a:solidFill>
            </a:endParaRPr>
          </a:p>
        </p:txBody>
      </p:sp>
      <p:graphicFrame>
        <p:nvGraphicFramePr>
          <p:cNvPr id="4" name="Content Placeholder 3"/>
          <p:cNvGraphicFramePr>
            <a:graphicFrameLocks noGrp="1"/>
          </p:cNvGraphicFramePr>
          <p:nvPr>
            <p:extLst>
              <p:ext uri="{D42A27DB-BD31-4B8C-83A1-F6EECF244321}">
                <p14:modId xmlns:p14="http://schemas.microsoft.com/office/powerpoint/2010/main" val="2358302815"/>
              </p:ext>
            </p:extLst>
          </p:nvPr>
        </p:nvGraphicFramePr>
        <p:xfrm>
          <a:off x="189186" y="1844943"/>
          <a:ext cx="9684789" cy="898258"/>
        </p:xfrm>
        <a:graphic>
          <a:graphicData uri="http://schemas.openxmlformats.org/drawingml/2006/table">
            <a:tbl>
              <a:tblPr/>
              <a:tblGrid>
                <a:gridCol w="9684789">
                  <a:extLst>
                    <a:ext uri="{9D8B030D-6E8A-4147-A177-3AD203B41FA5}">
                      <a16:colId xmlns:a16="http://schemas.microsoft.com/office/drawing/2014/main" xmlns="" val="20000"/>
                    </a:ext>
                  </a:extLst>
                </a:gridCol>
              </a:tblGrid>
              <a:tr h="898258">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Number of Projects : 3                 Projects Included: 2</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Projects Availing CA: 2                Projects Reporting Progress:1</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bl>
          </a:graphicData>
        </a:graphic>
      </p:graphicFrame>
      <p:graphicFrame>
        <p:nvGraphicFramePr>
          <p:cNvPr id="12" name="Chart 11"/>
          <p:cNvGraphicFramePr/>
          <p:nvPr>
            <p:extLst>
              <p:ext uri="{D42A27DB-BD31-4B8C-83A1-F6EECF244321}">
                <p14:modId xmlns:p14="http://schemas.microsoft.com/office/powerpoint/2010/main" val="3451628441"/>
              </p:ext>
            </p:extLst>
          </p:nvPr>
        </p:nvGraphicFramePr>
        <p:xfrm>
          <a:off x="512378" y="2842259"/>
          <a:ext cx="9158782" cy="3704239"/>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5740619" y="2915636"/>
            <a:ext cx="2869981" cy="461665"/>
          </a:xfrm>
          <a:prstGeom prst="rect">
            <a:avLst/>
          </a:prstGeom>
          <a:noFill/>
        </p:spPr>
        <p:txBody>
          <a:bodyPr wrap="square" rtlCol="0">
            <a:spAutoFit/>
          </a:bodyPr>
          <a:lstStyle/>
          <a:p>
            <a:r>
              <a:rPr lang="en-IN" sz="2400" b="1" u="sng" dirty="0">
                <a:solidFill>
                  <a:prstClr val="black"/>
                </a:solidFill>
              </a:rPr>
              <a:t>Physical Progress</a:t>
            </a:r>
            <a:endParaRPr lang="en-US" sz="2400" b="1" u="sng" dirty="0">
              <a:solidFill>
                <a:prstClr val="black"/>
              </a:solidFill>
            </a:endParaRPr>
          </a:p>
        </p:txBody>
      </p:sp>
      <p:cxnSp>
        <p:nvCxnSpPr>
          <p:cNvPr id="5" name="Straight Arrow Connector 4"/>
          <p:cNvCxnSpPr/>
          <p:nvPr/>
        </p:nvCxnSpPr>
        <p:spPr>
          <a:xfrm>
            <a:off x="4938055" y="2806260"/>
            <a:ext cx="0" cy="2175641"/>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solidFill>
                  <a:prstClr val="white"/>
                </a:solidFill>
              </a:rPr>
              <a:t>7</a:t>
            </a:r>
            <a:r>
              <a:rPr lang="en-IN" sz="2000" b="1" baseline="30000" dirty="0">
                <a:solidFill>
                  <a:prstClr val="white"/>
                </a:solidFill>
              </a:rPr>
              <a:t>th</a:t>
            </a:r>
            <a:r>
              <a:rPr lang="en-IN" sz="2000" b="1" dirty="0">
                <a:solidFill>
                  <a:prstClr val="white"/>
                </a:solidFill>
              </a:rPr>
              <a:t> PIRC Meeting  :  Progress Review Presentations</a:t>
            </a:r>
            <a:endParaRPr lang="en-US" sz="2000" b="1" dirty="0">
              <a:solidFill>
                <a:prstClr val="white"/>
              </a:solidFill>
            </a:endParaRPr>
          </a:p>
        </p:txBody>
      </p:sp>
      <p:sp>
        <p:nvSpPr>
          <p:cNvPr id="2" name="TextBox 1"/>
          <p:cNvSpPr txBox="1"/>
          <p:nvPr/>
        </p:nvSpPr>
        <p:spPr>
          <a:xfrm>
            <a:off x="1847850" y="4531757"/>
            <a:ext cx="593432" cy="369332"/>
          </a:xfrm>
          <a:prstGeom prst="rect">
            <a:avLst/>
          </a:prstGeom>
          <a:noFill/>
        </p:spPr>
        <p:txBody>
          <a:bodyPr wrap="none" rtlCol="0">
            <a:spAutoFit/>
          </a:bodyPr>
          <a:lstStyle/>
          <a:p>
            <a:r>
              <a:rPr lang="en-IN" dirty="0"/>
              <a:t>0.47</a:t>
            </a:r>
          </a:p>
        </p:txBody>
      </p:sp>
      <p:sp>
        <p:nvSpPr>
          <p:cNvPr id="16" name="TextBox 15"/>
          <p:cNvSpPr txBox="1"/>
          <p:nvPr/>
        </p:nvSpPr>
        <p:spPr>
          <a:xfrm>
            <a:off x="4099013" y="4480296"/>
            <a:ext cx="535724" cy="369332"/>
          </a:xfrm>
          <a:prstGeom prst="rect">
            <a:avLst/>
          </a:prstGeom>
          <a:noFill/>
        </p:spPr>
        <p:txBody>
          <a:bodyPr wrap="none" rtlCol="0">
            <a:spAutoFit/>
          </a:bodyPr>
          <a:lstStyle/>
          <a:p>
            <a:r>
              <a:rPr lang="en-IN" dirty="0"/>
              <a:t>156</a:t>
            </a:r>
          </a:p>
        </p:txBody>
      </p:sp>
      <p:sp>
        <p:nvSpPr>
          <p:cNvPr id="17" name="Rectangle 16"/>
          <p:cNvSpPr/>
          <p:nvPr/>
        </p:nvSpPr>
        <p:spPr>
          <a:xfrm>
            <a:off x="4062969" y="4901089"/>
            <a:ext cx="665309" cy="155077"/>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a:solidFill>
                <a:srgbClr val="FFFF00"/>
              </a:solidFill>
            </a:endParaRPr>
          </a:p>
        </p:txBody>
      </p:sp>
    </p:spTree>
    <p:extLst>
      <p:ext uri="{BB962C8B-B14F-4D97-AF65-F5344CB8AC3E}">
        <p14:creationId xmlns:p14="http://schemas.microsoft.com/office/powerpoint/2010/main" val="76250761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3261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CA RELEASE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02840419"/>
              </p:ext>
            </p:extLst>
          </p:nvPr>
        </p:nvGraphicFramePr>
        <p:xfrm>
          <a:off x="576425" y="1752838"/>
          <a:ext cx="8979055" cy="4520689"/>
        </p:xfrm>
        <a:graphic>
          <a:graphicData uri="http://schemas.openxmlformats.org/drawingml/2006/table">
            <a:tbl>
              <a:tblPr/>
              <a:tblGrid>
                <a:gridCol w="757859">
                  <a:extLst>
                    <a:ext uri="{9D8B030D-6E8A-4147-A177-3AD203B41FA5}">
                      <a16:colId xmlns:a16="http://schemas.microsoft.com/office/drawing/2014/main" xmlns="" val="20000"/>
                    </a:ext>
                  </a:extLst>
                </a:gridCol>
                <a:gridCol w="1745211">
                  <a:extLst>
                    <a:ext uri="{9D8B030D-6E8A-4147-A177-3AD203B41FA5}">
                      <a16:colId xmlns:a16="http://schemas.microsoft.com/office/drawing/2014/main" xmlns="" val="20001"/>
                    </a:ext>
                  </a:extLst>
                </a:gridCol>
                <a:gridCol w="963901">
                  <a:extLst>
                    <a:ext uri="{9D8B030D-6E8A-4147-A177-3AD203B41FA5}">
                      <a16:colId xmlns:a16="http://schemas.microsoft.com/office/drawing/2014/main" xmlns="" val="20002"/>
                    </a:ext>
                  </a:extLst>
                </a:gridCol>
                <a:gridCol w="1137272">
                  <a:extLst>
                    <a:ext uri="{9D8B030D-6E8A-4147-A177-3AD203B41FA5}">
                      <a16:colId xmlns:a16="http://schemas.microsoft.com/office/drawing/2014/main" xmlns="" val="20003"/>
                    </a:ext>
                  </a:extLst>
                </a:gridCol>
                <a:gridCol w="962996">
                  <a:extLst>
                    <a:ext uri="{9D8B030D-6E8A-4147-A177-3AD203B41FA5}">
                      <a16:colId xmlns:a16="http://schemas.microsoft.com/office/drawing/2014/main" xmlns="" val="20004"/>
                    </a:ext>
                  </a:extLst>
                </a:gridCol>
                <a:gridCol w="1137272">
                  <a:extLst>
                    <a:ext uri="{9D8B030D-6E8A-4147-A177-3AD203B41FA5}">
                      <a16:colId xmlns:a16="http://schemas.microsoft.com/office/drawing/2014/main" xmlns="" val="20006"/>
                    </a:ext>
                  </a:extLst>
                </a:gridCol>
                <a:gridCol w="1137272">
                  <a:extLst>
                    <a:ext uri="{9D8B030D-6E8A-4147-A177-3AD203B41FA5}">
                      <a16:colId xmlns:a16="http://schemas.microsoft.com/office/drawing/2014/main" xmlns="" val="20007"/>
                    </a:ext>
                  </a:extLst>
                </a:gridCol>
                <a:gridCol w="1137272">
                  <a:extLst>
                    <a:ext uri="{9D8B030D-6E8A-4147-A177-3AD203B41FA5}">
                      <a16:colId xmlns:a16="http://schemas.microsoft.com/office/drawing/2014/main" xmlns="" val="20008"/>
                    </a:ext>
                  </a:extLst>
                </a:gridCol>
              </a:tblGrid>
              <a:tr h="765279">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4">
                  <a:txBody>
                    <a:bodyPr/>
                    <a:lstStyle/>
                    <a:p>
                      <a:pPr algn="ctr" fontAlgn="t"/>
                      <a:r>
                        <a:rPr lang="en-IN" sz="1600" b="1" i="0" u="none" strike="noStrike" dirty="0">
                          <a:solidFill>
                            <a:schemeClr val="tx1"/>
                          </a:solidFill>
                          <a:latin typeface="Arial" pitchFamily="34" charset="0"/>
                          <a:cs typeface="Arial" pitchFamily="34" charset="0"/>
                        </a:rPr>
                        <a:t>CA  Release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128051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2019-20</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2020-21</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10001"/>
                  </a:ext>
                </a:extLst>
              </a:tr>
              <a:tr h="680844">
                <a:tc>
                  <a:txBody>
                    <a:bodyPr/>
                    <a:lstStyle/>
                    <a:p>
                      <a:pPr algn="ctr" rtl="0" fontAlgn="ctr"/>
                      <a:r>
                        <a:rPr lang="en-IN" sz="1600" b="1" i="0" u="none" strike="noStrike" dirty="0">
                          <a:solidFill>
                            <a:srgbClr val="000000"/>
                          </a:solidFill>
                          <a:effectLst/>
                          <a:latin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Saryu Nahar</a:t>
                      </a:r>
                    </a:p>
                    <a:p>
                      <a:pPr marL="0" marR="0" lvl="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Pariyojna</a:t>
                      </a:r>
                    </a:p>
                    <a:p>
                      <a:pPr algn="ctr" rtl="0" fontAlgn="ctr"/>
                      <a:r>
                        <a:rPr lang="en-IN" sz="1600" b="1" i="0" u="none" strike="noStrike" baseline="0" dirty="0">
                          <a:solidFill>
                            <a:srgbClr val="000000"/>
                          </a:solidFill>
                          <a:effectLst/>
                          <a:latin typeface="Arial" panose="020B0604020202020204" pitchFamily="34" charset="0"/>
                        </a:rPr>
                        <a:t> </a:t>
                      </a:r>
                      <a:r>
                        <a:rPr lang="en-IN" sz="1600" b="1" i="0" u="none" strike="noStrike" dirty="0">
                          <a:solidFill>
                            <a:srgbClr val="000000"/>
                          </a:solidFill>
                          <a:effectLst/>
                          <a:latin typeface="Arial" panose="020B0604020202020204" pitchFamily="34" charset="0"/>
                        </a:rPr>
                        <a:t>Ph-III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dirty="0">
                          <a:solidFill>
                            <a:srgbClr val="000000"/>
                          </a:solidFill>
                          <a:effectLst/>
                          <a:latin typeface="Arial" panose="020B0604020202020204" pitchFamily="34" charset="0"/>
                          <a:cs typeface="Arial" panose="020B0604020202020204" pitchFamily="34" charset="0"/>
                        </a:rPr>
                        <a:t>837.06</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150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150.00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18.00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250.26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4030252696"/>
                  </a:ext>
                </a:extLst>
              </a:tr>
              <a:tr h="680844">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Arjun Sahayak</a:t>
                      </a:r>
                    </a:p>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Pariyojna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79.94</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6.00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6.00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7.50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50.05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526502">
                <a:tc>
                  <a:txBody>
                    <a:bodyPr/>
                    <a:lstStyle/>
                    <a:p>
                      <a:pPr algn="ctr" rtl="0" fontAlgn="ctr"/>
                      <a:r>
                        <a:rPr lang="en-IN" sz="1600" b="1" i="0" u="none" strike="noStrike" dirty="0">
                          <a:solidFill>
                            <a:srgbClr val="000000"/>
                          </a:solidFill>
                          <a:effectLst/>
                          <a:latin typeface="Arial" panose="020B0604020202020204" pitchFamily="34" charset="0"/>
                        </a:rPr>
                        <a:t>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Madhya</a:t>
                      </a:r>
                      <a:r>
                        <a:rPr lang="en-IN" sz="1600" b="1" i="0" u="none" strike="noStrike" baseline="0" dirty="0">
                          <a:solidFill>
                            <a:srgbClr val="000000"/>
                          </a:solidFill>
                          <a:effectLst/>
                          <a:latin typeface="Arial" panose="020B0604020202020204" pitchFamily="34" charset="0"/>
                        </a:rPr>
                        <a:t> Ganga Canal PH-II</a:t>
                      </a: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526502">
                <a:tc>
                  <a:txBody>
                    <a:bodyPr/>
                    <a:lstStyle/>
                    <a:p>
                      <a:pPr algn="ctr" rtl="0" fontAlgn="ct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dirty="0">
                          <a:solidFill>
                            <a:srgbClr val="000000"/>
                          </a:solidFill>
                          <a:effectLst/>
                          <a:latin typeface="Arial" panose="020B0604020202020204" pitchFamily="34" charset="0"/>
                          <a:cs typeface="Arial" panose="020B0604020202020204" pitchFamily="34" charset="0"/>
                        </a:rPr>
                        <a:t>917</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150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6.00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156.00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25.5</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300.31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2" name="TextBox 1"/>
          <p:cNvSpPr txBox="1"/>
          <p:nvPr/>
        </p:nvSpPr>
        <p:spPr>
          <a:xfrm>
            <a:off x="7528968" y="1339161"/>
            <a:ext cx="2163797"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(CA in Rs. Crores)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solidFill>
                  <a:prstClr val="white"/>
                </a:solidFill>
              </a:rPr>
              <a:t>7</a:t>
            </a:r>
            <a:r>
              <a:rPr lang="en-IN" sz="2000" b="1" baseline="30000" dirty="0">
                <a:solidFill>
                  <a:prstClr val="white"/>
                </a:solidFill>
              </a:rPr>
              <a:t>th</a:t>
            </a:r>
            <a:r>
              <a:rPr lang="en-IN" sz="2000" b="1" dirty="0">
                <a:solidFill>
                  <a:prstClr val="white"/>
                </a:solidFill>
              </a:rPr>
              <a:t> PIRC Meeting  :  Progress Review Presentations</a:t>
            </a:r>
            <a:endParaRPr lang="en-US" sz="2000" b="1" dirty="0">
              <a:solidFill>
                <a:prstClr val="white"/>
              </a:solidFill>
            </a:endParaRPr>
          </a:p>
        </p:txBody>
      </p:sp>
    </p:spTree>
    <p:extLst>
      <p:ext uri="{BB962C8B-B14F-4D97-AF65-F5344CB8AC3E}">
        <p14:creationId xmlns:p14="http://schemas.microsoft.com/office/powerpoint/2010/main" val="3728589202"/>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58377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TOTAL EXPENDITURE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831855264"/>
              </p:ext>
            </p:extLst>
          </p:nvPr>
        </p:nvGraphicFramePr>
        <p:xfrm>
          <a:off x="430586" y="1442791"/>
          <a:ext cx="9033455" cy="4691816"/>
        </p:xfrm>
        <a:graphic>
          <a:graphicData uri="http://schemas.openxmlformats.org/drawingml/2006/table">
            <a:tbl>
              <a:tblPr/>
              <a:tblGrid>
                <a:gridCol w="818501">
                  <a:extLst>
                    <a:ext uri="{9D8B030D-6E8A-4147-A177-3AD203B41FA5}">
                      <a16:colId xmlns:a16="http://schemas.microsoft.com/office/drawing/2014/main" xmlns="" val="20000"/>
                    </a:ext>
                  </a:extLst>
                </a:gridCol>
                <a:gridCol w="1491600">
                  <a:extLst>
                    <a:ext uri="{9D8B030D-6E8A-4147-A177-3AD203B41FA5}">
                      <a16:colId xmlns:a16="http://schemas.microsoft.com/office/drawing/2014/main" xmlns="" val="20001"/>
                    </a:ext>
                  </a:extLst>
                </a:gridCol>
                <a:gridCol w="1408118">
                  <a:extLst>
                    <a:ext uri="{9D8B030D-6E8A-4147-A177-3AD203B41FA5}">
                      <a16:colId xmlns:a16="http://schemas.microsoft.com/office/drawing/2014/main" xmlns="" val="20002"/>
                    </a:ext>
                  </a:extLst>
                </a:gridCol>
                <a:gridCol w="1081848">
                  <a:extLst>
                    <a:ext uri="{9D8B030D-6E8A-4147-A177-3AD203B41FA5}">
                      <a16:colId xmlns:a16="http://schemas.microsoft.com/office/drawing/2014/main" xmlns="" val="20003"/>
                    </a:ext>
                  </a:extLst>
                </a:gridCol>
                <a:gridCol w="1022235">
                  <a:extLst>
                    <a:ext uri="{9D8B030D-6E8A-4147-A177-3AD203B41FA5}">
                      <a16:colId xmlns:a16="http://schemas.microsoft.com/office/drawing/2014/main" xmlns="" val="20004"/>
                    </a:ext>
                  </a:extLst>
                </a:gridCol>
                <a:gridCol w="990987">
                  <a:extLst>
                    <a:ext uri="{9D8B030D-6E8A-4147-A177-3AD203B41FA5}">
                      <a16:colId xmlns:a16="http://schemas.microsoft.com/office/drawing/2014/main" xmlns="" val="20006"/>
                    </a:ext>
                  </a:extLst>
                </a:gridCol>
                <a:gridCol w="1110083">
                  <a:extLst>
                    <a:ext uri="{9D8B030D-6E8A-4147-A177-3AD203B41FA5}">
                      <a16:colId xmlns:a16="http://schemas.microsoft.com/office/drawing/2014/main" xmlns="" val="20007"/>
                    </a:ext>
                  </a:extLst>
                </a:gridCol>
                <a:gridCol w="1110083">
                  <a:extLst>
                    <a:ext uri="{9D8B030D-6E8A-4147-A177-3AD203B41FA5}">
                      <a16:colId xmlns:a16="http://schemas.microsoft.com/office/drawing/2014/main" xmlns="" val="20008"/>
                    </a:ext>
                  </a:extLst>
                </a:gridCol>
              </a:tblGrid>
              <a:tr h="622264">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4">
                  <a:txBody>
                    <a:bodyPr/>
                    <a:lstStyle/>
                    <a:p>
                      <a:pPr algn="ctr" fontAlgn="t"/>
                      <a:r>
                        <a:rPr lang="en-IN" sz="1600" b="1" i="0" u="none" strike="noStrike" dirty="0">
                          <a:solidFill>
                            <a:schemeClr val="tx1"/>
                          </a:solidFill>
                          <a:latin typeface="Arial" pitchFamily="34" charset="0"/>
                          <a:cs typeface="Arial" pitchFamily="34" charset="0"/>
                        </a:rPr>
                        <a:t>Total Expenditure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141024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2019-20</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2020-21</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10001"/>
                  </a:ext>
                </a:extLst>
              </a:tr>
              <a:tr h="749817">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dirty="0">
                          <a:solidFill>
                            <a:srgbClr val="000000"/>
                          </a:solidFill>
                          <a:effectLst/>
                          <a:latin typeface="Arial" panose="020B0604020202020204" pitchFamily="34" charset="0"/>
                        </a:rPr>
                        <a:t>Saryu Nahar </a:t>
                      </a: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Pariyojna </a:t>
                      </a:r>
                    </a:p>
                    <a:p>
                      <a:pPr algn="ctr" rtl="0" fontAlgn="ctr"/>
                      <a:r>
                        <a:rPr lang="en-IN" sz="1600" b="1" i="0" u="none" strike="noStrike" baseline="0" dirty="0">
                          <a:solidFill>
                            <a:srgbClr val="000000"/>
                          </a:solidFill>
                          <a:effectLst/>
                          <a:latin typeface="Arial" panose="020B0604020202020204" pitchFamily="34" charset="0"/>
                        </a:rPr>
                        <a:t> </a:t>
                      </a:r>
                      <a:r>
                        <a:rPr lang="en-IN" sz="1600" b="1" i="0" u="none" strike="noStrike" dirty="0">
                          <a:solidFill>
                            <a:srgbClr val="000000"/>
                          </a:solidFill>
                          <a:effectLst/>
                          <a:latin typeface="Arial" panose="020B0604020202020204" pitchFamily="34" charset="0"/>
                        </a:rPr>
                        <a:t>Ph-III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dirty="0">
                          <a:solidFill>
                            <a:srgbClr val="000000"/>
                          </a:solidFill>
                          <a:effectLst/>
                          <a:latin typeface="Arial" panose="020B0604020202020204" pitchFamily="34" charset="0"/>
                          <a:cs typeface="Arial" panose="020B0604020202020204" pitchFamily="34" charset="0"/>
                        </a:rPr>
                        <a:t>1672.70</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0.470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0.470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500.00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4288232509"/>
                  </a:ext>
                </a:extLst>
              </a:tr>
              <a:tr h="749817">
                <a:tc>
                  <a:txBody>
                    <a:bodyPr/>
                    <a:lstStyle/>
                    <a:p>
                      <a:pPr algn="ctr" rtl="0" fontAlgn="ctr"/>
                      <a:r>
                        <a:rPr lang="en-IN" sz="16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Arjun Sahayak</a:t>
                      </a:r>
                    </a:p>
                    <a:p>
                      <a:pPr marL="0" marR="0" lvl="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Pariyojna </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188.96*</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100.00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579839">
                <a:tc>
                  <a:txBody>
                    <a:bodyPr/>
                    <a:lstStyle/>
                    <a:p>
                      <a:pPr algn="ctr"/>
                      <a:r>
                        <a:rPr lang="en-US" sz="1600" b="1" i="0" u="none" strike="noStrike" kern="1200" dirty="0">
                          <a:solidFill>
                            <a:srgbClr val="000000"/>
                          </a:solidFill>
                          <a:effectLst/>
                          <a:latin typeface="Arial" panose="020B0604020202020204" pitchFamily="34" charset="0"/>
                          <a:ea typeface="+mn-ea"/>
                          <a:cs typeface="+mn-cs"/>
                        </a:rPr>
                        <a:t>3</a:t>
                      </a:r>
                      <a:endParaRPr lang="en-IN" sz="1600" b="1" i="0" u="none" strike="noStrike" kern="1200" dirty="0">
                        <a:solidFill>
                          <a:srgbClr val="000000"/>
                        </a:solidFill>
                        <a:effectLst/>
                        <a:latin typeface="Arial" panose="020B0604020202020204" pitchFamily="34" charset="0"/>
                        <a:ea typeface="+mn-ea"/>
                        <a:cs typeface="+mn-cs"/>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Madhya</a:t>
                      </a:r>
                      <a:r>
                        <a:rPr lang="en-IN" sz="1600" b="1" i="0" u="none" strike="noStrike" baseline="0" dirty="0">
                          <a:solidFill>
                            <a:srgbClr val="000000"/>
                          </a:solidFill>
                          <a:effectLst/>
                          <a:latin typeface="Arial" panose="020B0604020202020204" pitchFamily="34" charset="0"/>
                        </a:rPr>
                        <a:t> Ganga Canal PH-II</a:t>
                      </a: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579839">
                <a:tc>
                  <a:txBody>
                    <a:bodyPr/>
                    <a:lstStyle/>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dirty="0">
                          <a:solidFill>
                            <a:srgbClr val="000000"/>
                          </a:solidFill>
                          <a:effectLst/>
                          <a:latin typeface="Arial" panose="020B0604020202020204" pitchFamily="34" charset="0"/>
                          <a:cs typeface="Arial" panose="020B0604020202020204" pitchFamily="34" charset="0"/>
                        </a:rPr>
                        <a:t>1861.66</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0.470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0.470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600.00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2" name="TextBox 1"/>
          <p:cNvSpPr txBox="1"/>
          <p:nvPr/>
        </p:nvSpPr>
        <p:spPr>
          <a:xfrm>
            <a:off x="7469044" y="1073459"/>
            <a:ext cx="2133918"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(TE in Rs. Crores)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solidFill>
                  <a:prstClr val="white"/>
                </a:solidFill>
              </a:rPr>
              <a:t>7</a:t>
            </a:r>
            <a:r>
              <a:rPr lang="en-IN" sz="2000" b="1" baseline="30000" dirty="0">
                <a:solidFill>
                  <a:prstClr val="white"/>
                </a:solidFill>
              </a:rPr>
              <a:t>th</a:t>
            </a:r>
            <a:r>
              <a:rPr lang="en-IN" sz="2000" b="1" dirty="0">
                <a:solidFill>
                  <a:prstClr val="white"/>
                </a:solidFill>
              </a:rPr>
              <a:t> PIRC Meeting  :  Progress Review Presentations</a:t>
            </a:r>
            <a:endParaRPr lang="en-US" sz="2000" b="1" dirty="0">
              <a:solidFill>
                <a:prstClr val="white"/>
              </a:solidFill>
            </a:endParaRPr>
          </a:p>
        </p:txBody>
      </p:sp>
      <p:sp>
        <p:nvSpPr>
          <p:cNvPr id="8" name="TextBox 7"/>
          <p:cNvSpPr txBox="1"/>
          <p:nvPr/>
        </p:nvSpPr>
        <p:spPr>
          <a:xfrm>
            <a:off x="430586" y="6295813"/>
            <a:ext cx="4180696" cy="369332"/>
          </a:xfrm>
          <a:prstGeom prst="rect">
            <a:avLst/>
          </a:prstGeom>
          <a:noFill/>
        </p:spPr>
        <p:txBody>
          <a:bodyPr wrap="none" rtlCol="0">
            <a:spAutoFit/>
          </a:bodyPr>
          <a:lstStyle/>
          <a:p>
            <a:r>
              <a:rPr lang="en-IN" dirty="0" smtClean="0"/>
              <a:t>*Expenditure against CCA of 44.381 </a:t>
            </a:r>
            <a:r>
              <a:rPr lang="en-IN" dirty="0" err="1" smtClean="0"/>
              <a:t>th.</a:t>
            </a:r>
            <a:r>
              <a:rPr lang="en-IN" dirty="0" smtClean="0"/>
              <a:t> </a:t>
            </a:r>
            <a:r>
              <a:rPr lang="en-IN" dirty="0"/>
              <a:t>h</a:t>
            </a:r>
            <a:r>
              <a:rPr lang="en-IN" dirty="0" smtClean="0"/>
              <a:t>a.</a:t>
            </a:r>
          </a:p>
        </p:txBody>
      </p:sp>
    </p:spTree>
    <p:extLst>
      <p:ext uri="{BB962C8B-B14F-4D97-AF65-F5344CB8AC3E}">
        <p14:creationId xmlns:p14="http://schemas.microsoft.com/office/powerpoint/2010/main" val="244735890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696517" y="428626"/>
          <a:ext cx="8822532" cy="5692773"/>
        </p:xfrm>
        <a:graphic>
          <a:graphicData uri="http://schemas.openxmlformats.org/drawingml/2006/table">
            <a:tbl>
              <a:tblPr/>
              <a:tblGrid>
                <a:gridCol w="619127"/>
                <a:gridCol w="1224862"/>
                <a:gridCol w="921995"/>
                <a:gridCol w="921995"/>
                <a:gridCol w="921995"/>
                <a:gridCol w="4212558"/>
              </a:tblGrid>
              <a:tr h="556799">
                <a:tc gridSpan="6">
                  <a:txBody>
                    <a:bodyPr/>
                    <a:lstStyle/>
                    <a:p>
                      <a:pPr algn="ctr" rtl="0" fontAlgn="b"/>
                      <a:r>
                        <a:rPr lang="en-US" sz="2800" b="1" i="0" u="none" strike="noStrike" dirty="0">
                          <a:solidFill>
                            <a:srgbClr val="000000"/>
                          </a:solidFill>
                          <a:latin typeface="Calibri"/>
                        </a:rPr>
                        <a:t>PROPOSED MICRO IRRIGATION FOR CADWM PROJECT </a:t>
                      </a:r>
                    </a:p>
                  </a:txBody>
                  <a:tcPr marL="5517" marR="5517" marT="5093"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645216">
                <a:tc rowSpan="2">
                  <a:txBody>
                    <a:bodyPr/>
                    <a:lstStyle/>
                    <a:p>
                      <a:pPr algn="ctr" rtl="0" fontAlgn="t"/>
                      <a:r>
                        <a:rPr lang="en-US" sz="1400" b="1" i="0" u="none" strike="noStrike" dirty="0" err="1">
                          <a:solidFill>
                            <a:srgbClr val="000000"/>
                          </a:solidFill>
                          <a:latin typeface="Arial Narrow"/>
                        </a:rPr>
                        <a:t>S.No</a:t>
                      </a:r>
                      <a:r>
                        <a:rPr lang="en-US" sz="1400" b="1" i="0" u="none" strike="noStrike" dirty="0">
                          <a:solidFill>
                            <a:srgbClr val="000000"/>
                          </a:solidFill>
                          <a:latin typeface="Arial Narrow"/>
                        </a:rPr>
                        <a:t>.</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400" b="1" i="0" u="none" strike="noStrike" dirty="0">
                          <a:solidFill>
                            <a:srgbClr val="000000"/>
                          </a:solidFill>
                          <a:latin typeface="Arial Narrow"/>
                        </a:rPr>
                        <a:t>Name of Project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400" b="1" i="0" u="none" strike="noStrike" dirty="0">
                          <a:solidFill>
                            <a:srgbClr val="000000"/>
                          </a:solidFill>
                          <a:latin typeface="Arial Narrow"/>
                        </a:rPr>
                        <a:t>Project CCA</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gridSpan="2">
                  <a:txBody>
                    <a:bodyPr/>
                    <a:lstStyle/>
                    <a:p>
                      <a:pPr algn="ctr" rtl="0" fontAlgn="t"/>
                      <a:r>
                        <a:rPr lang="en-US" sz="1400" b="1" i="0" u="none" strike="noStrike" dirty="0">
                          <a:solidFill>
                            <a:srgbClr val="000000"/>
                          </a:solidFill>
                          <a:latin typeface="Arial Narrow"/>
                        </a:rPr>
                        <a:t>Sanction received from </a:t>
                      </a:r>
                      <a:r>
                        <a:rPr lang="en-US" sz="1400" b="1" i="0" u="none" strike="noStrike" dirty="0" err="1">
                          <a:solidFill>
                            <a:srgbClr val="000000"/>
                          </a:solidFill>
                          <a:latin typeface="Arial Narrow"/>
                        </a:rPr>
                        <a:t>GoI</a:t>
                      </a:r>
                      <a:r>
                        <a:rPr lang="en-US" sz="1400" b="1" i="0" u="none" strike="noStrike" dirty="0">
                          <a:solidFill>
                            <a:srgbClr val="000000"/>
                          </a:solidFill>
                          <a:latin typeface="Arial Narrow"/>
                        </a:rPr>
                        <a:t> </a:t>
                      </a:r>
                      <a:r>
                        <a:rPr lang="en-US" sz="1400" b="1" i="0" u="none" strike="noStrike" dirty="0" err="1">
                          <a:solidFill>
                            <a:srgbClr val="000000"/>
                          </a:solidFill>
                          <a:latin typeface="Arial Narrow"/>
                        </a:rPr>
                        <a:t>MoWR</a:t>
                      </a:r>
                      <a:r>
                        <a:rPr lang="en-US" sz="1400" b="1" i="0" u="none" strike="noStrike" dirty="0">
                          <a:solidFill>
                            <a:srgbClr val="000000"/>
                          </a:solidFill>
                          <a:latin typeface="Arial Narrow"/>
                        </a:rPr>
                        <a:t> for Micro Irrigation Area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hMerge="1">
                  <a:txBody>
                    <a:bodyPr/>
                    <a:lstStyle/>
                    <a:p>
                      <a:endParaRPr lang="en-US"/>
                    </a:p>
                  </a:txBody>
                  <a:tcPr/>
                </a:tc>
                <a:tc rowSpan="2">
                  <a:txBody>
                    <a:bodyPr/>
                    <a:lstStyle/>
                    <a:p>
                      <a:pPr algn="ctr" rtl="0" fontAlgn="t"/>
                      <a:r>
                        <a:rPr lang="en-US" sz="1400" b="1" i="0" u="none" strike="noStrike" dirty="0">
                          <a:solidFill>
                            <a:srgbClr val="000000"/>
                          </a:solidFill>
                          <a:latin typeface="Arial Narrow"/>
                        </a:rPr>
                        <a:t>Remarks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r h="431842">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400" b="1" i="0" u="none" strike="noStrike">
                          <a:solidFill>
                            <a:srgbClr val="000000"/>
                          </a:solidFill>
                          <a:latin typeface="Arial Narrow"/>
                        </a:rPr>
                        <a:t>Area (in Th. Ha.)</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a:solidFill>
                            <a:srgbClr val="000000"/>
                          </a:solidFill>
                          <a:latin typeface="Arial Narrow"/>
                        </a:rPr>
                        <a:t>Amount (in crore)</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vMerge="1">
                  <a:txBody>
                    <a:bodyPr/>
                    <a:lstStyle/>
                    <a:p>
                      <a:endParaRPr lang="en-US"/>
                    </a:p>
                  </a:txBody>
                  <a:tcPr/>
                </a:tc>
              </a:tr>
              <a:tr h="339144">
                <a:tc>
                  <a:txBody>
                    <a:bodyPr/>
                    <a:lstStyle/>
                    <a:p>
                      <a:pPr algn="ctr" rtl="0" fontAlgn="t"/>
                      <a:r>
                        <a:rPr lang="en-US" sz="1400" b="0" i="0" u="none" strike="noStrike">
                          <a:solidFill>
                            <a:srgbClr val="000000"/>
                          </a:solidFill>
                          <a:latin typeface="Arial Narrow"/>
                        </a:rPr>
                        <a:t>1</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dirty="0" err="1">
                          <a:solidFill>
                            <a:srgbClr val="000000"/>
                          </a:solidFill>
                          <a:latin typeface="Arial Narrow"/>
                        </a:rPr>
                        <a:t>Sagad</a:t>
                      </a:r>
                      <a:r>
                        <a:rPr lang="en-US" sz="1400" b="0" i="0" u="none" strike="noStrike" dirty="0">
                          <a:solidFill>
                            <a:srgbClr val="000000"/>
                          </a:solidFill>
                          <a:latin typeface="Arial Narrow"/>
                        </a:rPr>
                        <a:t> Project</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9.478</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0.971</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4.812</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just" rtl="0" fontAlgn="b"/>
                      <a:r>
                        <a:rPr lang="en-US" sz="1400" b="0" i="0" u="none" strike="noStrike">
                          <a:solidFill>
                            <a:srgbClr val="000000"/>
                          </a:solidFill>
                          <a:latin typeface="Arial Narrow"/>
                        </a:rPr>
                        <a:t>N 19011/35/2017/CADWM Dt. 03.07.17 </a:t>
                      </a:r>
                    </a:p>
                  </a:txBody>
                  <a:tcPr marL="5517" marR="5517" marT="509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08718">
                <a:tc>
                  <a:txBody>
                    <a:bodyPr/>
                    <a:lstStyle/>
                    <a:p>
                      <a:pPr algn="ctr" rtl="0" fontAlgn="t"/>
                      <a:r>
                        <a:rPr lang="en-US" sz="1400" b="0" i="0" u="none" strike="noStrike">
                          <a:solidFill>
                            <a:srgbClr val="000000"/>
                          </a:solidFill>
                          <a:latin typeface="Arial Narrow"/>
                        </a:rPr>
                        <a:t>2</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Sanjay Sagar (Bah)</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9.893</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0.989</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4.945</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just" rtl="0" fontAlgn="b"/>
                      <a:r>
                        <a:rPr lang="en-US" sz="1400" b="0" i="0" u="none" strike="noStrike">
                          <a:solidFill>
                            <a:srgbClr val="000000"/>
                          </a:solidFill>
                          <a:latin typeface="Arial Narrow"/>
                        </a:rPr>
                        <a:t>N 19011/35/2017CADWM Dt. 03.07.17 </a:t>
                      </a:r>
                    </a:p>
                  </a:txBody>
                  <a:tcPr marL="5517" marR="5517" marT="509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39144">
                <a:tc>
                  <a:txBody>
                    <a:bodyPr/>
                    <a:lstStyle/>
                    <a:p>
                      <a:pPr algn="ctr" rtl="0" fontAlgn="t"/>
                      <a:r>
                        <a:rPr lang="en-US" sz="1400" b="0" i="0" u="none" strike="noStrike">
                          <a:solidFill>
                            <a:srgbClr val="000000"/>
                          </a:solidFill>
                          <a:latin typeface="Arial Narrow"/>
                        </a:rPr>
                        <a:t>3</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Pench Diversion</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28.268</a:t>
                      </a:r>
                      <a:endParaRPr lang="en-US" sz="1600" b="0" i="0" u="none" strike="noStrike" dirty="0">
                        <a:solidFill>
                          <a:srgbClr val="000000"/>
                        </a:solidFill>
                        <a:latin typeface="Arial Narrow"/>
                      </a:endParaRP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7.123</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35.61</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just" rtl="0" fontAlgn="b"/>
                      <a:r>
                        <a:rPr lang="en-US" sz="1400" b="0" i="0" u="none" strike="noStrike">
                          <a:solidFill>
                            <a:srgbClr val="000000"/>
                          </a:solidFill>
                          <a:latin typeface="Arial Narrow"/>
                        </a:rPr>
                        <a:t>N 19011/35/2017/CADWM Dt. 04.09.17 </a:t>
                      </a:r>
                    </a:p>
                  </a:txBody>
                  <a:tcPr marL="5517" marR="5517" marT="509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8949">
                <a:tc>
                  <a:txBody>
                    <a:bodyPr/>
                    <a:lstStyle/>
                    <a:p>
                      <a:pPr algn="ctr" rtl="0" fontAlgn="t"/>
                      <a:r>
                        <a:rPr lang="en-US" sz="1400" b="0" i="0" u="none" strike="noStrike">
                          <a:solidFill>
                            <a:srgbClr val="000000"/>
                          </a:solidFill>
                          <a:latin typeface="Arial Narrow"/>
                        </a:rPr>
                        <a:t>4</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Mahan</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16.15</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1.615</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8.075</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just" rtl="0" fontAlgn="b"/>
                      <a:r>
                        <a:rPr lang="pt-BR" sz="1400" b="0" i="0" u="none" strike="noStrike">
                          <a:solidFill>
                            <a:srgbClr val="000000"/>
                          </a:solidFill>
                          <a:latin typeface="Arial Narrow"/>
                        </a:rPr>
                        <a:t>N 19011/35/2017 CADWM Dt. 04.09.17 </a:t>
                      </a:r>
                    </a:p>
                  </a:txBody>
                  <a:tcPr marL="5517" marR="5517" marT="509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8949">
                <a:tc>
                  <a:txBody>
                    <a:bodyPr/>
                    <a:lstStyle/>
                    <a:p>
                      <a:pPr algn="ctr" rtl="0" fontAlgn="t"/>
                      <a:r>
                        <a:rPr lang="en-US" sz="1400" b="0" i="0" u="none" strike="noStrike">
                          <a:solidFill>
                            <a:srgbClr val="000000"/>
                          </a:solidFill>
                          <a:latin typeface="Arial Narrow"/>
                        </a:rPr>
                        <a:t>5</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Singhpur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6</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0.6</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3</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just" rtl="0" fontAlgn="b"/>
                      <a:r>
                        <a:rPr lang="en-US" sz="1400" b="0" i="0" u="none" strike="noStrike">
                          <a:solidFill>
                            <a:srgbClr val="000000"/>
                          </a:solidFill>
                          <a:latin typeface="Arial Narrow"/>
                        </a:rPr>
                        <a:t>N 04/27/07/2017/Punasa/22427 Dt. 02.05.18 </a:t>
                      </a:r>
                    </a:p>
                  </a:txBody>
                  <a:tcPr marL="5517" marR="5517" marT="509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39144">
                <a:tc>
                  <a:txBody>
                    <a:bodyPr/>
                    <a:lstStyle/>
                    <a:p>
                      <a:pPr algn="ctr" rtl="0" fontAlgn="t"/>
                      <a:r>
                        <a:rPr lang="en-US" sz="1400" b="0" i="0" u="none" strike="noStrike">
                          <a:solidFill>
                            <a:srgbClr val="000000"/>
                          </a:solidFill>
                          <a:latin typeface="Arial Narrow"/>
                        </a:rPr>
                        <a:t>6</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Bansagar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154.687</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15.5</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77.5</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dirty="0">
                          <a:solidFill>
                            <a:srgbClr val="000000"/>
                          </a:solidFill>
                          <a:latin typeface="Arial Narrow"/>
                        </a:rPr>
                        <a:t>CWC No. - 04/15/2015 (P&amp;A)/ 124-28 </a:t>
                      </a:r>
                      <a:r>
                        <a:rPr lang="en-US" sz="1400" b="0" i="0" u="none" strike="noStrike" dirty="0" err="1">
                          <a:solidFill>
                            <a:srgbClr val="000000"/>
                          </a:solidFill>
                          <a:latin typeface="Arial Narrow"/>
                        </a:rPr>
                        <a:t>Dt</a:t>
                      </a:r>
                      <a:r>
                        <a:rPr lang="en-US" sz="1400" b="0" i="0" u="none" strike="noStrike" dirty="0">
                          <a:solidFill>
                            <a:srgbClr val="000000"/>
                          </a:solidFill>
                          <a:latin typeface="Arial Narrow"/>
                        </a:rPr>
                        <a:t> 03.05.18</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39144">
                <a:tc>
                  <a:txBody>
                    <a:bodyPr/>
                    <a:lstStyle/>
                    <a:p>
                      <a:pPr algn="ctr" rtl="0" fontAlgn="t"/>
                      <a:r>
                        <a:rPr lang="en-US" sz="1400" b="0" i="0" u="none" strike="noStrike">
                          <a:solidFill>
                            <a:srgbClr val="000000"/>
                          </a:solidFill>
                          <a:latin typeface="Arial Narrow"/>
                        </a:rPr>
                        <a:t>7</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Sindh Phase-II</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98.25</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9.988</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49.94</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en-US" sz="1400" b="0" i="0" u="none" strike="noStrike">
                          <a:solidFill>
                            <a:srgbClr val="000000"/>
                          </a:solidFill>
                          <a:latin typeface="Arial Narrow"/>
                        </a:rPr>
                        <a:t>04/12/2015 (P&amp;A) / Sindh/313-16/Dt. 08.11.18 </a:t>
                      </a:r>
                    </a:p>
                  </a:txBody>
                  <a:tcPr marL="5517" marR="5517" marT="509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39144">
                <a:tc>
                  <a:txBody>
                    <a:bodyPr/>
                    <a:lstStyle/>
                    <a:p>
                      <a:pPr algn="ctr" rtl="0" fontAlgn="t"/>
                      <a:r>
                        <a:rPr lang="en-US" sz="1400" b="0" i="0" u="none" strike="noStrike">
                          <a:solidFill>
                            <a:srgbClr val="000000"/>
                          </a:solidFill>
                          <a:latin typeface="Arial Narrow"/>
                        </a:rPr>
                        <a:t>8</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Mahuar Medium</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9.5</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1.033</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5.164</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pt-BR" sz="1400" b="0" i="0" u="none" strike="noStrike">
                          <a:solidFill>
                            <a:srgbClr val="000000"/>
                          </a:solidFill>
                          <a:latin typeface="Arial Narrow"/>
                        </a:rPr>
                        <a:t> N -4/35/2015/</a:t>
                      </a:r>
                      <a:r>
                        <a:rPr lang="pt-BR" sz="1400" b="0" i="0" u="none" strike="noStrike">
                          <a:solidFill>
                            <a:srgbClr val="000000"/>
                          </a:solidFill>
                          <a:latin typeface="DevLys 010"/>
                        </a:rPr>
                        <a:t>iz- ,oa- iq&amp;05&amp;07 </a:t>
                      </a:r>
                      <a:r>
                        <a:rPr lang="pt-BR" sz="1400" b="0" i="0" u="none" strike="noStrike">
                          <a:solidFill>
                            <a:srgbClr val="000000"/>
                          </a:solidFill>
                          <a:latin typeface="Arial Narrow"/>
                        </a:rPr>
                        <a:t>Dt. 08.01.2020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08718">
                <a:tc>
                  <a:txBody>
                    <a:bodyPr/>
                    <a:lstStyle/>
                    <a:p>
                      <a:pPr algn="ctr" rtl="0" fontAlgn="t"/>
                      <a:r>
                        <a:rPr lang="en-US" sz="1400" b="0" i="0" u="none" strike="noStrike">
                          <a:solidFill>
                            <a:srgbClr val="000000"/>
                          </a:solidFill>
                          <a:latin typeface="Arial Narrow"/>
                        </a:rPr>
                        <a:t>9</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dirty="0" err="1">
                          <a:solidFill>
                            <a:srgbClr val="000000"/>
                          </a:solidFill>
                          <a:latin typeface="Arial Narrow"/>
                        </a:rPr>
                        <a:t>Mahi</a:t>
                      </a:r>
                      <a:r>
                        <a:rPr lang="en-US" sz="1400" b="0" i="0" u="none" strike="noStrike" dirty="0">
                          <a:solidFill>
                            <a:srgbClr val="000000"/>
                          </a:solidFill>
                          <a:latin typeface="Arial Narrow"/>
                        </a:rPr>
                        <a:t>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28.127</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11.723</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dirty="0">
                          <a:solidFill>
                            <a:srgbClr val="000000"/>
                          </a:solidFill>
                          <a:latin typeface="Arial Narrow"/>
                        </a:rPr>
                        <a:t>The project includes micro irrigation for 9900 ha. therefore separate micro irrigation proposal is not prepared.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08718">
                <a:tc>
                  <a:txBody>
                    <a:bodyPr/>
                    <a:lstStyle/>
                    <a:p>
                      <a:pPr algn="ctr" rtl="0" fontAlgn="t"/>
                      <a:r>
                        <a:rPr lang="en-US" sz="1400" b="0" i="0" u="none" strike="noStrike">
                          <a:solidFill>
                            <a:srgbClr val="000000"/>
                          </a:solidFill>
                          <a:latin typeface="Arial Narrow"/>
                        </a:rPr>
                        <a:t>10</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a:solidFill>
                            <a:srgbClr val="000000"/>
                          </a:solidFill>
                          <a:latin typeface="Arial Narrow"/>
                        </a:rPr>
                        <a:t>Bariyarpur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38.99</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0</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0</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400" b="0" i="0" u="none" strike="noStrike" dirty="0">
                          <a:solidFill>
                            <a:srgbClr val="000000"/>
                          </a:solidFill>
                          <a:latin typeface="Arial Narrow"/>
                        </a:rPr>
                        <a:t>The project has been included in the year 2011-12 therefore micro irrigation activity is not proposed.</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39144">
                <a:tc>
                  <a:txBody>
                    <a:bodyPr/>
                    <a:lstStyle/>
                    <a:p>
                      <a:pPr algn="ctr" rtl="0" fontAlgn="t"/>
                      <a:r>
                        <a:rPr lang="en-US" sz="700" b="0" i="0" u="none" strike="noStrike">
                          <a:solidFill>
                            <a:srgbClr val="000000"/>
                          </a:solidFill>
                          <a:latin typeface="Arial Narrow"/>
                        </a:rPr>
                        <a:t>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a:solidFill>
                            <a:srgbClr val="000000"/>
                          </a:solidFill>
                          <a:latin typeface="Arial Narrow"/>
                        </a:rPr>
                        <a:t>Total for WRD</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smtClean="0">
                          <a:solidFill>
                            <a:srgbClr val="000000"/>
                          </a:solidFill>
                          <a:latin typeface="Arial Narrow"/>
                        </a:rPr>
                        <a:t>399.343</a:t>
                      </a:r>
                      <a:endParaRPr lang="en-US" sz="1400" b="1" i="0" u="none" strike="noStrike" dirty="0">
                        <a:solidFill>
                          <a:srgbClr val="000000"/>
                        </a:solidFill>
                        <a:latin typeface="Arial Narrow"/>
                      </a:endParaRP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a:solidFill>
                            <a:srgbClr val="000000"/>
                          </a:solidFill>
                          <a:latin typeface="Arial Narrow"/>
                        </a:rPr>
                        <a:t>49.542</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400" b="1" i="0" u="none" strike="noStrike" dirty="0">
                          <a:solidFill>
                            <a:srgbClr val="000000"/>
                          </a:solidFill>
                          <a:latin typeface="Arial Narrow"/>
                        </a:rPr>
                        <a:t>189.046</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l" rtl="0" fontAlgn="t"/>
                      <a:r>
                        <a:rPr lang="en-US" sz="700" b="0" i="0" u="none" strike="noStrike" dirty="0">
                          <a:solidFill>
                            <a:srgbClr val="000000"/>
                          </a:solidFill>
                          <a:latin typeface="Arial Narrow"/>
                        </a:rPr>
                        <a:t> </a:t>
                      </a:r>
                    </a:p>
                  </a:txBody>
                  <a:tcPr marL="5517" marR="5517" marT="509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bl>
          </a:graphicData>
        </a:graphic>
      </p:graphicFrame>
    </p:spTree>
    <p:extLst>
      <p:ext uri="{BB962C8B-B14F-4D97-AF65-F5344CB8AC3E}">
        <p14:creationId xmlns:p14="http://schemas.microsoft.com/office/powerpoint/2010/main" val="1280847926"/>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5440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CCA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77309095"/>
              </p:ext>
            </p:extLst>
          </p:nvPr>
        </p:nvGraphicFramePr>
        <p:xfrm>
          <a:off x="146591" y="1742339"/>
          <a:ext cx="9286968" cy="4332441"/>
        </p:xfrm>
        <a:graphic>
          <a:graphicData uri="http://schemas.openxmlformats.org/drawingml/2006/table">
            <a:tbl>
              <a:tblPr/>
              <a:tblGrid>
                <a:gridCol w="674662">
                  <a:extLst>
                    <a:ext uri="{9D8B030D-6E8A-4147-A177-3AD203B41FA5}">
                      <a16:colId xmlns:a16="http://schemas.microsoft.com/office/drawing/2014/main" xmlns="" val="20000"/>
                    </a:ext>
                  </a:extLst>
                </a:gridCol>
                <a:gridCol w="1432208">
                  <a:extLst>
                    <a:ext uri="{9D8B030D-6E8A-4147-A177-3AD203B41FA5}">
                      <a16:colId xmlns:a16="http://schemas.microsoft.com/office/drawing/2014/main" xmlns="" val="20001"/>
                    </a:ext>
                  </a:extLst>
                </a:gridCol>
                <a:gridCol w="979496">
                  <a:extLst>
                    <a:ext uri="{9D8B030D-6E8A-4147-A177-3AD203B41FA5}">
                      <a16:colId xmlns:a16="http://schemas.microsoft.com/office/drawing/2014/main" xmlns="" val="20002"/>
                    </a:ext>
                  </a:extLst>
                </a:gridCol>
                <a:gridCol w="1050485">
                  <a:extLst>
                    <a:ext uri="{9D8B030D-6E8A-4147-A177-3AD203B41FA5}">
                      <a16:colId xmlns:a16="http://schemas.microsoft.com/office/drawing/2014/main" xmlns="" val="20003"/>
                    </a:ext>
                  </a:extLst>
                </a:gridCol>
                <a:gridCol w="910518">
                  <a:extLst>
                    <a:ext uri="{9D8B030D-6E8A-4147-A177-3AD203B41FA5}">
                      <a16:colId xmlns:a16="http://schemas.microsoft.com/office/drawing/2014/main" xmlns="" val="20004"/>
                    </a:ext>
                  </a:extLst>
                </a:gridCol>
                <a:gridCol w="682889">
                  <a:extLst>
                    <a:ext uri="{9D8B030D-6E8A-4147-A177-3AD203B41FA5}">
                      <a16:colId xmlns:a16="http://schemas.microsoft.com/office/drawing/2014/main" xmlns="" val="20006"/>
                    </a:ext>
                  </a:extLst>
                </a:gridCol>
                <a:gridCol w="1138147">
                  <a:extLst>
                    <a:ext uri="{9D8B030D-6E8A-4147-A177-3AD203B41FA5}">
                      <a16:colId xmlns:a16="http://schemas.microsoft.com/office/drawing/2014/main" xmlns="" val="20007"/>
                    </a:ext>
                  </a:extLst>
                </a:gridCol>
                <a:gridCol w="1289900">
                  <a:extLst>
                    <a:ext uri="{9D8B030D-6E8A-4147-A177-3AD203B41FA5}">
                      <a16:colId xmlns:a16="http://schemas.microsoft.com/office/drawing/2014/main" xmlns="" val="20008"/>
                    </a:ext>
                  </a:extLst>
                </a:gridCol>
                <a:gridCol w="1128663">
                  <a:extLst>
                    <a:ext uri="{9D8B030D-6E8A-4147-A177-3AD203B41FA5}">
                      <a16:colId xmlns:a16="http://schemas.microsoft.com/office/drawing/2014/main" xmlns="" val="20009"/>
                    </a:ext>
                  </a:extLst>
                </a:gridCol>
              </a:tblGrid>
              <a:tr h="737352">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Total CCA </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4">
                  <a:txBody>
                    <a:bodyPr/>
                    <a:lstStyle/>
                    <a:p>
                      <a:pPr algn="ctr" fontAlgn="t"/>
                      <a:r>
                        <a:rPr lang="en-IN" sz="1600" b="1" i="0" u="none" strike="noStrike" dirty="0">
                          <a:solidFill>
                            <a:schemeClr val="tx1"/>
                          </a:solidFill>
                          <a:latin typeface="Arial" pitchFamily="34" charset="0"/>
                          <a:cs typeface="Arial" pitchFamily="34" charset="0"/>
                        </a:rPr>
                        <a:t>CCA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a:solidFill>
                            <a:schemeClr val="tx1"/>
                          </a:solidFill>
                          <a:latin typeface="Arial" pitchFamily="34" charset="0"/>
                          <a:cs typeface="Arial" pitchFamily="34" charset="0"/>
                        </a:rPr>
                        <a:t>Target for  2021-22</a:t>
                      </a:r>
                    </a:p>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42914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2019-20</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2020-21</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IN"/>
                    </a:p>
                  </a:txBody>
                  <a:tcPr/>
                </a:tc>
                <a:extLst>
                  <a:ext uri="{0D108BD9-81ED-4DB2-BD59-A6C34878D82A}">
                    <a16:rowId xmlns:a16="http://schemas.microsoft.com/office/drawing/2014/main" xmlns="" val="10001"/>
                  </a:ext>
                </a:extLst>
              </a:tr>
              <a:tr h="852168">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err="1">
                          <a:solidFill>
                            <a:srgbClr val="000000"/>
                          </a:solidFill>
                          <a:effectLst/>
                          <a:latin typeface="Arial" panose="020B0604020202020204" pitchFamily="34" charset="0"/>
                        </a:rPr>
                        <a:t>Saryu</a:t>
                      </a:r>
                      <a:r>
                        <a:rPr lang="en-IN" sz="1600" b="1" i="0" u="none" strike="noStrike" dirty="0">
                          <a:solidFill>
                            <a:srgbClr val="000000"/>
                          </a:solidFill>
                          <a:effectLst/>
                          <a:latin typeface="Arial" panose="020B0604020202020204" pitchFamily="34" charset="0"/>
                        </a:rPr>
                        <a:t> </a:t>
                      </a:r>
                      <a:r>
                        <a:rPr lang="en-IN" sz="1600" b="1" i="0" u="none" strike="noStrike" dirty="0" err="1">
                          <a:solidFill>
                            <a:srgbClr val="000000"/>
                          </a:solidFill>
                          <a:effectLst/>
                          <a:latin typeface="Arial" panose="020B0604020202020204" pitchFamily="34" charset="0"/>
                        </a:rPr>
                        <a:t>Nahar</a:t>
                      </a:r>
                      <a:r>
                        <a:rPr lang="en-IN" sz="1600" b="1" i="0" u="none" strike="noStrike" baseline="0" dirty="0">
                          <a:solidFill>
                            <a:srgbClr val="000000"/>
                          </a:solidFill>
                          <a:effectLst/>
                          <a:latin typeface="Arial" panose="020B0604020202020204" pitchFamily="34" charset="0"/>
                        </a:rPr>
                        <a:t> </a:t>
                      </a:r>
                    </a:p>
                    <a:p>
                      <a:pPr marL="0" marR="0" lvl="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Pariyojna </a:t>
                      </a:r>
                    </a:p>
                    <a:p>
                      <a:pPr algn="ctr" rtl="0" fontAlgn="ctr"/>
                      <a:r>
                        <a:rPr lang="en-IN" sz="1600" b="1" i="0" u="none" strike="noStrike" dirty="0">
                          <a:solidFill>
                            <a:srgbClr val="000000"/>
                          </a:solidFill>
                          <a:effectLst/>
                          <a:latin typeface="Arial" panose="020B0604020202020204" pitchFamily="34" charset="0"/>
                        </a:rPr>
                        <a:t>Ph-III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480.000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144.000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144.000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916378129"/>
                  </a:ext>
                </a:extLst>
              </a:tr>
              <a:tr h="852168">
                <a:tc>
                  <a:txBody>
                    <a:bodyPr/>
                    <a:lstStyle/>
                    <a:p>
                      <a:pPr algn="ctr" rtl="0" fontAlgn="ctr"/>
                      <a:r>
                        <a:rPr lang="en-IN" sz="16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Arjun Sahayak</a:t>
                      </a:r>
                    </a:p>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Pariyojna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44.381</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28.750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12.668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658988">
                <a:tc>
                  <a:txBody>
                    <a:bodyPr/>
                    <a:lstStyle/>
                    <a:p>
                      <a:pPr algn="ctr" rtl="0" fontAlgn="ctr"/>
                      <a:r>
                        <a:rPr lang="en-IN" sz="1600" b="1" i="0" u="none" strike="noStrike" dirty="0">
                          <a:solidFill>
                            <a:srgbClr val="000000"/>
                          </a:solidFill>
                          <a:effectLst/>
                          <a:latin typeface="Arial" panose="020B0604020202020204" pitchFamily="34" charset="0"/>
                        </a:rPr>
                        <a:t>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Madhya</a:t>
                      </a:r>
                      <a:r>
                        <a:rPr lang="en-IN" sz="1600" b="1" i="0" u="none" strike="noStrike" baseline="0" dirty="0">
                          <a:solidFill>
                            <a:srgbClr val="000000"/>
                          </a:solidFill>
                          <a:effectLst/>
                          <a:latin typeface="Arial" panose="020B0604020202020204" pitchFamily="34" charset="0"/>
                        </a:rPr>
                        <a:t> Ganga Canal PH-II</a:t>
                      </a: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600" b="1" i="0" u="none" strike="noStrike" dirty="0">
                          <a:solidFill>
                            <a:srgbClr val="000000"/>
                          </a:solidFill>
                          <a:effectLst/>
                          <a:latin typeface="Arial" panose="020B0604020202020204" pitchFamily="34" charset="0"/>
                          <a:cs typeface="Arial" panose="020B0604020202020204" pitchFamily="34" charset="0"/>
                        </a:rPr>
                        <a:t>Yet to be included in CADWM</a:t>
                      </a: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cs typeface="Arial" panose="020B0604020202020204" pitchFamily="34" charset="0"/>
                        </a:rPr>
                        <a: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658988">
                <a:tc>
                  <a:txBody>
                    <a:bodyPr/>
                    <a:lstStyle/>
                    <a:p>
                      <a:pPr algn="ctr" rtl="0" fontAlgn="ct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524.381</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en-IN" sz="16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2" name="TextBox 1"/>
          <p:cNvSpPr txBox="1"/>
          <p:nvPr/>
        </p:nvSpPr>
        <p:spPr>
          <a:xfrm>
            <a:off x="7552056" y="1339161"/>
            <a:ext cx="1986441" cy="369332"/>
          </a:xfrm>
          <a:prstGeom prst="rect">
            <a:avLst/>
          </a:prstGeom>
          <a:noFill/>
        </p:spPr>
        <p:txBody>
          <a:bodyPr wrap="none" rtlCol="0">
            <a:spAutoFit/>
          </a:bodyPr>
          <a:lstStyle/>
          <a:p>
            <a:r>
              <a:rPr lang="en-US" sz="1400" b="1"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solidFill>
                  <a:prstClr val="white"/>
                </a:solidFill>
              </a:rPr>
              <a:t>7</a:t>
            </a:r>
            <a:r>
              <a:rPr lang="en-IN" sz="2000" b="1" baseline="30000" dirty="0">
                <a:solidFill>
                  <a:prstClr val="white"/>
                </a:solidFill>
              </a:rPr>
              <a:t>th</a:t>
            </a:r>
            <a:r>
              <a:rPr lang="en-IN" sz="2000" b="1" dirty="0">
                <a:solidFill>
                  <a:prstClr val="white"/>
                </a:solidFill>
              </a:rPr>
              <a:t> PIRC Meeting  :  Progress Review Presentations</a:t>
            </a:r>
            <a:endParaRPr lang="en-US" sz="2000" b="1" dirty="0">
              <a:solidFill>
                <a:prstClr val="white"/>
              </a:solidFill>
            </a:endParaRPr>
          </a:p>
        </p:txBody>
      </p:sp>
      <p:sp>
        <p:nvSpPr>
          <p:cNvPr id="3" name="TextBox 2"/>
          <p:cNvSpPr txBox="1"/>
          <p:nvPr/>
        </p:nvSpPr>
        <p:spPr>
          <a:xfrm>
            <a:off x="592183" y="6064593"/>
            <a:ext cx="3972562" cy="307777"/>
          </a:xfrm>
          <a:prstGeom prst="rect">
            <a:avLst/>
          </a:prstGeom>
          <a:noFill/>
        </p:spPr>
        <p:txBody>
          <a:bodyPr wrap="none" rtlCol="0">
            <a:spAutoFit/>
          </a:bodyPr>
          <a:lstStyle/>
          <a:p>
            <a:r>
              <a:rPr lang="en-IN" sz="1400" dirty="0"/>
              <a:t>Note- Balance area will be taken in next FY 2022-23.</a:t>
            </a:r>
          </a:p>
        </p:txBody>
      </p:sp>
    </p:spTree>
    <p:extLst>
      <p:ext uri="{BB962C8B-B14F-4D97-AF65-F5344CB8AC3E}">
        <p14:creationId xmlns:p14="http://schemas.microsoft.com/office/powerpoint/2010/main" val="301176297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48384"/>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WUA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716828788"/>
              </p:ext>
            </p:extLst>
          </p:nvPr>
        </p:nvGraphicFramePr>
        <p:xfrm>
          <a:off x="437657" y="1856481"/>
          <a:ext cx="8995902" cy="4253135"/>
        </p:xfrm>
        <a:graphic>
          <a:graphicData uri="http://schemas.openxmlformats.org/drawingml/2006/table">
            <a:tbl>
              <a:tblPr/>
              <a:tblGrid>
                <a:gridCol w="594222">
                  <a:extLst>
                    <a:ext uri="{9D8B030D-6E8A-4147-A177-3AD203B41FA5}">
                      <a16:colId xmlns:a16="http://schemas.microsoft.com/office/drawing/2014/main" xmlns="" val="20000"/>
                    </a:ext>
                  </a:extLst>
                </a:gridCol>
                <a:gridCol w="1285142">
                  <a:extLst>
                    <a:ext uri="{9D8B030D-6E8A-4147-A177-3AD203B41FA5}">
                      <a16:colId xmlns:a16="http://schemas.microsoft.com/office/drawing/2014/main" xmlns="" val="20001"/>
                    </a:ext>
                  </a:extLst>
                </a:gridCol>
                <a:gridCol w="839018">
                  <a:extLst>
                    <a:ext uri="{9D8B030D-6E8A-4147-A177-3AD203B41FA5}">
                      <a16:colId xmlns:a16="http://schemas.microsoft.com/office/drawing/2014/main" xmlns="" val="20002"/>
                    </a:ext>
                  </a:extLst>
                </a:gridCol>
                <a:gridCol w="891712">
                  <a:extLst>
                    <a:ext uri="{9D8B030D-6E8A-4147-A177-3AD203B41FA5}">
                      <a16:colId xmlns:a16="http://schemas.microsoft.com/office/drawing/2014/main" xmlns="" val="20003"/>
                    </a:ext>
                  </a:extLst>
                </a:gridCol>
                <a:gridCol w="891712">
                  <a:extLst>
                    <a:ext uri="{9D8B030D-6E8A-4147-A177-3AD203B41FA5}">
                      <a16:colId xmlns:a16="http://schemas.microsoft.com/office/drawing/2014/main" xmlns="" val="20004"/>
                    </a:ext>
                  </a:extLst>
                </a:gridCol>
                <a:gridCol w="891712">
                  <a:extLst>
                    <a:ext uri="{9D8B030D-6E8A-4147-A177-3AD203B41FA5}">
                      <a16:colId xmlns:a16="http://schemas.microsoft.com/office/drawing/2014/main" xmlns="" val="20006"/>
                    </a:ext>
                  </a:extLst>
                </a:gridCol>
                <a:gridCol w="891712">
                  <a:extLst>
                    <a:ext uri="{9D8B030D-6E8A-4147-A177-3AD203B41FA5}">
                      <a16:colId xmlns:a16="http://schemas.microsoft.com/office/drawing/2014/main" xmlns="" val="20007"/>
                    </a:ext>
                  </a:extLst>
                </a:gridCol>
                <a:gridCol w="891712"/>
                <a:gridCol w="973141">
                  <a:extLst>
                    <a:ext uri="{9D8B030D-6E8A-4147-A177-3AD203B41FA5}">
                      <a16:colId xmlns:a16="http://schemas.microsoft.com/office/drawing/2014/main" xmlns="" val="20008"/>
                    </a:ext>
                  </a:extLst>
                </a:gridCol>
                <a:gridCol w="845819">
                  <a:extLst>
                    <a:ext uri="{9D8B030D-6E8A-4147-A177-3AD203B41FA5}">
                      <a16:colId xmlns:a16="http://schemas.microsoft.com/office/drawing/2014/main" xmlns="" val="20009"/>
                    </a:ext>
                  </a:extLst>
                </a:gridCol>
              </a:tblGrid>
              <a:tr h="738113">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6">
                  <a:txBody>
                    <a:bodyPr/>
                    <a:lstStyle/>
                    <a:p>
                      <a:pPr algn="ctr" fontAlgn="t"/>
                      <a:r>
                        <a:rPr lang="en-IN" sz="1600" b="1" i="0" u="none" strike="noStrike" dirty="0">
                          <a:solidFill>
                            <a:schemeClr val="tx1"/>
                          </a:solidFill>
                          <a:latin typeface="Arial" pitchFamily="34" charset="0"/>
                          <a:cs typeface="Arial" pitchFamily="34" charset="0"/>
                        </a:rPr>
                        <a:t>WUA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774286">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Before</a:t>
                      </a:r>
                      <a:r>
                        <a:rPr lang="en-IN" sz="1600" b="1" i="0" u="none" strike="noStrike" baseline="0" dirty="0">
                          <a:solidFill>
                            <a:schemeClr val="tx1"/>
                          </a:solidFill>
                          <a:latin typeface="Arial" pitchFamily="34" charset="0"/>
                          <a:cs typeface="Arial" pitchFamily="34" charset="0"/>
                        </a:rPr>
                        <a:t> April 2016</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2016-19</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2019-20</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2020-21</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10001"/>
                  </a:ext>
                </a:extLst>
              </a:tr>
              <a:tr h="774894">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Saryu Nahar</a:t>
                      </a:r>
                      <a:r>
                        <a:rPr lang="en-IN" sz="1600" b="1" i="0" u="none" strike="noStrike" baseline="0" dirty="0">
                          <a:solidFill>
                            <a:srgbClr val="000000"/>
                          </a:solidFill>
                          <a:effectLst/>
                          <a:latin typeface="Arial" panose="020B0604020202020204" pitchFamily="34" charset="0"/>
                        </a:rPr>
                        <a:t> </a:t>
                      </a: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Pariyojna  </a:t>
                      </a:r>
                      <a:r>
                        <a:rPr lang="en-IN" sz="1600" b="1" i="0" u="none" strike="noStrike" dirty="0">
                          <a:solidFill>
                            <a:srgbClr val="000000"/>
                          </a:solidFill>
                          <a:effectLst/>
                          <a:latin typeface="Arial" panose="020B0604020202020204" pitchFamily="34" charset="0"/>
                        </a:rPr>
                        <a:t>Ph-III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960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112121089"/>
                  </a:ext>
                </a:extLst>
              </a:tr>
              <a:tr h="774894">
                <a:tc>
                  <a:txBody>
                    <a:bodyPr/>
                    <a:lstStyle/>
                    <a:p>
                      <a:pPr algn="ctr" rtl="0" fontAlgn="ctr"/>
                      <a:r>
                        <a:rPr lang="en-IN" sz="16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Arjun Sahayak Pariyojna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108</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449903">
                <a:tc>
                  <a:txBody>
                    <a:bodyPr/>
                    <a:lstStyle/>
                    <a:p>
                      <a:pPr algn="ctr" rtl="0" fontAlgn="ctr"/>
                      <a:r>
                        <a:rPr lang="en-IN" sz="1600" b="1" i="0" u="none" strike="noStrike" dirty="0">
                          <a:solidFill>
                            <a:srgbClr val="000000"/>
                          </a:solidFill>
                          <a:effectLst/>
                          <a:latin typeface="Arial" panose="020B0604020202020204" pitchFamily="34" charset="0"/>
                        </a:rPr>
                        <a:t>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Madhya</a:t>
                      </a:r>
                      <a:r>
                        <a:rPr lang="en-IN" sz="1600" b="1" i="0" u="none" strike="noStrike" baseline="0" dirty="0">
                          <a:solidFill>
                            <a:srgbClr val="000000"/>
                          </a:solidFill>
                          <a:effectLst/>
                          <a:latin typeface="Arial" panose="020B0604020202020204" pitchFamily="34" charset="0"/>
                        </a:rPr>
                        <a:t> Ganga Canal PH-II</a:t>
                      </a: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449903">
                <a:tc>
                  <a:txBody>
                    <a:bodyPr/>
                    <a:lstStyle/>
                    <a:p>
                      <a:pPr algn="ctr" rtl="0" fontAlgn="ct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1068</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a:solidFill>
                            <a:srgbClr val="000000"/>
                          </a:solidFill>
                          <a:effectLst/>
                          <a:latin typeface="Arial" panose="020B0604020202020204" pitchFamily="34" charset="0"/>
                          <a:ea typeface="+mn-ea"/>
                          <a:cs typeface="Arial" panose="020B0604020202020204" pitchFamily="34" charset="0"/>
                        </a:rPr>
                        <a:t>0</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2" name="TextBox 1"/>
          <p:cNvSpPr txBox="1"/>
          <p:nvPr/>
        </p:nvSpPr>
        <p:spPr>
          <a:xfrm>
            <a:off x="7629739" y="1521622"/>
            <a:ext cx="1885966"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(WUA’s in No’s)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solidFill>
                  <a:prstClr val="white"/>
                </a:solidFill>
              </a:rPr>
              <a:t>7</a:t>
            </a:r>
            <a:r>
              <a:rPr lang="en-IN" sz="2000" b="1" baseline="30000" dirty="0">
                <a:solidFill>
                  <a:prstClr val="white"/>
                </a:solidFill>
              </a:rPr>
              <a:t>th</a:t>
            </a:r>
            <a:r>
              <a:rPr lang="en-IN" sz="2000" b="1" dirty="0">
                <a:solidFill>
                  <a:prstClr val="white"/>
                </a:solidFill>
              </a:rPr>
              <a:t> PIRC Meeting  :  Progress Review Presentations</a:t>
            </a:r>
            <a:endParaRPr lang="en-US" sz="2000" b="1" dirty="0">
              <a:solidFill>
                <a:prstClr val="white"/>
              </a:solidFill>
            </a:endParaRPr>
          </a:p>
        </p:txBody>
      </p:sp>
      <p:sp>
        <p:nvSpPr>
          <p:cNvPr id="8" name="Footer Placeholder 5"/>
          <p:cNvSpPr txBox="1">
            <a:spLocks/>
          </p:cNvSpPr>
          <p:nvPr/>
        </p:nvSpPr>
        <p:spPr>
          <a:xfrm>
            <a:off x="437657" y="6148289"/>
            <a:ext cx="9078048" cy="488731"/>
          </a:xfrm>
          <a:prstGeom prst="rect">
            <a:avLst/>
          </a:prstGeom>
        </p:spPr>
        <p:txBody>
          <a:bodyPr vert="horz" lIns="91440" tIns="45720" rIns="91440" bIns="45720"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IN" b="1" dirty="0">
                <a:latin typeface="Book Antiqua" pitchFamily="18" charset="0"/>
              </a:rPr>
              <a:t>Note :-  Formation of WUA is being done by  Irrigation Department (U.P.)</a:t>
            </a:r>
            <a:endParaRPr kumimoji="0" lang="en-IN" sz="1800" b="1" i="0" u="none" strike="noStrike" kern="1200" cap="none" spc="0" normalizeH="0" baseline="0" noProof="0" dirty="0">
              <a:ln>
                <a:noFill/>
              </a:ln>
              <a:solidFill>
                <a:schemeClr val="tx1"/>
              </a:solidFill>
              <a:effectLst/>
              <a:uLnTx/>
              <a:uFillTx/>
              <a:latin typeface="Book Antiqua" pitchFamily="18" charset="0"/>
              <a:ea typeface="+mn-ea"/>
              <a:cs typeface="+mn-cs"/>
            </a:endParaRPr>
          </a:p>
        </p:txBody>
      </p:sp>
    </p:spTree>
    <p:extLst>
      <p:ext uri="{BB962C8B-B14F-4D97-AF65-F5344CB8AC3E}">
        <p14:creationId xmlns:p14="http://schemas.microsoft.com/office/powerpoint/2010/main" val="3344179262"/>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48873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BROAD REVIEW</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365367673"/>
              </p:ext>
            </p:extLst>
          </p:nvPr>
        </p:nvGraphicFramePr>
        <p:xfrm>
          <a:off x="219879" y="1384159"/>
          <a:ext cx="9299725" cy="4839713"/>
        </p:xfrm>
        <a:graphic>
          <a:graphicData uri="http://schemas.openxmlformats.org/drawingml/2006/table">
            <a:tbl>
              <a:tblPr/>
              <a:tblGrid>
                <a:gridCol w="435523">
                  <a:extLst>
                    <a:ext uri="{9D8B030D-6E8A-4147-A177-3AD203B41FA5}">
                      <a16:colId xmlns:a16="http://schemas.microsoft.com/office/drawing/2014/main" xmlns="" val="20000"/>
                    </a:ext>
                  </a:extLst>
                </a:gridCol>
                <a:gridCol w="1178472">
                  <a:extLst>
                    <a:ext uri="{9D8B030D-6E8A-4147-A177-3AD203B41FA5}">
                      <a16:colId xmlns:a16="http://schemas.microsoft.com/office/drawing/2014/main" xmlns="" val="20001"/>
                    </a:ext>
                  </a:extLst>
                </a:gridCol>
                <a:gridCol w="734461">
                  <a:extLst>
                    <a:ext uri="{9D8B030D-6E8A-4147-A177-3AD203B41FA5}">
                      <a16:colId xmlns:a16="http://schemas.microsoft.com/office/drawing/2014/main" xmlns="" val="20002"/>
                    </a:ext>
                  </a:extLst>
                </a:gridCol>
                <a:gridCol w="1164818">
                  <a:extLst>
                    <a:ext uri="{9D8B030D-6E8A-4147-A177-3AD203B41FA5}">
                      <a16:colId xmlns:a16="http://schemas.microsoft.com/office/drawing/2014/main" xmlns="" val="20003"/>
                    </a:ext>
                  </a:extLst>
                </a:gridCol>
                <a:gridCol w="1122220">
                  <a:extLst>
                    <a:ext uri="{9D8B030D-6E8A-4147-A177-3AD203B41FA5}">
                      <a16:colId xmlns:a16="http://schemas.microsoft.com/office/drawing/2014/main" xmlns="" val="20004"/>
                    </a:ext>
                  </a:extLst>
                </a:gridCol>
                <a:gridCol w="1088227">
                  <a:extLst>
                    <a:ext uri="{9D8B030D-6E8A-4147-A177-3AD203B41FA5}">
                      <a16:colId xmlns:a16="http://schemas.microsoft.com/office/drawing/2014/main" xmlns="" val="20005"/>
                    </a:ext>
                  </a:extLst>
                </a:gridCol>
                <a:gridCol w="882111">
                  <a:extLst>
                    <a:ext uri="{9D8B030D-6E8A-4147-A177-3AD203B41FA5}">
                      <a16:colId xmlns:a16="http://schemas.microsoft.com/office/drawing/2014/main" xmlns="" val="20006"/>
                    </a:ext>
                  </a:extLst>
                </a:gridCol>
                <a:gridCol w="847729">
                  <a:extLst>
                    <a:ext uri="{9D8B030D-6E8A-4147-A177-3AD203B41FA5}">
                      <a16:colId xmlns:a16="http://schemas.microsoft.com/office/drawing/2014/main" xmlns="" val="20007"/>
                    </a:ext>
                  </a:extLst>
                </a:gridCol>
                <a:gridCol w="1051257">
                  <a:extLst>
                    <a:ext uri="{9D8B030D-6E8A-4147-A177-3AD203B41FA5}">
                      <a16:colId xmlns:a16="http://schemas.microsoft.com/office/drawing/2014/main" xmlns="" val="20008"/>
                    </a:ext>
                  </a:extLst>
                </a:gridCol>
                <a:gridCol w="794907">
                  <a:extLst>
                    <a:ext uri="{9D8B030D-6E8A-4147-A177-3AD203B41FA5}">
                      <a16:colId xmlns:a16="http://schemas.microsoft.com/office/drawing/2014/main" xmlns="" val="20009"/>
                    </a:ext>
                  </a:extLst>
                </a:gridCol>
              </a:tblGrid>
              <a:tr h="470997">
                <a:tc rowSpan="2">
                  <a:txBody>
                    <a:bodyPr/>
                    <a:lstStyle/>
                    <a:p>
                      <a:pPr algn="ctr" fontAlgn="t"/>
                      <a:r>
                        <a:rPr lang="en-US" sz="1400" b="1" i="0" u="none" strike="noStrike" dirty="0">
                          <a:solidFill>
                            <a:schemeClr val="tx1"/>
                          </a:solidFill>
                          <a:latin typeface="Arial" pitchFamily="34" charset="0"/>
                          <a:cs typeface="Arial" pitchFamily="34" charset="0"/>
                        </a:rPr>
                        <a:t>Sr. No.</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a:solidFill>
                            <a:schemeClr val="tx1"/>
                          </a:solidFill>
                          <a:latin typeface="Arial" pitchFamily="34" charset="0"/>
                          <a:cs typeface="Arial" pitchFamily="34" charset="0"/>
                        </a:rPr>
                        <a:t>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600" b="1" dirty="0">
                          <a:latin typeface="Arial" pitchFamily="34" charset="0"/>
                          <a:cs typeface="Arial" pitchFamily="34" charset="0"/>
                        </a:rPr>
                        <a:t>CADWM</a:t>
                      </a:r>
                      <a:endParaRPr lang="en-US" sz="16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600" b="1" i="0" u="none" strike="noStrike" kern="1200" dirty="0">
                          <a:solidFill>
                            <a:schemeClr val="tx1"/>
                          </a:solidFill>
                          <a:latin typeface="Arial" pitchFamily="34" charset="0"/>
                          <a:ea typeface="+mn-ea"/>
                          <a:cs typeface="Arial" pitchFamily="34" charset="0"/>
                        </a:rPr>
                        <a:t>AIBP</a:t>
                      </a:r>
                      <a:endParaRPr lang="en-US" sz="1600" b="1" i="0" u="none" strike="noStrike" kern="1200" dirty="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0"/>
                  </a:ext>
                </a:extLst>
              </a:tr>
              <a:tr h="945238">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kern="1200" dirty="0">
                          <a:solidFill>
                            <a:schemeClr val="tx1"/>
                          </a:solidFill>
                          <a:latin typeface="Arial" pitchFamily="34" charset="0"/>
                          <a:ea typeface="+mn-ea"/>
                          <a:cs typeface="Arial" pitchFamily="34" charset="0"/>
                        </a:rPr>
                        <a:t>Total 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kern="1200" dirty="0">
                          <a:solidFill>
                            <a:schemeClr val="tx1"/>
                          </a:solidFill>
                          <a:latin typeface="Arial" pitchFamily="34" charset="0"/>
                          <a:ea typeface="+mn-ea"/>
                          <a:cs typeface="Arial" pitchFamily="34" charset="0"/>
                        </a:rPr>
                        <a:t>CCA developed before </a:t>
                      </a:r>
                    </a:p>
                    <a:p>
                      <a:pPr algn="ctr" fontAlgn="t"/>
                      <a:r>
                        <a:rPr lang="en-IN" sz="1400" b="1" i="0" u="none" strike="noStrike" kern="1200" dirty="0">
                          <a:solidFill>
                            <a:schemeClr val="tx1"/>
                          </a:solidFill>
                          <a:latin typeface="Arial" pitchFamily="34" charset="0"/>
                          <a:ea typeface="+mn-ea"/>
                          <a:cs typeface="Arial" pitchFamily="34" charset="0"/>
                        </a:rPr>
                        <a:t>31.03. 2019 (A)*</a:t>
                      </a:r>
                      <a:endParaRPr lang="en-US" sz="14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Progress in CCA for 99 Priority Projects (B)</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Cumulative CCA developed (A+B)</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 CCA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Ultimate</a:t>
                      </a:r>
                      <a:r>
                        <a:rPr lang="en-IN" sz="1400" b="1" i="0" u="none" strike="noStrike" baseline="0" dirty="0">
                          <a:solidFill>
                            <a:schemeClr val="tx1"/>
                          </a:solidFill>
                          <a:latin typeface="Arial" pitchFamily="34" charset="0"/>
                          <a:cs typeface="Arial" pitchFamily="34" charset="0"/>
                        </a:rPr>
                        <a:t> Irrigation Potential</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Potential Created</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a:solidFill>
                            <a:schemeClr val="tx1"/>
                          </a:solidFill>
                          <a:latin typeface="Arial" pitchFamily="34" charset="0"/>
                          <a:cs typeface="Arial" pitchFamily="34" charset="0"/>
                        </a:rPr>
                        <a:t>% IPC</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0001"/>
                  </a:ext>
                </a:extLst>
              </a:tr>
              <a:tr h="910950">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Saryu Nahar</a:t>
                      </a:r>
                    </a:p>
                    <a:p>
                      <a:pPr algn="ctr" rtl="0" fontAlgn="ct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Pariyojna</a:t>
                      </a:r>
                    </a:p>
                    <a:p>
                      <a:pPr algn="ctr" rtl="0" fontAlgn="ctr"/>
                      <a:r>
                        <a:rPr lang="en-IN" sz="1600" b="1" i="0" u="none" strike="noStrike" dirty="0">
                          <a:solidFill>
                            <a:srgbClr val="000000"/>
                          </a:solidFill>
                          <a:effectLst/>
                          <a:latin typeface="Arial" panose="020B0604020202020204" pitchFamily="34" charset="0"/>
                        </a:rPr>
                        <a:t>Ph-III</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480.000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473.00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313</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66.17</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3119386599"/>
                  </a:ext>
                </a:extLst>
              </a:tr>
              <a:tr h="910950">
                <a:tc>
                  <a:txBody>
                    <a:bodyPr/>
                    <a:lstStyle/>
                    <a:p>
                      <a:pPr algn="ctr" rtl="0" fontAlgn="ctr"/>
                      <a:r>
                        <a:rPr lang="en-IN" sz="1600" b="1" i="0" u="none" strike="noStrike" dirty="0">
                          <a:solidFill>
                            <a:srgbClr val="000000"/>
                          </a:solidFill>
                          <a:effectLst/>
                          <a:latin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Arjun Sahayak</a:t>
                      </a:r>
                    </a:p>
                    <a:p>
                      <a:pPr marL="0" marR="0" lvl="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Pariyojna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44.381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44.38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30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67.59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656164">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mn-cs"/>
                        </a:rPr>
                        <a:t>3</a:t>
                      </a:r>
                      <a:endParaRPr lang="en-IN" sz="1600" b="1" i="0" u="none" strike="noStrike" kern="1200" dirty="0">
                        <a:solidFill>
                          <a:srgbClr val="000000"/>
                        </a:solidFill>
                        <a:effectLst/>
                        <a:latin typeface="Arial" panose="020B0604020202020204" pitchFamily="34" charset="0"/>
                        <a:ea typeface="+mn-ea"/>
                        <a:cs typeface="+mn-cs"/>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Madhya</a:t>
                      </a:r>
                      <a:r>
                        <a:rPr lang="en-IN" sz="1600" b="1" i="0" u="none" strike="noStrike" baseline="0" dirty="0">
                          <a:solidFill>
                            <a:srgbClr val="000000"/>
                          </a:solidFill>
                          <a:effectLst/>
                          <a:latin typeface="Arial" panose="020B0604020202020204" pitchFamily="34" charset="0"/>
                        </a:rPr>
                        <a:t> Ganga Canal PH-II</a:t>
                      </a: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146.53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656164">
                <a:tc>
                  <a:txBody>
                    <a:bodyPr/>
                    <a:lstStyle/>
                    <a:p>
                      <a:pPr algn="ctr" rtl="0" fontAlgn="ctr"/>
                      <a:endParaRPr lang="en-IN" sz="16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TOTAL</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534.087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a:solidFill>
                            <a:srgbClr val="000000"/>
                          </a:solidFill>
                          <a:effectLst/>
                          <a:latin typeface="Arial" panose="020B0604020202020204" pitchFamily="34" charset="0"/>
                          <a:ea typeface="+mn-ea"/>
                          <a:cs typeface="Arial" panose="020B0604020202020204" pitchFamily="34" charset="0"/>
                        </a:rPr>
                        <a:t>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a:solidFill>
                            <a:srgbClr val="000000"/>
                          </a:solidFill>
                          <a:effectLst/>
                          <a:latin typeface="Arial" panose="020B0604020202020204" pitchFamily="34" charset="0"/>
                          <a:ea typeface="+mn-ea"/>
                          <a:cs typeface="Arial" panose="020B0604020202020204" pitchFamily="34" charset="0"/>
                        </a:rPr>
                        <a:t>663.91</a:t>
                      </a: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343</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2" name="TextBox 1"/>
          <p:cNvSpPr txBox="1"/>
          <p:nvPr/>
        </p:nvSpPr>
        <p:spPr>
          <a:xfrm>
            <a:off x="7441885" y="1012480"/>
            <a:ext cx="2097177" cy="400110"/>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(CCA in Th. ha.)</a:t>
            </a:r>
            <a:endParaRPr lang="en-IN" sz="2000"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solidFill>
                  <a:prstClr val="white"/>
                </a:solidFill>
              </a:rPr>
              <a:t>7</a:t>
            </a:r>
            <a:r>
              <a:rPr lang="en-IN" sz="2000" b="1" baseline="30000" dirty="0">
                <a:solidFill>
                  <a:prstClr val="white"/>
                </a:solidFill>
              </a:rPr>
              <a:t>th</a:t>
            </a:r>
            <a:r>
              <a:rPr lang="en-IN" sz="2000" b="1" dirty="0">
                <a:solidFill>
                  <a:prstClr val="white"/>
                </a:solidFill>
              </a:rPr>
              <a:t> PIRC Meeting  :  Progress Review Presentations</a:t>
            </a:r>
            <a:endParaRPr lang="en-US" sz="2000" b="1" dirty="0">
              <a:solidFill>
                <a:prstClr val="white"/>
              </a:solidFill>
            </a:endParaRPr>
          </a:p>
        </p:txBody>
      </p:sp>
      <p:sp>
        <p:nvSpPr>
          <p:cNvPr id="8" name="TextBox 7"/>
          <p:cNvSpPr txBox="1"/>
          <p:nvPr/>
        </p:nvSpPr>
        <p:spPr>
          <a:xfrm>
            <a:off x="321669" y="6223872"/>
            <a:ext cx="8534132" cy="400110"/>
          </a:xfrm>
          <a:prstGeom prst="rect">
            <a:avLst/>
          </a:prstGeom>
          <a:noFill/>
        </p:spPr>
        <p:txBody>
          <a:bodyPr wrap="none" rtlCol="0">
            <a:spAutoFit/>
          </a:bodyPr>
          <a:lstStyle/>
          <a:p>
            <a:pPr algn="ctr"/>
            <a:r>
              <a:rPr lang="en-IN" sz="2000" b="1" dirty="0"/>
              <a:t>CCA developed under CADWM (up to Aug 2020) and before CADWM inclusion.</a:t>
            </a:r>
          </a:p>
        </p:txBody>
      </p:sp>
    </p:spTree>
    <p:extLst>
      <p:ext uri="{BB962C8B-B14F-4D97-AF65-F5344CB8AC3E}">
        <p14:creationId xmlns:p14="http://schemas.microsoft.com/office/powerpoint/2010/main" val="90890458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a:solidFill>
                  <a:srgbClr val="800000"/>
                </a:solidFill>
                <a:effectLst>
                  <a:outerShdw blurRad="38100" dist="38100" dir="2700000" algn="tl">
                    <a:srgbClr val="C0C0C0"/>
                  </a:outerShdw>
                </a:effectLst>
                <a:cs typeface="Arial" panose="020B0604020202020204" pitchFamily="34" charset="0"/>
              </a:rPr>
              <a:t>Broad Reasons For Progress Delays</a:t>
            </a:r>
            <a:endParaRPr lang="en-US" sz="2800" b="1" dirty="0">
              <a:cs typeface="Arial" panose="020B0604020202020204"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955150417"/>
              </p:ext>
            </p:extLst>
          </p:nvPr>
        </p:nvGraphicFramePr>
        <p:xfrm>
          <a:off x="873179" y="1513489"/>
          <a:ext cx="8144697" cy="1412559"/>
        </p:xfrm>
        <a:graphic>
          <a:graphicData uri="http://schemas.openxmlformats.org/drawingml/2006/table">
            <a:tbl>
              <a:tblPr firstRow="1" bandRow="1">
                <a:tableStyleId>{5C22544A-7EE6-4342-B048-85BDC9FD1C3A}</a:tableStyleId>
              </a:tblPr>
              <a:tblGrid>
                <a:gridCol w="1176316">
                  <a:extLst>
                    <a:ext uri="{9D8B030D-6E8A-4147-A177-3AD203B41FA5}">
                      <a16:colId xmlns:a16="http://schemas.microsoft.com/office/drawing/2014/main" xmlns="" val="20000"/>
                    </a:ext>
                  </a:extLst>
                </a:gridCol>
                <a:gridCol w="6968381">
                  <a:extLst>
                    <a:ext uri="{9D8B030D-6E8A-4147-A177-3AD203B41FA5}">
                      <a16:colId xmlns:a16="http://schemas.microsoft.com/office/drawing/2014/main" xmlns="" val="20001"/>
                    </a:ext>
                  </a:extLst>
                </a:gridCol>
              </a:tblGrid>
              <a:tr h="470853">
                <a:tc>
                  <a:txBody>
                    <a:bodyPr/>
                    <a:lstStyle/>
                    <a:p>
                      <a:pPr algn="ctr"/>
                      <a:r>
                        <a:rPr lang="en-IN" b="1" dirty="0">
                          <a:solidFill>
                            <a:schemeClr val="tx1"/>
                          </a:solidFill>
                        </a:rPr>
                        <a:t>Status</a:t>
                      </a:r>
                      <a:endParaRPr lang="en-US" b="1" dirty="0">
                        <a:solidFill>
                          <a:schemeClr val="tx1"/>
                        </a:solidFill>
                      </a:endParaRPr>
                    </a:p>
                  </a:txBody>
                  <a:tcPr marL="74295" marR="74295"/>
                </a:tc>
                <a:tc>
                  <a:txBody>
                    <a:bodyPr/>
                    <a:lstStyle/>
                    <a:p>
                      <a:pPr algn="ctr"/>
                      <a:r>
                        <a:rPr lang="en-IN" dirty="0">
                          <a:solidFill>
                            <a:schemeClr val="tx1"/>
                          </a:solidFill>
                        </a:rPr>
                        <a:t>Key</a:t>
                      </a:r>
                      <a:r>
                        <a:rPr lang="en-IN" baseline="0" dirty="0">
                          <a:solidFill>
                            <a:schemeClr val="tx1"/>
                          </a:solidFill>
                        </a:rPr>
                        <a:t> Reason</a:t>
                      </a:r>
                      <a:endParaRPr lang="en-US" dirty="0">
                        <a:solidFill>
                          <a:schemeClr val="tx1"/>
                        </a:solidFill>
                      </a:endParaRPr>
                    </a:p>
                  </a:txBody>
                  <a:tcPr marL="74295" marR="74295"/>
                </a:tc>
                <a:extLst>
                  <a:ext uri="{0D108BD9-81ED-4DB2-BD59-A6C34878D82A}">
                    <a16:rowId xmlns:a16="http://schemas.microsoft.com/office/drawing/2014/main" xmlns="" val="10000"/>
                  </a:ext>
                </a:extLst>
              </a:tr>
              <a:tr h="470853">
                <a:tc>
                  <a:txBody>
                    <a:bodyPr/>
                    <a:lstStyle/>
                    <a:p>
                      <a:pPr algn="ctr"/>
                      <a:r>
                        <a:rPr lang="en-US" sz="1800" kern="1200" dirty="0">
                          <a:solidFill>
                            <a:schemeClr val="dk1"/>
                          </a:solidFill>
                          <a:latin typeface="+mn-lt"/>
                          <a:ea typeface="+mn-ea"/>
                          <a:cs typeface="+mn-cs"/>
                        </a:rPr>
                        <a:t>√</a:t>
                      </a:r>
                    </a:p>
                  </a:txBody>
                  <a:tcPr marL="74295" marR="74295" anchor="ctr"/>
                </a:tc>
                <a:tc>
                  <a:txBody>
                    <a:bodyPr/>
                    <a:lstStyle/>
                    <a:p>
                      <a:r>
                        <a:rPr lang="en-IN" dirty="0"/>
                        <a:t>Delay in Govt/Administrative clearances.</a:t>
                      </a:r>
                    </a:p>
                  </a:txBody>
                  <a:tcPr marL="74295" marR="74295" anchor="ctr"/>
                </a:tc>
                <a:extLst>
                  <a:ext uri="{0D108BD9-81ED-4DB2-BD59-A6C34878D82A}">
                    <a16:rowId xmlns:a16="http://schemas.microsoft.com/office/drawing/2014/main" xmlns="" val="10001"/>
                  </a:ext>
                </a:extLst>
              </a:tr>
              <a:tr h="470853">
                <a:tc>
                  <a:txBody>
                    <a:bodyPr/>
                    <a:lstStyle/>
                    <a:p>
                      <a:pPr algn="ctr"/>
                      <a:r>
                        <a:rPr lang="en-US" sz="1800" kern="1200" dirty="0">
                          <a:solidFill>
                            <a:schemeClr val="dk1"/>
                          </a:solidFill>
                          <a:latin typeface="+mn-lt"/>
                          <a:ea typeface="+mn-ea"/>
                          <a:cs typeface="+mn-cs"/>
                        </a:rPr>
                        <a:t>√</a:t>
                      </a:r>
                    </a:p>
                  </a:txBody>
                  <a:tcPr marL="74295" marR="74295" anchor="ctr"/>
                </a:tc>
                <a:tc>
                  <a:txBody>
                    <a:bodyPr/>
                    <a:lstStyle/>
                    <a:p>
                      <a:r>
                        <a:rPr lang="en-IN" dirty="0"/>
                        <a:t>Delays in tendering.</a:t>
                      </a:r>
                      <a:endParaRPr lang="en-US" dirty="0"/>
                    </a:p>
                  </a:txBody>
                  <a:tcPr marL="74295" marR="74295" anchor="ctr"/>
                </a:tc>
                <a:extLst>
                  <a:ext uri="{0D108BD9-81ED-4DB2-BD59-A6C34878D82A}">
                    <a16:rowId xmlns:a16="http://schemas.microsoft.com/office/drawing/2014/main" xmlns="" val="10003"/>
                  </a:ext>
                </a:extLst>
              </a:tr>
            </a:tbl>
          </a:graphicData>
        </a:graphic>
      </p:graphicFrame>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solidFill>
                  <a:prstClr val="white"/>
                </a:solidFill>
              </a:rPr>
              <a:t>7</a:t>
            </a:r>
            <a:r>
              <a:rPr lang="en-IN" sz="2000" b="1" baseline="30000" dirty="0">
                <a:solidFill>
                  <a:prstClr val="white"/>
                </a:solidFill>
              </a:rPr>
              <a:t>th</a:t>
            </a:r>
            <a:r>
              <a:rPr lang="en-IN" sz="2000" b="1" dirty="0">
                <a:solidFill>
                  <a:prstClr val="white"/>
                </a:solidFill>
              </a:rPr>
              <a:t> PIRC Meeting  :  Progress Review Presentations</a:t>
            </a:r>
            <a:endParaRPr lang="en-US" sz="2000" b="1" dirty="0">
              <a:solidFill>
                <a:prstClr val="white"/>
              </a:solidFill>
            </a:endParaRPr>
          </a:p>
        </p:txBody>
      </p:sp>
    </p:spTree>
    <p:extLst>
      <p:ext uri="{BB962C8B-B14F-4D97-AF65-F5344CB8AC3E}">
        <p14:creationId xmlns:p14="http://schemas.microsoft.com/office/powerpoint/2010/main" val="1684949073"/>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996ED51C-A70F-44CE-846E-E45FDE1F17F9}"/>
              </a:ext>
            </a:extLst>
          </p:cNvPr>
          <p:cNvPicPr>
            <a:picLocks noChangeAspect="1"/>
          </p:cNvPicPr>
          <p:nvPr/>
        </p:nvPicPr>
        <p:blipFill>
          <a:blip r:embed="rId2"/>
          <a:stretch>
            <a:fillRect/>
          </a:stretch>
        </p:blipFill>
        <p:spPr>
          <a:xfrm>
            <a:off x="101815" y="194871"/>
            <a:ext cx="9702370" cy="6295869"/>
          </a:xfrm>
          <a:prstGeom prst="rect">
            <a:avLst/>
          </a:prstGeom>
        </p:spPr>
      </p:pic>
    </p:spTree>
    <p:extLst>
      <p:ext uri="{BB962C8B-B14F-4D97-AF65-F5344CB8AC3E}">
        <p14:creationId xmlns:p14="http://schemas.microsoft.com/office/powerpoint/2010/main" val="2571555178"/>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xmlns="" id="{60BED54F-16B2-4F12-A62E-8E60E5236839}"/>
              </a:ext>
            </a:extLst>
          </p:cNvPr>
          <p:cNvSpPr>
            <a:spLocks noGrp="1"/>
          </p:cNvSpPr>
          <p:nvPr>
            <p:ph type="ftr" sz="quarter" idx="11"/>
          </p:nvPr>
        </p:nvSpPr>
        <p:spPr/>
        <p:txBody>
          <a:bodyPr/>
          <a:lstStyle/>
          <a:p>
            <a:r>
              <a:rPr lang="en-IN"/>
              <a:t>ASSAM</a:t>
            </a:r>
          </a:p>
        </p:txBody>
      </p:sp>
      <p:pic>
        <p:nvPicPr>
          <p:cNvPr id="1026" name="Picture 4" descr="Description: C:\Users\RDDWIVEDI\Downloads\MIDDLE GANGA MAP - Copy.jpg">
            <a:extLst>
              <a:ext uri="{FF2B5EF4-FFF2-40B4-BE49-F238E27FC236}">
                <a16:creationId xmlns:a16="http://schemas.microsoft.com/office/drawing/2014/main" xmlns="" id="{27BC098F-CEA5-44FF-8253-A27C0FE4A83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4911" y="101601"/>
            <a:ext cx="9608696" cy="661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40229851"/>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3.jpg">
            <a:extLst>
              <a:ext uri="{FF2B5EF4-FFF2-40B4-BE49-F238E27FC236}">
                <a16:creationId xmlns:a16="http://schemas.microsoft.com/office/drawing/2014/main" xmlns="" id="{0AA7F72B-E5C3-44F7-86F3-58036F98F9F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9905999"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7" name="Slide Number Placeholder 3">
            <a:extLst>
              <a:ext uri="{FF2B5EF4-FFF2-40B4-BE49-F238E27FC236}">
                <a16:creationId xmlns:a16="http://schemas.microsoft.com/office/drawing/2014/main" xmlns="" id="{D2C5A7D2-0A0B-4036-A9E5-1DBC35C7F7B8}"/>
              </a:ext>
            </a:extLst>
          </p:cNvPr>
          <p:cNvSpPr txBox="1">
            <a:spLocks/>
          </p:cNvSpPr>
          <p:nvPr/>
        </p:nvSpPr>
        <p:spPr bwMode="auto">
          <a:xfrm>
            <a:off x="9067601" y="-490140"/>
            <a:ext cx="711994" cy="365025"/>
          </a:xfrm>
          <a:prstGeom prst="rect">
            <a:avLst/>
          </a:prstGeom>
          <a:noFill/>
          <a:ln>
            <a:noFill/>
          </a:ln>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defRPr/>
            </a:pPr>
            <a:endParaRPr lang="en-US" altLang="en-US" sz="1800">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xmlns="" id="{E9C2B753-1213-41F0-9C7A-5162C3464E08}"/>
              </a:ext>
            </a:extLst>
          </p:cNvPr>
          <p:cNvSpPr/>
          <p:nvPr/>
        </p:nvSpPr>
        <p:spPr>
          <a:xfrm>
            <a:off x="6438900" y="1881188"/>
            <a:ext cx="2476500" cy="742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300" dirty="0">
                <a:solidFill>
                  <a:srgbClr val="FF0000"/>
                </a:solidFill>
              </a:rPr>
              <a:t>G.C.A.    :    255225 Ha.</a:t>
            </a:r>
          </a:p>
          <a:p>
            <a:pPr algn="ctr">
              <a:defRPr/>
            </a:pPr>
            <a:r>
              <a:rPr lang="en-US" sz="1300" dirty="0">
                <a:solidFill>
                  <a:srgbClr val="FF0000"/>
                </a:solidFill>
              </a:rPr>
              <a:t>C.C.A.     :    225433 Ha.</a:t>
            </a:r>
          </a:p>
          <a:p>
            <a:pPr algn="ctr">
              <a:defRPr/>
            </a:pPr>
            <a:r>
              <a:rPr lang="en-US" sz="1300" dirty="0">
                <a:solidFill>
                  <a:srgbClr val="FF0000"/>
                </a:solidFill>
              </a:rPr>
              <a:t>        I.P.C.      :    59000 Ha.(Dry)</a:t>
            </a:r>
          </a:p>
          <a:p>
            <a:pPr algn="ctr">
              <a:defRPr/>
            </a:pPr>
            <a:endParaRPr lang="en-US" sz="1463" dirty="0"/>
          </a:p>
        </p:txBody>
      </p:sp>
      <p:sp>
        <p:nvSpPr>
          <p:cNvPr id="6149" name="Slide Number Placeholder 1">
            <a:extLst>
              <a:ext uri="{FF2B5EF4-FFF2-40B4-BE49-F238E27FC236}">
                <a16:creationId xmlns:a16="http://schemas.microsoft.com/office/drawing/2014/main" xmlns="" id="{3F26B70D-F0E7-4852-933E-848C44DD2A3C}"/>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19" b="1">
                <a:solidFill>
                  <a:srgbClr val="000000"/>
                </a:solidFill>
                <a:latin typeface="Arial" panose="020B0604020202020204" pitchFamily="34" charset="0"/>
                <a:ea typeface="ＭＳ Ｐゴシック" panose="020B0600070205080204" pitchFamily="34" charset="-128"/>
              </a:defRPr>
            </a:lvl1pPr>
            <a:lvl2pPr marL="603647" indent="-232172">
              <a:defRPr sz="1219" b="1">
                <a:solidFill>
                  <a:srgbClr val="000000"/>
                </a:solidFill>
                <a:latin typeface="Arial" panose="020B0604020202020204" pitchFamily="34" charset="0"/>
                <a:ea typeface="ＭＳ Ｐゴシック" panose="020B0600070205080204" pitchFamily="34" charset="-128"/>
              </a:defRPr>
            </a:lvl2pPr>
            <a:lvl3pPr marL="928688" indent="-185738">
              <a:defRPr sz="1219" b="1">
                <a:solidFill>
                  <a:srgbClr val="000000"/>
                </a:solidFill>
                <a:latin typeface="Arial" panose="020B0604020202020204" pitchFamily="34" charset="0"/>
                <a:ea typeface="ＭＳ Ｐゴシック" panose="020B0600070205080204" pitchFamily="34" charset="-128"/>
              </a:defRPr>
            </a:lvl3pPr>
            <a:lvl4pPr marL="1300163" indent="-185738">
              <a:defRPr sz="1219" b="1">
                <a:solidFill>
                  <a:srgbClr val="000000"/>
                </a:solidFill>
                <a:latin typeface="Arial" panose="020B0604020202020204" pitchFamily="34" charset="0"/>
                <a:ea typeface="ＭＳ Ｐゴシック" panose="020B0600070205080204" pitchFamily="34" charset="-128"/>
              </a:defRPr>
            </a:lvl4pPr>
            <a:lvl5pPr marL="1671638" indent="-185738">
              <a:defRPr sz="1219" b="1">
                <a:solidFill>
                  <a:srgbClr val="000000"/>
                </a:solidFill>
                <a:latin typeface="Arial" panose="020B0604020202020204" pitchFamily="34" charset="0"/>
                <a:ea typeface="ＭＳ Ｐゴシック" panose="020B0600070205080204" pitchFamily="34" charset="-128"/>
              </a:defRPr>
            </a:lvl5pPr>
            <a:lvl6pPr marL="2043113" indent="-185738" eaLnBrk="0" fontAlgn="base" hangingPunct="0">
              <a:spcBef>
                <a:spcPct val="0"/>
              </a:spcBef>
              <a:spcAft>
                <a:spcPct val="0"/>
              </a:spcAft>
              <a:defRPr sz="1219" b="1">
                <a:solidFill>
                  <a:srgbClr val="000000"/>
                </a:solidFill>
                <a:latin typeface="Arial" panose="020B0604020202020204" pitchFamily="34" charset="0"/>
                <a:ea typeface="ＭＳ Ｐゴシック" panose="020B0600070205080204" pitchFamily="34" charset="-128"/>
              </a:defRPr>
            </a:lvl6pPr>
            <a:lvl7pPr marL="2414588" indent="-185738" eaLnBrk="0" fontAlgn="base" hangingPunct="0">
              <a:spcBef>
                <a:spcPct val="0"/>
              </a:spcBef>
              <a:spcAft>
                <a:spcPct val="0"/>
              </a:spcAft>
              <a:defRPr sz="1219" b="1">
                <a:solidFill>
                  <a:srgbClr val="000000"/>
                </a:solidFill>
                <a:latin typeface="Arial" panose="020B0604020202020204" pitchFamily="34" charset="0"/>
                <a:ea typeface="ＭＳ Ｐゴシック" panose="020B0600070205080204" pitchFamily="34" charset="-128"/>
              </a:defRPr>
            </a:lvl7pPr>
            <a:lvl8pPr marL="2786063" indent="-185738" eaLnBrk="0" fontAlgn="base" hangingPunct="0">
              <a:spcBef>
                <a:spcPct val="0"/>
              </a:spcBef>
              <a:spcAft>
                <a:spcPct val="0"/>
              </a:spcAft>
              <a:defRPr sz="1219" b="1">
                <a:solidFill>
                  <a:srgbClr val="000000"/>
                </a:solidFill>
                <a:latin typeface="Arial" panose="020B0604020202020204" pitchFamily="34" charset="0"/>
                <a:ea typeface="ＭＳ Ｐゴシック" panose="020B0600070205080204" pitchFamily="34" charset="-128"/>
              </a:defRPr>
            </a:lvl8pPr>
            <a:lvl9pPr marL="3157538" indent="-185738" eaLnBrk="0" fontAlgn="base" hangingPunct="0">
              <a:spcBef>
                <a:spcPct val="0"/>
              </a:spcBef>
              <a:spcAft>
                <a:spcPct val="0"/>
              </a:spcAft>
              <a:defRPr sz="1219" b="1">
                <a:solidFill>
                  <a:srgbClr val="000000"/>
                </a:solidFill>
                <a:latin typeface="Arial" panose="020B0604020202020204" pitchFamily="34" charset="0"/>
                <a:ea typeface="ＭＳ Ｐゴシック" panose="020B0600070205080204" pitchFamily="34" charset="-128"/>
              </a:defRPr>
            </a:lvl9pPr>
          </a:lstStyle>
          <a:p>
            <a:fld id="{65D1D361-05EE-44B3-BA05-579761345E06}" type="slidenum">
              <a:rPr lang="en-US" altLang="en-US" sz="1138">
                <a:solidFill>
                  <a:srgbClr val="898989"/>
                </a:solidFill>
              </a:rPr>
              <a:pPr/>
              <a:t>266</a:t>
            </a:fld>
            <a:endParaRPr lang="en-US" altLang="en-US" sz="1138">
              <a:solidFill>
                <a:srgbClr val="898989"/>
              </a:solidFill>
            </a:endParaRPr>
          </a:p>
        </p:txBody>
      </p:sp>
    </p:spTree>
    <p:extLst>
      <p:ext uri="{BB962C8B-B14F-4D97-AF65-F5344CB8AC3E}">
        <p14:creationId xmlns:p14="http://schemas.microsoft.com/office/powerpoint/2010/main" val="2406062868"/>
      </p:ext>
    </p:extLst>
  </p:cSld>
  <p:clrMapOvr>
    <a:masterClrMapping/>
  </p:clrMapOvr>
  <p:transition spd="slow"/>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B6F15528-21DE-4FAA-801E-634DDDAF4B2B}" type="slidenum">
              <a:rPr lang="en-US" smtClean="0">
                <a:solidFill>
                  <a:prstClr val="black">
                    <a:tint val="75000"/>
                  </a:prstClr>
                </a:solidFill>
              </a:rPr>
              <a:pPr/>
              <a:t>267</a:t>
            </a:fld>
            <a:endParaRPr lang="en-US" dirty="0">
              <a:solidFill>
                <a:prstClr val="black">
                  <a:tint val="75000"/>
                </a:prstClr>
              </a:solidFill>
            </a:endParaRPr>
          </a:p>
        </p:txBody>
      </p:sp>
      <p:pic>
        <p:nvPicPr>
          <p:cNvPr id="7170" name="Picture 2" descr="C:\Users\RDDWIVEDI\Downloads\rec canal shutt..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5300" y="914400"/>
            <a:ext cx="4375150" cy="5384800"/>
          </a:xfrm>
          <a:prstGeom prst="rect">
            <a:avLst/>
          </a:prstGeom>
          <a:noFill/>
          <a:extLst>
            <a:ext uri="{909E8E84-426E-40DD-AFC4-6F175D3DCCD1}">
              <a14:hiddenFill xmlns:a14="http://schemas.microsoft.com/office/drawing/2010/main">
                <a:solidFill>
                  <a:srgbClr val="FFFFFF"/>
                </a:solidFill>
              </a14:hiddenFill>
            </a:ext>
          </a:extLst>
        </p:spPr>
      </p:pic>
      <p:pic>
        <p:nvPicPr>
          <p:cNvPr id="7171" name="Picture 3" descr="C:\Users\RDDWIVEDI\Downloads\rectangular canal pic.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18100" y="914400"/>
            <a:ext cx="4375150" cy="5384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38049282"/>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2"/>
          <a:srcRect l="13184" t="-1" r="12861" b="1368"/>
          <a:stretch/>
        </p:blipFill>
        <p:spPr bwMode="auto">
          <a:xfrm>
            <a:off x="0" y="0"/>
            <a:ext cx="9906000" cy="6781800"/>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20880478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ubtitle 5">
            <a:extLst/>
          </p:cNvPr>
          <p:cNvSpPr>
            <a:spLocks noGrp="1"/>
          </p:cNvSpPr>
          <p:nvPr>
            <p:ph type="subTitle" idx="1"/>
          </p:nvPr>
        </p:nvSpPr>
        <p:spPr>
          <a:xfrm>
            <a:off x="3357464" y="6016625"/>
            <a:ext cx="3191073" cy="431800"/>
          </a:xfrm>
          <a:solidFill>
            <a:schemeClr val="bg1">
              <a:alpha val="63921"/>
            </a:schemeClr>
          </a:solidFill>
        </p:spPr>
        <p:txBody>
          <a:bodyPr>
            <a:noAutofit/>
          </a:bodyPr>
          <a:lstStyle/>
          <a:p>
            <a:pPr eaLnBrk="1" hangingPunct="1">
              <a:spcBef>
                <a:spcPct val="0"/>
              </a:spcBef>
              <a:defRPr/>
            </a:pPr>
            <a:r>
              <a:rPr lang="en-US" sz="2000" b="1" dirty="0" smtClean="0">
                <a:solidFill>
                  <a:srgbClr val="4773FF"/>
                </a:solidFill>
                <a:latin typeface="+mj-lt"/>
              </a:rPr>
              <a:t>11 September, 2020</a:t>
            </a:r>
            <a:endParaRPr lang="en-US" sz="2000" b="1" dirty="0">
              <a:solidFill>
                <a:srgbClr val="4773FF"/>
              </a:solidFill>
              <a:latin typeface="+mj-lt"/>
            </a:endParaRPr>
          </a:p>
        </p:txBody>
      </p:sp>
      <p:sp>
        <p:nvSpPr>
          <p:cNvPr id="2051" name="Rectangle 6"/>
          <p:cNvSpPr>
            <a:spLocks noChangeArrowheads="1"/>
          </p:cNvSpPr>
          <p:nvPr/>
        </p:nvSpPr>
        <p:spPr bwMode="auto">
          <a:xfrm>
            <a:off x="1636813" y="2100264"/>
            <a:ext cx="7081242" cy="1384995"/>
          </a:xfrm>
          <a:prstGeom prst="rect">
            <a:avLst/>
          </a:prstGeom>
          <a:solidFill>
            <a:schemeClr val="bg1">
              <a:alpha val="7882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hangingPunct="1"/>
            <a:r>
              <a:rPr lang="en-US" altLang="en-US" sz="2800" b="1">
                <a:solidFill>
                  <a:srgbClr val="4773FF"/>
                </a:solidFill>
                <a:latin typeface="Arial" pitchFamily="34" charset="0"/>
                <a:cs typeface="Arial" pitchFamily="34" charset="0"/>
              </a:rPr>
              <a:t>PUNJAB WATER RESOURCES MANAGEMENT &amp; DEVELOPMENT CORPORATION (PWRM&amp;DC)</a:t>
            </a:r>
          </a:p>
        </p:txBody>
      </p:sp>
      <p:sp>
        <p:nvSpPr>
          <p:cNvPr id="5" name="Title 1">
            <a:extLst/>
          </p:cNvPr>
          <p:cNvSpPr txBox="1">
            <a:spLocks/>
          </p:cNvSpPr>
          <p:nvPr/>
        </p:nvSpPr>
        <p:spPr>
          <a:xfrm>
            <a:off x="1621334" y="3386138"/>
            <a:ext cx="6779419" cy="2457450"/>
          </a:xfrm>
          <a:prstGeom prst="rect">
            <a:avLst/>
          </a:prstGeom>
          <a:solidFill>
            <a:schemeClr val="bg1">
              <a:alpha val="51000"/>
            </a:schemeClr>
          </a:solidFill>
        </p:spPr>
        <p:txBody>
          <a:bodyPr anchor="ctr"/>
          <a:lstStyle/>
          <a:p>
            <a:pPr algn="ctr" eaLnBrk="1" hangingPunct="1">
              <a:defRPr/>
            </a:pPr>
            <a:r>
              <a:rPr lang="en-IN" altLang="en-US" sz="28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Status of  </a:t>
            </a:r>
          </a:p>
          <a:p>
            <a:pPr algn="ctr" eaLnBrk="1" hangingPunct="1">
              <a:defRPr/>
            </a:pPr>
            <a:r>
              <a:rPr lang="en-IN" altLang="en-US" sz="28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PMKSY</a:t>
            </a:r>
            <a:r>
              <a:rPr lang="en-IN" altLang="en-US" sz="28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IN" altLang="en-US" sz="28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CAD&amp;WM</a:t>
            </a:r>
            <a:r>
              <a:rPr lang="en-IN" altLang="en-US" sz="28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Works</a:t>
            </a:r>
          </a:p>
          <a:p>
            <a:pPr algn="ctr" eaLnBrk="1" hangingPunct="1">
              <a:defRPr/>
            </a:pPr>
            <a:r>
              <a:rPr lang="en-IN" altLang="en-US" sz="28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For</a:t>
            </a:r>
          </a:p>
          <a:p>
            <a:pPr algn="ctr" eaLnBrk="1" fontAlgn="auto" hangingPunct="1">
              <a:spcAft>
                <a:spcPts val="0"/>
              </a:spcAft>
              <a:defRPr/>
            </a:pPr>
            <a:r>
              <a:rPr lang="en-IN" sz="3600" b="1" dirty="0">
                <a:solidFill>
                  <a:schemeClr val="tx2"/>
                </a:solidFill>
                <a:latin typeface="Trajan Pro" pitchFamily="18" charset="0"/>
                <a:ea typeface="+mj-ea"/>
                <a:cs typeface="+mj-cs"/>
              </a:rPr>
              <a:t>Kotla Branch Part-II, CADWM Project, Punjab</a:t>
            </a:r>
          </a:p>
        </p:txBody>
      </p:sp>
      <p:pic>
        <p:nvPicPr>
          <p:cNvPr id="6" name="Picture 2" descr="H:\logo_PWRMDC.png"/>
          <p:cNvPicPr>
            <a:picLocks noChangeAspect="1" noChangeArrowheads="1"/>
          </p:cNvPicPr>
          <p:nvPr/>
        </p:nvPicPr>
        <p:blipFill>
          <a:blip r:embed="rId2" cstate="print"/>
          <a:srcRect/>
          <a:stretch>
            <a:fillRect/>
          </a:stretch>
        </p:blipFill>
        <p:spPr bwMode="auto">
          <a:xfrm>
            <a:off x="4597004" y="600075"/>
            <a:ext cx="810491" cy="876300"/>
          </a:xfrm>
          <a:prstGeom prst="rect">
            <a:avLst/>
          </a:prstGeom>
          <a:ln w="2286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val="4235972947"/>
      </p:ext>
    </p:extLst>
  </p:cSld>
  <p:clrMapOvr>
    <a:masterClrMapping/>
  </p:clrMapOvr>
  <p:transition spd="slow"/>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825501" y="609600"/>
          <a:ext cx="8337551" cy="5467350"/>
        </p:xfrm>
        <a:graphic>
          <a:graphicData uri="http://schemas.openxmlformats.org/drawingml/2006/table">
            <a:tbl>
              <a:tblPr/>
              <a:tblGrid>
                <a:gridCol w="567504"/>
                <a:gridCol w="2241067"/>
                <a:gridCol w="806047"/>
                <a:gridCol w="1498745"/>
                <a:gridCol w="806047"/>
                <a:gridCol w="806047"/>
                <a:gridCol w="806047"/>
                <a:gridCol w="806047"/>
              </a:tblGrid>
              <a:tr h="436285">
                <a:tc gridSpan="8">
                  <a:txBody>
                    <a:bodyPr/>
                    <a:lstStyle/>
                    <a:p>
                      <a:pPr algn="ctr" rtl="0" fontAlgn="t"/>
                      <a:r>
                        <a:rPr lang="en-IN" sz="2800" b="1" i="0" u="none" strike="noStrike" dirty="0">
                          <a:solidFill>
                            <a:srgbClr val="000000"/>
                          </a:solidFill>
                          <a:latin typeface="Arial Narrow"/>
                        </a:rPr>
                        <a:t>WORK PLAN FOR MICRO IRRIGATION </a:t>
                      </a:r>
                    </a:p>
                  </a:txBody>
                  <a:tcPr marL="10319" marR="10319" marT="9526" marB="0">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783033">
                <a:tc rowSpan="2">
                  <a:txBody>
                    <a:bodyPr/>
                    <a:lstStyle/>
                    <a:p>
                      <a:pPr algn="ctr" rtl="0" fontAlgn="t"/>
                      <a:r>
                        <a:rPr lang="en-IN" sz="1600" b="1" i="0" u="none" strike="noStrike" dirty="0" err="1">
                          <a:solidFill>
                            <a:srgbClr val="000000"/>
                          </a:solidFill>
                          <a:latin typeface="Arial Narrow"/>
                        </a:rPr>
                        <a:t>S.No</a:t>
                      </a:r>
                      <a:r>
                        <a:rPr lang="en-IN" sz="1600" b="1" i="0" u="none" strike="noStrike" dirty="0">
                          <a:solidFill>
                            <a:srgbClr val="000000"/>
                          </a:solidFill>
                          <a:latin typeface="Arial Narrow"/>
                        </a:rPr>
                        <a:t>.</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rtl="0" fontAlgn="t"/>
                      <a:r>
                        <a:rPr lang="en-IN" sz="1600" b="1" i="0" u="none" strike="noStrike" dirty="0">
                          <a:solidFill>
                            <a:srgbClr val="000000"/>
                          </a:solidFill>
                          <a:latin typeface="Arial Narrow"/>
                        </a:rPr>
                        <a:t>Name of project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rtl="0" fontAlgn="t"/>
                      <a:r>
                        <a:rPr lang="en-IN" sz="1600" b="1" i="0" u="none" strike="noStrike" dirty="0">
                          <a:solidFill>
                            <a:srgbClr val="000000"/>
                          </a:solidFill>
                          <a:latin typeface="Arial Narrow"/>
                        </a:rPr>
                        <a:t>CCA Proposed under CADWM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fontAlgn="t"/>
                      <a:r>
                        <a:rPr lang="en-IN" sz="1600" b="1" i="0" u="none" strike="noStrike" dirty="0">
                          <a:solidFill>
                            <a:srgbClr val="000000"/>
                          </a:solidFill>
                          <a:latin typeface="Arial Narrow"/>
                        </a:rPr>
                        <a:t>Area proposed for Micro Irrigation</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fontAlgn="t"/>
                      <a:r>
                        <a:rPr lang="en-IN" sz="1600" b="1" i="0" u="none" strike="noStrike" dirty="0">
                          <a:solidFill>
                            <a:srgbClr val="000000"/>
                          </a:solidFill>
                          <a:latin typeface="Arial Narrow"/>
                        </a:rPr>
                        <a:t>Physical progress </a:t>
                      </a:r>
                      <a:r>
                        <a:rPr lang="en-IN" sz="1600" b="1" i="0" u="none" strike="noStrike" dirty="0" err="1">
                          <a:solidFill>
                            <a:srgbClr val="000000"/>
                          </a:solidFill>
                          <a:latin typeface="Arial Narrow"/>
                        </a:rPr>
                        <a:t>upto</a:t>
                      </a:r>
                      <a:r>
                        <a:rPr lang="en-IN" sz="1600" b="1" i="0" u="none" strike="noStrike" dirty="0">
                          <a:solidFill>
                            <a:srgbClr val="000000"/>
                          </a:solidFill>
                          <a:latin typeface="Arial Narrow"/>
                        </a:rPr>
                        <a:t> </a:t>
                      </a:r>
                      <a:r>
                        <a:rPr lang="en-IN" sz="1600" b="1" i="0" u="none" strike="noStrike" dirty="0" smtClean="0">
                          <a:solidFill>
                            <a:srgbClr val="000000"/>
                          </a:solidFill>
                          <a:latin typeface="Arial Narrow"/>
                        </a:rPr>
                        <a:t>31.03.20</a:t>
                      </a:r>
                      <a:endParaRPr lang="en-IN" sz="1600" b="1" i="0" u="none" strike="noStrike" dirty="0">
                        <a:solidFill>
                          <a:srgbClr val="000000"/>
                        </a:solidFill>
                        <a:latin typeface="Arial Narrow"/>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fontAlgn="t"/>
                      <a:r>
                        <a:rPr lang="en-IN" sz="1600" b="1" i="0" u="none" strike="noStrike" dirty="0">
                          <a:solidFill>
                            <a:srgbClr val="000000"/>
                          </a:solidFill>
                          <a:latin typeface="Arial Narrow"/>
                        </a:rPr>
                        <a:t>Balance work as on </a:t>
                      </a:r>
                      <a:r>
                        <a:rPr lang="en-IN" sz="1600" b="1" i="0" u="none" strike="noStrike" dirty="0" smtClean="0">
                          <a:solidFill>
                            <a:srgbClr val="000000"/>
                          </a:solidFill>
                          <a:latin typeface="Arial Narrow"/>
                        </a:rPr>
                        <a:t>01.04.20</a:t>
                      </a:r>
                      <a:endParaRPr lang="en-IN" sz="1600" b="1" i="0" u="none" strike="noStrike" dirty="0">
                        <a:solidFill>
                          <a:srgbClr val="000000"/>
                        </a:solidFill>
                        <a:latin typeface="Arial Narrow"/>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gridSpan="2">
                  <a:txBody>
                    <a:bodyPr/>
                    <a:lstStyle/>
                    <a:p>
                      <a:pPr algn="ctr" fontAlgn="t"/>
                      <a:r>
                        <a:rPr lang="en-IN" sz="1600" b="1" i="0" u="none" strike="noStrike" dirty="0">
                          <a:solidFill>
                            <a:srgbClr val="000000"/>
                          </a:solidFill>
                          <a:latin typeface="Arial Narrow"/>
                        </a:rPr>
                        <a:t>Work plan of micro irrigation</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endParaRPr lang="en-IN"/>
                    </a:p>
                  </a:txBody>
                  <a:tcPr/>
                </a:tc>
              </a:tr>
              <a:tr h="339842">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fontAlgn="t"/>
                      <a:r>
                        <a:rPr lang="en-IN" sz="1600" b="1" i="0" u="none" strike="noStrike" dirty="0" smtClean="0">
                          <a:solidFill>
                            <a:srgbClr val="000000"/>
                          </a:solidFill>
                          <a:latin typeface="Arial Narrow"/>
                        </a:rPr>
                        <a:t>2020-21</a:t>
                      </a:r>
                      <a:endParaRPr lang="en-IN" sz="1600" b="1" i="0" u="none" strike="noStrike" dirty="0">
                        <a:solidFill>
                          <a:srgbClr val="000000"/>
                        </a:solidFill>
                        <a:latin typeface="Arial Narrow"/>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600" b="1" i="0" u="none" strike="noStrike" dirty="0" smtClean="0">
                          <a:solidFill>
                            <a:srgbClr val="000000"/>
                          </a:solidFill>
                          <a:latin typeface="Arial Narrow"/>
                        </a:rPr>
                        <a:t>2021-22</a:t>
                      </a:r>
                      <a:endParaRPr lang="en-IN" sz="1600" b="1" i="0" u="none" strike="noStrike" dirty="0">
                        <a:solidFill>
                          <a:srgbClr val="000000"/>
                        </a:solidFill>
                        <a:latin typeface="Arial Narrow"/>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r h="355290">
                <a:tc>
                  <a:txBody>
                    <a:bodyPr/>
                    <a:lstStyle/>
                    <a:p>
                      <a:pPr algn="ctr" rtl="0" fontAlgn="t"/>
                      <a:r>
                        <a:rPr lang="en-IN" sz="1600" b="0" i="0" u="none" strike="noStrike">
                          <a:solidFill>
                            <a:srgbClr val="000000"/>
                          </a:solidFill>
                          <a:latin typeface="Times New Roman"/>
                        </a:rPr>
                        <a:t>1</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dirty="0" err="1">
                          <a:solidFill>
                            <a:srgbClr val="000000"/>
                          </a:solidFill>
                          <a:latin typeface="Times New Roman"/>
                        </a:rPr>
                        <a:t>Sindh</a:t>
                      </a:r>
                      <a:r>
                        <a:rPr lang="en-IN" sz="1600" b="0" i="0" u="none" strike="noStrike" dirty="0">
                          <a:solidFill>
                            <a:srgbClr val="000000"/>
                          </a:solidFill>
                          <a:latin typeface="Times New Roman"/>
                        </a:rPr>
                        <a:t> Phase-II</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98.25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9.988</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9.988</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a:solidFill>
                            <a:srgbClr val="000000"/>
                          </a:solidFill>
                          <a:latin typeface="Arial Narrow"/>
                        </a:rPr>
                        <a:t>4.994</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4.994</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0" i="0" u="none" strike="noStrike">
                          <a:solidFill>
                            <a:srgbClr val="000000"/>
                          </a:solidFill>
                          <a:latin typeface="Times New Roman"/>
                        </a:rPr>
                        <a:t>2</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dirty="0" err="1">
                          <a:solidFill>
                            <a:srgbClr val="000000"/>
                          </a:solidFill>
                          <a:latin typeface="Times New Roman"/>
                        </a:rPr>
                        <a:t>Bansagar</a:t>
                      </a:r>
                      <a:r>
                        <a:rPr lang="en-IN" sz="1600" b="0" i="0" u="none" strike="noStrike" dirty="0">
                          <a:solidFill>
                            <a:srgbClr val="000000"/>
                          </a:solidFill>
                          <a:latin typeface="Times New Roman"/>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154.687</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15.500</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15.500</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7.75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7.75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0" i="0" u="none" strike="noStrike">
                          <a:solidFill>
                            <a:srgbClr val="000000"/>
                          </a:solidFill>
                          <a:latin typeface="Times New Roman"/>
                        </a:rPr>
                        <a:t>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dirty="0" err="1">
                          <a:solidFill>
                            <a:srgbClr val="000000"/>
                          </a:solidFill>
                          <a:latin typeface="Times New Roman"/>
                        </a:rPr>
                        <a:t>Pench</a:t>
                      </a:r>
                      <a:r>
                        <a:rPr lang="en-IN" sz="1600" b="0" i="0" u="none" strike="noStrike" dirty="0">
                          <a:solidFill>
                            <a:srgbClr val="000000"/>
                          </a:solidFill>
                          <a:latin typeface="Times New Roman"/>
                        </a:rPr>
                        <a:t> Diversion</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smtClean="0">
                          <a:solidFill>
                            <a:srgbClr val="000000"/>
                          </a:solidFill>
                          <a:latin typeface="Arial Narrow"/>
                        </a:rPr>
                        <a:t>28.268</a:t>
                      </a:r>
                      <a:endParaRPr lang="en-IN" sz="1600" b="0" i="0" u="none" strike="noStrike" dirty="0">
                        <a:solidFill>
                          <a:srgbClr val="000000"/>
                        </a:solidFill>
                        <a:latin typeface="Arial Narrow"/>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smtClean="0">
                          <a:solidFill>
                            <a:srgbClr val="000000"/>
                          </a:solidFill>
                          <a:latin typeface="Arial Narrow"/>
                        </a:rPr>
                        <a:t>2.8</a:t>
                      </a:r>
                      <a:endParaRPr lang="en-IN" sz="1600" b="0" i="0" u="none" strike="noStrike" dirty="0">
                        <a:solidFill>
                          <a:srgbClr val="000000"/>
                        </a:solidFill>
                        <a:latin typeface="Arial Narrow"/>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smtClean="0">
                          <a:solidFill>
                            <a:srgbClr val="000000"/>
                          </a:solidFill>
                          <a:latin typeface="Arial Narrow"/>
                        </a:rPr>
                        <a:t>2.8</a:t>
                      </a:r>
                      <a:endParaRPr lang="en-IN" sz="1600" b="0" i="0" u="none" strike="noStrike" dirty="0">
                        <a:solidFill>
                          <a:srgbClr val="000000"/>
                        </a:solidFill>
                        <a:latin typeface="Arial Narrow"/>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smtClean="0">
                          <a:solidFill>
                            <a:srgbClr val="000000"/>
                          </a:solidFill>
                          <a:latin typeface="Arial Narrow"/>
                        </a:rPr>
                        <a:t>1.4</a:t>
                      </a:r>
                      <a:endParaRPr lang="en-IN" sz="1600" b="0" i="0" u="none" strike="noStrike" dirty="0">
                        <a:solidFill>
                          <a:srgbClr val="000000"/>
                        </a:solidFill>
                        <a:latin typeface="Arial Narrow"/>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smtClean="0">
                          <a:solidFill>
                            <a:srgbClr val="000000"/>
                          </a:solidFill>
                          <a:latin typeface="Arial Narrow"/>
                        </a:rPr>
                        <a:t>1.4</a:t>
                      </a:r>
                      <a:endParaRPr lang="en-IN" sz="1600" b="0" i="0" u="none" strike="noStrike" dirty="0">
                        <a:solidFill>
                          <a:srgbClr val="000000"/>
                        </a:solidFill>
                        <a:latin typeface="Arial Narrow"/>
                      </a:endParaRP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0" i="0" u="none" strike="noStrike">
                          <a:solidFill>
                            <a:srgbClr val="000000"/>
                          </a:solidFill>
                          <a:latin typeface="Times New Roman"/>
                        </a:rPr>
                        <a:t>4</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dirty="0">
                          <a:solidFill>
                            <a:srgbClr val="000000"/>
                          </a:solidFill>
                          <a:latin typeface="Times New Roman"/>
                        </a:rPr>
                        <a:t>Mahan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16.15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1.615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1.615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0.807</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0.808</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0" i="0" u="none" strike="noStrike">
                          <a:solidFill>
                            <a:srgbClr val="000000"/>
                          </a:solidFill>
                          <a:latin typeface="Times New Roman"/>
                        </a:rPr>
                        <a:t>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dirty="0" err="1">
                          <a:solidFill>
                            <a:srgbClr val="000000"/>
                          </a:solidFill>
                          <a:latin typeface="Times New Roman"/>
                        </a:rPr>
                        <a:t>Singhpur</a:t>
                      </a:r>
                      <a:r>
                        <a:rPr lang="en-IN" sz="1600" b="0" i="0" u="none" strike="noStrike" dirty="0">
                          <a:solidFill>
                            <a:srgbClr val="000000"/>
                          </a:solidFill>
                          <a:latin typeface="Times New Roman"/>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6</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0.600</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0.600</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0" i="0" u="none" strike="noStrike">
                          <a:solidFill>
                            <a:srgbClr val="000000"/>
                          </a:solidFill>
                          <a:latin typeface="Times New Roman"/>
                        </a:rPr>
                        <a:t>6</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dirty="0" err="1">
                          <a:solidFill>
                            <a:srgbClr val="000000"/>
                          </a:solidFill>
                          <a:latin typeface="Times New Roman"/>
                        </a:rPr>
                        <a:t>Mahuar</a:t>
                      </a:r>
                      <a:r>
                        <a:rPr lang="en-IN" sz="1600" b="0" i="0" u="none" strike="noStrike" dirty="0">
                          <a:solidFill>
                            <a:srgbClr val="000000"/>
                          </a:solidFill>
                          <a:latin typeface="Times New Roman"/>
                        </a:rPr>
                        <a:t> Medium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9.5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1.033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1.033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0.516</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0.517</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0" i="0" u="none" strike="noStrike">
                          <a:solidFill>
                            <a:srgbClr val="000000"/>
                          </a:solidFill>
                          <a:latin typeface="Times New Roman"/>
                        </a:rPr>
                        <a:t>7</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a:solidFill>
                            <a:srgbClr val="000000"/>
                          </a:solidFill>
                          <a:latin typeface="Times New Roman"/>
                        </a:rPr>
                        <a:t>Sagad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a:solidFill>
                            <a:srgbClr val="000000"/>
                          </a:solidFill>
                          <a:latin typeface="Arial Narrow"/>
                        </a:rPr>
                        <a:t>9.478</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0.971</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0.971</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0.485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0.486</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0" i="0" u="none" strike="noStrike">
                          <a:solidFill>
                            <a:srgbClr val="000000"/>
                          </a:solidFill>
                          <a:latin typeface="Times New Roman"/>
                        </a:rPr>
                        <a:t>8</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a:solidFill>
                            <a:srgbClr val="000000"/>
                          </a:solidFill>
                          <a:latin typeface="Times New Roman"/>
                        </a:rPr>
                        <a:t>Mahi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a:solidFill>
                            <a:srgbClr val="000000"/>
                          </a:solidFill>
                          <a:latin typeface="Arial Narrow"/>
                        </a:rPr>
                        <a:t>28.127</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11.723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11.723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5.861</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5.862</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0" i="0" u="none" strike="noStrike">
                          <a:solidFill>
                            <a:srgbClr val="000000"/>
                          </a:solidFill>
                          <a:latin typeface="Times New Roman"/>
                        </a:rPr>
                        <a:t>9</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a:solidFill>
                            <a:srgbClr val="000000"/>
                          </a:solidFill>
                          <a:latin typeface="Times New Roman"/>
                        </a:rPr>
                        <a:t>Sanjay Sagar (Bah)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a:solidFill>
                            <a:srgbClr val="000000"/>
                          </a:solidFill>
                          <a:latin typeface="Arial Narrow"/>
                        </a:rPr>
                        <a:t>9.893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a:solidFill>
                            <a:srgbClr val="000000"/>
                          </a:solidFill>
                          <a:latin typeface="Arial Narrow"/>
                        </a:rPr>
                        <a:t>0.989</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0.989</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0.495</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0.494</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0" i="0" u="none" strike="noStrike">
                          <a:solidFill>
                            <a:srgbClr val="000000"/>
                          </a:solidFill>
                          <a:latin typeface="Times New Roman"/>
                        </a:rPr>
                        <a:t>10</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IN" sz="1600" b="0" i="0" u="none" strike="noStrike">
                          <a:solidFill>
                            <a:srgbClr val="000000"/>
                          </a:solidFill>
                          <a:latin typeface="Times New Roman"/>
                        </a:rPr>
                        <a:t>Bariyarpur</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38.99</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a:solidFill>
                            <a:srgbClr val="000000"/>
                          </a:solidFill>
                          <a:latin typeface="Arial Narrow"/>
                        </a:rPr>
                        <a:t>0.000</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a:solidFill>
                            <a:srgbClr val="000000"/>
                          </a:solidFill>
                          <a:latin typeface="Arial"/>
                        </a:rPr>
                        <a:t>-</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a:solidFill>
                            <a:srgbClr val="000000"/>
                          </a:solidFill>
                          <a:latin typeface="Arial Narrow"/>
                        </a:rPr>
                        <a:t>0.000</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dirty="0">
                          <a:solidFill>
                            <a:srgbClr val="000000"/>
                          </a:solidFill>
                          <a:latin typeface="Arial Narrow"/>
                        </a:rPr>
                        <a:t>-</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600" b="0" i="0" u="none" strike="noStrike">
                          <a:solidFill>
                            <a:srgbClr val="000000"/>
                          </a:solidFill>
                          <a:latin typeface="Arial Narrow"/>
                        </a:rPr>
                        <a:t>-</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55290">
                <a:tc>
                  <a:txBody>
                    <a:bodyPr/>
                    <a:lstStyle/>
                    <a:p>
                      <a:pPr algn="ctr" rtl="0" fontAlgn="t"/>
                      <a:r>
                        <a:rPr lang="en-IN" sz="1600" b="1" i="0" u="none" strike="noStrike" dirty="0">
                          <a:solidFill>
                            <a:srgbClr val="000000"/>
                          </a:solidFill>
                          <a:latin typeface="Times New Roman"/>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rtl="0" fontAlgn="t"/>
                      <a:r>
                        <a:rPr lang="en-IN" sz="1600" b="1" i="0" u="none" strike="noStrike" dirty="0">
                          <a:solidFill>
                            <a:srgbClr val="000000"/>
                          </a:solidFill>
                          <a:latin typeface="Times New Roman"/>
                        </a:rPr>
                        <a:t>Total</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600" b="1" i="0" u="none" strike="noStrike" dirty="0">
                          <a:solidFill>
                            <a:srgbClr val="000000"/>
                          </a:solidFill>
                          <a:latin typeface="Arial Narrow"/>
                        </a:rPr>
                        <a:t>441.993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600" b="1" i="0" u="none" strike="noStrike" dirty="0">
                          <a:solidFill>
                            <a:srgbClr val="000000"/>
                          </a:solidFill>
                          <a:latin typeface="Arial Narrow"/>
                        </a:rPr>
                        <a:t>49.542</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600" b="0" i="0" u="none" strike="noStrike" dirty="0">
                          <a:solidFill>
                            <a:srgbClr val="000000"/>
                          </a:solidFill>
                          <a:latin typeface="Arial"/>
                        </a:rPr>
                        <a:t> </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600" b="1" i="0" u="none" strike="noStrike" dirty="0">
                          <a:solidFill>
                            <a:srgbClr val="000000"/>
                          </a:solidFill>
                          <a:latin typeface="Arial Narrow"/>
                        </a:rPr>
                        <a:t>49.542</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600" b="1" i="0" u="none" strike="noStrike" dirty="0">
                          <a:solidFill>
                            <a:srgbClr val="000000"/>
                          </a:solidFill>
                          <a:latin typeface="Arial Narrow"/>
                        </a:rPr>
                        <a:t>24.769</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600" b="1" i="0" u="none" strike="noStrike" dirty="0">
                          <a:solidFill>
                            <a:srgbClr val="000000"/>
                          </a:solidFill>
                          <a:latin typeface="Arial Narrow"/>
                        </a:rPr>
                        <a:t>24.773</a:t>
                      </a:r>
                    </a:p>
                  </a:txBody>
                  <a:tcPr marL="10319" marR="10319" marT="952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bl>
          </a:graphicData>
        </a:graphic>
      </p:graphicFrame>
    </p:spTree>
    <p:extLst>
      <p:ext uri="{BB962C8B-B14F-4D97-AF65-F5344CB8AC3E}">
        <p14:creationId xmlns:p14="http://schemas.microsoft.com/office/powerpoint/2010/main" val="331944300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99170" y="1082564"/>
            <a:ext cx="8927008" cy="1203436"/>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4000" b="1" dirty="0">
                <a:solidFill>
                  <a:srgbClr val="800000"/>
                </a:solidFill>
                <a:effectLst>
                  <a:outerShdw blurRad="38100" dist="38100" dir="2700000" algn="tl">
                    <a:srgbClr val="C0C0C0"/>
                  </a:outerShdw>
                </a:effectLst>
                <a:latin typeface="+mn-lt"/>
              </a:rPr>
              <a:t>Punjab Water Resources Management &amp; Development Corporation, Punjab</a:t>
            </a:r>
            <a:endParaRPr lang="en-US" sz="4000" b="1" dirty="0">
              <a:latin typeface="+mn-lt"/>
            </a:endParaRPr>
          </a:p>
        </p:txBody>
      </p:sp>
      <p:graphicFrame>
        <p:nvGraphicFramePr>
          <p:cNvPr id="4" name="Content Placeholder 3"/>
          <p:cNvGraphicFramePr>
            <a:graphicFrameLocks noGrp="1"/>
          </p:cNvGraphicFramePr>
          <p:nvPr/>
        </p:nvGraphicFramePr>
        <p:xfrm>
          <a:off x="708125" y="2943226"/>
          <a:ext cx="8520708" cy="3689634"/>
        </p:xfrm>
        <a:graphic>
          <a:graphicData uri="http://schemas.openxmlformats.org/drawingml/2006/table">
            <a:tbl>
              <a:tblPr/>
              <a:tblGrid>
                <a:gridCol w="8520708">
                  <a:extLst>
                    <a:ext uri="{9D8B030D-6E8A-4147-A177-3AD203B41FA5}"/>
                  </a:extLst>
                </a:gridCol>
              </a:tblGrid>
              <a:tr h="3287713">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No. of Projects:1 (Kotla Branch Part-II, CADWM Project)</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Project Availing CA: 1</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Availed CA Till Now: 18.08 Crore (credit to PWRMDC by State govt is </a:t>
                      </a:r>
                      <a:r>
                        <a:rPr kumimoji="0" lang="en-IN" sz="2400" b="1" i="0" u="none" strike="noStrike" cap="none" normalizeH="0" baseline="0" dirty="0" err="1" smtClean="0">
                          <a:ln>
                            <a:noFill/>
                          </a:ln>
                          <a:solidFill>
                            <a:schemeClr val="tx1"/>
                          </a:solidFill>
                          <a:effectLst/>
                          <a:latin typeface="Arial" pitchFamily="34" charset="0"/>
                          <a:ea typeface="MS PGothic" pitchFamily="34" charset="-128"/>
                        </a:rPr>
                        <a:t>underprocess</a:t>
                      </a:r>
                      <a:r>
                        <a:rPr kumimoji="0" lang="en-IN" sz="2400" b="1" i="0" u="none" strike="noStrike" cap="none" normalizeH="0" baseline="0" dirty="0" smtClean="0">
                          <a:ln>
                            <a:noFill/>
                          </a:ln>
                          <a:solidFill>
                            <a:schemeClr val="tx1"/>
                          </a:solidFill>
                          <a:effectLst/>
                          <a:latin typeface="Arial" pitchFamily="34" charset="0"/>
                          <a:ea typeface="MS PGothic" pitchFamily="34" charset="-128"/>
                        </a:rPr>
                        <a:t>)</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Financial Progress Targets: 477.19 Crore</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Financial Progress Achieved: NIL</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Physical Progress CCA Targets: 142.658 Thousand Hectare</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 Physical Progress Achieved: NIL</a:t>
                      </a:r>
                    </a:p>
                  </a:txBody>
                  <a:tcPr marL="55719" marR="55719" marT="34305" marB="3430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sp>
        <p:nvSpPr>
          <p:cNvPr id="8" name="Rectangle 7"/>
          <p:cNvSpPr/>
          <p:nvPr/>
        </p:nvSpPr>
        <p:spPr>
          <a:xfrm>
            <a:off x="359867" y="314325"/>
            <a:ext cx="9252049"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Tree>
    <p:extLst>
      <p:ext uri="{BB962C8B-B14F-4D97-AF65-F5344CB8AC3E}">
        <p14:creationId xmlns:p14="http://schemas.microsoft.com/office/powerpoint/2010/main" val="2068704085"/>
      </p:ext>
    </p:extLst>
  </p:cSld>
  <p:clrMapOvr>
    <a:masterClrMapping/>
  </p:clrMapOvr>
  <p:transition spd="slow"/>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itle 7"/>
          <p:cNvSpPr>
            <a:spLocks noGrp="1"/>
          </p:cNvSpPr>
          <p:nvPr>
            <p:ph type="title"/>
          </p:nvPr>
        </p:nvSpPr>
        <p:spPr>
          <a:xfrm>
            <a:off x="681038" y="1428750"/>
            <a:ext cx="8543925" cy="1100138"/>
          </a:xfrm>
        </p:spPr>
        <p:txBody>
          <a:bodyPr/>
          <a:lstStyle/>
          <a:p>
            <a:pPr algn="ctr"/>
            <a:r>
              <a:rPr lang="en-US" smtClean="0"/>
              <a:t>Estimated Cost of CAD Works</a:t>
            </a:r>
          </a:p>
        </p:txBody>
      </p:sp>
      <p:graphicFrame>
        <p:nvGraphicFramePr>
          <p:cNvPr id="11" name="Content Placeholder 10"/>
          <p:cNvGraphicFramePr>
            <a:graphicFrameLocks noGrp="1"/>
          </p:cNvGraphicFramePr>
          <p:nvPr>
            <p:ph idx="1"/>
          </p:nvPr>
        </p:nvGraphicFramePr>
        <p:xfrm>
          <a:off x="750689" y="3286125"/>
          <a:ext cx="8543924" cy="1128714"/>
        </p:xfrm>
        <a:graphic>
          <a:graphicData uri="http://schemas.openxmlformats.org/drawingml/2006/table">
            <a:tbl>
              <a:tblPr firstRow="1" bandRow="1">
                <a:tableStyleId>{5C22544A-7EE6-4342-B048-85BDC9FD1C3A}</a:tableStyleId>
              </a:tblPr>
              <a:tblGrid>
                <a:gridCol w="2135981"/>
                <a:gridCol w="2135981"/>
                <a:gridCol w="2135981"/>
                <a:gridCol w="2135981"/>
              </a:tblGrid>
              <a:tr h="564357">
                <a:tc>
                  <a:txBody>
                    <a:bodyPr/>
                    <a:lstStyle/>
                    <a:p>
                      <a:r>
                        <a:rPr lang="en-US" sz="2400" dirty="0" smtClean="0"/>
                        <a:t>Total</a:t>
                      </a:r>
                      <a:r>
                        <a:rPr lang="en-US" sz="2400" baseline="0" dirty="0" smtClean="0"/>
                        <a:t> Cost</a:t>
                      </a:r>
                      <a:endParaRPr lang="en-US" sz="2400" dirty="0"/>
                    </a:p>
                  </a:txBody>
                  <a:tcPr marL="74295" marR="74295"/>
                </a:tc>
                <a:tc>
                  <a:txBody>
                    <a:bodyPr/>
                    <a:lstStyle/>
                    <a:p>
                      <a:r>
                        <a:rPr lang="en-US" sz="2400" dirty="0" smtClean="0"/>
                        <a:t>Central Share</a:t>
                      </a:r>
                      <a:endParaRPr lang="en-US" sz="2400" dirty="0"/>
                    </a:p>
                  </a:txBody>
                  <a:tcPr marL="74295" marR="74295"/>
                </a:tc>
                <a:tc>
                  <a:txBody>
                    <a:bodyPr/>
                    <a:lstStyle/>
                    <a:p>
                      <a:r>
                        <a:rPr lang="en-US" sz="2400" dirty="0" smtClean="0"/>
                        <a:t>State</a:t>
                      </a:r>
                      <a:r>
                        <a:rPr lang="en-US" sz="2400" baseline="0" dirty="0" smtClean="0"/>
                        <a:t> Share</a:t>
                      </a:r>
                      <a:endParaRPr lang="en-US" sz="2400" dirty="0"/>
                    </a:p>
                  </a:txBody>
                  <a:tcPr marL="74295" marR="74295"/>
                </a:tc>
                <a:tc>
                  <a:txBody>
                    <a:bodyPr/>
                    <a:lstStyle/>
                    <a:p>
                      <a:r>
                        <a:rPr lang="en-US" sz="2400" dirty="0" smtClean="0"/>
                        <a:t>Farmer’s Share</a:t>
                      </a:r>
                      <a:endParaRPr lang="en-US" sz="2400" dirty="0"/>
                    </a:p>
                  </a:txBody>
                  <a:tcPr marL="74295" marR="74295"/>
                </a:tc>
              </a:tr>
              <a:tr h="564357">
                <a:tc>
                  <a:txBody>
                    <a:bodyPr/>
                    <a:lstStyle/>
                    <a:p>
                      <a:r>
                        <a:rPr lang="en-US" sz="2400" dirty="0" smtClean="0"/>
                        <a:t>477.19 Crore</a:t>
                      </a:r>
                      <a:endParaRPr lang="en-US" sz="2400" dirty="0"/>
                    </a:p>
                  </a:txBody>
                  <a:tcPr marL="74295" marR="74295"/>
                </a:tc>
                <a:tc>
                  <a:txBody>
                    <a:bodyPr/>
                    <a:lstStyle/>
                    <a:p>
                      <a:r>
                        <a:rPr lang="en-US" sz="2400" dirty="0" smtClean="0"/>
                        <a:t>228.87 Crore</a:t>
                      </a:r>
                      <a:endParaRPr lang="en-US" sz="2400" dirty="0"/>
                    </a:p>
                  </a:txBody>
                  <a:tcPr marL="74295" marR="74295"/>
                </a:tc>
                <a:tc>
                  <a:txBody>
                    <a:bodyPr/>
                    <a:lstStyle/>
                    <a:p>
                      <a:r>
                        <a:rPr lang="en-US" sz="2400" dirty="0" smtClean="0"/>
                        <a:t>246.61 Crore</a:t>
                      </a:r>
                      <a:endParaRPr lang="en-US" sz="2400" dirty="0"/>
                    </a:p>
                  </a:txBody>
                  <a:tcPr marL="74295" marR="74295"/>
                </a:tc>
                <a:tc>
                  <a:txBody>
                    <a:bodyPr/>
                    <a:lstStyle/>
                    <a:p>
                      <a:r>
                        <a:rPr lang="en-US" sz="2400" dirty="0" smtClean="0"/>
                        <a:t>1.71 Crore</a:t>
                      </a:r>
                      <a:endParaRPr lang="en-US" sz="2400" dirty="0"/>
                    </a:p>
                  </a:txBody>
                  <a:tcPr marL="74295" marR="74295"/>
                </a:tc>
              </a:tr>
            </a:tbl>
          </a:graphicData>
        </a:graphic>
      </p:graphicFrame>
      <p:sp>
        <p:nvSpPr>
          <p:cNvPr id="10" name="Rectangle 9"/>
          <p:cNvSpPr/>
          <p:nvPr/>
        </p:nvSpPr>
        <p:spPr>
          <a:xfrm>
            <a:off x="592039" y="314325"/>
            <a:ext cx="8845748"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Tree>
    <p:extLst>
      <p:ext uri="{BB962C8B-B14F-4D97-AF65-F5344CB8AC3E}">
        <p14:creationId xmlns:p14="http://schemas.microsoft.com/office/powerpoint/2010/main" val="603366756"/>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928687" y="1405623"/>
            <a:ext cx="8416231"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Year Wise Physical Targets</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1033166" y="2935288"/>
          <a:ext cx="7963497" cy="2713036"/>
        </p:xfrm>
        <a:graphic>
          <a:graphicData uri="http://schemas.openxmlformats.org/drawingml/2006/table">
            <a:tbl>
              <a:tblPr/>
              <a:tblGrid>
                <a:gridCol w="857478">
                  <a:extLst>
                    <a:ext uri="{9D8B030D-6E8A-4147-A177-3AD203B41FA5}"/>
                  </a:extLst>
                </a:gridCol>
                <a:gridCol w="1592828">
                  <a:extLst>
                    <a:ext uri="{9D8B030D-6E8A-4147-A177-3AD203B41FA5}"/>
                  </a:extLst>
                </a:gridCol>
                <a:gridCol w="1696817">
                  <a:extLst>
                    <a:ext uri="{9D8B030D-6E8A-4147-A177-3AD203B41FA5}"/>
                  </a:extLst>
                </a:gridCol>
                <a:gridCol w="1389351">
                  <a:extLst>
                    <a:ext uri="{9D8B030D-6E8A-4147-A177-3AD203B41FA5}"/>
                  </a:extLst>
                </a:gridCol>
                <a:gridCol w="1375459">
                  <a:extLst>
                    <a:ext uri="{9D8B030D-6E8A-4147-A177-3AD203B41FA5}"/>
                  </a:extLst>
                </a:gridCol>
                <a:gridCol w="1051564">
                  <a:extLst>
                    <a:ext uri="{9D8B030D-6E8A-4147-A177-3AD203B41FA5}"/>
                  </a:extLst>
                </a:gridCol>
              </a:tblGrid>
              <a:tr h="867277">
                <a:tc rowSpan="2">
                  <a:txBody>
                    <a:bodyPr/>
                    <a:lstStyle/>
                    <a:p>
                      <a:pPr algn="ctr" fontAlgn="t"/>
                      <a:r>
                        <a:rPr lang="en-US" sz="1800" b="1" i="0" u="none" strike="noStrike" dirty="0" smtClean="0">
                          <a:solidFill>
                            <a:schemeClr val="tx1"/>
                          </a:solidFill>
                          <a:latin typeface="Arial" pitchFamily="34" charset="0"/>
                          <a:cs typeface="Arial" pitchFamily="34" charset="0"/>
                        </a:rPr>
                        <a:t>Sr. No.</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Project</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CCA Balance</a:t>
                      </a:r>
                    </a:p>
                    <a:p>
                      <a:pPr algn="ctr" fontAlgn="t"/>
                      <a:r>
                        <a:rPr lang="en-US" sz="1800" b="1" i="0" u="none" strike="noStrike" dirty="0" smtClean="0">
                          <a:solidFill>
                            <a:schemeClr val="tx1"/>
                          </a:solidFill>
                          <a:latin typeface="Arial" pitchFamily="34" charset="0"/>
                          <a:cs typeface="Arial" pitchFamily="34" charset="0"/>
                        </a:rPr>
                        <a:t>Target</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algn="ctr" fontAlgn="t"/>
                      <a:r>
                        <a:rPr lang="en-IN" sz="1800" b="1" i="0" u="none" strike="noStrike" dirty="0" smtClean="0">
                          <a:solidFill>
                            <a:schemeClr val="tx1"/>
                          </a:solidFill>
                          <a:latin typeface="Arial" pitchFamily="34" charset="0"/>
                          <a:cs typeface="Arial" pitchFamily="34" charset="0"/>
                        </a:rPr>
                        <a:t>CCA Target</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extLst>
              </a:tr>
              <a:tr h="1013323">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endParaRPr lang="en-IN" sz="1800" b="1" i="0" u="none" strike="noStrike" dirty="0" smtClean="0">
                        <a:solidFill>
                          <a:schemeClr val="tx1"/>
                        </a:solidFill>
                        <a:latin typeface="Arial" pitchFamily="34" charset="0"/>
                        <a:cs typeface="Arial" pitchFamily="34" charset="0"/>
                      </a:endParaRPr>
                    </a:p>
                    <a:p>
                      <a:pPr algn="ctr" fontAlgn="t"/>
                      <a:r>
                        <a:rPr lang="en-IN" sz="1800" b="1" i="0" u="none" strike="noStrike" dirty="0" smtClean="0">
                          <a:solidFill>
                            <a:schemeClr val="tx1"/>
                          </a:solidFill>
                          <a:latin typeface="Arial" pitchFamily="34" charset="0"/>
                          <a:cs typeface="Arial" pitchFamily="34" charset="0"/>
                        </a:rPr>
                        <a:t>2020-21</a:t>
                      </a:r>
                    </a:p>
                    <a:p>
                      <a:pPr algn="ctr" fontAlgn="t"/>
                      <a:r>
                        <a:rPr lang="en-IN" sz="1800" b="1" i="0" u="none" strike="noStrike" dirty="0" smtClean="0">
                          <a:solidFill>
                            <a:schemeClr val="tx1"/>
                          </a:solidFill>
                          <a:latin typeface="Arial" pitchFamily="34" charset="0"/>
                          <a:cs typeface="Arial" pitchFamily="34" charset="0"/>
                        </a:rPr>
                        <a:t> </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endParaRPr lang="en-IN" sz="1800" b="1" i="0" u="none" strike="noStrike" dirty="0" smtClean="0">
                        <a:solidFill>
                          <a:schemeClr val="tx1"/>
                        </a:solidFill>
                        <a:latin typeface="Arial" pitchFamily="34" charset="0"/>
                        <a:cs typeface="Arial" pitchFamily="34" charset="0"/>
                      </a:endParaRPr>
                    </a:p>
                    <a:p>
                      <a:pPr algn="ctr" fontAlgn="t"/>
                      <a:r>
                        <a:rPr lang="en-IN" sz="1800" b="1" i="0" u="none" strike="noStrike" dirty="0" smtClean="0">
                          <a:solidFill>
                            <a:schemeClr val="tx1"/>
                          </a:solidFill>
                          <a:latin typeface="Arial" pitchFamily="34" charset="0"/>
                          <a:cs typeface="Arial" pitchFamily="34" charset="0"/>
                        </a:rPr>
                        <a:t>2021-22</a:t>
                      </a:r>
                    </a:p>
                    <a:p>
                      <a:pPr algn="ctr" fontAlgn="t"/>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Total </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extLst>
              </a:tr>
              <a:tr h="832436">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Kotla</a:t>
                      </a:r>
                      <a:r>
                        <a:rPr lang="en-IN" sz="1800" b="1" i="0" u="none" strike="noStrike" kern="1200" baseline="0" dirty="0" smtClean="0">
                          <a:solidFill>
                            <a:srgbClr val="000000"/>
                          </a:solidFill>
                          <a:effectLst/>
                          <a:latin typeface="Arial" panose="020B0604020202020204" pitchFamily="34" charset="0"/>
                          <a:ea typeface="+mn-ea"/>
                          <a:cs typeface="Arial" panose="020B0604020202020204" pitchFamily="34" charset="0"/>
                        </a:rPr>
                        <a:t> Branch Part-II Project</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142.658</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49.93</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92.728</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142.658</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extLst>
              </a:tr>
            </a:tbl>
          </a:graphicData>
        </a:graphic>
      </p:graphicFrame>
      <p:sp>
        <p:nvSpPr>
          <p:cNvPr id="5150" name="TextBox 1"/>
          <p:cNvSpPr txBox="1">
            <a:spLocks noChangeArrowheads="1"/>
          </p:cNvSpPr>
          <p:nvPr/>
        </p:nvSpPr>
        <p:spPr bwMode="auto">
          <a:xfrm>
            <a:off x="7484964" y="2474913"/>
            <a:ext cx="19864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en-US" altLang="en-US" sz="1400" b="1">
                <a:latin typeface="Arial" pitchFamily="34" charset="0"/>
                <a:cs typeface="Arial" pitchFamily="34" charset="0"/>
              </a:rPr>
              <a:t>( </a:t>
            </a:r>
            <a:r>
              <a:rPr lang="en-US" altLang="en-US" b="1">
                <a:latin typeface="Arial" pitchFamily="34" charset="0"/>
                <a:cs typeface="Arial" pitchFamily="34" charset="0"/>
              </a:rPr>
              <a:t>Area in Th. Ha.)</a:t>
            </a:r>
            <a:endParaRPr lang="en-IN" altLang="en-US" b="1">
              <a:latin typeface="Arial" pitchFamily="34" charset="0"/>
              <a:cs typeface="Arial" pitchFamily="34" charset="0"/>
            </a:endParaRPr>
          </a:p>
        </p:txBody>
      </p:sp>
      <p:sp>
        <p:nvSpPr>
          <p:cNvPr id="8" name="Rectangle 7"/>
          <p:cNvSpPr/>
          <p:nvPr/>
        </p:nvSpPr>
        <p:spPr>
          <a:xfrm>
            <a:off x="905470" y="457201"/>
            <a:ext cx="8462665" cy="77152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Tree>
    <p:extLst>
      <p:ext uri="{BB962C8B-B14F-4D97-AF65-F5344CB8AC3E}">
        <p14:creationId xmlns:p14="http://schemas.microsoft.com/office/powerpoint/2010/main" val="867512614"/>
      </p:ext>
    </p:extLst>
  </p:cSld>
  <p:clrMapOvr>
    <a:masterClrMapping/>
  </p:clrMapOvr>
  <p:transition spd="slow"/>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66167" y="1405623"/>
            <a:ext cx="8532317"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Year wise Financial Requirements</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789385" y="2935288"/>
          <a:ext cx="8300145" cy="2713036"/>
        </p:xfrm>
        <a:graphic>
          <a:graphicData uri="http://schemas.openxmlformats.org/drawingml/2006/table">
            <a:tbl>
              <a:tblPr/>
              <a:tblGrid>
                <a:gridCol w="855579">
                  <a:extLst>
                    <a:ext uri="{9D8B030D-6E8A-4147-A177-3AD203B41FA5}"/>
                  </a:extLst>
                </a:gridCol>
                <a:gridCol w="1670339">
                  <a:extLst>
                    <a:ext uri="{9D8B030D-6E8A-4147-A177-3AD203B41FA5}"/>
                  </a:extLst>
                </a:gridCol>
                <a:gridCol w="1712445">
                  <a:extLst>
                    <a:ext uri="{9D8B030D-6E8A-4147-A177-3AD203B41FA5}"/>
                  </a:extLst>
                </a:gridCol>
                <a:gridCol w="1386274">
                  <a:extLst>
                    <a:ext uri="{9D8B030D-6E8A-4147-A177-3AD203B41FA5}"/>
                  </a:extLst>
                </a:gridCol>
                <a:gridCol w="1372412">
                  <a:extLst>
                    <a:ext uri="{9D8B030D-6E8A-4147-A177-3AD203B41FA5}"/>
                  </a:extLst>
                </a:gridCol>
                <a:gridCol w="1303096">
                  <a:extLst>
                    <a:ext uri="{9D8B030D-6E8A-4147-A177-3AD203B41FA5}"/>
                  </a:extLst>
                </a:gridCol>
              </a:tblGrid>
              <a:tr h="867277">
                <a:tc rowSpan="2">
                  <a:txBody>
                    <a:bodyPr/>
                    <a:lstStyle/>
                    <a:p>
                      <a:pPr algn="ctr" fontAlgn="t"/>
                      <a:r>
                        <a:rPr lang="en-US" sz="1800" b="1" i="0" u="none" strike="noStrike" dirty="0" smtClean="0">
                          <a:solidFill>
                            <a:schemeClr val="tx1"/>
                          </a:solidFill>
                          <a:latin typeface="Arial" pitchFamily="34" charset="0"/>
                          <a:cs typeface="Arial" pitchFamily="34" charset="0"/>
                        </a:rPr>
                        <a:t>Sr. No.</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Project</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Amount</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algn="ctr" fontAlgn="t"/>
                      <a:r>
                        <a:rPr lang="en-IN" sz="1800" b="1" i="0" u="none" strike="noStrike" dirty="0" smtClean="0">
                          <a:solidFill>
                            <a:schemeClr val="tx1"/>
                          </a:solidFill>
                          <a:latin typeface="Arial" pitchFamily="34" charset="0"/>
                          <a:cs typeface="Arial" pitchFamily="34" charset="0"/>
                        </a:rPr>
                        <a:t>Financial Requirements</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extLst>
              </a:tr>
              <a:tr h="1013323">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endParaRPr lang="en-IN" sz="1800" b="1" i="0" u="none" strike="noStrike" dirty="0" smtClean="0">
                        <a:solidFill>
                          <a:schemeClr val="tx1"/>
                        </a:solidFill>
                        <a:latin typeface="Arial" pitchFamily="34" charset="0"/>
                        <a:cs typeface="Arial" pitchFamily="34" charset="0"/>
                      </a:endParaRPr>
                    </a:p>
                    <a:p>
                      <a:pPr algn="ctr" fontAlgn="t"/>
                      <a:r>
                        <a:rPr lang="en-IN" sz="1800" b="1" i="0" u="none" strike="noStrike" dirty="0" smtClean="0">
                          <a:solidFill>
                            <a:schemeClr val="tx1"/>
                          </a:solidFill>
                          <a:latin typeface="Arial" pitchFamily="34" charset="0"/>
                          <a:cs typeface="Arial" pitchFamily="34" charset="0"/>
                        </a:rPr>
                        <a:t>2020-21</a:t>
                      </a:r>
                    </a:p>
                    <a:p>
                      <a:pPr algn="ctr" fontAlgn="t"/>
                      <a:r>
                        <a:rPr lang="en-IN" sz="1800" b="1" i="0" u="none" strike="noStrike" dirty="0" smtClean="0">
                          <a:solidFill>
                            <a:schemeClr val="tx1"/>
                          </a:solidFill>
                          <a:latin typeface="Arial" pitchFamily="34" charset="0"/>
                          <a:cs typeface="Arial" pitchFamily="34" charset="0"/>
                        </a:rPr>
                        <a:t> </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2021-22</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Total </a:t>
                      </a:r>
                      <a:endParaRPr lang="en-US" sz="18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extLst>
              </a:tr>
              <a:tr h="832436">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Kotla</a:t>
                      </a:r>
                      <a:r>
                        <a:rPr lang="en-IN" sz="1800" b="1" i="0" u="none" strike="noStrike" kern="1200" baseline="0" dirty="0" smtClean="0">
                          <a:solidFill>
                            <a:srgbClr val="000000"/>
                          </a:solidFill>
                          <a:effectLst/>
                          <a:latin typeface="Arial" panose="020B0604020202020204" pitchFamily="34" charset="0"/>
                          <a:ea typeface="+mn-ea"/>
                          <a:cs typeface="Arial" panose="020B0604020202020204" pitchFamily="34" charset="0"/>
                        </a:rPr>
                        <a:t> Branch Part-II Project</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477.19</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167.01</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310.18</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477.19</a:t>
                      </a:r>
                    </a:p>
                  </a:txBody>
                  <a:tcPr marL="7739" marR="7739"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extLst>
              </a:tr>
            </a:tbl>
          </a:graphicData>
        </a:graphic>
      </p:graphicFrame>
      <p:sp>
        <p:nvSpPr>
          <p:cNvPr id="6174" name="TextBox 1"/>
          <p:cNvSpPr txBox="1">
            <a:spLocks noChangeArrowheads="1"/>
          </p:cNvSpPr>
          <p:nvPr/>
        </p:nvSpPr>
        <p:spPr bwMode="auto">
          <a:xfrm>
            <a:off x="7403703" y="2489200"/>
            <a:ext cx="21515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en-US" altLang="en-US" sz="1600" b="1">
                <a:latin typeface="Arial" pitchFamily="34" charset="0"/>
                <a:cs typeface="Arial" pitchFamily="34" charset="0"/>
              </a:rPr>
              <a:t>(</a:t>
            </a:r>
            <a:r>
              <a:rPr lang="en-US" altLang="en-US" b="1">
                <a:latin typeface="Arial" pitchFamily="34" charset="0"/>
                <a:cs typeface="Arial" pitchFamily="34" charset="0"/>
              </a:rPr>
              <a:t>Amount in Crore)</a:t>
            </a:r>
            <a:endParaRPr lang="en-IN" altLang="en-US" b="1">
              <a:latin typeface="Arial" pitchFamily="34" charset="0"/>
              <a:cs typeface="Arial" pitchFamily="34" charset="0"/>
            </a:endParaRPr>
          </a:p>
        </p:txBody>
      </p:sp>
      <p:sp>
        <p:nvSpPr>
          <p:cNvPr id="8" name="Rectangle 7"/>
          <p:cNvSpPr/>
          <p:nvPr/>
        </p:nvSpPr>
        <p:spPr>
          <a:xfrm>
            <a:off x="684908" y="457201"/>
            <a:ext cx="8683228" cy="77152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Tree>
    <p:extLst>
      <p:ext uri="{BB962C8B-B14F-4D97-AF65-F5344CB8AC3E}">
        <p14:creationId xmlns:p14="http://schemas.microsoft.com/office/powerpoint/2010/main" val="2437315387"/>
      </p:ext>
    </p:extLst>
  </p:cSld>
  <p:clrMapOvr>
    <a:masterClrMapping/>
  </p:clrMapOvr>
  <p:transition spd="slow"/>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Content Placeholder 2"/>
          <p:cNvSpPr>
            <a:spLocks noGrp="1"/>
          </p:cNvSpPr>
          <p:nvPr>
            <p:ph idx="1"/>
          </p:nvPr>
        </p:nvSpPr>
        <p:spPr/>
        <p:txBody>
          <a:bodyPr/>
          <a:lstStyle/>
          <a:p>
            <a:pPr>
              <a:buFont typeface="Arial" pitchFamily="34" charset="0"/>
              <a:buNone/>
            </a:pPr>
            <a:r>
              <a:rPr lang="en-US" smtClean="0"/>
              <a:t>					</a:t>
            </a:r>
            <a:r>
              <a:rPr lang="en-US" sz="3200" b="1" u="sng" smtClean="0"/>
              <a:t>Micro Irrigation</a:t>
            </a:r>
          </a:p>
          <a:p>
            <a:pPr>
              <a:buFont typeface="Arial" pitchFamily="34" charset="0"/>
              <a:buNone/>
            </a:pPr>
            <a:r>
              <a:rPr lang="en-US" sz="3200" b="1" smtClean="0"/>
              <a:t>	  </a:t>
            </a:r>
            <a:r>
              <a:rPr lang="en-US" smtClean="0"/>
              <a:t>10% of Total Project Area has been included.</a:t>
            </a:r>
            <a:endParaRPr lang="en-US" sz="3200" smtClean="0"/>
          </a:p>
          <a:p>
            <a:pPr>
              <a:buFont typeface="Arial" pitchFamily="34" charset="0"/>
              <a:buNone/>
            </a:pPr>
            <a:endParaRPr lang="en-US" b="1" smtClean="0"/>
          </a:p>
        </p:txBody>
      </p:sp>
      <p:sp>
        <p:nvSpPr>
          <p:cNvPr id="5" name="Title 4"/>
          <p:cNvSpPr>
            <a:spLocks noGrp="1"/>
          </p:cNvSpPr>
          <p:nvPr>
            <p:ph type="title"/>
          </p:nvPr>
        </p:nvSpPr>
        <p:spPr>
          <a:xfrm>
            <a:off x="681038" y="485775"/>
            <a:ext cx="8543925" cy="685800"/>
          </a:xfr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lstStyle/>
          <a:p>
            <a:pPr algn="ctr" eaLnBrk="1" fontAlgn="auto" hangingPunct="1">
              <a:spcBef>
                <a:spcPts val="0"/>
              </a:spcBef>
              <a:spcAft>
                <a:spcPts val="0"/>
              </a:spcAft>
              <a:defRPr/>
            </a:pPr>
            <a:r>
              <a:rPr lang="en-IN" sz="2400" b="1" dirty="0" smtClean="0"/>
              <a:t>7</a:t>
            </a:r>
            <a:r>
              <a:rPr lang="en-IN" sz="2400" b="1" baseline="30000" dirty="0" smtClean="0"/>
              <a:t>th</a:t>
            </a:r>
            <a:r>
              <a:rPr lang="en-IN" sz="2400" b="1" dirty="0" smtClean="0"/>
              <a:t> </a:t>
            </a:r>
            <a:r>
              <a:rPr lang="en-IN" sz="2400" b="1" dirty="0"/>
              <a:t>PIRC Meeting  </a:t>
            </a:r>
            <a:r>
              <a:rPr lang="en-IN" sz="2400" b="1" dirty="0" smtClean="0"/>
              <a:t>:</a:t>
            </a:r>
            <a:r>
              <a:rPr lang="en-IN" sz="2400" b="1" dirty="0"/>
              <a:t>	Progress Review Presentations</a:t>
            </a:r>
            <a:endParaRPr lang="en-US" sz="2400" b="1" dirty="0"/>
          </a:p>
        </p:txBody>
      </p:sp>
      <p:graphicFrame>
        <p:nvGraphicFramePr>
          <p:cNvPr id="6" name="Table 5"/>
          <p:cNvGraphicFramePr>
            <a:graphicFrameLocks noGrp="1"/>
          </p:cNvGraphicFramePr>
          <p:nvPr/>
        </p:nvGraphicFramePr>
        <p:xfrm>
          <a:off x="1067990" y="3214688"/>
          <a:ext cx="7777758" cy="3200336"/>
        </p:xfrm>
        <a:graphic>
          <a:graphicData uri="http://schemas.openxmlformats.org/drawingml/2006/table">
            <a:tbl>
              <a:tblPr firstRow="1" bandRow="1">
                <a:tableStyleId>{5C22544A-7EE6-4342-B048-85BDC9FD1C3A}</a:tableStyleId>
              </a:tblPr>
              <a:tblGrid>
                <a:gridCol w="1818013"/>
                <a:gridCol w="1472408"/>
                <a:gridCol w="1495779"/>
                <a:gridCol w="1495779"/>
                <a:gridCol w="1495779"/>
              </a:tblGrid>
              <a:tr h="914305">
                <a:tc>
                  <a:txBody>
                    <a:bodyPr/>
                    <a:lstStyle/>
                    <a:p>
                      <a:pPr algn="ctr"/>
                      <a:r>
                        <a:rPr lang="en-US" sz="1800" dirty="0" smtClean="0"/>
                        <a:t>Component</a:t>
                      </a:r>
                      <a:endParaRPr lang="en-US" sz="1800" dirty="0"/>
                    </a:p>
                  </a:txBody>
                  <a:tcPr marL="74295" marR="74295" marT="45704" marB="45704"/>
                </a:tc>
                <a:tc>
                  <a:txBody>
                    <a:bodyPr/>
                    <a:lstStyle/>
                    <a:p>
                      <a:pPr algn="ctr"/>
                      <a:r>
                        <a:rPr lang="en-US" sz="1800" dirty="0" smtClean="0"/>
                        <a:t>CCA</a:t>
                      </a:r>
                      <a:r>
                        <a:rPr lang="en-US" sz="1800" baseline="0" dirty="0" smtClean="0"/>
                        <a:t> </a:t>
                      </a:r>
                    </a:p>
                    <a:p>
                      <a:pPr algn="ctr"/>
                      <a:r>
                        <a:rPr lang="en-US" sz="1800" baseline="0" dirty="0" smtClean="0"/>
                        <a:t>(In Thousand Hectare)</a:t>
                      </a:r>
                      <a:endParaRPr lang="en-US" sz="1800" dirty="0"/>
                    </a:p>
                  </a:txBody>
                  <a:tcPr marL="74295" marR="74295" marT="45704" marB="45704"/>
                </a:tc>
                <a:tc>
                  <a:txBody>
                    <a:bodyPr/>
                    <a:lstStyle/>
                    <a:p>
                      <a:pPr algn="ctr"/>
                      <a:r>
                        <a:rPr lang="en-US" sz="1800" dirty="0" smtClean="0"/>
                        <a:t>Total Cost </a:t>
                      </a:r>
                    </a:p>
                    <a:p>
                      <a:pPr algn="ctr"/>
                      <a:r>
                        <a:rPr lang="en-US" sz="1800" dirty="0" smtClean="0"/>
                        <a:t>(In Crore)</a:t>
                      </a:r>
                      <a:endParaRPr lang="en-US" sz="1800" dirty="0"/>
                    </a:p>
                  </a:txBody>
                  <a:tcPr marL="74295" marR="74295" marT="45704" marB="45704"/>
                </a:tc>
                <a:tc>
                  <a:txBody>
                    <a:bodyPr/>
                    <a:lstStyle/>
                    <a:p>
                      <a:pPr algn="ctr"/>
                      <a:r>
                        <a:rPr lang="en-US" sz="1800" dirty="0" smtClean="0"/>
                        <a:t>Central Share </a:t>
                      </a:r>
                    </a:p>
                    <a:p>
                      <a:pPr algn="ctr"/>
                      <a:r>
                        <a:rPr lang="en-US" sz="1800" dirty="0" smtClean="0"/>
                        <a:t>(In Crore)</a:t>
                      </a:r>
                      <a:endParaRPr lang="en-US" sz="1800" dirty="0"/>
                    </a:p>
                  </a:txBody>
                  <a:tcPr marL="74295" marR="74295" marT="45704" marB="45704"/>
                </a:tc>
                <a:tc>
                  <a:txBody>
                    <a:bodyPr/>
                    <a:lstStyle/>
                    <a:p>
                      <a:pPr algn="ctr"/>
                      <a:r>
                        <a:rPr lang="en-US" sz="1800" dirty="0" smtClean="0"/>
                        <a:t>State Share </a:t>
                      </a:r>
                    </a:p>
                    <a:p>
                      <a:pPr algn="ctr"/>
                      <a:r>
                        <a:rPr lang="en-US" sz="1800" dirty="0" smtClean="0"/>
                        <a:t>(In Crore)</a:t>
                      </a:r>
                      <a:endParaRPr lang="en-US" sz="1800" dirty="0"/>
                    </a:p>
                  </a:txBody>
                  <a:tcPr marL="74295" marR="74295" marT="45704" marB="45704"/>
                </a:tc>
              </a:tr>
              <a:tr h="1887632">
                <a:tc>
                  <a:txBody>
                    <a:bodyPr/>
                    <a:lstStyle/>
                    <a:p>
                      <a:r>
                        <a:rPr lang="en-US" sz="1800" dirty="0" smtClean="0"/>
                        <a:t>Micro Irrigation Infrastructure</a:t>
                      </a:r>
                      <a:r>
                        <a:rPr lang="en-US" sz="1800" baseline="0" dirty="0" smtClean="0"/>
                        <a:t> including components of sump, pump, </a:t>
                      </a:r>
                      <a:r>
                        <a:rPr lang="en-US" sz="1800" baseline="0" dirty="0" err="1" smtClean="0"/>
                        <a:t>HDPE</a:t>
                      </a:r>
                      <a:r>
                        <a:rPr lang="en-US" sz="1800" baseline="0" dirty="0" smtClean="0"/>
                        <a:t> Pipelines and pertinent devices</a:t>
                      </a:r>
                      <a:endParaRPr lang="en-US" sz="1800" dirty="0"/>
                    </a:p>
                  </a:txBody>
                  <a:tcPr marL="74295" marR="74295" marT="45704" marB="45704"/>
                </a:tc>
                <a:tc>
                  <a:txBody>
                    <a:bodyPr/>
                    <a:lstStyle/>
                    <a:p>
                      <a:pPr algn="ctr"/>
                      <a:r>
                        <a:rPr lang="en-US" sz="1800" dirty="0" smtClean="0"/>
                        <a:t>14.2658</a:t>
                      </a:r>
                      <a:endParaRPr lang="en-US" sz="1800" dirty="0"/>
                    </a:p>
                  </a:txBody>
                  <a:tcPr marL="74295" marR="74295" marT="45704" marB="45704"/>
                </a:tc>
                <a:tc>
                  <a:txBody>
                    <a:bodyPr/>
                    <a:lstStyle/>
                    <a:p>
                      <a:pPr algn="ctr"/>
                      <a:r>
                        <a:rPr lang="en-US" sz="1800" dirty="0" smtClean="0"/>
                        <a:t>71.33</a:t>
                      </a:r>
                      <a:endParaRPr lang="en-US" sz="1800" dirty="0"/>
                    </a:p>
                  </a:txBody>
                  <a:tcPr marL="74295" marR="74295" marT="45704" marB="45704"/>
                </a:tc>
                <a:tc>
                  <a:txBody>
                    <a:bodyPr/>
                    <a:lstStyle/>
                    <a:p>
                      <a:pPr algn="ctr"/>
                      <a:r>
                        <a:rPr lang="en-US" sz="1800" dirty="0" smtClean="0"/>
                        <a:t>35.6645</a:t>
                      </a:r>
                      <a:endParaRPr lang="en-US" sz="1800" dirty="0"/>
                    </a:p>
                  </a:txBody>
                  <a:tcPr marL="74295" marR="74295" marT="45704" marB="45704"/>
                </a:tc>
                <a:tc>
                  <a:txBody>
                    <a:bodyPr/>
                    <a:lstStyle/>
                    <a:p>
                      <a:pPr algn="ctr"/>
                      <a:r>
                        <a:rPr lang="en-US" sz="1800" dirty="0" smtClean="0"/>
                        <a:t>35.6655</a:t>
                      </a:r>
                      <a:endParaRPr lang="en-US" sz="1800" dirty="0"/>
                    </a:p>
                  </a:txBody>
                  <a:tcPr marL="74295" marR="74295" marT="45704" marB="45704"/>
                </a:tc>
              </a:tr>
            </a:tbl>
          </a:graphicData>
        </a:graphic>
      </p:graphicFrame>
    </p:spTree>
    <p:extLst>
      <p:ext uri="{BB962C8B-B14F-4D97-AF65-F5344CB8AC3E}">
        <p14:creationId xmlns:p14="http://schemas.microsoft.com/office/powerpoint/2010/main" val="3695087375"/>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704255" y="1400175"/>
            <a:ext cx="8543925" cy="1157288"/>
          </a:xfrm>
        </p:spPr>
        <p:txBody>
          <a:bodyPr/>
          <a:lstStyle/>
          <a:p>
            <a:pPr algn="ctr"/>
            <a:r>
              <a:rPr lang="en-US" sz="5400" smtClean="0"/>
              <a:t>Districts to be Benefitted</a:t>
            </a:r>
          </a:p>
        </p:txBody>
      </p:sp>
      <p:sp>
        <p:nvSpPr>
          <p:cNvPr id="8195" name="Content Placeholder 2"/>
          <p:cNvSpPr>
            <a:spLocks noGrp="1"/>
          </p:cNvSpPr>
          <p:nvPr>
            <p:ph idx="1"/>
          </p:nvPr>
        </p:nvSpPr>
        <p:spPr>
          <a:xfrm>
            <a:off x="704255" y="2728913"/>
            <a:ext cx="8543925" cy="3128962"/>
          </a:xfrm>
        </p:spPr>
        <p:txBody>
          <a:bodyPr/>
          <a:lstStyle/>
          <a:p>
            <a:r>
              <a:rPr lang="en-US" sz="4800" smtClean="0"/>
              <a:t>Bathinda</a:t>
            </a:r>
          </a:p>
          <a:p>
            <a:r>
              <a:rPr lang="en-US" sz="4800" smtClean="0"/>
              <a:t>Mansa</a:t>
            </a:r>
          </a:p>
          <a:p>
            <a:r>
              <a:rPr lang="en-US" sz="4800" smtClean="0"/>
              <a:t>Sangrur</a:t>
            </a:r>
          </a:p>
          <a:p>
            <a:r>
              <a:rPr lang="en-US" sz="4800" smtClean="0"/>
              <a:t>Barnala</a:t>
            </a:r>
          </a:p>
        </p:txBody>
      </p:sp>
      <p:sp>
        <p:nvSpPr>
          <p:cNvPr id="5" name="Rectangle 4"/>
          <p:cNvSpPr/>
          <p:nvPr/>
        </p:nvSpPr>
        <p:spPr>
          <a:xfrm>
            <a:off x="429518" y="600075"/>
            <a:ext cx="9286875"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Tree>
    <p:extLst>
      <p:ext uri="{BB962C8B-B14F-4D97-AF65-F5344CB8AC3E}">
        <p14:creationId xmlns:p14="http://schemas.microsoft.com/office/powerpoint/2010/main" val="3825605147"/>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684908" y="1572106"/>
            <a:ext cx="8706445"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Water User Association’s (</a:t>
            </a:r>
            <a:r>
              <a:rPr lang="en-US" sz="2800" b="1" dirty="0" err="1">
                <a:solidFill>
                  <a:srgbClr val="800000"/>
                </a:solidFill>
                <a:effectLst>
                  <a:outerShdw blurRad="38100" dist="38100" dir="2700000" algn="tl">
                    <a:srgbClr val="C0C0C0"/>
                  </a:outerShdw>
                </a:effectLst>
                <a:latin typeface="+mn-lt"/>
                <a:cs typeface="Arial" panose="020B0604020202020204" pitchFamily="34" charset="0"/>
              </a:rPr>
              <a:t>WUA’s</a:t>
            </a:r>
            <a:r>
              <a:rPr lang="en-US" sz="2800" b="1" dirty="0">
                <a:solidFill>
                  <a:srgbClr val="800000"/>
                </a:solidFill>
                <a:effectLst>
                  <a:outerShdw blurRad="38100" dist="38100" dir="2700000" algn="tl">
                    <a:srgbClr val="C0C0C0"/>
                  </a:outerShdw>
                </a:effectLst>
                <a:latin typeface="+mn-lt"/>
                <a:cs typeface="Arial" panose="020B0604020202020204" pitchFamily="34" charset="0"/>
              </a:rPr>
              <a:t>)</a:t>
            </a:r>
            <a:endParaRPr lang="en-US" sz="2800" b="1" dirty="0">
              <a:latin typeface="+mn-lt"/>
              <a:cs typeface="Arial" panose="020B0604020202020204" pitchFamily="34" charset="0"/>
            </a:endParaRPr>
          </a:p>
        </p:txBody>
      </p:sp>
      <p:sp>
        <p:nvSpPr>
          <p:cNvPr id="10" name="Rectangle 9"/>
          <p:cNvSpPr/>
          <p:nvPr/>
        </p:nvSpPr>
        <p:spPr>
          <a:xfrm>
            <a:off x="568821" y="600075"/>
            <a:ext cx="899666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
        <p:nvSpPr>
          <p:cNvPr id="9222" name="Title 10"/>
          <p:cNvSpPr>
            <a:spLocks noGrp="1"/>
          </p:cNvSpPr>
          <p:nvPr>
            <p:ph type="title"/>
          </p:nvPr>
        </p:nvSpPr>
        <p:spPr>
          <a:xfrm>
            <a:off x="750689" y="2671763"/>
            <a:ext cx="8543925" cy="3086100"/>
          </a:xfrm>
        </p:spPr>
        <p:txBody>
          <a:bodyPr>
            <a:normAutofit fontScale="90000"/>
          </a:bodyPr>
          <a:lstStyle/>
          <a:p>
            <a:r>
              <a:rPr lang="en-US" sz="4000" smtClean="0"/>
              <a:t/>
            </a:r>
            <a:br>
              <a:rPr lang="en-US" sz="4000" smtClean="0"/>
            </a:br>
            <a:r>
              <a:rPr lang="en-US" sz="4000" smtClean="0"/>
              <a:t>No. of WUA’s Constituted = 967</a:t>
            </a:r>
            <a:br>
              <a:rPr lang="en-US" sz="4000" smtClean="0"/>
            </a:br>
            <a:r>
              <a:rPr lang="en-US" sz="4000" smtClean="0"/>
              <a:t>No. of WUA’s Registered  = 967</a:t>
            </a:r>
            <a:br>
              <a:rPr lang="en-US" sz="4000" smtClean="0"/>
            </a:br>
            <a:r>
              <a:rPr lang="en-US" sz="4000" smtClean="0"/>
              <a:t>Area Covered         		   = ----</a:t>
            </a:r>
            <a:br>
              <a:rPr lang="en-US" sz="4000" smtClean="0"/>
            </a:br>
            <a:r>
              <a:rPr lang="en-US" sz="4000" smtClean="0"/>
              <a:t>No. of WUA’s actually functioning as on 01.01.2020 				   = 967</a:t>
            </a:r>
            <a:r>
              <a:rPr lang="en-US" smtClean="0"/>
              <a:t/>
            </a:r>
            <a:br>
              <a:rPr lang="en-US" smtClean="0"/>
            </a:br>
            <a:endParaRPr lang="en-US" smtClean="0"/>
          </a:p>
        </p:txBody>
      </p:sp>
    </p:spTree>
    <p:extLst>
      <p:ext uri="{BB962C8B-B14F-4D97-AF65-F5344CB8AC3E}">
        <p14:creationId xmlns:p14="http://schemas.microsoft.com/office/powerpoint/2010/main" val="4088844249"/>
      </p:ext>
    </p:extLst>
  </p:cSld>
  <p:clrMapOvr>
    <a:masterClrMapping/>
  </p:clrMapOvr>
  <p:transition spd="slow"/>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52736" y="1185399"/>
            <a:ext cx="8985052"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Key Reasons For Progress Delays</a:t>
            </a:r>
            <a:endParaRPr lang="en-US" sz="2800" b="1" dirty="0">
              <a:latin typeface="+mn-lt"/>
              <a:cs typeface="Arial" panose="020B0604020202020204" pitchFamily="34" charset="0"/>
            </a:endParaRPr>
          </a:p>
        </p:txBody>
      </p:sp>
      <p:graphicFrame>
        <p:nvGraphicFramePr>
          <p:cNvPr id="5" name="Table 4"/>
          <p:cNvGraphicFramePr>
            <a:graphicFrameLocks noGrp="1"/>
          </p:cNvGraphicFramePr>
          <p:nvPr/>
        </p:nvGraphicFramePr>
        <p:xfrm>
          <a:off x="873225" y="2003426"/>
          <a:ext cx="8159551" cy="4413275"/>
        </p:xfrm>
        <a:graphic>
          <a:graphicData uri="http://schemas.openxmlformats.org/drawingml/2006/table">
            <a:tbl>
              <a:tblPr firstRow="1" bandRow="1">
                <a:tableStyleId>{5C22544A-7EE6-4342-B048-85BDC9FD1C3A}</a:tableStyleId>
              </a:tblPr>
              <a:tblGrid>
                <a:gridCol w="1178461">
                  <a:extLst>
                    <a:ext uri="{9D8B030D-6E8A-4147-A177-3AD203B41FA5}"/>
                  </a:extLst>
                </a:gridCol>
                <a:gridCol w="6981090">
                  <a:extLst>
                    <a:ext uri="{9D8B030D-6E8A-4147-A177-3AD203B41FA5}"/>
                  </a:extLst>
                </a:gridCol>
              </a:tblGrid>
              <a:tr h="365737">
                <a:tc>
                  <a:txBody>
                    <a:bodyPr/>
                    <a:lstStyle/>
                    <a:p>
                      <a:pPr algn="ctr"/>
                      <a:r>
                        <a:rPr lang="en-IN" sz="1800" b="1" dirty="0" smtClean="0">
                          <a:solidFill>
                            <a:schemeClr val="tx1"/>
                          </a:solidFill>
                        </a:rPr>
                        <a:t>Status</a:t>
                      </a:r>
                      <a:endParaRPr lang="en-US" sz="1800" b="1" dirty="0">
                        <a:solidFill>
                          <a:schemeClr val="tx1"/>
                        </a:solidFill>
                      </a:endParaRPr>
                    </a:p>
                  </a:txBody>
                  <a:tcPr marL="74294" marR="74294" marT="45713" marB="45713"/>
                </a:tc>
                <a:tc>
                  <a:txBody>
                    <a:bodyPr/>
                    <a:lstStyle/>
                    <a:p>
                      <a:pPr algn="ctr"/>
                      <a:r>
                        <a:rPr lang="en-IN" sz="1800" dirty="0" smtClean="0">
                          <a:solidFill>
                            <a:schemeClr val="tx1"/>
                          </a:solidFill>
                        </a:rPr>
                        <a:t>Key</a:t>
                      </a:r>
                      <a:r>
                        <a:rPr lang="en-IN" sz="1800" baseline="0" dirty="0" smtClean="0">
                          <a:solidFill>
                            <a:schemeClr val="tx1"/>
                          </a:solidFill>
                        </a:rPr>
                        <a:t> Reason</a:t>
                      </a:r>
                      <a:endParaRPr lang="en-US" sz="1800" dirty="0">
                        <a:solidFill>
                          <a:schemeClr val="tx1"/>
                        </a:solidFill>
                      </a:endParaRPr>
                    </a:p>
                  </a:txBody>
                  <a:tcPr marL="74294" marR="74294" marT="45713" marB="45713"/>
                </a:tc>
                <a:extLst>
                  <a:ext uri="{0D108BD9-81ED-4DB2-BD59-A6C34878D82A}"/>
                </a:extLst>
              </a:tr>
              <a:tr h="514253">
                <a:tc>
                  <a:txBody>
                    <a:bodyPr/>
                    <a:lstStyle/>
                    <a:p>
                      <a:pPr algn="ctr"/>
                      <a:r>
                        <a:rPr lang="en-IN" sz="2400" dirty="0" smtClean="0"/>
                        <a:t>X</a:t>
                      </a:r>
                      <a:endParaRPr lang="en-US" sz="2400" dirty="0"/>
                    </a:p>
                  </a:txBody>
                  <a:tcPr marL="74294" marR="74294" marT="45713" marB="45713" anchor="ctr"/>
                </a:tc>
                <a:tc>
                  <a:txBody>
                    <a:bodyPr/>
                    <a:lstStyle/>
                    <a:p>
                      <a:r>
                        <a:rPr lang="en-IN" sz="1800" dirty="0" smtClean="0"/>
                        <a:t>Absence of Hydraulic</a:t>
                      </a:r>
                      <a:r>
                        <a:rPr lang="en-IN" sz="1800" baseline="0" dirty="0" smtClean="0"/>
                        <a:t> Connectivity up to Outlet.</a:t>
                      </a:r>
                      <a:endParaRPr lang="en-US" sz="1800" dirty="0"/>
                    </a:p>
                  </a:txBody>
                  <a:tcPr marL="74294" marR="74294" marT="45713" marB="45713" anchor="ctr"/>
                </a:tc>
                <a:extLst>
                  <a:ext uri="{0D108BD9-81ED-4DB2-BD59-A6C34878D82A}"/>
                </a:extLst>
              </a:tr>
              <a:tr h="466176">
                <a:tc>
                  <a:txBody>
                    <a:bodyPr/>
                    <a:lstStyle/>
                    <a:p>
                      <a:pPr algn="ctr"/>
                      <a:r>
                        <a:rPr lang="en-IN" sz="1800" dirty="0" smtClean="0"/>
                        <a:t>X</a:t>
                      </a:r>
                      <a:endParaRPr lang="en-US" sz="1800" dirty="0"/>
                    </a:p>
                  </a:txBody>
                  <a:tcPr marL="74294" marR="74294" marT="45713" marB="45713" anchor="ctr"/>
                </a:tc>
                <a:tc>
                  <a:txBody>
                    <a:bodyPr/>
                    <a:lstStyle/>
                    <a:p>
                      <a:r>
                        <a:rPr lang="en-IN" sz="1800" dirty="0" smtClean="0"/>
                        <a:t>Delay in Govt/Administrative clearances.</a:t>
                      </a:r>
                    </a:p>
                  </a:txBody>
                  <a:tcPr marL="74294" marR="74294" marT="45713" marB="45713" anchor="ctr"/>
                </a:tc>
                <a:extLst>
                  <a:ext uri="{0D108BD9-81ED-4DB2-BD59-A6C34878D82A}"/>
                </a:extLst>
              </a:tr>
              <a:tr h="51425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4" marR="74294" marT="45713" marB="45713" anchor="ctr"/>
                </a:tc>
                <a:tc>
                  <a:txBody>
                    <a:bodyPr/>
                    <a:lstStyle/>
                    <a:p>
                      <a:r>
                        <a:rPr lang="en-IN" sz="1800" dirty="0" smtClean="0"/>
                        <a:t>State budget constraints.</a:t>
                      </a:r>
                      <a:endParaRPr lang="en-US" sz="1800" dirty="0"/>
                    </a:p>
                  </a:txBody>
                  <a:tcPr marL="74294" marR="74294" marT="45713" marB="45713" anchor="ctr"/>
                </a:tc>
                <a:extLst>
                  <a:ext uri="{0D108BD9-81ED-4DB2-BD59-A6C34878D82A}"/>
                </a:extLst>
              </a:tr>
              <a:tr h="64004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b="1" kern="1200" dirty="0" smtClean="0">
                          <a:solidFill>
                            <a:srgbClr val="C00000"/>
                          </a:solidFill>
                          <a:latin typeface="+mn-lt"/>
                          <a:ea typeface="+mn-ea"/>
                          <a:cs typeface="+mn-cs"/>
                        </a:rPr>
                        <a:t>√</a:t>
                      </a:r>
                      <a:endParaRPr lang="en-US" sz="2400" b="1" dirty="0" smtClean="0">
                        <a:solidFill>
                          <a:srgbClr val="C00000"/>
                        </a:solidFill>
                      </a:endParaRPr>
                    </a:p>
                  </a:txBody>
                  <a:tcPr marL="74294" marR="74294" marT="45713" marB="45713" anchor="ctr"/>
                </a:tc>
                <a:tc>
                  <a:txBody>
                    <a:bodyPr/>
                    <a:lstStyle/>
                    <a:p>
                      <a:r>
                        <a:rPr lang="en-IN" sz="1800" dirty="0" smtClean="0"/>
                        <a:t>Disputes/Delay</a:t>
                      </a:r>
                      <a:r>
                        <a:rPr lang="en-IN" sz="1800" baseline="0" dirty="0" smtClean="0"/>
                        <a:t> in proceeding regarding finalisation of watercourses scheme as per Canal &amp; Drainage  Act 1873.</a:t>
                      </a:r>
                      <a:endParaRPr lang="en-US" sz="1800" dirty="0"/>
                    </a:p>
                  </a:txBody>
                  <a:tcPr marL="74294" marR="74294" marT="45713" marB="45713" anchor="ctr"/>
                </a:tc>
                <a:extLst>
                  <a:ext uri="{0D108BD9-81ED-4DB2-BD59-A6C34878D82A}"/>
                </a:extLst>
              </a:tr>
              <a:tr h="514253">
                <a:tc>
                  <a:txBody>
                    <a:bodyPr/>
                    <a:lstStyle/>
                    <a:p>
                      <a:pPr algn="ctr"/>
                      <a:r>
                        <a:rPr lang="en-IN" sz="2400" dirty="0" smtClean="0"/>
                        <a:t>X</a:t>
                      </a:r>
                      <a:endParaRPr lang="en-US" sz="2400" dirty="0"/>
                    </a:p>
                  </a:txBody>
                  <a:tcPr marL="74294" marR="74294" marT="45713" marB="45713" anchor="ctr"/>
                </a:tc>
                <a:tc>
                  <a:txBody>
                    <a:bodyPr/>
                    <a:lstStyle/>
                    <a:p>
                      <a:r>
                        <a:rPr lang="en-IN" sz="1800" dirty="0" smtClean="0"/>
                        <a:t>Delays in tendering.</a:t>
                      </a:r>
                      <a:endParaRPr lang="en-US" sz="1800" dirty="0"/>
                    </a:p>
                  </a:txBody>
                  <a:tcPr marL="74294" marR="74294" marT="45713" marB="45713" anchor="ctr"/>
                </a:tc>
                <a:extLst>
                  <a:ext uri="{0D108BD9-81ED-4DB2-BD59-A6C34878D82A}"/>
                </a:extLst>
              </a:tr>
              <a:tr h="466176">
                <a:tc>
                  <a:txBody>
                    <a:bodyPr/>
                    <a:lstStyle/>
                    <a:p>
                      <a:pPr algn="ctr"/>
                      <a:r>
                        <a:rPr lang="en-IN" sz="1800" dirty="0" smtClean="0"/>
                        <a:t>X</a:t>
                      </a:r>
                      <a:endParaRPr lang="en-US" sz="1800" dirty="0"/>
                    </a:p>
                  </a:txBody>
                  <a:tcPr marL="74294" marR="74294" marT="45713" marB="45713" anchor="ctr"/>
                </a:tc>
                <a:tc>
                  <a:txBody>
                    <a:bodyPr/>
                    <a:lstStyle/>
                    <a:p>
                      <a:r>
                        <a:rPr lang="en-IN" sz="1800" dirty="0" smtClean="0"/>
                        <a:t>Capacity related issues of</a:t>
                      </a:r>
                      <a:r>
                        <a:rPr lang="en-IN" sz="1800" baseline="0" dirty="0" smtClean="0"/>
                        <a:t> Implementing Agencies.</a:t>
                      </a:r>
                      <a:endParaRPr lang="en-US" sz="1800" dirty="0"/>
                    </a:p>
                  </a:txBody>
                  <a:tcPr marL="74294" marR="74294" marT="45713" marB="45713" anchor="ctr"/>
                </a:tc>
                <a:extLst>
                  <a:ext uri="{0D108BD9-81ED-4DB2-BD59-A6C34878D82A}"/>
                </a:extLst>
              </a:tr>
              <a:tr h="466176">
                <a:tc>
                  <a:txBody>
                    <a:bodyPr/>
                    <a:lstStyle/>
                    <a:p>
                      <a:pPr algn="ctr"/>
                      <a:r>
                        <a:rPr lang="en-IN" sz="1800" dirty="0" smtClean="0"/>
                        <a:t>X</a:t>
                      </a:r>
                      <a:endParaRPr lang="en-US" sz="1800" dirty="0"/>
                    </a:p>
                  </a:txBody>
                  <a:tcPr marL="74294" marR="74294" marT="45713" marB="45713" anchor="ctr"/>
                </a:tc>
                <a:tc>
                  <a:txBody>
                    <a:bodyPr/>
                    <a:lstStyle/>
                    <a:p>
                      <a:r>
                        <a:rPr lang="en-IN" sz="1800" dirty="0" smtClean="0"/>
                        <a:t>Capacity related issues of Contractors/Suppliers.</a:t>
                      </a:r>
                      <a:endParaRPr lang="en-US" sz="1800" dirty="0"/>
                    </a:p>
                  </a:txBody>
                  <a:tcPr marL="74294" marR="74294" marT="45713" marB="45713" anchor="ctr"/>
                </a:tc>
                <a:extLst>
                  <a:ext uri="{0D108BD9-81ED-4DB2-BD59-A6C34878D82A}"/>
                </a:extLst>
              </a:tr>
              <a:tr h="46617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4" marR="74294" marT="45713" marB="45713" anchor="ctr"/>
                </a:tc>
                <a:tc>
                  <a:txBody>
                    <a:bodyPr/>
                    <a:lstStyle/>
                    <a:p>
                      <a:r>
                        <a:rPr lang="en-IN" sz="1800" dirty="0" smtClean="0"/>
                        <a:t>Imposition</a:t>
                      </a:r>
                      <a:r>
                        <a:rPr lang="en-IN" sz="1800" baseline="0" dirty="0" smtClean="0"/>
                        <a:t> of curfew/lockdown by State Govt. Due to pandemic.</a:t>
                      </a:r>
                      <a:endParaRPr lang="en-US" sz="1800" dirty="0"/>
                    </a:p>
                  </a:txBody>
                  <a:tcPr marL="74294" marR="74294" marT="45713" marB="45713" anchor="ctr"/>
                </a:tc>
                <a:extLst>
                  <a:ext uri="{0D108BD9-81ED-4DB2-BD59-A6C34878D82A}"/>
                </a:extLst>
              </a:tr>
            </a:tbl>
          </a:graphicData>
        </a:graphic>
      </p:graphicFrame>
      <p:sp>
        <p:nvSpPr>
          <p:cNvPr id="6" name="Rectangle 5"/>
          <p:cNvSpPr/>
          <p:nvPr/>
        </p:nvSpPr>
        <p:spPr>
          <a:xfrm>
            <a:off x="371475" y="471488"/>
            <a:ext cx="9194006"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Tree>
    <p:extLst>
      <p:ext uri="{BB962C8B-B14F-4D97-AF65-F5344CB8AC3E}">
        <p14:creationId xmlns:p14="http://schemas.microsoft.com/office/powerpoint/2010/main" val="507152793"/>
      </p:ext>
    </p:extLst>
  </p:cSld>
  <p:clrMapOvr>
    <a:masterClrMapping/>
  </p:clrMapOvr>
  <p:transition spd="slow"/>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204952" y="1599244"/>
            <a:ext cx="9491827" cy="3445723"/>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5400" b="1" dirty="0">
                <a:solidFill>
                  <a:srgbClr val="FF0000"/>
                </a:solidFill>
                <a:cs typeface="Arial" panose="020B0604020202020204" pitchFamily="34" charset="0"/>
              </a:rPr>
              <a:t>THANKS………</a:t>
            </a:r>
          </a:p>
        </p:txBody>
      </p:sp>
      <p:sp>
        <p:nvSpPr>
          <p:cNvPr id="6" name="Content Placeholder 2"/>
          <p:cNvSpPr txBox="1">
            <a:spLocks/>
          </p:cNvSpPr>
          <p:nvPr/>
        </p:nvSpPr>
        <p:spPr>
          <a:xfrm>
            <a:off x="745085" y="1182415"/>
            <a:ext cx="8543925" cy="4572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Font typeface="Arial" panose="020B0604020202020204" pitchFamily="34" charset="0"/>
              <a:buNone/>
            </a:pPr>
            <a:endParaRPr lang="en-US" dirty="0"/>
          </a:p>
        </p:txBody>
      </p:sp>
      <p:sp>
        <p:nvSpPr>
          <p:cNvPr id="2" name="Rectangle 1">
            <a:extLst>
              <a:ext uri="{FF2B5EF4-FFF2-40B4-BE49-F238E27FC236}">
                <a16:creationId xmlns:a16="http://schemas.microsoft.com/office/drawing/2014/main" xmlns="" id="{AFACABD1-8F21-4759-94B6-FED176C388F8}"/>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3842538140"/>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orizontal Scroll 14"/>
          <p:cNvSpPr/>
          <p:nvPr/>
        </p:nvSpPr>
        <p:spPr>
          <a:xfrm>
            <a:off x="917079" y="0"/>
            <a:ext cx="8126016" cy="6604000"/>
          </a:xfrm>
          <a:prstGeom prst="horizontalScroll">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en-IN" sz="2000" b="1" i="1" dirty="0" smtClean="0">
                <a:latin typeface="Blackadder ITC" pitchFamily="82" charset="0"/>
              </a:rPr>
              <a:t>Power Point Presentation </a:t>
            </a:r>
          </a:p>
          <a:p>
            <a:pPr algn="ctr"/>
            <a:r>
              <a:rPr lang="en-IN" sz="2000" b="1" i="1" dirty="0" smtClean="0"/>
              <a:t>for the meeting to be held on 11-09-2020  under the Chairmanship of Secretary (</a:t>
            </a:r>
            <a:r>
              <a:rPr lang="en-IN" sz="2000" b="1" i="1" dirty="0" err="1" smtClean="0"/>
              <a:t>DoWR</a:t>
            </a:r>
            <a:r>
              <a:rPr lang="en-IN" sz="2000" b="1" i="1" dirty="0" smtClean="0"/>
              <a:t>, RD &amp; GR), Govt. of  India to review the progress of Command Area Development works of 99 prioritized projects. </a:t>
            </a:r>
          </a:p>
          <a:p>
            <a:pPr algn="ctr"/>
            <a:endParaRPr lang="en-IN" sz="2000" dirty="0" smtClean="0"/>
          </a:p>
          <a:p>
            <a:pPr algn="ctr"/>
            <a:r>
              <a:rPr lang="en-IN" sz="2000" b="1" dirty="0" smtClean="0">
                <a:solidFill>
                  <a:srgbClr val="002060"/>
                </a:solidFill>
                <a:latin typeface="Berlin Sans FB Demi" pitchFamily="34" charset="0"/>
              </a:rPr>
              <a:t>Jammu &amp; Kashmir (UT) </a:t>
            </a:r>
            <a:endParaRPr lang="en-IN" sz="2000" b="1" dirty="0">
              <a:solidFill>
                <a:srgbClr val="002060"/>
              </a:solidFill>
              <a:latin typeface="Berlin Sans FB Demi" pitchFamily="34" charset="0"/>
            </a:endParaRPr>
          </a:p>
        </p:txBody>
      </p:sp>
    </p:spTree>
    <p:extLst>
      <p:ext uri="{BB962C8B-B14F-4D97-AF65-F5344CB8AC3E}">
        <p14:creationId xmlns:p14="http://schemas.microsoft.com/office/powerpoint/2010/main" val="3159952755"/>
      </p:ext>
    </p:extLst>
  </p:cSld>
  <p:clrMapOvr>
    <a:masterClrMapping/>
  </p:clrMapOvr>
  <p:transition spd="slow">
    <p:wedg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154781" y="357188"/>
          <a:ext cx="9519046" cy="6286496"/>
        </p:xfrm>
        <a:graphic>
          <a:graphicData uri="http://schemas.openxmlformats.org/drawingml/2006/table">
            <a:tbl>
              <a:tblPr/>
              <a:tblGrid>
                <a:gridCol w="877124"/>
                <a:gridCol w="1270705"/>
                <a:gridCol w="862467"/>
                <a:gridCol w="732235"/>
                <a:gridCol w="758353"/>
                <a:gridCol w="1034557"/>
                <a:gridCol w="1037367"/>
                <a:gridCol w="1034557"/>
                <a:gridCol w="905599"/>
                <a:gridCol w="1006082"/>
              </a:tblGrid>
              <a:tr h="420295">
                <a:tc gridSpan="10">
                  <a:txBody>
                    <a:bodyPr/>
                    <a:lstStyle/>
                    <a:p>
                      <a:pPr algn="ctr" fontAlgn="t"/>
                      <a:r>
                        <a:rPr lang="en-US" sz="1800" b="1" i="0" u="none" strike="noStrike" dirty="0">
                          <a:solidFill>
                            <a:srgbClr val="000000"/>
                          </a:solidFill>
                          <a:latin typeface="Calibri"/>
                        </a:rPr>
                        <a:t>Command Area Developmental works executed in MPWRD</a:t>
                      </a:r>
                    </a:p>
                  </a:txBody>
                  <a:tcPr marL="6391" marR="6391" marT="5899" marB="0">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495347">
                <a:tc rowSpan="2">
                  <a:txBody>
                    <a:bodyPr/>
                    <a:lstStyle/>
                    <a:p>
                      <a:pPr algn="ctr" rtl="0" fontAlgn="t"/>
                      <a:r>
                        <a:rPr lang="en-US" sz="1600" b="1" i="0" u="none" strike="noStrike">
                          <a:solidFill>
                            <a:srgbClr val="000000"/>
                          </a:solidFill>
                          <a:latin typeface="Arial Narrow"/>
                        </a:rPr>
                        <a:t>S.No.</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600" b="1" i="0" u="none" strike="noStrike" dirty="0">
                          <a:solidFill>
                            <a:srgbClr val="000000"/>
                          </a:solidFill>
                          <a:latin typeface="Arial Narrow"/>
                        </a:rPr>
                        <a:t>Project</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600" b="1" i="0" u="none" strike="noStrike" dirty="0">
                          <a:solidFill>
                            <a:srgbClr val="000000"/>
                          </a:solidFill>
                          <a:latin typeface="Arial Narrow"/>
                        </a:rPr>
                        <a:t>Estimated Cost</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t"/>
                      <a:r>
                        <a:rPr lang="en-US" sz="1600" b="1" i="0" u="none" strike="noStrike" dirty="0">
                          <a:solidFill>
                            <a:srgbClr val="000000"/>
                          </a:solidFill>
                          <a:latin typeface="Arial Narrow"/>
                        </a:rPr>
                        <a:t>CCA</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gridSpan="6">
                  <a:txBody>
                    <a:bodyPr/>
                    <a:lstStyle/>
                    <a:p>
                      <a:pPr algn="ctr" rtl="0" fontAlgn="t"/>
                      <a:r>
                        <a:rPr lang="en-US" sz="1600" b="1" i="0" u="none" strike="noStrike" dirty="0">
                          <a:solidFill>
                            <a:srgbClr val="000000"/>
                          </a:solidFill>
                          <a:latin typeface="Arial Narrow"/>
                        </a:rPr>
                        <a:t>Activities of Command Area Development Works</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1215850">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t"/>
                      <a:r>
                        <a:rPr lang="en-US" sz="1600" b="1" i="0" u="none" strike="noStrike" dirty="0">
                          <a:solidFill>
                            <a:srgbClr val="000000"/>
                          </a:solidFill>
                          <a:latin typeface="Arial Narrow"/>
                        </a:rPr>
                        <a:t>Survey</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Water Course /Field Channel</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One Time Functional Grand to WUA</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smtClean="0">
                          <a:solidFill>
                            <a:srgbClr val="000000"/>
                          </a:solidFill>
                          <a:latin typeface="Arial Narrow"/>
                        </a:rPr>
                        <a:t>Training </a:t>
                      </a:r>
                      <a:endParaRPr lang="en-US" sz="1600" b="1" i="0" u="none" strike="noStrike" dirty="0">
                        <a:solidFill>
                          <a:srgbClr val="000000"/>
                        </a:solidFill>
                        <a:latin typeface="Arial Narrow"/>
                      </a:endParaRP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Micro Irrigation</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tabLst>
                          <a:tab pos="742950" algn="l"/>
                        </a:tabLst>
                      </a:pPr>
                      <a:r>
                        <a:rPr lang="en-US" sz="1600" b="1" i="0" u="none" strike="noStrike" dirty="0">
                          <a:solidFill>
                            <a:srgbClr val="000000"/>
                          </a:solidFill>
                          <a:latin typeface="Arial Narrow"/>
                        </a:rPr>
                        <a:t>Remaining Activities</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r h="364003">
                <a:tc>
                  <a:txBody>
                    <a:bodyPr/>
                    <a:lstStyle/>
                    <a:p>
                      <a:pPr algn="ctr" rtl="0" fontAlgn="t"/>
                      <a:r>
                        <a:rPr lang="en-US" sz="1600" b="0" i="0" u="none" strike="noStrike">
                          <a:solidFill>
                            <a:srgbClr val="000000"/>
                          </a:solidFill>
                          <a:latin typeface="Arial Narrow"/>
                        </a:rPr>
                        <a:t>1</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Sindh Phase II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394.090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a:solidFill>
                            <a:srgbClr val="000000"/>
                          </a:solidFill>
                          <a:latin typeface="Arial Narrow"/>
                        </a:rPr>
                        <a:t>98.250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0">
                  <a:txBody>
                    <a:bodyPr/>
                    <a:lstStyle/>
                    <a:p>
                      <a:pPr algn="ctr" fontAlgn="t"/>
                      <a:r>
                        <a:rPr lang="en-US" sz="1200" b="0" i="0" u="none" strike="noStrike" dirty="0">
                          <a:solidFill>
                            <a:srgbClr val="000000"/>
                          </a:solidFill>
                          <a:latin typeface="Calibri"/>
                        </a:rPr>
                        <a:t>This Activity is being executed through WUA</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0">
                  <a:txBody>
                    <a:bodyPr/>
                    <a:lstStyle/>
                    <a:p>
                      <a:pPr algn="ctr" fontAlgn="t"/>
                      <a:r>
                        <a:rPr lang="en-US" sz="1200" b="0" i="0" u="none" strike="noStrike" dirty="0">
                          <a:solidFill>
                            <a:srgbClr val="000000"/>
                          </a:solidFill>
                          <a:latin typeface="Calibri"/>
                        </a:rPr>
                        <a:t>The construction work Water Course and Field channel is being  executed by WUA with the help of </a:t>
                      </a:r>
                      <a:r>
                        <a:rPr lang="en-US" sz="1200" b="0" i="0" u="none" strike="noStrike" dirty="0" smtClean="0">
                          <a:solidFill>
                            <a:srgbClr val="000000"/>
                          </a:solidFill>
                          <a:latin typeface="Calibri"/>
                        </a:rPr>
                        <a:t>Competent </a:t>
                      </a:r>
                      <a:r>
                        <a:rPr lang="en-US" sz="1200" b="0" i="0" u="none" strike="noStrike" dirty="0">
                          <a:solidFill>
                            <a:srgbClr val="000000"/>
                          </a:solidFill>
                          <a:latin typeface="Calibri"/>
                        </a:rPr>
                        <a:t>Authority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0">
                  <a:txBody>
                    <a:bodyPr/>
                    <a:lstStyle/>
                    <a:p>
                      <a:pPr marL="63500" indent="0" algn="ctr" fontAlgn="t"/>
                      <a:r>
                        <a:rPr lang="en-US" sz="1200" b="0" i="0" u="none" strike="noStrike" dirty="0">
                          <a:solidFill>
                            <a:srgbClr val="000000"/>
                          </a:solidFill>
                          <a:latin typeface="Calibri"/>
                        </a:rPr>
                        <a:t>This Activity is being conducted as per provisions of CADWM guidelines with the help of farmers and WUA authorities</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0">
                  <a:txBody>
                    <a:bodyPr/>
                    <a:lstStyle/>
                    <a:p>
                      <a:pPr algn="ctr" fontAlgn="t"/>
                      <a:r>
                        <a:rPr lang="en-US" sz="1200" b="0" i="0" u="none" strike="noStrike" dirty="0">
                          <a:solidFill>
                            <a:srgbClr val="000000"/>
                          </a:solidFill>
                          <a:latin typeface="Calibri"/>
                        </a:rPr>
                        <a:t>The </a:t>
                      </a:r>
                      <a:r>
                        <a:rPr lang="en-US" sz="1200" b="0" i="0" u="none" strike="noStrike" dirty="0" smtClean="0">
                          <a:solidFill>
                            <a:srgbClr val="000000"/>
                          </a:solidFill>
                          <a:latin typeface="Calibri"/>
                        </a:rPr>
                        <a:t>Training </a:t>
                      </a:r>
                      <a:r>
                        <a:rPr lang="en-US" sz="1200" b="0" i="0" u="none" strike="noStrike" dirty="0">
                          <a:solidFill>
                            <a:srgbClr val="000000"/>
                          </a:solidFill>
                          <a:latin typeface="Calibri"/>
                        </a:rPr>
                        <a:t>is imparted to WUA members, Farmers and officers of the department in field and WALMI, Bhopal</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0">
                  <a:txBody>
                    <a:bodyPr/>
                    <a:lstStyle/>
                    <a:p>
                      <a:pPr algn="ctr" fontAlgn="t"/>
                      <a:r>
                        <a:rPr lang="en-US" sz="1200" b="0" i="0" u="none" strike="noStrike" dirty="0">
                          <a:solidFill>
                            <a:srgbClr val="000000"/>
                          </a:solidFill>
                          <a:latin typeface="Calibri"/>
                        </a:rPr>
                        <a:t>The Micro Irrigation Projects have been </a:t>
                      </a:r>
                      <a:r>
                        <a:rPr lang="en-US" sz="1200" b="0" i="0" u="none" strike="noStrike" dirty="0" smtClean="0">
                          <a:solidFill>
                            <a:srgbClr val="000000"/>
                          </a:solidFill>
                          <a:latin typeface="Calibri"/>
                        </a:rPr>
                        <a:t>Sanctioned NBO,CWC, </a:t>
                      </a:r>
                      <a:r>
                        <a:rPr lang="en-US" sz="1200" b="0" i="0" u="none" strike="noStrike" dirty="0">
                          <a:solidFill>
                            <a:srgbClr val="000000"/>
                          </a:solidFill>
                          <a:latin typeface="Calibri"/>
                        </a:rPr>
                        <a:t>Bhopal. </a:t>
                      </a:r>
                      <a:endParaRPr lang="en-US" sz="1200" b="0" i="0" u="none" strike="noStrike" dirty="0" smtClean="0">
                        <a:solidFill>
                          <a:srgbClr val="000000"/>
                        </a:solidFill>
                        <a:latin typeface="Calibri"/>
                      </a:endParaRPr>
                    </a:p>
                    <a:p>
                      <a:pPr algn="ctr" fontAlgn="t"/>
                      <a:r>
                        <a:rPr lang="en-US" sz="1200" b="0" i="0" u="none" strike="noStrike" dirty="0" smtClean="0">
                          <a:solidFill>
                            <a:srgbClr val="000000"/>
                          </a:solidFill>
                          <a:latin typeface="Calibri"/>
                        </a:rPr>
                        <a:t>This </a:t>
                      </a:r>
                      <a:r>
                        <a:rPr lang="en-US" sz="1200" b="0" i="0" u="none" strike="noStrike" dirty="0">
                          <a:solidFill>
                            <a:srgbClr val="000000"/>
                          </a:solidFill>
                          <a:latin typeface="Calibri"/>
                        </a:rPr>
                        <a:t>Activities is proposed to be conducted by tendering process.</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0">
                  <a:txBody>
                    <a:bodyPr/>
                    <a:lstStyle/>
                    <a:p>
                      <a:pPr marL="63500" indent="0" algn="ctr" fontAlgn="t"/>
                      <a:r>
                        <a:rPr lang="en-US" sz="1200" b="0" i="0" u="none" strike="noStrike" dirty="0">
                          <a:solidFill>
                            <a:srgbClr val="000000"/>
                          </a:solidFill>
                          <a:latin typeface="Calibri"/>
                        </a:rPr>
                        <a:t>As per CADWM Program activities like </a:t>
                      </a:r>
                      <a:r>
                        <a:rPr lang="en-US" sz="1200" b="0" i="0" u="none" strike="noStrike" dirty="0" smtClean="0">
                          <a:solidFill>
                            <a:srgbClr val="000000"/>
                          </a:solidFill>
                          <a:latin typeface="Calibri"/>
                        </a:rPr>
                        <a:t>construction </a:t>
                      </a:r>
                      <a:r>
                        <a:rPr lang="en-US" sz="1200" b="0" i="0" u="none" strike="noStrike" dirty="0">
                          <a:solidFill>
                            <a:srgbClr val="000000"/>
                          </a:solidFill>
                          <a:latin typeface="Calibri"/>
                        </a:rPr>
                        <a:t>of field drain, field leveling, CSD, </a:t>
                      </a:r>
                      <a:r>
                        <a:rPr lang="en-US" sz="1200" b="0" i="0" u="none" strike="noStrike" dirty="0" smtClean="0">
                          <a:solidFill>
                            <a:srgbClr val="000000"/>
                          </a:solidFill>
                          <a:latin typeface="Calibri"/>
                        </a:rPr>
                        <a:t>reclamation </a:t>
                      </a:r>
                      <a:r>
                        <a:rPr lang="en-US" sz="1200" b="0" i="0" u="none" strike="noStrike" dirty="0">
                          <a:solidFill>
                            <a:srgbClr val="000000"/>
                          </a:solidFill>
                          <a:latin typeface="Calibri"/>
                        </a:rPr>
                        <a:t>of Water logging etc is not required as per field requirement</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4003">
                <a:tc>
                  <a:txBody>
                    <a:bodyPr/>
                    <a:lstStyle/>
                    <a:p>
                      <a:pPr algn="ctr" rtl="0" fontAlgn="t"/>
                      <a:r>
                        <a:rPr lang="en-US" sz="1600" b="0" i="0" u="none" strike="noStrike">
                          <a:solidFill>
                            <a:srgbClr val="000000"/>
                          </a:solidFill>
                          <a:latin typeface="Arial Narrow"/>
                        </a:rPr>
                        <a:t>2</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Ban Sagar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591.463</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154.687</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r>
              <a:tr h="364003">
                <a:tc>
                  <a:txBody>
                    <a:bodyPr/>
                    <a:lstStyle/>
                    <a:p>
                      <a:pPr algn="ctr" rtl="0" fontAlgn="t"/>
                      <a:r>
                        <a:rPr lang="en-US" sz="1600" b="0" i="0" u="none" strike="noStrike">
                          <a:solidFill>
                            <a:srgbClr val="000000"/>
                          </a:solidFill>
                          <a:latin typeface="Arial Narrow"/>
                        </a:rPr>
                        <a:t>3</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Pench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smtClean="0">
                          <a:solidFill>
                            <a:srgbClr val="000000"/>
                          </a:solidFill>
                          <a:latin typeface="Arial Narrow"/>
                        </a:rPr>
                        <a:t>102.438</a:t>
                      </a:r>
                      <a:endParaRPr lang="en-US" sz="1600" b="0" i="0" u="none" strike="noStrike" dirty="0">
                        <a:solidFill>
                          <a:srgbClr val="000000"/>
                        </a:solidFill>
                        <a:latin typeface="Arial Narrow"/>
                      </a:endParaRP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smtClean="0">
                          <a:solidFill>
                            <a:srgbClr val="000000"/>
                          </a:solidFill>
                          <a:latin typeface="Arial Narrow"/>
                        </a:rPr>
                        <a:t>28.268</a:t>
                      </a:r>
                      <a:endParaRPr lang="en-US" sz="1600" b="0" i="0" u="none" strike="noStrike" dirty="0">
                        <a:solidFill>
                          <a:srgbClr val="000000"/>
                        </a:solidFill>
                        <a:latin typeface="Arial Narrow"/>
                      </a:endParaRP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r>
              <a:tr h="364003">
                <a:tc>
                  <a:txBody>
                    <a:bodyPr/>
                    <a:lstStyle/>
                    <a:p>
                      <a:pPr algn="ctr" rtl="0" fontAlgn="t"/>
                      <a:r>
                        <a:rPr lang="en-US" sz="1600" b="0" i="0" u="none" strike="noStrike">
                          <a:solidFill>
                            <a:srgbClr val="000000"/>
                          </a:solidFill>
                          <a:latin typeface="Arial Narrow"/>
                        </a:rPr>
                        <a:t>4</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Mahan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60.560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16.150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r>
              <a:tr h="364003">
                <a:tc>
                  <a:txBody>
                    <a:bodyPr/>
                    <a:lstStyle/>
                    <a:p>
                      <a:pPr algn="ctr" rtl="0" fontAlgn="t"/>
                      <a:r>
                        <a:rPr lang="en-US" sz="1600" b="0" i="0" u="none" strike="noStrike">
                          <a:solidFill>
                            <a:srgbClr val="000000"/>
                          </a:solidFill>
                          <a:latin typeface="Arial Narrow"/>
                        </a:rPr>
                        <a:t>5</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Singhpur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22.550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6.000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r>
              <a:tr h="364003">
                <a:tc>
                  <a:txBody>
                    <a:bodyPr/>
                    <a:lstStyle/>
                    <a:p>
                      <a:pPr algn="ctr" rtl="0" fontAlgn="t"/>
                      <a:r>
                        <a:rPr lang="en-US" sz="1600" b="0" i="0" u="none" strike="noStrike">
                          <a:solidFill>
                            <a:srgbClr val="000000"/>
                          </a:solidFill>
                          <a:latin typeface="Arial Narrow"/>
                        </a:rPr>
                        <a:t>6</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Mahuar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35.670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9.500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r>
              <a:tr h="364003">
                <a:tc>
                  <a:txBody>
                    <a:bodyPr/>
                    <a:lstStyle/>
                    <a:p>
                      <a:pPr algn="ctr" rtl="0" fontAlgn="t"/>
                      <a:r>
                        <a:rPr lang="en-US" sz="1600" b="0" i="0" u="none" strike="noStrike">
                          <a:solidFill>
                            <a:srgbClr val="000000"/>
                          </a:solidFill>
                          <a:latin typeface="Arial Narrow"/>
                        </a:rPr>
                        <a:t>7</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Sagad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35.510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9.478</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r>
              <a:tr h="364003">
                <a:tc>
                  <a:txBody>
                    <a:bodyPr/>
                    <a:lstStyle/>
                    <a:p>
                      <a:pPr algn="ctr" rtl="0" fontAlgn="t"/>
                      <a:r>
                        <a:rPr lang="en-US" sz="1600" b="0" i="0" u="none" strike="noStrike">
                          <a:solidFill>
                            <a:srgbClr val="000000"/>
                          </a:solidFill>
                          <a:latin typeface="Arial Narrow"/>
                        </a:rPr>
                        <a:t>8</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Mahi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128.730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28.127</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r>
              <a:tr h="514974">
                <a:tc>
                  <a:txBody>
                    <a:bodyPr/>
                    <a:lstStyle/>
                    <a:p>
                      <a:pPr algn="ctr" rtl="0" fontAlgn="t"/>
                      <a:r>
                        <a:rPr lang="en-US" sz="1600" b="0" i="0" u="none" strike="noStrike">
                          <a:solidFill>
                            <a:srgbClr val="000000"/>
                          </a:solidFill>
                          <a:latin typeface="Arial Narrow"/>
                        </a:rPr>
                        <a:t>9</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Sanjay Sagar (Bah)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37.050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9.893</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r>
              <a:tr h="364003">
                <a:tc>
                  <a:txBody>
                    <a:bodyPr/>
                    <a:lstStyle/>
                    <a:p>
                      <a:pPr algn="ctr" rtl="0" fontAlgn="t"/>
                      <a:r>
                        <a:rPr lang="en-US" sz="1600" b="0" i="0" u="none" strike="noStrike">
                          <a:solidFill>
                            <a:srgbClr val="000000"/>
                          </a:solidFill>
                          <a:latin typeface="Arial Narrow"/>
                        </a:rPr>
                        <a:t>10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a:solidFill>
                            <a:srgbClr val="000000"/>
                          </a:solidFill>
                          <a:latin typeface="Arial Narrow"/>
                        </a:rPr>
                        <a:t>Bariyarpur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t"/>
                      <a:r>
                        <a:rPr lang="en-US" sz="1600" b="0" i="0" u="none" strike="noStrike" dirty="0">
                          <a:solidFill>
                            <a:srgbClr val="000000"/>
                          </a:solidFill>
                          <a:latin typeface="Arial Narrow"/>
                        </a:rPr>
                        <a:t>85.416</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US" sz="1600" b="0" i="0" u="none" strike="noStrike" dirty="0">
                          <a:solidFill>
                            <a:srgbClr val="000000"/>
                          </a:solidFill>
                          <a:latin typeface="Arial Narrow"/>
                        </a:rPr>
                        <a:t>38.990</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r>
              <a:tr h="364003">
                <a:tc>
                  <a:txBody>
                    <a:bodyPr/>
                    <a:lstStyle/>
                    <a:p>
                      <a:pPr algn="l" rtl="0" fontAlgn="t"/>
                      <a:r>
                        <a:rPr lang="en-US" sz="1600" b="1" i="0" u="none" strike="noStrike">
                          <a:solidFill>
                            <a:srgbClr val="000000"/>
                          </a:solidFill>
                          <a:latin typeface="Arial Narrow"/>
                        </a:rPr>
                        <a:t>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Total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l" defTabSz="914400" rtl="0" eaLnBrk="1" fontAlgn="t" latinLnBrk="0" hangingPunct="1"/>
                      <a:r>
                        <a:rPr lang="en-US" sz="1600" b="1" i="0" u="none" strike="noStrike" kern="1200" dirty="0">
                          <a:solidFill>
                            <a:srgbClr val="000000"/>
                          </a:solidFill>
                          <a:latin typeface="Arial Narrow"/>
                          <a:ea typeface="+mn-ea"/>
                          <a:cs typeface="+mn-cs"/>
                        </a:rPr>
                        <a:t>1493.477</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marL="0" algn="l" defTabSz="914400" rtl="0" eaLnBrk="1" fontAlgn="t" latinLnBrk="0" hangingPunct="1"/>
                      <a:r>
                        <a:rPr lang="en-US" sz="1600" b="1" i="0" u="none" strike="noStrike" kern="1200" dirty="0">
                          <a:solidFill>
                            <a:srgbClr val="000000"/>
                          </a:solidFill>
                          <a:latin typeface="Arial Narrow"/>
                          <a:ea typeface="+mn-ea"/>
                          <a:cs typeface="+mn-cs"/>
                        </a:rPr>
                        <a:t>399.343</a:t>
                      </a:r>
                    </a:p>
                  </a:txBody>
                  <a:tcPr marL="10319" marR="10319"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a:solidFill>
                            <a:srgbClr val="000000"/>
                          </a:solidFill>
                          <a:latin typeface="Arial Narrow"/>
                        </a:rPr>
                        <a:t>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t"/>
                      <a:r>
                        <a:rPr lang="en-US" sz="1600" b="1" i="0" u="none" strike="noStrike" dirty="0">
                          <a:solidFill>
                            <a:srgbClr val="000000"/>
                          </a:solidFill>
                          <a:latin typeface="Arial Narrow"/>
                        </a:rPr>
                        <a:t> </a:t>
                      </a:r>
                    </a:p>
                  </a:txBody>
                  <a:tcPr marL="6391" marR="6391" marT="5899"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r>
            </a:tbl>
          </a:graphicData>
        </a:graphic>
      </p:graphicFrame>
    </p:spTree>
    <p:extLst>
      <p:ext uri="{BB962C8B-B14F-4D97-AF65-F5344CB8AC3E}">
        <p14:creationId xmlns:p14="http://schemas.microsoft.com/office/powerpoint/2010/main" val="1265098202"/>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626659" cy="807811"/>
          </a:xfrm>
          <a:prstGeom prst="roundRect">
            <a:avLst>
              <a:gd name="adj" fmla="val 48485"/>
            </a:avLst>
          </a:prstGeom>
          <a:ln>
            <a:headEnd type="none" w="med" len="med"/>
            <a:tailEnd type="none" w="med" len="med"/>
          </a:ln>
        </p:spPr>
        <p:style>
          <a:lnRef idx="1">
            <a:schemeClr val="dk1"/>
          </a:lnRef>
          <a:fillRef idx="3">
            <a:schemeClr val="dk1"/>
          </a:fillRef>
          <a:effectRef idx="2">
            <a:schemeClr val="dk1"/>
          </a:effectRef>
          <a:fontRef idx="minor">
            <a:schemeClr val="lt1"/>
          </a:fontRef>
        </p:style>
        <p:txBody>
          <a:bodyPr anchor="ctr"/>
          <a:lstStyle/>
          <a:p>
            <a:pPr algn="ctr">
              <a:defRPr/>
            </a:pPr>
            <a:r>
              <a:rPr lang="en-US" sz="3200" b="1" dirty="0" smtClean="0">
                <a:effectLst>
                  <a:outerShdw blurRad="38100" dist="38100" dir="2700000" algn="tl">
                    <a:srgbClr val="C0C0C0"/>
                  </a:outerShdw>
                </a:effectLst>
                <a:cs typeface="Arial" panose="020B0604020202020204" pitchFamily="34" charset="0"/>
              </a:rPr>
              <a:t>Physical and Financial Targets for 2019-20 &amp; 2020-21  </a:t>
            </a:r>
            <a:endParaRPr lang="en-US" sz="32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822300830"/>
              </p:ext>
            </p:extLst>
          </p:nvPr>
        </p:nvGraphicFramePr>
        <p:xfrm>
          <a:off x="325041" y="1669144"/>
          <a:ext cx="9205628" cy="4974544"/>
        </p:xfrm>
        <a:graphic>
          <a:graphicData uri="http://schemas.openxmlformats.org/drawingml/2006/table">
            <a:tbl>
              <a:tblPr/>
              <a:tblGrid>
                <a:gridCol w="611934"/>
                <a:gridCol w="2139303"/>
                <a:gridCol w="870645"/>
                <a:gridCol w="766167"/>
                <a:gridCol w="824211"/>
                <a:gridCol w="800993"/>
                <a:gridCol w="870645"/>
                <a:gridCol w="731342"/>
                <a:gridCol w="789384"/>
                <a:gridCol w="801004"/>
              </a:tblGrid>
              <a:tr h="938456">
                <a:tc rowSpan="3">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3">
                  <a:txBody>
                    <a:bodyPr/>
                    <a:lstStyle/>
                    <a:p>
                      <a:pPr algn="ctr" fontAlgn="t"/>
                      <a:r>
                        <a:rPr lang="en-US" sz="1600" b="1" i="0" u="none" strike="noStrike" dirty="0" smtClean="0">
                          <a:solidFill>
                            <a:schemeClr val="tx1"/>
                          </a:solidFill>
                          <a:latin typeface="Arial" pitchFamily="34" charset="0"/>
                          <a:cs typeface="Arial" pitchFamily="34" charset="0"/>
                        </a:rPr>
                        <a:t>Project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3">
                  <a:txBody>
                    <a:bodyPr/>
                    <a:lstStyle/>
                    <a:p>
                      <a:pPr algn="ctr" fontAlgn="t"/>
                      <a:r>
                        <a:rPr lang="en-US" sz="1600" b="1" i="0" u="none" strike="noStrike" dirty="0" smtClean="0">
                          <a:solidFill>
                            <a:schemeClr val="tx1"/>
                          </a:solidFill>
                          <a:latin typeface="Arial" pitchFamily="34" charset="0"/>
                          <a:cs typeface="Arial" pitchFamily="34" charset="0"/>
                        </a:rPr>
                        <a:t>Physical Targets 2019-20</a:t>
                      </a:r>
                    </a:p>
                    <a:p>
                      <a:pPr algn="ctr" fontAlgn="t"/>
                      <a:r>
                        <a:rPr lang="en-US" sz="1600" b="1" i="0" u="none" strike="noStrike" dirty="0" smtClean="0">
                          <a:solidFill>
                            <a:schemeClr val="tx1"/>
                          </a:solidFill>
                          <a:latin typeface="Arial" pitchFamily="34" charset="0"/>
                          <a:cs typeface="Arial" pitchFamily="34" charset="0"/>
                        </a:rPr>
                        <a:t>(Th. Ha.)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gridSpan="2">
                  <a:txBody>
                    <a:bodyPr/>
                    <a:lstStyle/>
                    <a:p>
                      <a:pPr algn="ctr" fontAlgn="t"/>
                      <a:r>
                        <a:rPr lang="en-IN" sz="1600" b="1" i="0" u="none" strike="noStrike" dirty="0" smtClean="0">
                          <a:solidFill>
                            <a:schemeClr val="tx1"/>
                          </a:solidFill>
                          <a:latin typeface="Arial" pitchFamily="34" charset="0"/>
                          <a:cs typeface="Arial" pitchFamily="34" charset="0"/>
                        </a:rPr>
                        <a:t>Financial targets 2019-20</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rowSpan="3">
                  <a:txBody>
                    <a:bodyPr/>
                    <a:lstStyle/>
                    <a:p>
                      <a:pPr algn="ctr" fontAlgn="t"/>
                      <a:r>
                        <a:rPr lang="en-US" sz="1600" b="1" i="0" u="none" strike="noStrike" dirty="0" smtClean="0">
                          <a:solidFill>
                            <a:schemeClr val="tx1"/>
                          </a:solidFill>
                          <a:latin typeface="Arial Black" pitchFamily="34" charset="0"/>
                          <a:cs typeface="Arial" pitchFamily="34" charset="0"/>
                        </a:rPr>
                        <a:t>TOTAL</a:t>
                      </a:r>
                      <a:r>
                        <a:rPr lang="en-US" sz="1600" b="1" i="0" u="none" strike="noStrike" dirty="0" smtClean="0">
                          <a:solidFill>
                            <a:schemeClr val="tx1"/>
                          </a:solidFill>
                          <a:latin typeface="Arial" pitchFamily="34" charset="0"/>
                          <a:cs typeface="Arial" pitchFamily="34" charset="0"/>
                        </a:rPr>
                        <a:t>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3">
                  <a:txBody>
                    <a:bodyPr/>
                    <a:lstStyle/>
                    <a:p>
                      <a:pPr algn="ctr" fontAlgn="t"/>
                      <a:r>
                        <a:rPr lang="en-US" sz="1600" b="1" i="0" u="none" strike="noStrike" dirty="0" smtClean="0">
                          <a:solidFill>
                            <a:schemeClr val="tx1"/>
                          </a:solidFill>
                          <a:latin typeface="Arial" pitchFamily="34" charset="0"/>
                          <a:cs typeface="Arial" pitchFamily="34" charset="0"/>
                        </a:rPr>
                        <a:t>Physical Targets </a:t>
                      </a:r>
                    </a:p>
                    <a:p>
                      <a:pPr algn="ctr" fontAlgn="t"/>
                      <a:r>
                        <a:rPr lang="en-US" sz="1600" b="1" i="0" u="none" strike="noStrike" dirty="0" smtClean="0">
                          <a:solidFill>
                            <a:schemeClr val="tx1"/>
                          </a:solidFill>
                          <a:latin typeface="Arial" pitchFamily="34" charset="0"/>
                          <a:cs typeface="Arial" pitchFamily="34" charset="0"/>
                        </a:rPr>
                        <a:t>2020-21</a:t>
                      </a:r>
                    </a:p>
                    <a:p>
                      <a:pPr algn="ctr" fontAlgn="t"/>
                      <a:r>
                        <a:rPr lang="en-US" sz="1600" b="1" i="0" u="none" strike="noStrike" dirty="0" smtClean="0">
                          <a:solidFill>
                            <a:schemeClr val="tx1"/>
                          </a:solidFill>
                          <a:latin typeface="Arial" pitchFamily="34" charset="0"/>
                          <a:cs typeface="Arial" pitchFamily="34" charset="0"/>
                        </a:rPr>
                        <a:t>(Th. Ha.)</a:t>
                      </a:r>
                    </a:p>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2" gridSpan="2">
                  <a:txBody>
                    <a:bodyPr/>
                    <a:lstStyle/>
                    <a:p>
                      <a:pPr algn="ctr" fontAlgn="t"/>
                      <a:r>
                        <a:rPr lang="en-IN" sz="1600" b="1" i="0" u="none" strike="noStrike" dirty="0" smtClean="0">
                          <a:solidFill>
                            <a:schemeClr val="tx1"/>
                          </a:solidFill>
                          <a:latin typeface="Arial" pitchFamily="34" charset="0"/>
                          <a:cs typeface="Arial" pitchFamily="34" charset="0"/>
                        </a:rPr>
                        <a:t>Financial targets 2020-21</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rowSpan="2" hMerge="1">
                  <a:txBody>
                    <a:bodyPr/>
                    <a:lstStyle/>
                    <a:p>
                      <a:endParaRPr lang="en-IN"/>
                    </a:p>
                  </a:txBody>
                  <a:tcPr/>
                </a:tc>
                <a:tc rowSpan="3">
                  <a:txBody>
                    <a:bodyPr/>
                    <a:lstStyle/>
                    <a:p>
                      <a:pPr algn="ctr" fontAlgn="t"/>
                      <a:r>
                        <a:rPr lang="en-US" sz="1600" b="1" i="0" u="none" strike="noStrike" dirty="0" smtClean="0">
                          <a:solidFill>
                            <a:schemeClr val="tx1"/>
                          </a:solidFill>
                          <a:latin typeface="Arial Black" pitchFamily="34" charset="0"/>
                          <a:cs typeface="Arial" pitchFamily="34" charset="0"/>
                        </a:rPr>
                        <a:t>TOTAL </a:t>
                      </a:r>
                      <a:endParaRPr lang="en-US" sz="1600" b="1" i="0" u="none" strike="noStrike" dirty="0">
                        <a:solidFill>
                          <a:schemeClr val="tx1"/>
                        </a:solidFill>
                        <a:latin typeface="Arial Black"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r>
              <a:tr h="36206">
                <a:tc vMerge="1">
                  <a:txBody>
                    <a:bodyPr/>
                    <a:lstStyle/>
                    <a:p>
                      <a:endParaRPr lang="en-IN"/>
                    </a:p>
                  </a:txBody>
                  <a:tcPr/>
                </a:tc>
                <a:tc vMerge="1">
                  <a:txBody>
                    <a:bodyPr/>
                    <a:lstStyle/>
                    <a:p>
                      <a:endParaRPr lang="en-IN"/>
                    </a:p>
                  </a:txBody>
                  <a:tcPr/>
                </a:tc>
                <a:tc vMerge="1">
                  <a:txBody>
                    <a:bodyPr/>
                    <a:lstStyle/>
                    <a:p>
                      <a:endParaRPr lang="en-IN"/>
                    </a:p>
                  </a:txBody>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Black" pitchFamily="34" charset="0"/>
                          <a:cs typeface="Arial" pitchFamily="34" charset="0"/>
                        </a:rPr>
                        <a:t>S.S</a:t>
                      </a:r>
                      <a:endParaRPr lang="en-US" sz="1600" b="1" i="0" u="none" strike="noStrike" dirty="0">
                        <a:solidFill>
                          <a:schemeClr val="tx1"/>
                        </a:solidFill>
                        <a:latin typeface="Arial Black"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algn="ctr" fontAlgn="t"/>
                      <a:r>
                        <a:rPr lang="en-US" sz="1600" b="1" i="0" u="none" strike="noStrike" dirty="0" smtClean="0">
                          <a:solidFill>
                            <a:schemeClr val="tx1"/>
                          </a:solidFill>
                          <a:latin typeface="Arial Black" pitchFamily="34" charset="0"/>
                          <a:cs typeface="Arial" pitchFamily="34" charset="0"/>
                        </a:rPr>
                        <a:t>C.S</a:t>
                      </a:r>
                      <a:endParaRPr lang="en-US" sz="1600" b="1" i="0" u="none" strike="noStrike" dirty="0">
                        <a:solidFill>
                          <a:schemeClr val="tx1"/>
                        </a:solidFill>
                        <a:latin typeface="Arial Black"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vMerge="1">
                  <a:txBody>
                    <a:bodyPr/>
                    <a:lstStyle/>
                    <a:p>
                      <a:endParaRPr lang="en-IN"/>
                    </a:p>
                  </a:txBody>
                  <a:tcPr/>
                </a:tc>
                <a:tc vMerge="1">
                  <a:txBody>
                    <a:bodyPr/>
                    <a:lstStyle/>
                    <a:p>
                      <a:endParaRPr lang="en-IN"/>
                    </a:p>
                  </a:txBody>
                  <a:tcPr/>
                </a:tc>
                <a:tc gridSpan="2" vMerge="1">
                  <a:txBody>
                    <a:bodyPr/>
                    <a:lstStyle/>
                    <a:p>
                      <a:endParaRPr lang="en-IN"/>
                    </a:p>
                  </a:txBody>
                  <a:tcPr/>
                </a:tc>
                <a:tc hMerge="1" vMerge="1">
                  <a:txBody>
                    <a:bodyPr/>
                    <a:lstStyle/>
                    <a:p>
                      <a:endParaRPr lang="en-IN"/>
                    </a:p>
                  </a:txBody>
                  <a:tcPr/>
                </a:tc>
                <a:tc vMerge="1">
                  <a:txBody>
                    <a:bodyPr/>
                    <a:lstStyle/>
                    <a:p>
                      <a:endParaRPr lang="en-IN"/>
                    </a:p>
                  </a:txBody>
                  <a:tcPr/>
                </a:tc>
              </a:tr>
              <a:tr h="719061">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Black" pitchFamily="34" charset="0"/>
                          <a:cs typeface="Arial" pitchFamily="34" charset="0"/>
                        </a:rPr>
                        <a:t>S.S</a:t>
                      </a:r>
                      <a:endParaRPr lang="en-US" sz="1600" b="1" i="0" u="none" strike="noStrike" dirty="0">
                        <a:solidFill>
                          <a:schemeClr val="tx1"/>
                        </a:solidFill>
                        <a:latin typeface="Arial Black"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Black" pitchFamily="34" charset="0"/>
                          <a:cs typeface="Arial" pitchFamily="34" charset="0"/>
                        </a:rPr>
                        <a:t>C.S</a:t>
                      </a:r>
                      <a:endParaRPr lang="en-US" sz="1600" b="1" i="0" u="none" strike="noStrike" dirty="0">
                        <a:solidFill>
                          <a:schemeClr val="tx1"/>
                        </a:solidFill>
                        <a:latin typeface="Arial Black"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vMerge="1">
                  <a:txBody>
                    <a:bodyPr/>
                    <a:lstStyle/>
                    <a:p>
                      <a:endParaRPr lang="en-IN"/>
                    </a:p>
                  </a:txBody>
                  <a:tcPr/>
                </a:tc>
              </a:tr>
              <a:tr h="1742324">
                <a:tc rowSpan="2">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Jammu &amp; Kashmir </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800" b="1" i="0" u="none" strike="noStrike" kern="1200" dirty="0" smtClean="0">
                          <a:solidFill>
                            <a:srgbClr val="000000"/>
                          </a:solidFill>
                          <a:effectLst/>
                          <a:latin typeface="Arial" pitchFamily="34" charset="0"/>
                          <a:ea typeface="+mn-ea"/>
                          <a:cs typeface="Arial" pitchFamily="34" charset="0"/>
                        </a:rPr>
                        <a:t>(</a:t>
                      </a:r>
                      <a:r>
                        <a:rPr lang="en-US" sz="1600" b="1" i="0" u="none" strike="noStrike" kern="1200" dirty="0" smtClean="0">
                          <a:solidFill>
                            <a:srgbClr val="000000"/>
                          </a:solidFill>
                          <a:effectLst/>
                          <a:latin typeface="Arial" pitchFamily="34" charset="0"/>
                          <a:ea typeface="+mn-ea"/>
                          <a:cs typeface="Arial" pitchFamily="34" charset="0"/>
                        </a:rPr>
                        <a:t>Inclusion</a:t>
                      </a:r>
                      <a:r>
                        <a:rPr lang="en-US" sz="1600" b="1" i="0" u="none" strike="noStrike" kern="1200" baseline="0" dirty="0" smtClean="0">
                          <a:solidFill>
                            <a:srgbClr val="000000"/>
                          </a:solidFill>
                          <a:effectLst/>
                          <a:latin typeface="Arial" pitchFamily="34" charset="0"/>
                          <a:ea typeface="+mn-ea"/>
                          <a:cs typeface="Arial" pitchFamily="34" charset="0"/>
                        </a:rPr>
                        <a:t> </a:t>
                      </a:r>
                      <a:r>
                        <a:rPr lang="en-US" sz="1600" b="1" i="0" u="none" strike="noStrike" kern="1200" dirty="0" smtClean="0">
                          <a:solidFill>
                            <a:srgbClr val="000000"/>
                          </a:solidFill>
                          <a:effectLst/>
                          <a:latin typeface="Arial" pitchFamily="34" charset="0"/>
                          <a:ea typeface="+mn-ea"/>
                          <a:cs typeface="Arial" pitchFamily="34" charset="0"/>
                        </a:rPr>
                        <a:t>No.</a:t>
                      </a:r>
                      <a:r>
                        <a:rPr lang="en-US" sz="1200" b="1" i="0" u="none" strike="noStrike" kern="1200" dirty="0" smtClean="0">
                          <a:solidFill>
                            <a:srgbClr val="000000"/>
                          </a:solidFill>
                          <a:effectLst/>
                          <a:latin typeface="Arial" pitchFamily="34" charset="0"/>
                          <a:ea typeface="+mn-ea"/>
                          <a:cs typeface="Arial" pitchFamily="34" charset="0"/>
                        </a:rPr>
                        <a:t>N.19011/52/2017-CADWM-362-378 Dtd.26-02-2018</a:t>
                      </a:r>
                      <a:r>
                        <a:rPr lang="en-US" sz="1800" b="1" i="0" u="none" strike="noStrike" kern="1200" dirty="0" smtClean="0">
                          <a:solidFill>
                            <a:srgbClr val="000000"/>
                          </a:solidFill>
                          <a:effectLst/>
                          <a:latin typeface="Arial" pitchFamily="34" charset="0"/>
                          <a:ea typeface="+mn-ea"/>
                          <a:cs typeface="Arial" pitchFamily="34" charset="0"/>
                        </a:rPr>
                        <a:t>)</a:t>
                      </a:r>
                      <a:endParaRPr lang="en-US" sz="1100" b="1" i="0" u="none" strike="noStrike" kern="1200" dirty="0" smtClean="0">
                        <a:solidFill>
                          <a:srgbClr val="000000"/>
                        </a:solidFill>
                        <a:effectLst/>
                        <a:latin typeface="Arial" pitchFamily="34" charset="0"/>
                        <a:ea typeface="+mn-ea"/>
                        <a:cs typeface="Arial" pitchFamily="34" charset="0"/>
                      </a:endParaRPr>
                    </a:p>
                    <a:p>
                      <a:pPr marL="0" marR="0" indent="0" algn="just" defTabSz="914400" rtl="0" eaLnBrk="1" fontAlgn="ctr" latinLnBrk="0" hangingPunct="1">
                        <a:lnSpc>
                          <a:spcPct val="100000"/>
                        </a:lnSpc>
                        <a:spcBef>
                          <a:spcPts val="0"/>
                        </a:spcBef>
                        <a:spcAft>
                          <a:spcPts val="0"/>
                        </a:spcAft>
                        <a:buClrTx/>
                        <a:buSzTx/>
                        <a:buFontTx/>
                        <a:buNone/>
                        <a:tabLst/>
                        <a:defRPr/>
                      </a:pPr>
                      <a:endParaRPr lang="en-US" sz="1200" b="1" i="0" u="none" strike="noStrike" kern="1200" dirty="0" smtClean="0">
                        <a:solidFill>
                          <a:srgbClr val="000000"/>
                        </a:solidFill>
                        <a:effectLst/>
                        <a:latin typeface="Arial" pitchFamily="34" charset="0"/>
                        <a:ea typeface="+mn-ea"/>
                        <a:cs typeface="Arial" pitchFamily="34" charset="0"/>
                      </a:endParaRPr>
                    </a:p>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Tral</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0.606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111.96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122.76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234.72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0.361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109.98</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102.35</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212.33</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538497">
                <a:tc vMerge="1">
                  <a:txBody>
                    <a:bodyPr/>
                    <a:lstStyle/>
                    <a:p>
                      <a:pPr algn="ctr" rtl="0" fontAlgn="ctr"/>
                      <a:endParaRPr lang="en-IN" sz="1600" b="1" i="0" u="none" strike="noStrike" dirty="0">
                        <a:solidFill>
                          <a:srgbClr val="000000"/>
                        </a:solidFill>
                        <a:effectLst/>
                        <a:latin typeface="+mn-lt"/>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800" b="1" i="0" u="none" strike="noStrike" kern="1200" dirty="0" smtClean="0">
                          <a:solidFill>
                            <a:srgbClr val="000000"/>
                          </a:solidFill>
                          <a:effectLst/>
                          <a:latin typeface="Arial" pitchFamily="34" charset="0"/>
                          <a:ea typeface="+mn-ea"/>
                          <a:cs typeface="Arial" pitchFamily="34" charset="0"/>
                        </a:rPr>
                        <a:t>(</a:t>
                      </a:r>
                      <a:r>
                        <a:rPr lang="en-US" sz="1600" b="1" i="0" u="none" strike="noStrike" kern="1200" dirty="0" smtClean="0">
                          <a:solidFill>
                            <a:srgbClr val="000000"/>
                          </a:solidFill>
                          <a:effectLst/>
                          <a:latin typeface="Arial" pitchFamily="34" charset="0"/>
                          <a:ea typeface="+mn-ea"/>
                          <a:cs typeface="Arial" pitchFamily="34" charset="0"/>
                        </a:rPr>
                        <a:t>Inclusion No.</a:t>
                      </a:r>
                      <a:r>
                        <a:rPr lang="en-US" sz="1200" b="1" i="0" u="none" strike="noStrike" kern="1200" dirty="0" smtClean="0">
                          <a:solidFill>
                            <a:srgbClr val="000000"/>
                          </a:solidFill>
                          <a:effectLst/>
                          <a:latin typeface="Arial" pitchFamily="34" charset="0"/>
                          <a:ea typeface="+mn-ea"/>
                          <a:cs typeface="Arial" pitchFamily="34" charset="0"/>
                        </a:rPr>
                        <a:t>N.19011/53/2017-CADWM-319-334 Dtd.20-02-2018</a:t>
                      </a:r>
                      <a:r>
                        <a:rPr lang="en-US" sz="1800" b="1" i="0" u="none" strike="noStrike" kern="1200" dirty="0" smtClean="0">
                          <a:solidFill>
                            <a:srgbClr val="000000"/>
                          </a:solidFill>
                          <a:effectLst/>
                          <a:latin typeface="Arial" pitchFamily="34" charset="0"/>
                          <a:ea typeface="+mn-ea"/>
                          <a:cs typeface="Arial" pitchFamily="34" charset="0"/>
                        </a:rPr>
                        <a:t>)</a:t>
                      </a:r>
                      <a:endParaRPr lang="en-US" sz="1600" b="1" i="0" u="none" strike="noStrike" kern="1200" dirty="0" smtClean="0">
                        <a:solidFill>
                          <a:srgbClr val="000000"/>
                        </a:solidFill>
                        <a:effectLst/>
                        <a:latin typeface="Arial Black" pitchFamily="34" charset="0"/>
                        <a:ea typeface="+mn-ea"/>
                        <a:cs typeface="Arial" panose="020B0604020202020204" pitchFamily="34" charset="0"/>
                      </a:endParaRPr>
                    </a:p>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Rajpora</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0.285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141.333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67.113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208.446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smtClean="0">
                          <a:solidFill>
                            <a:srgbClr val="000000"/>
                          </a:solidFill>
                          <a:effectLst/>
                          <a:latin typeface="Arial Black" pitchFamily="34" charset="0"/>
                          <a:ea typeface="+mn-ea"/>
                          <a:cs typeface="Arial" panose="020B0604020202020204" pitchFamily="34" charset="0"/>
                        </a:rPr>
                        <a:t>0.00</a:t>
                      </a:r>
                      <a:endParaRPr lang="en-IN" sz="1600" b="1" i="0" u="none" strike="noStrike" kern="120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smtClean="0">
                          <a:solidFill>
                            <a:srgbClr val="000000"/>
                          </a:solidFill>
                          <a:effectLst/>
                          <a:latin typeface="Arial Black" pitchFamily="34" charset="0"/>
                          <a:ea typeface="+mn-ea"/>
                          <a:cs typeface="Arial" panose="020B0604020202020204" pitchFamily="34" charset="0"/>
                        </a:rPr>
                        <a:t>0.00</a:t>
                      </a:r>
                      <a:endParaRPr lang="en-IN" sz="1600" b="1" i="0" u="none" strike="noStrike" kern="120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0.00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74167657"/>
      </p:ext>
    </p:extLst>
  </p:cSld>
  <p:clrMapOvr>
    <a:masterClrMapping/>
  </p:clrMapOvr>
  <p:transition spd="slow">
    <p:wedge/>
  </p:transition>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290380" cy="653143"/>
          </a:xfrm>
          <a:prstGeom prst="roundRect">
            <a:avLst>
              <a:gd name="adj" fmla="val 48485"/>
            </a:avLst>
          </a:prstGeom>
          <a:solidFill>
            <a:schemeClr val="accent2">
              <a:lumMod val="40000"/>
              <a:lumOff val="60000"/>
            </a:schemeClr>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effectLst>
                  <a:outerShdw blurRad="38100" dist="38100" dir="2700000" algn="tl">
                    <a:srgbClr val="C0C0C0"/>
                  </a:outerShdw>
                </a:effectLst>
                <a:latin typeface="Berlin Sans FB Demi" pitchFamily="34" charset="0"/>
                <a:cs typeface="Arial" panose="020B0604020202020204" pitchFamily="34" charset="0"/>
              </a:rPr>
              <a:t>State,  Project and Year-wise CCA Progress </a:t>
            </a:r>
            <a:endParaRPr lang="en-US" sz="2400" b="1" dirty="0">
              <a:latin typeface="Berlin Sans FB Demi" pitchFamily="34" charset="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983936123"/>
              </p:ext>
            </p:extLst>
          </p:nvPr>
        </p:nvGraphicFramePr>
        <p:xfrm>
          <a:off x="290216" y="1669145"/>
          <a:ext cx="9298502" cy="4674506"/>
        </p:xfrm>
        <a:graphic>
          <a:graphicData uri="http://schemas.openxmlformats.org/drawingml/2006/table">
            <a:tbl>
              <a:tblPr/>
              <a:tblGrid>
                <a:gridCol w="650080"/>
                <a:gridCol w="1311772"/>
                <a:gridCol w="915095"/>
                <a:gridCol w="1177483"/>
                <a:gridCol w="946843"/>
                <a:gridCol w="910427"/>
                <a:gridCol w="910426"/>
                <a:gridCol w="837592"/>
                <a:gridCol w="849731"/>
                <a:gridCol w="789053"/>
              </a:tblGrid>
              <a:tr h="1618934">
                <a:tc>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Project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Project Total CCA (</a:t>
                      </a:r>
                      <a:r>
                        <a:rPr lang="en-US" sz="1600" b="1" i="0" u="none" strike="noStrike" dirty="0" err="1" smtClean="0">
                          <a:solidFill>
                            <a:schemeClr val="tx1"/>
                          </a:solidFill>
                          <a:latin typeface="Arial" pitchFamily="34" charset="0"/>
                          <a:cs typeface="Arial" pitchFamily="34" charset="0"/>
                        </a:rPr>
                        <a:t>Th.Ha</a:t>
                      </a:r>
                      <a:r>
                        <a:rPr lang="en-US" sz="1600" b="1" i="0" u="none" strike="noStrike" dirty="0" smtClean="0">
                          <a:solidFill>
                            <a:schemeClr val="tx1"/>
                          </a:solidFill>
                          <a:latin typeface="Arial" pitchFamily="34" charset="0"/>
                          <a:cs typeface="Arial" pitchFamily="34" charset="0"/>
                        </a:rPr>
                        <a: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Balance Outstanding CCA as on 01 April 2016 (</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algn="ctr" fontAlgn="t"/>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2017-18</a:t>
                      </a:r>
                    </a:p>
                    <a:p>
                      <a:pPr algn="ctr" fontAlgn="t"/>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algn="ctr" fontAlgn="t"/>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 CCA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 of CCA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419558">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2000" b="1" i="0" u="none" strike="noStrike" kern="1200" dirty="0" smtClean="0">
                          <a:solidFill>
                            <a:srgbClr val="000000"/>
                          </a:solidFill>
                          <a:effectLst/>
                          <a:latin typeface="Arial Black" pitchFamily="34" charset="0"/>
                          <a:ea typeface="+mn-ea"/>
                          <a:cs typeface="Arial" panose="020B0604020202020204" pitchFamily="34" charset="0"/>
                        </a:rPr>
                        <a:t>Jammu &amp; Kashmir </a:t>
                      </a:r>
                    </a:p>
                    <a:p>
                      <a:pPr marL="0" algn="ctr" defTabSz="914400" rtl="0" eaLnBrk="1" fontAlgn="ctr" latinLnBrk="0" hangingPunct="1"/>
                      <a:endParaRPr lang="en-IN" sz="20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Rajpora</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 </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Black" pitchFamily="34" charset="0"/>
                          <a:ea typeface="+mn-ea"/>
                          <a:cs typeface="Arial" panose="020B0604020202020204" pitchFamily="34" charset="0"/>
                        </a:rPr>
                        <a:t>1.620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0.585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0.300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0.263</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0.563</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97%</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636014">
                <a:tc vMerge="1">
                  <a:txBody>
                    <a:bodyPr/>
                    <a:lstStyle/>
                    <a:p>
                      <a:pPr algn="ctr" rtl="0" fontAlgn="ctr"/>
                      <a:endParaRPr lang="en-IN" sz="1600" b="1" i="0" u="none" strike="noStrike" dirty="0">
                        <a:solidFill>
                          <a:srgbClr val="000000"/>
                        </a:solidFill>
                        <a:effectLst/>
                        <a:latin typeface="+mn-lt"/>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Tral</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 </a:t>
                      </a:r>
                      <a:endParaRPr lang="en-IN" sz="1600" b="1" i="0" u="none" strike="noStrike" kern="120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Black" pitchFamily="34" charset="0"/>
                          <a:ea typeface="+mn-ea"/>
                          <a:cs typeface="Arial" panose="020B0604020202020204" pitchFamily="34" charset="0"/>
                        </a:rPr>
                        <a:t>3.415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1.413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0.500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0.400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0.900</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63%</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7313214"/>
      </p:ext>
    </p:extLst>
  </p:cSld>
  <p:clrMapOvr>
    <a:masterClrMapping/>
  </p:clrMapOvr>
  <p:transition spd="slow">
    <p:wedge/>
  </p:transition>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4"/>
            <a:ext cx="8290380" cy="850674"/>
          </a:xfrm>
          <a:prstGeom prst="roundRect">
            <a:avLst>
              <a:gd name="adj" fmla="val 48485"/>
            </a:avLst>
          </a:prstGeom>
          <a:ln>
            <a:headEnd type="none" w="med" len="med"/>
            <a:tailEnd type="none" w="med" len="med"/>
          </a:ln>
        </p:spPr>
        <p:style>
          <a:lnRef idx="3">
            <a:schemeClr val="lt1"/>
          </a:lnRef>
          <a:fillRef idx="1">
            <a:schemeClr val="accent1"/>
          </a:fillRef>
          <a:effectRef idx="1">
            <a:schemeClr val="accent1"/>
          </a:effectRef>
          <a:fontRef idx="minor">
            <a:schemeClr val="lt1"/>
          </a:fontRef>
        </p:style>
        <p:txBody>
          <a:bodyPr anchor="ctr"/>
          <a:lstStyle/>
          <a:p>
            <a:pPr algn="ctr">
              <a:defRPr/>
            </a:pPr>
            <a:r>
              <a:rPr lang="en-US" sz="3200" b="1" dirty="0" smtClean="0">
                <a:effectLst>
                  <a:outerShdw blurRad="38100" dist="38100" dir="2700000" algn="tl">
                    <a:srgbClr val="C0C0C0"/>
                  </a:outerShdw>
                </a:effectLst>
                <a:latin typeface="Arial Black" pitchFamily="34" charset="0"/>
                <a:cs typeface="Arial" panose="020B0604020202020204" pitchFamily="34" charset="0"/>
              </a:rPr>
              <a:t>State and Year-wise</a:t>
            </a:r>
            <a:r>
              <a:rPr lang="en-US" sz="3200" b="1" dirty="0" smtClean="0">
                <a:effectLst>
                  <a:outerShdw blurRad="38100" dist="38100" dir="2700000" algn="tl">
                    <a:srgbClr val="C0C0C0"/>
                  </a:outerShdw>
                </a:effectLst>
                <a:cs typeface="Arial" panose="020B0604020202020204" pitchFamily="34" charset="0"/>
              </a:rPr>
              <a:t> </a:t>
            </a:r>
            <a:r>
              <a:rPr lang="en-US" sz="3200" b="1" dirty="0" smtClean="0">
                <a:effectLst>
                  <a:outerShdw blurRad="38100" dist="38100" dir="2700000" algn="tl">
                    <a:srgbClr val="C0C0C0"/>
                  </a:outerShdw>
                </a:effectLst>
                <a:latin typeface="Arial Black" pitchFamily="34" charset="0"/>
                <a:cs typeface="Arial" panose="020B0604020202020204" pitchFamily="34" charset="0"/>
              </a:rPr>
              <a:t>CCA Progress </a:t>
            </a:r>
            <a:endParaRPr lang="en-US" sz="3200" b="1" dirty="0">
              <a:latin typeface="Arial Black" pitchFamily="34" charset="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798773143"/>
              </p:ext>
            </p:extLst>
          </p:nvPr>
        </p:nvGraphicFramePr>
        <p:xfrm>
          <a:off x="394692" y="1669145"/>
          <a:ext cx="8915408" cy="4717369"/>
        </p:xfrm>
        <a:graphic>
          <a:graphicData uri="http://schemas.openxmlformats.org/drawingml/2006/table">
            <a:tbl>
              <a:tblPr/>
              <a:tblGrid>
                <a:gridCol w="629458"/>
                <a:gridCol w="966584"/>
                <a:gridCol w="1001899"/>
                <a:gridCol w="1121578"/>
                <a:gridCol w="796225"/>
                <a:gridCol w="859036"/>
                <a:gridCol w="870644"/>
                <a:gridCol w="870645"/>
                <a:gridCol w="928688"/>
                <a:gridCol w="870651"/>
              </a:tblGrid>
              <a:tr h="1977231">
                <a:tc>
                  <a:txBody>
                    <a:bodyPr/>
                    <a:lstStyle/>
                    <a:p>
                      <a:pPr algn="ctr" fontAlgn="t"/>
                      <a:r>
                        <a:rPr lang="en-US" sz="1600" b="1" i="0" u="none" strike="noStrike" dirty="0" err="1" smtClean="0">
                          <a:solidFill>
                            <a:schemeClr val="tx1"/>
                          </a:solidFill>
                          <a:latin typeface="Arial" pitchFamily="34" charset="0"/>
                          <a:cs typeface="Arial" pitchFamily="34" charset="0"/>
                        </a:rPr>
                        <a:t>S.No</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Project Total CCA (</a:t>
                      </a:r>
                      <a:r>
                        <a:rPr lang="en-US" sz="1600" b="1" i="0" u="none" strike="noStrike" dirty="0" err="1" smtClean="0">
                          <a:solidFill>
                            <a:schemeClr val="tx1"/>
                          </a:solidFill>
                          <a:latin typeface="Arial" pitchFamily="34" charset="0"/>
                          <a:cs typeface="Arial" pitchFamily="34" charset="0"/>
                        </a:rPr>
                        <a:t>Th.Ha</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Balance Outstanding CCA as on 01 April 2016 (</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algn="ctr" fontAlgn="t"/>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2017-18</a:t>
                      </a:r>
                    </a:p>
                    <a:p>
                      <a:pPr algn="ctr" fontAlgn="t"/>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algn="ctr" fontAlgn="t"/>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 CCA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 of CCA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2740138">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01.</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just"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Jammu</a:t>
                      </a:r>
                      <a:r>
                        <a:rPr lang="en-IN" sz="1600" b="1" i="0" u="none" strike="noStrike" kern="1200" baseline="0" dirty="0" smtClean="0">
                          <a:solidFill>
                            <a:srgbClr val="000000"/>
                          </a:solidFill>
                          <a:effectLst/>
                          <a:latin typeface="Arial Black" pitchFamily="34" charset="0"/>
                          <a:ea typeface="+mn-ea"/>
                          <a:cs typeface="Arial" panose="020B0604020202020204" pitchFamily="34" charset="0"/>
                        </a:rPr>
                        <a:t> &amp; Kashmir </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600" b="0" i="0" u="none" strike="noStrike" kern="1200" dirty="0" smtClean="0">
                          <a:solidFill>
                            <a:srgbClr val="000000"/>
                          </a:solidFill>
                          <a:effectLst/>
                          <a:latin typeface="Arial Black" pitchFamily="34" charset="0"/>
                          <a:ea typeface="+mn-ea"/>
                          <a:cs typeface="Arial" panose="020B0604020202020204" pitchFamily="34" charset="0"/>
                        </a:rPr>
                        <a:t>5.035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IN" sz="1600" b="0" i="0" u="none" strike="noStrike" kern="1200" dirty="0" smtClean="0">
                          <a:solidFill>
                            <a:srgbClr val="000000"/>
                          </a:solidFill>
                          <a:effectLst/>
                          <a:latin typeface="Arial Black" pitchFamily="34" charset="0"/>
                          <a:ea typeface="+mn-ea"/>
                          <a:cs typeface="Arial" panose="020B0604020202020204" pitchFamily="34" charset="0"/>
                        </a:rPr>
                        <a:t>1.998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0"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0"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0" i="0" u="none" strike="noStrike" kern="1200" dirty="0" smtClean="0">
                          <a:solidFill>
                            <a:srgbClr val="000000"/>
                          </a:solidFill>
                          <a:effectLst/>
                          <a:latin typeface="Arial Black" pitchFamily="34" charset="0"/>
                          <a:ea typeface="+mn-ea"/>
                          <a:cs typeface="Arial" panose="020B0604020202020204" pitchFamily="34" charset="0"/>
                        </a:rPr>
                        <a:t>0.800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0" i="0" u="none" strike="noStrike" kern="1200" dirty="0" smtClean="0">
                          <a:solidFill>
                            <a:srgbClr val="000000"/>
                          </a:solidFill>
                          <a:effectLst/>
                          <a:latin typeface="Arial Black" pitchFamily="34" charset="0"/>
                          <a:ea typeface="+mn-ea"/>
                          <a:cs typeface="Arial" panose="020B0604020202020204" pitchFamily="34" charset="0"/>
                        </a:rPr>
                        <a:t>0.463</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0" i="0" u="none" strike="noStrike" kern="1200" dirty="0" smtClean="0">
                          <a:solidFill>
                            <a:srgbClr val="000000"/>
                          </a:solidFill>
                          <a:effectLst/>
                          <a:latin typeface="Arial Black" pitchFamily="34" charset="0"/>
                          <a:ea typeface="+mn-ea"/>
                          <a:cs typeface="Arial" panose="020B0604020202020204" pitchFamily="34" charset="0"/>
                        </a:rPr>
                        <a:t>1.263</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0" i="0" u="none" strike="noStrike" kern="1200" dirty="0" smtClean="0">
                          <a:solidFill>
                            <a:srgbClr val="000000"/>
                          </a:solidFill>
                          <a:effectLst/>
                          <a:latin typeface="Arial Black" pitchFamily="34" charset="0"/>
                          <a:ea typeface="+mn-ea"/>
                          <a:cs typeface="Arial" panose="020B0604020202020204" pitchFamily="34" charset="0"/>
                        </a:rPr>
                        <a:t>63%</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9117094"/>
      </p:ext>
    </p:extLst>
  </p:cSld>
  <p:clrMapOvr>
    <a:masterClrMapping/>
  </p:clrMapOvr>
  <p:transition spd="slow">
    <p:wedge/>
  </p:transition>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290380" cy="807811"/>
          </a:xfrm>
          <a:prstGeom prst="roundRect">
            <a:avLst>
              <a:gd name="adj" fmla="val 48485"/>
            </a:avLst>
          </a:prstGeom>
          <a:ln>
            <a:headEnd type="none" w="med" len="med"/>
            <a:tailEnd type="none" w="med" len="med"/>
          </a:ln>
        </p:spPr>
        <p:style>
          <a:lnRef idx="1">
            <a:schemeClr val="dk1"/>
          </a:lnRef>
          <a:fillRef idx="3">
            <a:schemeClr val="dk1"/>
          </a:fillRef>
          <a:effectRef idx="2">
            <a:schemeClr val="dk1"/>
          </a:effectRef>
          <a:fontRef idx="minor">
            <a:schemeClr val="lt1"/>
          </a:fontRef>
        </p:style>
        <p:txBody>
          <a:bodyPr anchor="ctr"/>
          <a:lstStyle/>
          <a:p>
            <a:pPr algn="ctr">
              <a:defRPr/>
            </a:pPr>
            <a:r>
              <a:rPr lang="en-US" sz="2400" b="1" dirty="0" smtClean="0">
                <a:effectLst>
                  <a:outerShdw blurRad="38100" dist="38100" dir="2700000" algn="tl">
                    <a:srgbClr val="C0C0C0"/>
                  </a:outerShdw>
                </a:effectLst>
                <a:latin typeface="Arial Black" pitchFamily="34" charset="0"/>
                <a:cs typeface="Arial" panose="020B0604020202020204" pitchFamily="34" charset="0"/>
              </a:rPr>
              <a:t>Project and Year-wise Number of  WUA Targeted, Created and Registered  </a:t>
            </a:r>
            <a:endParaRPr lang="en-US" sz="2400" b="1" dirty="0">
              <a:latin typeface="Arial Black" pitchFamily="34" charset="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59735009"/>
              </p:ext>
            </p:extLst>
          </p:nvPr>
        </p:nvGraphicFramePr>
        <p:xfrm>
          <a:off x="487560" y="1669142"/>
          <a:ext cx="8880575" cy="4717370"/>
        </p:xfrm>
        <a:graphic>
          <a:graphicData uri="http://schemas.openxmlformats.org/drawingml/2006/table">
            <a:tbl>
              <a:tblPr/>
              <a:tblGrid>
                <a:gridCol w="644754"/>
                <a:gridCol w="1678793"/>
                <a:gridCol w="1277343"/>
                <a:gridCol w="1243060"/>
                <a:gridCol w="1025174"/>
                <a:gridCol w="1101575"/>
                <a:gridCol w="1012848"/>
                <a:gridCol w="897028"/>
              </a:tblGrid>
              <a:tr h="1561939">
                <a:tc>
                  <a:txBody>
                    <a:bodyPr/>
                    <a:lstStyle/>
                    <a:p>
                      <a:pPr algn="ctr" fontAlgn="t"/>
                      <a:r>
                        <a:rPr lang="en-US" sz="1800" b="1" i="0" u="none" strike="noStrike" dirty="0" smtClean="0">
                          <a:solidFill>
                            <a:schemeClr val="tx1"/>
                          </a:solidFill>
                          <a:latin typeface="Arial" pitchFamily="34" charset="0"/>
                          <a:cs typeface="Arial" pitchFamily="34" charset="0"/>
                        </a:rPr>
                        <a:t>State Name </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Project</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No. of Targeted WUA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No. of WUA Created </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2019-20</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611099">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kern="1200" dirty="0" smtClean="0">
                          <a:solidFill>
                            <a:srgbClr val="000000"/>
                          </a:solidFill>
                          <a:effectLst/>
                          <a:latin typeface="Arial Black" pitchFamily="34" charset="0"/>
                          <a:ea typeface="+mn-ea"/>
                          <a:cs typeface="Arial" panose="020B0604020202020204" pitchFamily="34" charset="0"/>
                        </a:rPr>
                        <a:t>Jammu &amp; Kashmir </a:t>
                      </a:r>
                    </a:p>
                    <a:p>
                      <a:pPr marL="0" algn="ctr" defTabSz="914400" rtl="0" eaLnBrk="1" fontAlgn="ctr" latinLnBrk="0" hangingPunct="1"/>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Tral</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544332">
                <a:tc vMerge="1">
                  <a:txBody>
                    <a:bodyPr/>
                    <a:lstStyle/>
                    <a:p>
                      <a:pPr algn="ctr" rtl="0" fontAlgn="ctr"/>
                      <a:endParaRPr lang="en-IN" sz="1600" b="1" i="0" u="none" strike="noStrike" dirty="0">
                        <a:solidFill>
                          <a:srgbClr val="000000"/>
                        </a:solidFill>
                        <a:effectLst/>
                        <a:latin typeface="+mn-lt"/>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Rajpora</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endParaRPr lang="en-IN" sz="1600" b="1" i="0" u="none" strike="noStrike" kern="120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4091971"/>
      </p:ext>
    </p:extLst>
  </p:cSld>
  <p:clrMapOvr>
    <a:masterClrMapping/>
  </p:clrMapOvr>
  <p:transition spd="slow">
    <p:wedge/>
  </p:transition>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626659" cy="807811"/>
          </a:xfrm>
          <a:prstGeom prst="roundRect">
            <a:avLst>
              <a:gd name="adj" fmla="val 48485"/>
            </a:avLst>
          </a:prstGeom>
          <a:ln>
            <a:headEnd type="none" w="med" len="med"/>
            <a:tailEnd type="none" w="med" len="med"/>
          </a:ln>
        </p:spPr>
        <p:style>
          <a:lnRef idx="1">
            <a:schemeClr val="dk1"/>
          </a:lnRef>
          <a:fillRef idx="3">
            <a:schemeClr val="dk1"/>
          </a:fillRef>
          <a:effectRef idx="2">
            <a:schemeClr val="dk1"/>
          </a:effectRef>
          <a:fontRef idx="minor">
            <a:schemeClr val="lt1"/>
          </a:fontRef>
        </p:style>
        <p:txBody>
          <a:bodyPr anchor="ctr"/>
          <a:lstStyle/>
          <a:p>
            <a:pPr algn="ctr">
              <a:defRPr/>
            </a:pPr>
            <a:r>
              <a:rPr lang="en-US" sz="2800" b="1" dirty="0" smtClean="0">
                <a:effectLst>
                  <a:outerShdw blurRad="38100" dist="38100" dir="2700000" algn="tl">
                    <a:srgbClr val="C0C0C0"/>
                  </a:outerShdw>
                </a:effectLst>
                <a:cs typeface="Arial" panose="020B0604020202020204" pitchFamily="34" charset="0"/>
              </a:rPr>
              <a:t>State,  Project and Year-wise Financial  Progress </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664499635"/>
              </p:ext>
            </p:extLst>
          </p:nvPr>
        </p:nvGraphicFramePr>
        <p:xfrm>
          <a:off x="499172" y="1669144"/>
          <a:ext cx="9031490" cy="4788806"/>
        </p:xfrm>
        <a:graphic>
          <a:graphicData uri="http://schemas.openxmlformats.org/drawingml/2006/table">
            <a:tbl>
              <a:tblPr/>
              <a:tblGrid>
                <a:gridCol w="589521"/>
                <a:gridCol w="1721405"/>
                <a:gridCol w="951087"/>
                <a:gridCol w="1067991"/>
                <a:gridCol w="986731"/>
                <a:gridCol w="963513"/>
                <a:gridCol w="963514"/>
                <a:gridCol w="835819"/>
                <a:gridCol w="951909"/>
              </a:tblGrid>
              <a:tr h="1765219">
                <a:tc>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Project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Target </a:t>
                      </a:r>
                    </a:p>
                    <a:p>
                      <a:pPr algn="ctr" fontAlgn="t"/>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2017-18</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 Financial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 of Financial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r>
              <a:tr h="1336051">
                <a:tc rowSpan="2">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Jammu &amp; Kashmir </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Rajpora</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361.28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154.00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122.00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276.00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76%</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687536">
                <a:tc vMerge="1">
                  <a:txBody>
                    <a:bodyPr/>
                    <a:lstStyle/>
                    <a:p>
                      <a:pPr algn="ctr" rtl="0" fontAlgn="ctr"/>
                      <a:endParaRPr lang="en-IN" sz="1600" b="1" i="0" u="none" strike="noStrike" dirty="0">
                        <a:solidFill>
                          <a:srgbClr val="000000"/>
                        </a:solidFill>
                        <a:effectLst/>
                        <a:latin typeface="+mn-lt"/>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Tral</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endParaRPr lang="en-IN" sz="1600" b="1" i="0" u="none" strike="noStrike" kern="120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616.07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169.00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135.00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304.00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49%</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1651488"/>
      </p:ext>
    </p:extLst>
  </p:cSld>
  <p:clrMapOvr>
    <a:masterClrMapping/>
  </p:clrMapOvr>
  <p:transition spd="slow">
    <p:wedge/>
  </p:transition>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695041" y="285751"/>
            <a:ext cx="8533791" cy="859744"/>
          </a:xfrm>
          <a:prstGeom prst="roundRect">
            <a:avLst>
              <a:gd name="adj" fmla="val 48485"/>
            </a:avLst>
          </a:prstGeom>
          <a:ln>
            <a:headEnd type="none" w="med" len="med"/>
            <a:tailEnd type="none" w="med" len="med"/>
          </a:ln>
        </p:spPr>
        <p:style>
          <a:lnRef idx="1">
            <a:schemeClr val="accent3"/>
          </a:lnRef>
          <a:fillRef idx="3">
            <a:schemeClr val="accent3"/>
          </a:fillRef>
          <a:effectRef idx="2">
            <a:schemeClr val="accent3"/>
          </a:effectRef>
          <a:fontRef idx="minor">
            <a:schemeClr val="lt1"/>
          </a:fontRef>
        </p:style>
        <p:txBody>
          <a:bodyPr anchor="ctr"/>
          <a:lstStyle/>
          <a:p>
            <a:pPr algn="ctr">
              <a:defRPr/>
            </a:pPr>
            <a:r>
              <a:rPr lang="en-US" sz="3600" b="1" dirty="0" smtClean="0">
                <a:effectLst>
                  <a:outerShdw blurRad="38100" dist="38100" dir="2700000" algn="tl">
                    <a:srgbClr val="C0C0C0"/>
                  </a:outerShdw>
                </a:effectLst>
                <a:cs typeface="Arial" panose="020B0604020202020204" pitchFamily="34" charset="0"/>
              </a:rPr>
              <a:t>State and Year-wise Financial  Progress </a:t>
            </a:r>
            <a:endParaRPr lang="en-US" sz="36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100789288"/>
              </p:ext>
            </p:extLst>
          </p:nvPr>
        </p:nvGraphicFramePr>
        <p:xfrm>
          <a:off x="533996" y="1814513"/>
          <a:ext cx="8752885" cy="4429125"/>
        </p:xfrm>
        <a:graphic>
          <a:graphicData uri="http://schemas.openxmlformats.org/drawingml/2006/table">
            <a:tbl>
              <a:tblPr/>
              <a:tblGrid>
                <a:gridCol w="592039"/>
                <a:gridCol w="1102817"/>
                <a:gridCol w="893863"/>
                <a:gridCol w="1079598"/>
                <a:gridCol w="998339"/>
                <a:gridCol w="1056382"/>
                <a:gridCol w="1067991"/>
                <a:gridCol w="1033164"/>
                <a:gridCol w="928692"/>
              </a:tblGrid>
              <a:tr h="1441096">
                <a:tc>
                  <a:txBody>
                    <a:bodyPr/>
                    <a:lstStyle/>
                    <a:p>
                      <a:pPr algn="ctr" fontAlgn="t"/>
                      <a:r>
                        <a:rPr lang="en-US" sz="1600" b="1" i="0" u="none" strike="noStrike" dirty="0" err="1" smtClean="0">
                          <a:solidFill>
                            <a:schemeClr val="tx1"/>
                          </a:solidFill>
                          <a:latin typeface="Arial" pitchFamily="34" charset="0"/>
                          <a:cs typeface="Arial" pitchFamily="34" charset="0"/>
                        </a:rPr>
                        <a:t>S.No</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Target </a:t>
                      </a:r>
                    </a:p>
                    <a:p>
                      <a:pPr algn="ctr" fontAlgn="t"/>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2017-18</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 Financial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 of Financial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r>
              <a:tr h="2988029">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01.</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just"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Jammu &amp; Kashmir </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977.35</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323.00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193.00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516.00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52%</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38980907"/>
      </p:ext>
    </p:extLst>
  </p:cSld>
  <p:clrMapOvr>
    <a:masterClrMapping/>
  </p:clrMapOvr>
  <p:transition spd="slow">
    <p:wedge/>
  </p:transition>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4"/>
            <a:ext cx="8464139" cy="850674"/>
          </a:xfrm>
          <a:prstGeom prst="roundRect">
            <a:avLst>
              <a:gd name="adj" fmla="val 48485"/>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3600" b="1" dirty="0" smtClean="0">
                <a:effectLst>
                  <a:outerShdw blurRad="38100" dist="38100" dir="2700000" algn="tl">
                    <a:srgbClr val="C0C0C0"/>
                  </a:outerShdw>
                </a:effectLst>
                <a:cs typeface="Arial" panose="020B0604020202020204" pitchFamily="34" charset="0"/>
              </a:rPr>
              <a:t>State,  Project and Year-wise CA Released </a:t>
            </a:r>
            <a:endParaRPr lang="en-US" sz="36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306841721"/>
              </p:ext>
            </p:extLst>
          </p:nvPr>
        </p:nvGraphicFramePr>
        <p:xfrm>
          <a:off x="661690" y="1669144"/>
          <a:ext cx="8927029" cy="4617356"/>
        </p:xfrm>
        <a:graphic>
          <a:graphicData uri="http://schemas.openxmlformats.org/drawingml/2006/table">
            <a:tbl>
              <a:tblPr/>
              <a:tblGrid>
                <a:gridCol w="615256"/>
                <a:gridCol w="1230511"/>
                <a:gridCol w="963514"/>
                <a:gridCol w="940296"/>
                <a:gridCol w="905470"/>
                <a:gridCol w="893862"/>
                <a:gridCol w="963515"/>
                <a:gridCol w="789382"/>
                <a:gridCol w="731342"/>
                <a:gridCol w="893881"/>
              </a:tblGrid>
              <a:tr h="1574327">
                <a:tc>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Project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Targeted CA </a:t>
                      </a:r>
                    </a:p>
                    <a:p>
                      <a:pPr algn="ctr" fontAlgn="t"/>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2015-2016</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600" b="1" i="0" u="none" strike="noStrike" dirty="0" smtClean="0">
                          <a:solidFill>
                            <a:schemeClr val="tx1"/>
                          </a:solidFill>
                          <a:latin typeface="Arial" pitchFamily="34" charset="0"/>
                          <a:cs typeface="Arial" pitchFamily="34" charset="0"/>
                        </a:rPr>
                        <a:t>2017-18 </a:t>
                      </a:r>
                      <a:r>
                        <a:rPr lang="en-US" sz="1600" b="1" i="0" u="none" strike="noStrike" dirty="0" smtClean="0">
                          <a:solidFill>
                            <a:schemeClr val="tx1"/>
                          </a:solidFill>
                          <a:latin typeface="Arial" pitchFamily="34" charset="0"/>
                          <a:cs typeface="Arial" pitchFamily="34" charset="0"/>
                        </a:rPr>
                        <a:t>(</a:t>
                      </a:r>
                      <a:r>
                        <a:rPr lang="en-US" sz="1600" b="1" i="0" u="none" strike="noStrike" dirty="0" err="1" smtClean="0">
                          <a:solidFill>
                            <a:schemeClr val="tx1"/>
                          </a:solidFill>
                          <a:latin typeface="Arial" pitchFamily="34" charset="0"/>
                          <a:cs typeface="Arial" pitchFamily="34" charset="0"/>
                        </a:rPr>
                        <a:t>Rs.Lakhs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2019-20 (Rs.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 CA Release</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 of CA Release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520806">
                <a:tc rowSpan="2">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Jammu &amp; Kashmir </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Rajpora</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a:t>
                      </a:r>
                      <a:r>
                        <a:rPr lang="en-US" sz="1600" b="1" i="0" u="none" strike="noStrike" kern="1200" dirty="0" smtClean="0">
                          <a:solidFill>
                            <a:srgbClr val="000000"/>
                          </a:solidFill>
                          <a:effectLst/>
                          <a:latin typeface="Arial Black" pitchFamily="34" charset="0"/>
                          <a:ea typeface="+mn-ea"/>
                          <a:cs typeface="Arial" panose="020B0604020202020204" pitchFamily="34" charset="0"/>
                        </a:rPr>
                        <a:t>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152.12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85.00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37.00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122.00</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80%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522223">
                <a:tc vMerge="1">
                  <a:txBody>
                    <a:bodyPr/>
                    <a:lstStyle/>
                    <a:p>
                      <a:pPr algn="ctr" rtl="0" fontAlgn="ctr"/>
                      <a:endParaRPr lang="en-IN" sz="1600" b="1" i="0" u="none" strike="noStrike" dirty="0">
                        <a:solidFill>
                          <a:srgbClr val="000000"/>
                        </a:solidFill>
                        <a:effectLst/>
                        <a:latin typeface="+mn-lt"/>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Tral</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endParaRPr lang="en-IN" sz="1600" b="1" i="0" u="none" strike="noStrike" kern="120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301.07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64.00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71.00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135.00</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44%</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920735"/>
      </p:ext>
    </p:extLst>
  </p:cSld>
  <p:clrMapOvr>
    <a:masterClrMapping/>
  </p:clrMapOvr>
  <p:transition spd="slow">
    <p:wedge/>
  </p:transition>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314326"/>
            <a:ext cx="8290380" cy="859745"/>
          </a:xfrm>
          <a:prstGeom prst="roundRect">
            <a:avLst>
              <a:gd name="adj" fmla="val 48485"/>
            </a:avLst>
          </a:prstGeom>
          <a:ln>
            <a:headEnd type="none" w="med" len="med"/>
            <a:tailEnd type="none" w="med" len="med"/>
          </a:ln>
        </p:spPr>
        <p:style>
          <a:lnRef idx="1">
            <a:schemeClr val="accent3"/>
          </a:lnRef>
          <a:fillRef idx="3">
            <a:schemeClr val="accent3"/>
          </a:fillRef>
          <a:effectRef idx="2">
            <a:schemeClr val="accent3"/>
          </a:effectRef>
          <a:fontRef idx="minor">
            <a:schemeClr val="lt1"/>
          </a:fontRef>
        </p:style>
        <p:txBody>
          <a:bodyPr anchor="ctr"/>
          <a:lstStyle/>
          <a:p>
            <a:pPr algn="ctr">
              <a:defRPr/>
            </a:pPr>
            <a:r>
              <a:rPr lang="en-US" sz="3600" b="1" dirty="0" smtClean="0">
                <a:effectLst>
                  <a:outerShdw blurRad="38100" dist="38100" dir="2700000" algn="tl">
                    <a:srgbClr val="C0C0C0"/>
                  </a:outerShdw>
                </a:effectLst>
                <a:latin typeface="Arial" pitchFamily="34" charset="0"/>
                <a:cs typeface="Arial" pitchFamily="34" charset="0"/>
              </a:rPr>
              <a:t>State and Year-wise CA Released  </a:t>
            </a:r>
            <a:endParaRPr lang="en-US" sz="3600" b="1" dirty="0">
              <a:latin typeface="Arial" pitchFamily="34" charset="0"/>
              <a:cs typeface="Arial"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996557525"/>
              </p:ext>
            </p:extLst>
          </p:nvPr>
        </p:nvGraphicFramePr>
        <p:xfrm>
          <a:off x="696514" y="1669144"/>
          <a:ext cx="8636793" cy="4631644"/>
        </p:xfrm>
        <a:graphic>
          <a:graphicData uri="http://schemas.openxmlformats.org/drawingml/2006/table">
            <a:tbl>
              <a:tblPr/>
              <a:tblGrid>
                <a:gridCol w="623023"/>
                <a:gridCol w="1757056"/>
                <a:gridCol w="1496563"/>
                <a:gridCol w="1568686"/>
                <a:gridCol w="1550655"/>
                <a:gridCol w="1640810"/>
              </a:tblGrid>
              <a:tr h="1488394">
                <a:tc>
                  <a:txBody>
                    <a:bodyPr/>
                    <a:lstStyle/>
                    <a:p>
                      <a:pPr algn="ctr" fontAlgn="t"/>
                      <a:r>
                        <a:rPr lang="en-US" sz="2000" b="1" i="0" u="none" strike="noStrike" dirty="0" err="1" smtClean="0">
                          <a:solidFill>
                            <a:schemeClr val="tx1"/>
                          </a:solidFill>
                          <a:latin typeface="Berlin Sans FB Demi" pitchFamily="34" charset="0"/>
                          <a:cs typeface="Arial" pitchFamily="34" charset="0"/>
                        </a:rPr>
                        <a:t>S.No</a:t>
                      </a:r>
                      <a:r>
                        <a:rPr lang="en-US" sz="2000" b="1" i="0" u="none" strike="noStrike" dirty="0" smtClean="0">
                          <a:solidFill>
                            <a:schemeClr val="tx1"/>
                          </a:solidFill>
                          <a:latin typeface="Berlin Sans FB Demi" pitchFamily="34" charset="0"/>
                          <a:cs typeface="Arial" pitchFamily="34" charset="0"/>
                        </a:rPr>
                        <a:t>.</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2000" b="1" i="0" u="none" strike="noStrike" dirty="0" smtClean="0">
                          <a:solidFill>
                            <a:schemeClr val="tx1"/>
                          </a:solidFill>
                          <a:latin typeface="Berlin Sans FB Demi" pitchFamily="34" charset="0"/>
                          <a:cs typeface="Arial" pitchFamily="34" charset="0"/>
                        </a:rPr>
                        <a:t>State Name </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2000" b="1" i="0" u="none" strike="noStrike" dirty="0" smtClean="0">
                          <a:solidFill>
                            <a:schemeClr val="tx1"/>
                          </a:solidFill>
                          <a:latin typeface="Berlin Sans FB Demi" pitchFamily="34" charset="0"/>
                          <a:cs typeface="Arial" pitchFamily="34" charset="0"/>
                        </a:rPr>
                        <a:t>2016-17</a:t>
                      </a:r>
                    </a:p>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chemeClr val="tx1"/>
                          </a:solidFill>
                          <a:latin typeface="Berlin Sans FB Demi" pitchFamily="34" charset="0"/>
                          <a:cs typeface="Arial" pitchFamily="34" charset="0"/>
                        </a:rPr>
                        <a:t>(Rs. </a:t>
                      </a:r>
                      <a:r>
                        <a:rPr lang="en-US" sz="2000" b="1" i="0" u="none" strike="noStrike" dirty="0" err="1" smtClean="0">
                          <a:solidFill>
                            <a:schemeClr val="tx1"/>
                          </a:solidFill>
                          <a:latin typeface="Berlin Sans FB Demi" pitchFamily="34" charset="0"/>
                          <a:cs typeface="Arial" pitchFamily="34" charset="0"/>
                        </a:rPr>
                        <a:t>Lakhs</a:t>
                      </a:r>
                      <a:r>
                        <a:rPr lang="en-US" sz="2000" b="1" i="0" u="none" strike="noStrike" dirty="0" smtClean="0">
                          <a:solidFill>
                            <a:schemeClr val="tx1"/>
                          </a:solidFill>
                          <a:latin typeface="Berlin Sans FB Demi" pitchFamily="34" charset="0"/>
                          <a:cs typeface="Arial" pitchFamily="34" charset="0"/>
                        </a:rPr>
                        <a:t>)</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2000" b="1" i="0" u="none" strike="noStrike" dirty="0" smtClean="0">
                          <a:solidFill>
                            <a:schemeClr val="tx1"/>
                          </a:solidFill>
                          <a:latin typeface="Berlin Sans FB Demi" pitchFamily="34" charset="0"/>
                          <a:cs typeface="Arial" pitchFamily="34" charset="0"/>
                        </a:rPr>
                        <a:t>2017-18</a:t>
                      </a:r>
                    </a:p>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chemeClr val="tx1"/>
                          </a:solidFill>
                          <a:latin typeface="Berlin Sans FB Demi" pitchFamily="34" charset="0"/>
                          <a:cs typeface="Arial" pitchFamily="34" charset="0"/>
                        </a:rPr>
                        <a:t>(Rs. </a:t>
                      </a:r>
                      <a:r>
                        <a:rPr lang="en-US" sz="2000" b="1" i="0" u="none" strike="noStrike" dirty="0" err="1" smtClean="0">
                          <a:solidFill>
                            <a:schemeClr val="tx1"/>
                          </a:solidFill>
                          <a:latin typeface="Berlin Sans FB Demi" pitchFamily="34" charset="0"/>
                          <a:cs typeface="Arial" pitchFamily="34" charset="0"/>
                        </a:rPr>
                        <a:t>Lakhs</a:t>
                      </a:r>
                      <a:r>
                        <a:rPr lang="en-US" sz="2000" b="1" i="0" u="none" strike="noStrike" dirty="0" smtClean="0">
                          <a:solidFill>
                            <a:schemeClr val="tx1"/>
                          </a:solidFill>
                          <a:latin typeface="Berlin Sans FB Demi" pitchFamily="34" charset="0"/>
                          <a:cs typeface="Arial" pitchFamily="34" charset="0"/>
                        </a:rPr>
                        <a:t>)</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2000" b="1" i="0" u="none" strike="noStrike" dirty="0" smtClean="0">
                          <a:solidFill>
                            <a:schemeClr val="tx1"/>
                          </a:solidFill>
                          <a:latin typeface="Berlin Sans FB Demi"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chemeClr val="tx1"/>
                          </a:solidFill>
                          <a:latin typeface="Berlin Sans FB Demi" pitchFamily="34" charset="0"/>
                          <a:cs typeface="Arial" pitchFamily="34" charset="0"/>
                        </a:rPr>
                        <a:t>(Rs. </a:t>
                      </a:r>
                      <a:r>
                        <a:rPr lang="en-US" sz="2000" b="1" i="0" u="none" strike="noStrike" dirty="0" err="1" smtClean="0">
                          <a:solidFill>
                            <a:schemeClr val="tx1"/>
                          </a:solidFill>
                          <a:latin typeface="Berlin Sans FB Demi" pitchFamily="34" charset="0"/>
                          <a:cs typeface="Arial" pitchFamily="34" charset="0"/>
                        </a:rPr>
                        <a:t>Lakhs</a:t>
                      </a:r>
                      <a:r>
                        <a:rPr lang="en-US" sz="2000" b="1" i="0" u="none" strike="noStrike" dirty="0" smtClean="0">
                          <a:solidFill>
                            <a:schemeClr val="tx1"/>
                          </a:solidFill>
                          <a:latin typeface="Berlin Sans FB Demi" pitchFamily="34" charset="0"/>
                          <a:cs typeface="Arial" pitchFamily="34" charset="0"/>
                        </a:rPr>
                        <a:t>)</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2000" b="1" i="0" u="none" strike="noStrike" dirty="0" smtClean="0">
                          <a:solidFill>
                            <a:schemeClr val="tx1"/>
                          </a:solidFill>
                          <a:latin typeface="Berlin Sans FB Demi"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chemeClr val="tx1"/>
                          </a:solidFill>
                          <a:latin typeface="Berlin Sans FB Demi" pitchFamily="34" charset="0"/>
                          <a:cs typeface="Arial" pitchFamily="34" charset="0"/>
                        </a:rPr>
                        <a:t>(Rs. </a:t>
                      </a:r>
                      <a:r>
                        <a:rPr lang="en-US" sz="2000" b="1" i="0" u="none" strike="noStrike" dirty="0" err="1" smtClean="0">
                          <a:solidFill>
                            <a:schemeClr val="tx1"/>
                          </a:solidFill>
                          <a:latin typeface="Berlin Sans FB Demi" pitchFamily="34" charset="0"/>
                          <a:cs typeface="Arial" pitchFamily="34" charset="0"/>
                        </a:rPr>
                        <a:t>Lakhs</a:t>
                      </a:r>
                      <a:r>
                        <a:rPr lang="en-US" sz="2000" b="1" i="0" u="none" strike="noStrike" dirty="0" smtClean="0">
                          <a:solidFill>
                            <a:schemeClr val="tx1"/>
                          </a:solidFill>
                          <a:latin typeface="Berlin Sans FB Demi" pitchFamily="34" charset="0"/>
                          <a:cs typeface="Arial" pitchFamily="34" charset="0"/>
                        </a:rPr>
                        <a:t>)</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143250">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01.</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just"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Jammu and Kashmir </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149.00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108.00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49934137"/>
      </p:ext>
    </p:extLst>
  </p:cSld>
  <p:clrMapOvr>
    <a:masterClrMapping/>
  </p:clrMapOvr>
  <p:transition spd="slow">
    <p:wedge/>
  </p:transition>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464139" cy="822099"/>
          </a:xfrm>
          <a:prstGeom prst="roundRect">
            <a:avLst>
              <a:gd name="adj" fmla="val 48485"/>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3600" b="1" dirty="0" smtClean="0">
                <a:effectLst>
                  <a:outerShdw blurRad="38100" dist="38100" dir="2700000" algn="tl">
                    <a:srgbClr val="C0C0C0"/>
                  </a:outerShdw>
                </a:effectLst>
                <a:latin typeface="Berlin Sans FB Demi" pitchFamily="34" charset="0"/>
                <a:cs typeface="Arial" panose="020B0604020202020204" pitchFamily="34" charset="0"/>
              </a:rPr>
              <a:t>Project and Year-wise MI Progress </a:t>
            </a:r>
            <a:endParaRPr lang="en-US" sz="3600" b="1" dirty="0">
              <a:latin typeface="Berlin Sans FB Demi" pitchFamily="34" charset="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252121399"/>
              </p:ext>
            </p:extLst>
          </p:nvPr>
        </p:nvGraphicFramePr>
        <p:xfrm>
          <a:off x="510778" y="1669144"/>
          <a:ext cx="9077934" cy="4831668"/>
        </p:xfrm>
        <a:graphic>
          <a:graphicData uri="http://schemas.openxmlformats.org/drawingml/2006/table">
            <a:tbl>
              <a:tblPr/>
              <a:tblGrid>
                <a:gridCol w="592553"/>
                <a:gridCol w="1369301"/>
                <a:gridCol w="998339"/>
                <a:gridCol w="1044773"/>
                <a:gridCol w="975122"/>
                <a:gridCol w="1044773"/>
                <a:gridCol w="1033164"/>
                <a:gridCol w="975122"/>
                <a:gridCol w="1044787"/>
              </a:tblGrid>
              <a:tr h="1319476">
                <a:tc rowSpan="2">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chemeClr val="tx1"/>
                          </a:solidFill>
                          <a:latin typeface="Arial" pitchFamily="34" charset="0"/>
                          <a:cs typeface="Arial" pitchFamily="34" charset="0"/>
                        </a:rPr>
                        <a:t>Project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chemeClr val="tx1"/>
                          </a:solidFill>
                          <a:latin typeface="Arial" pitchFamily="34" charset="0"/>
                          <a:cs typeface="Arial" pitchFamily="34" charset="0"/>
                        </a:rPr>
                        <a:t>Targeted MI </a:t>
                      </a:r>
                    </a:p>
                    <a:p>
                      <a:pPr algn="ctr" fontAlgn="t"/>
                      <a:r>
                        <a:rPr lang="en-US" sz="1600" b="1" i="0" u="none" strike="noStrike" dirty="0" smtClean="0">
                          <a:solidFill>
                            <a:schemeClr val="tx1"/>
                          </a:solidFill>
                          <a:latin typeface="Arial" pitchFamily="34" charset="0"/>
                          <a:cs typeface="Arial" pitchFamily="34" charset="0"/>
                        </a:rPr>
                        <a:t>(Th. Ha.)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600" b="1" i="0" u="none" strike="noStrike" dirty="0" smtClean="0">
                          <a:solidFill>
                            <a:schemeClr val="tx1"/>
                          </a:solidFill>
                          <a:latin typeface="Arial" pitchFamily="34" charset="0"/>
                          <a:cs typeface="Arial" pitchFamily="34" charset="0"/>
                        </a:rPr>
                        <a:t>CA Targeted For MI </a:t>
                      </a:r>
                    </a:p>
                    <a:p>
                      <a:pPr algn="ctr" fontAlgn="t"/>
                      <a:r>
                        <a:rPr lang="en-IN" sz="1600" b="1" i="0" u="none" strike="noStrike" dirty="0" smtClean="0">
                          <a:solidFill>
                            <a:schemeClr val="tx1"/>
                          </a:solidFill>
                          <a:latin typeface="Arial" pitchFamily="34" charset="0"/>
                          <a:cs typeface="Arial" pitchFamily="34" charset="0"/>
                        </a:rPr>
                        <a:t>(Rs.)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algn="ctr" fontAlgn="t"/>
                      <a:r>
                        <a:rPr lang="en-US" sz="1600" b="1" i="0" u="none" strike="noStrike" dirty="0" smtClean="0">
                          <a:solidFill>
                            <a:schemeClr val="tx1"/>
                          </a:solidFill>
                          <a:latin typeface="Arial" pitchFamily="34" charset="0"/>
                          <a:cs typeface="Arial" pitchFamily="34" charset="0"/>
                        </a:rPr>
                        <a:t>MI works under</a:t>
                      </a:r>
                      <a:r>
                        <a:rPr lang="en-US" sz="1600" b="1" i="0" u="none" strike="noStrike" baseline="0" dirty="0" smtClean="0">
                          <a:solidFill>
                            <a:schemeClr val="tx1"/>
                          </a:solidFill>
                          <a:latin typeface="Arial" pitchFamily="34" charset="0"/>
                          <a:cs typeface="Arial" pitchFamily="34" charset="0"/>
                        </a:rPr>
                        <a:t> taken (as per CA Proposed)</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600" b="1" i="0" u="none" strike="noStrike" dirty="0">
                        <a:solidFill>
                          <a:schemeClr val="tx1"/>
                        </a:solidFill>
                        <a:latin typeface="Arial" pitchFamily="34" charset="0"/>
                        <a:cs typeface="Arial" pitchFamily="34" charset="0"/>
                      </a:endParaRPr>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chemeClr val="tx1"/>
                          </a:solidFill>
                          <a:latin typeface="Arial" pitchFamily="34" charset="0"/>
                          <a:cs typeface="Arial" pitchFamily="34" charset="0"/>
                        </a:rPr>
                        <a:t>Progress CCA</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chemeClr val="tx1"/>
                          </a:solidFill>
                          <a:latin typeface="Arial" pitchFamily="34" charset="0"/>
                          <a:cs typeface="Arial" pitchFamily="34" charset="0"/>
                        </a:rPr>
                        <a:t>% of MI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03610">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a:t>
                      </a:r>
                      <a:r>
                        <a:rPr lang="en-US" sz="1600" b="1" i="0" u="none" strike="noStrike" dirty="0" err="1" smtClean="0">
                          <a:solidFill>
                            <a:schemeClr val="tx1"/>
                          </a:solidFill>
                          <a:latin typeface="Arial" pitchFamily="34" charset="0"/>
                          <a:cs typeface="Arial" pitchFamily="34" charset="0"/>
                        </a:rPr>
                        <a:t>Th.Ha</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600" b="1" i="0" u="none" strike="noStrike" dirty="0" smtClean="0">
                          <a:solidFill>
                            <a:schemeClr val="tx1"/>
                          </a:solidFill>
                          <a:latin typeface="Arial" pitchFamily="34" charset="0"/>
                          <a:cs typeface="Arial" pitchFamily="34" charset="0"/>
                        </a:rPr>
                        <a:t>2017-18 </a:t>
                      </a:r>
                      <a:r>
                        <a:rPr lang="en-US" sz="1600" b="1" i="0" u="none" strike="noStrike" dirty="0" smtClean="0">
                          <a:solidFill>
                            <a:schemeClr val="tx1"/>
                          </a:solidFill>
                          <a:latin typeface="Arial" pitchFamily="34" charset="0"/>
                          <a:cs typeface="Arial" pitchFamily="34" charset="0"/>
                        </a:rPr>
                        <a:t>(</a:t>
                      </a:r>
                      <a:r>
                        <a:rPr lang="en-US" sz="1600" b="1" i="0" u="none" strike="noStrike" dirty="0" err="1" smtClean="0">
                          <a:solidFill>
                            <a:schemeClr val="tx1"/>
                          </a:solidFill>
                          <a:latin typeface="Arial" pitchFamily="34" charset="0"/>
                          <a:cs typeface="Arial" pitchFamily="34" charset="0"/>
                        </a:rPr>
                        <a:t>Th.Ha</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a:t>
                      </a:r>
                      <a:r>
                        <a:rPr lang="en-US" sz="1600" b="1" i="0" u="none" strike="noStrike" dirty="0" err="1" smtClean="0">
                          <a:solidFill>
                            <a:schemeClr val="tx1"/>
                          </a:solidFill>
                          <a:latin typeface="Arial" pitchFamily="34" charset="0"/>
                          <a:cs typeface="Arial" pitchFamily="34" charset="0"/>
                        </a:rPr>
                        <a:t>Th.Ha</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endParaRPr lang="en-IN"/>
                    </a:p>
                  </a:txBody>
                  <a:tcPr/>
                </a:tc>
              </a:tr>
              <a:tr h="1404291">
                <a:tc rowSpan="2">
                  <a:txBody>
                    <a:bodyPr/>
                    <a:lstStyle/>
                    <a:p>
                      <a:pPr marL="0" algn="ctr" defTabSz="914400" rtl="0" eaLnBrk="1" fontAlgn="ctr" latinLnBrk="0" hangingPunct="1"/>
                      <a:r>
                        <a:rPr lang="en-IN" sz="2000" b="1" i="0" u="none" strike="noStrike" kern="1200" dirty="0" smtClean="0">
                          <a:solidFill>
                            <a:srgbClr val="000000"/>
                          </a:solidFill>
                          <a:effectLst/>
                          <a:latin typeface="Arial Black" pitchFamily="34" charset="0"/>
                          <a:ea typeface="+mn-ea"/>
                          <a:cs typeface="Arial" panose="020B0604020202020204" pitchFamily="34" charset="0"/>
                        </a:rPr>
                        <a:t>Jammu &amp; Kashmir </a:t>
                      </a:r>
                      <a:endParaRPr lang="en-IN" sz="20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Rajpora</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a:t>
                      </a:r>
                      <a:r>
                        <a:rPr lang="en-US" sz="1600" b="1" i="0" u="none" strike="noStrike" kern="1200" dirty="0" smtClean="0">
                          <a:solidFill>
                            <a:srgbClr val="000000"/>
                          </a:solidFill>
                          <a:effectLst/>
                          <a:latin typeface="Arial Black" pitchFamily="34" charset="0"/>
                          <a:ea typeface="+mn-ea"/>
                          <a:cs typeface="Arial" panose="020B0604020202020204" pitchFamily="34" charset="0"/>
                        </a:rPr>
                        <a:t>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0.058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14.50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0.06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0.018</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31%</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404291">
                <a:tc vMerge="1">
                  <a:txBody>
                    <a:bodyPr/>
                    <a:lstStyle/>
                    <a:p>
                      <a:pPr algn="ctr" rtl="0" fontAlgn="ctr"/>
                      <a:endParaRPr lang="en-IN" sz="1600" b="1" i="0" u="none" strike="noStrike" dirty="0">
                        <a:solidFill>
                          <a:srgbClr val="000000"/>
                        </a:solidFill>
                        <a:effectLst/>
                        <a:latin typeface="+mn-lt"/>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Tral</a:t>
                      </a:r>
                      <a:r>
                        <a:rPr lang="en-US" sz="1600" b="1" i="0" u="none" strike="noStrike" kern="1200" dirty="0" smtClean="0">
                          <a:solidFill>
                            <a:srgbClr val="000000"/>
                          </a:solidFill>
                          <a:effectLst/>
                          <a:latin typeface="Arial Black" pitchFamily="34" charset="0"/>
                          <a:ea typeface="+mn-ea"/>
                          <a:cs typeface="Arial" panose="020B0604020202020204" pitchFamily="34" charset="0"/>
                        </a:rPr>
                        <a:t> Lift Irrigation</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Scheme</a:t>
                      </a:r>
                      <a:endParaRPr lang="en-IN" sz="1600" b="1" i="0" u="none" strike="noStrike" kern="120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0.141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35.25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0.04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0.035</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24.82%</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903555"/>
      </p:ext>
    </p:extLst>
  </p:cSld>
  <p:clrMapOvr>
    <a:masterClrMapping/>
  </p:clrMapOvr>
  <p:transition spd="slow">
    <p:wedge/>
  </p:transition>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7561" y="242888"/>
            <a:ext cx="8961834" cy="10144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5400" dirty="0" smtClean="0">
                <a:solidFill>
                  <a:schemeClr val="bg1"/>
                </a:solidFill>
                <a:latin typeface="Arial Black" pitchFamily="34" charset="0"/>
              </a:rPr>
              <a:t>Bottle Necks </a:t>
            </a:r>
            <a:endParaRPr lang="en-IN" sz="5400" dirty="0">
              <a:solidFill>
                <a:schemeClr val="bg1"/>
              </a:solidFill>
              <a:latin typeface="Arial Black" pitchFamily="34" charset="0"/>
            </a:endParaRPr>
          </a:p>
        </p:txBody>
      </p:sp>
      <p:sp>
        <p:nvSpPr>
          <p:cNvPr id="5" name="Rounded Rectangle 4"/>
          <p:cNvSpPr/>
          <p:nvPr/>
        </p:nvSpPr>
        <p:spPr>
          <a:xfrm>
            <a:off x="533996" y="1243013"/>
            <a:ext cx="8903792" cy="508635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IN" sz="3200" dirty="0" smtClean="0">
                <a:latin typeface="Baskerville Old Face" pitchFamily="18" charset="0"/>
              </a:rPr>
              <a:t>In adequate and untimely release of funds which effects physical as well as financial progress. </a:t>
            </a:r>
            <a:endParaRPr lang="en-IN" sz="3200" dirty="0">
              <a:latin typeface="Baskerville Old Face" pitchFamily="18" charset="0"/>
            </a:endParaRPr>
          </a:p>
        </p:txBody>
      </p:sp>
    </p:spTree>
    <p:extLst>
      <p:ext uri="{BB962C8B-B14F-4D97-AF65-F5344CB8AC3E}">
        <p14:creationId xmlns:p14="http://schemas.microsoft.com/office/powerpoint/2010/main" val="3180216862"/>
      </p:ext>
    </p:extLst>
  </p:cSld>
  <p:clrMapOvr>
    <a:masterClrMapping/>
  </p:clrMapOvr>
  <p:transition>
    <p:wedg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C:\Users\ADMIN\Desktop\photo\WhatsApp Image 2020-02-22 at 1.06.39 AM.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2172" y="428626"/>
            <a:ext cx="4643438" cy="585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5" name="Picture 3" descr="C:\Users\ADMIN\Desktop\photo\WhatsApp Image 2020-02-22 at 1.06.40 AM.jpe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0391" y="428626"/>
            <a:ext cx="4643438" cy="585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Box 4"/>
          <p:cNvSpPr txBox="1">
            <a:spLocks noChangeArrowheads="1"/>
          </p:cNvSpPr>
          <p:nvPr/>
        </p:nvSpPr>
        <p:spPr bwMode="auto">
          <a:xfrm>
            <a:off x="2863454" y="6286500"/>
            <a:ext cx="3714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b="1">
                <a:latin typeface="Calibri" pitchFamily="34" charset="0"/>
              </a:rPr>
              <a:t>PENCH PROJECT</a:t>
            </a:r>
          </a:p>
        </p:txBody>
      </p:sp>
    </p:spTree>
    <p:extLst>
      <p:ext uri="{BB962C8B-B14F-4D97-AF65-F5344CB8AC3E}">
        <p14:creationId xmlns:p14="http://schemas.microsoft.com/office/powerpoint/2010/main" val="236930953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descr="E:\CWC Photo Rajpora Tral LIS\IMG-20190508-WA0009.jpg"/>
          <p:cNvPicPr>
            <a:picLocks noChangeAspect="1" noChangeArrowheads="1"/>
          </p:cNvPicPr>
          <p:nvPr/>
        </p:nvPicPr>
        <p:blipFill>
          <a:blip r:embed="rId2"/>
          <a:srcRect/>
          <a:stretch>
            <a:fillRect/>
          </a:stretch>
        </p:blipFill>
        <p:spPr bwMode="auto">
          <a:xfrm>
            <a:off x="580431" y="214313"/>
            <a:ext cx="8822531" cy="6300788"/>
          </a:xfrm>
          <a:prstGeom prst="rect">
            <a:avLst/>
          </a:prstGeom>
          <a:noFill/>
        </p:spPr>
      </p:pic>
    </p:spTree>
    <p:extLst>
      <p:ext uri="{BB962C8B-B14F-4D97-AF65-F5344CB8AC3E}">
        <p14:creationId xmlns:p14="http://schemas.microsoft.com/office/powerpoint/2010/main" val="2468911431"/>
      </p:ext>
    </p:extLst>
  </p:cSld>
  <p:clrMapOvr>
    <a:masterClrMapping/>
  </p:clrMapOvr>
  <p:transition>
    <p:wedge/>
  </p:transition>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E:\CWC Photo Rajpora Tral LIS\IMG-20190508-WA0019.jpg"/>
          <p:cNvPicPr>
            <a:picLocks noChangeAspect="1" noChangeArrowheads="1"/>
          </p:cNvPicPr>
          <p:nvPr/>
        </p:nvPicPr>
        <p:blipFill>
          <a:blip r:embed="rId2"/>
          <a:srcRect/>
          <a:stretch>
            <a:fillRect/>
          </a:stretch>
        </p:blipFill>
        <p:spPr bwMode="auto">
          <a:xfrm>
            <a:off x="684908" y="357189"/>
            <a:ext cx="8741271" cy="6200775"/>
          </a:xfrm>
          <a:prstGeom prst="rect">
            <a:avLst/>
          </a:prstGeom>
          <a:noFill/>
        </p:spPr>
      </p:pic>
    </p:spTree>
    <p:extLst>
      <p:ext uri="{BB962C8B-B14F-4D97-AF65-F5344CB8AC3E}">
        <p14:creationId xmlns:p14="http://schemas.microsoft.com/office/powerpoint/2010/main" val="2935319129"/>
      </p:ext>
    </p:extLst>
  </p:cSld>
  <p:clrMapOvr>
    <a:masterClrMapping/>
  </p:clrMapOvr>
  <p:transition>
    <p:wedge/>
  </p:transition>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4" descr="E:\CWC Photo Rajpora Tral LIS\IMG-20190508-WA0025.jpg"/>
          <p:cNvPicPr>
            <a:picLocks noChangeAspect="1" noChangeArrowheads="1"/>
          </p:cNvPicPr>
          <p:nvPr/>
        </p:nvPicPr>
        <p:blipFill>
          <a:blip r:embed="rId2"/>
          <a:srcRect/>
          <a:stretch>
            <a:fillRect/>
          </a:stretch>
        </p:blipFill>
        <p:spPr bwMode="auto">
          <a:xfrm>
            <a:off x="650082" y="285751"/>
            <a:ext cx="8671620" cy="6215063"/>
          </a:xfrm>
          <a:prstGeom prst="rect">
            <a:avLst/>
          </a:prstGeom>
          <a:noFill/>
        </p:spPr>
      </p:pic>
    </p:spTree>
    <p:extLst>
      <p:ext uri="{BB962C8B-B14F-4D97-AF65-F5344CB8AC3E}">
        <p14:creationId xmlns:p14="http://schemas.microsoft.com/office/powerpoint/2010/main" val="2492641267"/>
      </p:ext>
    </p:extLst>
  </p:cSld>
  <p:clrMapOvr>
    <a:masterClrMapping/>
  </p:clrMapOvr>
  <p:transition>
    <p:wedge/>
  </p:transition>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E:\NABCON PHOTO Rajpora\IMG-20200613-WA0114.jpg"/>
          <p:cNvPicPr>
            <a:picLocks noChangeAspect="1" noChangeArrowheads="1"/>
          </p:cNvPicPr>
          <p:nvPr/>
        </p:nvPicPr>
        <p:blipFill>
          <a:blip r:embed="rId2"/>
          <a:srcRect/>
          <a:stretch>
            <a:fillRect/>
          </a:stretch>
        </p:blipFill>
        <p:spPr bwMode="auto">
          <a:xfrm>
            <a:off x="522388" y="314326"/>
            <a:ext cx="8892182" cy="6086475"/>
          </a:xfrm>
          <a:prstGeom prst="rect">
            <a:avLst/>
          </a:prstGeom>
          <a:noFill/>
        </p:spPr>
      </p:pic>
    </p:spTree>
    <p:extLst>
      <p:ext uri="{BB962C8B-B14F-4D97-AF65-F5344CB8AC3E}">
        <p14:creationId xmlns:p14="http://schemas.microsoft.com/office/powerpoint/2010/main" val="2021507903"/>
      </p:ext>
    </p:extLst>
  </p:cSld>
  <p:clrMapOvr>
    <a:masterClrMapping/>
  </p:clrMapOvr>
  <p:transition>
    <p:wedge/>
  </p:transition>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E:\NABCON PHOTO Rajpora\IMG-20200613-WA0122.jpg"/>
          <p:cNvPicPr>
            <a:picLocks noChangeAspect="1" noChangeArrowheads="1"/>
          </p:cNvPicPr>
          <p:nvPr/>
        </p:nvPicPr>
        <p:blipFill>
          <a:blip r:embed="rId3"/>
          <a:srcRect/>
          <a:stretch>
            <a:fillRect/>
          </a:stretch>
        </p:blipFill>
        <p:spPr bwMode="auto">
          <a:xfrm>
            <a:off x="510779" y="342901"/>
            <a:ext cx="9008268" cy="6215063"/>
          </a:xfrm>
          <a:prstGeom prst="rect">
            <a:avLst/>
          </a:prstGeom>
          <a:noFill/>
        </p:spPr>
      </p:pic>
    </p:spTree>
    <p:extLst>
      <p:ext uri="{BB962C8B-B14F-4D97-AF65-F5344CB8AC3E}">
        <p14:creationId xmlns:p14="http://schemas.microsoft.com/office/powerpoint/2010/main" val="3773471932"/>
      </p:ext>
    </p:extLst>
  </p:cSld>
  <p:clrMapOvr>
    <a:masterClrMapping/>
  </p:clrMapOvr>
  <p:transition>
    <p:wedge/>
  </p:transition>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3" name="Picture 3" descr="E:\NABCON PHOTO Tral\IMG-20200614-WA0003.jpg"/>
          <p:cNvPicPr>
            <a:picLocks noChangeAspect="1" noChangeArrowheads="1"/>
          </p:cNvPicPr>
          <p:nvPr/>
        </p:nvPicPr>
        <p:blipFill>
          <a:blip r:embed="rId2"/>
          <a:srcRect/>
          <a:stretch>
            <a:fillRect/>
          </a:stretch>
        </p:blipFill>
        <p:spPr bwMode="auto">
          <a:xfrm>
            <a:off x="499170" y="342900"/>
            <a:ext cx="8961834" cy="6172201"/>
          </a:xfrm>
          <a:prstGeom prst="rect">
            <a:avLst/>
          </a:prstGeom>
          <a:noFill/>
        </p:spPr>
      </p:pic>
    </p:spTree>
    <p:extLst>
      <p:ext uri="{BB962C8B-B14F-4D97-AF65-F5344CB8AC3E}">
        <p14:creationId xmlns:p14="http://schemas.microsoft.com/office/powerpoint/2010/main" val="49147902"/>
      </p:ext>
    </p:extLst>
  </p:cSld>
  <p:clrMapOvr>
    <a:masterClrMapping/>
  </p:clrMapOvr>
  <p:transition>
    <p:wedge/>
  </p:transition>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orizontal Scroll 4"/>
          <p:cNvSpPr/>
          <p:nvPr/>
        </p:nvSpPr>
        <p:spPr>
          <a:xfrm>
            <a:off x="917080" y="428626"/>
            <a:ext cx="7998321" cy="5972175"/>
          </a:xfrm>
          <a:prstGeom prst="horizontalScroll">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IN" sz="11500" b="1" dirty="0" smtClean="0">
                <a:latin typeface="Berlin Sans FB" pitchFamily="34" charset="0"/>
              </a:rPr>
              <a:t>Thanks </a:t>
            </a:r>
            <a:endParaRPr lang="en-IN" sz="11500" b="1" dirty="0">
              <a:latin typeface="Berlin Sans FB" pitchFamily="34" charset="0"/>
            </a:endParaRPr>
          </a:p>
        </p:txBody>
      </p:sp>
    </p:spTree>
    <p:extLst>
      <p:ext uri="{BB962C8B-B14F-4D97-AF65-F5344CB8AC3E}">
        <p14:creationId xmlns:p14="http://schemas.microsoft.com/office/powerpoint/2010/main" val="2701794537"/>
      </p:ext>
    </p:extLst>
  </p:cSld>
  <p:clrMapOvr>
    <a:masterClrMapping/>
  </p:clrMapOvr>
  <p:transition>
    <p:wedge/>
  </p:transition>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orizontal Scroll 14"/>
          <p:cNvSpPr/>
          <p:nvPr/>
        </p:nvSpPr>
        <p:spPr>
          <a:xfrm>
            <a:off x="917079" y="190500"/>
            <a:ext cx="7903071" cy="6219825"/>
          </a:xfrm>
          <a:prstGeom prst="horizontalScroll">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en-IN" sz="3200" b="1" i="1" dirty="0" smtClean="0">
                <a:latin typeface="Blackadder ITC" pitchFamily="82" charset="0"/>
              </a:rPr>
              <a:t>Power Point Presentation </a:t>
            </a:r>
          </a:p>
          <a:p>
            <a:pPr algn="ctr"/>
            <a:r>
              <a:rPr lang="en-IN" sz="3200" b="1" i="1" dirty="0" smtClean="0"/>
              <a:t>for the meeting to be held under the Chairmanship of Secretary (</a:t>
            </a:r>
            <a:r>
              <a:rPr lang="en-IN" sz="3200" b="1" i="1" dirty="0" err="1" smtClean="0"/>
              <a:t>MoWR</a:t>
            </a:r>
            <a:r>
              <a:rPr lang="en-IN" sz="3200" b="1" i="1" dirty="0" smtClean="0"/>
              <a:t>, RD &amp; GR), Govt. of  India to review the progress of Command Area Development works of 99 prioritized projects. </a:t>
            </a:r>
          </a:p>
          <a:p>
            <a:pPr algn="ctr"/>
            <a:endParaRPr lang="en-IN" sz="3200" dirty="0" smtClean="0"/>
          </a:p>
          <a:p>
            <a:pPr algn="ctr"/>
            <a:r>
              <a:rPr lang="en-IN" sz="3200" b="1" dirty="0" err="1" smtClean="0">
                <a:solidFill>
                  <a:srgbClr val="002060"/>
                </a:solidFill>
                <a:latin typeface="Berlin Sans FB Demi" pitchFamily="34" charset="0"/>
              </a:rPr>
              <a:t>Ladakh</a:t>
            </a:r>
            <a:r>
              <a:rPr lang="en-IN" sz="3200" b="1" dirty="0" smtClean="0">
                <a:solidFill>
                  <a:srgbClr val="002060"/>
                </a:solidFill>
                <a:latin typeface="Berlin Sans FB Demi" pitchFamily="34" charset="0"/>
              </a:rPr>
              <a:t>(UT) </a:t>
            </a:r>
            <a:endParaRPr lang="en-IN" sz="3200" b="1" dirty="0">
              <a:solidFill>
                <a:srgbClr val="002060"/>
              </a:solidFill>
              <a:latin typeface="Berlin Sans FB Demi" pitchFamily="34" charset="0"/>
            </a:endParaRPr>
          </a:p>
        </p:txBody>
      </p:sp>
    </p:spTree>
    <p:extLst>
      <p:ext uri="{BB962C8B-B14F-4D97-AF65-F5344CB8AC3E}">
        <p14:creationId xmlns:p14="http://schemas.microsoft.com/office/powerpoint/2010/main" val="3741697610"/>
      </p:ext>
    </p:extLst>
  </p:cSld>
  <p:clrMapOvr>
    <a:masterClrMapping/>
  </p:clrMapOvr>
  <p:transition spd="slow">
    <p:wedge/>
  </p:transition>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solidFill>
                  <a:schemeClr val="tx1"/>
                </a:solidFill>
              </a:rPr>
              <a:t>Status of Project Inclusion under CAD </a:t>
            </a:r>
            <a:r>
              <a:rPr lang="en-US" dirty="0" err="1" smtClean="0">
                <a:solidFill>
                  <a:schemeClr val="tx1"/>
                </a:solidFill>
              </a:rPr>
              <a:t>Prograame</a:t>
            </a:r>
            <a:r>
              <a:rPr lang="en-US" dirty="0" smtClean="0">
                <a:solidFill>
                  <a:schemeClr val="tx1"/>
                </a:solidFill>
              </a:rPr>
              <a:t>   </a:t>
            </a:r>
            <a:endParaRPr lang="en-US" dirty="0">
              <a:solidFill>
                <a:schemeClr val="tx1"/>
              </a:solidFill>
            </a:endParaRPr>
          </a:p>
        </p:txBody>
      </p:sp>
      <p:sp>
        <p:nvSpPr>
          <p:cNvPr id="3" name="Content Placeholder 2"/>
          <p:cNvSpPr>
            <a:spLocks noGrp="1"/>
          </p:cNvSpPr>
          <p:nvPr>
            <p:ph idx="1"/>
          </p:nvPr>
        </p:nvSpPr>
        <p:spPr>
          <a:xfrm>
            <a:off x="561975" y="1657350"/>
            <a:ext cx="8734426" cy="4381500"/>
          </a:xfrm>
        </p:spPr>
        <p:style>
          <a:lnRef idx="2">
            <a:schemeClr val="dk1"/>
          </a:lnRef>
          <a:fillRef idx="1">
            <a:schemeClr val="lt1"/>
          </a:fillRef>
          <a:effectRef idx="0">
            <a:schemeClr val="dk1"/>
          </a:effectRef>
          <a:fontRef idx="minor">
            <a:schemeClr val="dk1"/>
          </a:fontRef>
        </p:style>
        <p:txBody>
          <a:bodyPr>
            <a:normAutofit/>
          </a:bodyPr>
          <a:lstStyle/>
          <a:p>
            <a:pPr lvl="0" algn="just"/>
            <a:r>
              <a:rPr lang="en-US" sz="2400" dirty="0" smtClean="0"/>
              <a:t>The Parkachik –Khawas Command Area   has been served (up to 2016-17) under   New CAD &amp; Water Management Project Kargil sanctioned vide </a:t>
            </a:r>
            <a:r>
              <a:rPr lang="en-US" sz="2400" b="1" dirty="0" smtClean="0"/>
              <a:t>Govt. of India Letter No:13-5/2010-CADWM/3779-FTS dated 19.10.2011</a:t>
            </a:r>
            <a:endParaRPr lang="en-US" sz="2400" dirty="0" smtClean="0"/>
          </a:p>
          <a:p>
            <a:pPr lvl="0" algn="just"/>
            <a:r>
              <a:rPr lang="en-US" sz="2400" b="1" dirty="0" smtClean="0"/>
              <a:t>Year of Start: 2011-12 </a:t>
            </a:r>
          </a:p>
          <a:p>
            <a:pPr lvl="0" algn="just"/>
            <a:r>
              <a:rPr lang="en-US" sz="2400" b="1" dirty="0" smtClean="0"/>
              <a:t>The  Project has been included under CADWM </a:t>
            </a:r>
            <a:r>
              <a:rPr lang="en-US" sz="2400" b="1" dirty="0" err="1" smtClean="0"/>
              <a:t>Programme</a:t>
            </a:r>
            <a:r>
              <a:rPr lang="en-US" sz="2400" b="1" dirty="0" smtClean="0"/>
              <a:t> of </a:t>
            </a:r>
            <a:r>
              <a:rPr lang="en-US" sz="2400" b="1" dirty="0" err="1" smtClean="0"/>
              <a:t>MoWR</a:t>
            </a:r>
            <a:r>
              <a:rPr lang="en-US" sz="2400" b="1" dirty="0" smtClean="0"/>
              <a:t>, RD&amp;GR vide letter no. 19011/53/2017-CADWM/387-402  dated 28/02/2018</a:t>
            </a:r>
          </a:p>
          <a:p>
            <a:pPr lvl="0" algn="just"/>
            <a:r>
              <a:rPr lang="en-IN" sz="2400" b="1" dirty="0" smtClean="0"/>
              <a:t>Total Cost of Project: Rs 186.550 </a:t>
            </a:r>
            <a:r>
              <a:rPr lang="en-IN" sz="2400" b="1" dirty="0" err="1" smtClean="0"/>
              <a:t>lakh</a:t>
            </a:r>
            <a:r>
              <a:rPr lang="en-IN" sz="2400" b="1" dirty="0" smtClean="0"/>
              <a:t> (Central Share: Rs70.913 </a:t>
            </a:r>
            <a:r>
              <a:rPr lang="en-IN" sz="2400" b="1" dirty="0" err="1" smtClean="0"/>
              <a:t>lakh</a:t>
            </a:r>
            <a:r>
              <a:rPr lang="en-IN" sz="2400" b="1" dirty="0" smtClean="0"/>
              <a:t>   State </a:t>
            </a:r>
            <a:r>
              <a:rPr lang="en-IN" sz="2400" b="1" dirty="0" err="1" smtClean="0"/>
              <a:t>Share:Rs</a:t>
            </a:r>
            <a:r>
              <a:rPr lang="en-IN" sz="2400" b="1" dirty="0" smtClean="0"/>
              <a:t> 115.637 </a:t>
            </a:r>
            <a:r>
              <a:rPr lang="en-IN" sz="2400" b="1" dirty="0" err="1" smtClean="0"/>
              <a:t>lakh</a:t>
            </a:r>
            <a:r>
              <a:rPr lang="en-IN" sz="2400" b="1" dirty="0" smtClean="0"/>
              <a:t>)</a:t>
            </a:r>
            <a:endParaRPr lang="en-US" sz="2400" dirty="0" smtClean="0"/>
          </a:p>
          <a:p>
            <a:endParaRPr lang="en-US" dirty="0"/>
          </a:p>
        </p:txBody>
      </p:sp>
    </p:spTree>
    <p:extLst>
      <p:ext uri="{BB962C8B-B14F-4D97-AF65-F5344CB8AC3E}">
        <p14:creationId xmlns:p14="http://schemas.microsoft.com/office/powerpoint/2010/main" val="877449269"/>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626659" cy="807811"/>
          </a:xfrm>
          <a:prstGeom prst="roundRect">
            <a:avLst>
              <a:gd name="adj" fmla="val 48485"/>
            </a:avLst>
          </a:prstGeom>
          <a:ln>
            <a:headEnd type="none" w="med" len="med"/>
            <a:tailEnd type="none" w="med" len="med"/>
          </a:ln>
        </p:spPr>
        <p:style>
          <a:lnRef idx="1">
            <a:schemeClr val="dk1"/>
          </a:lnRef>
          <a:fillRef idx="3">
            <a:schemeClr val="dk1"/>
          </a:fillRef>
          <a:effectRef idx="2">
            <a:schemeClr val="dk1"/>
          </a:effectRef>
          <a:fontRef idx="minor">
            <a:schemeClr val="lt1"/>
          </a:fontRef>
        </p:style>
        <p:txBody>
          <a:bodyPr anchor="ctr"/>
          <a:lstStyle/>
          <a:p>
            <a:pPr algn="ctr">
              <a:defRPr/>
            </a:pPr>
            <a:r>
              <a:rPr lang="en-US" sz="2200" b="1" dirty="0" smtClean="0">
                <a:effectLst>
                  <a:outerShdw blurRad="38100" dist="38100" dir="2700000" algn="tl">
                    <a:srgbClr val="C0C0C0"/>
                  </a:outerShdw>
                </a:effectLst>
                <a:cs typeface="Arial" panose="020B0604020202020204" pitchFamily="34" charset="0"/>
              </a:rPr>
              <a:t>Physical and Financial Targets for 2019-20 &amp; 2020-21  </a:t>
            </a:r>
            <a:endParaRPr lang="en-US" sz="22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904678134"/>
              </p:ext>
            </p:extLst>
          </p:nvPr>
        </p:nvGraphicFramePr>
        <p:xfrm>
          <a:off x="139290" y="1409700"/>
          <a:ext cx="9205628" cy="4119825"/>
        </p:xfrm>
        <a:graphic>
          <a:graphicData uri="http://schemas.openxmlformats.org/drawingml/2006/table">
            <a:tbl>
              <a:tblPr/>
              <a:tblGrid>
                <a:gridCol w="611934"/>
                <a:gridCol w="2139303"/>
                <a:gridCol w="870645"/>
                <a:gridCol w="766167"/>
                <a:gridCol w="824211"/>
                <a:gridCol w="800993"/>
                <a:gridCol w="870645"/>
                <a:gridCol w="731342"/>
                <a:gridCol w="789384"/>
                <a:gridCol w="801004"/>
              </a:tblGrid>
              <a:tr h="916633">
                <a:tc rowSpan="3">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3">
                  <a:txBody>
                    <a:bodyPr/>
                    <a:lstStyle/>
                    <a:p>
                      <a:pPr algn="ctr" fontAlgn="t"/>
                      <a:r>
                        <a:rPr lang="en-US" sz="1600" b="1" i="0" u="none" strike="noStrike" dirty="0" smtClean="0">
                          <a:solidFill>
                            <a:schemeClr val="tx1"/>
                          </a:solidFill>
                          <a:latin typeface="Arial" pitchFamily="34" charset="0"/>
                          <a:cs typeface="Arial" pitchFamily="34" charset="0"/>
                        </a:rPr>
                        <a:t>Project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3">
                  <a:txBody>
                    <a:bodyPr/>
                    <a:lstStyle/>
                    <a:p>
                      <a:pPr algn="ctr" fontAlgn="t"/>
                      <a:r>
                        <a:rPr lang="en-US" sz="1600" b="1" i="0" u="none" strike="noStrike" dirty="0" smtClean="0">
                          <a:solidFill>
                            <a:schemeClr val="tx1"/>
                          </a:solidFill>
                          <a:latin typeface="Arial" pitchFamily="34" charset="0"/>
                          <a:cs typeface="Arial" pitchFamily="34" charset="0"/>
                        </a:rPr>
                        <a:t>Physical Targets 2019-20</a:t>
                      </a:r>
                    </a:p>
                    <a:p>
                      <a:pPr algn="ctr" fontAlgn="t"/>
                      <a:r>
                        <a:rPr lang="en-US" sz="1600" b="1" i="0" u="none" strike="noStrike" dirty="0" smtClean="0">
                          <a:solidFill>
                            <a:schemeClr val="tx1"/>
                          </a:solidFill>
                          <a:latin typeface="Arial" pitchFamily="34" charset="0"/>
                          <a:cs typeface="Arial" pitchFamily="34" charset="0"/>
                        </a:rPr>
                        <a:t>(Th. Ha.)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gridSpan="2">
                  <a:txBody>
                    <a:bodyPr/>
                    <a:lstStyle/>
                    <a:p>
                      <a:pPr algn="ctr" fontAlgn="t"/>
                      <a:r>
                        <a:rPr lang="en-IN" sz="1600" b="1" i="0" u="none" strike="noStrike" dirty="0" smtClean="0">
                          <a:solidFill>
                            <a:schemeClr val="tx1"/>
                          </a:solidFill>
                          <a:latin typeface="Arial" pitchFamily="34" charset="0"/>
                          <a:cs typeface="Arial" pitchFamily="34" charset="0"/>
                        </a:rPr>
                        <a:t>Financial targets 2019-20</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rowSpan="3">
                  <a:txBody>
                    <a:bodyPr/>
                    <a:lstStyle/>
                    <a:p>
                      <a:pPr algn="ctr" fontAlgn="t"/>
                      <a:r>
                        <a:rPr lang="en-US" sz="1600" b="1" i="0" u="none" strike="noStrike" dirty="0" smtClean="0">
                          <a:solidFill>
                            <a:schemeClr val="tx1"/>
                          </a:solidFill>
                          <a:latin typeface="Arial Black" pitchFamily="34" charset="0"/>
                          <a:cs typeface="Arial" pitchFamily="34" charset="0"/>
                        </a:rPr>
                        <a:t>TOTAL</a:t>
                      </a:r>
                      <a:r>
                        <a:rPr lang="en-US" sz="1600" b="1" i="0" u="none" strike="noStrike" dirty="0" smtClean="0">
                          <a:solidFill>
                            <a:schemeClr val="tx1"/>
                          </a:solidFill>
                          <a:latin typeface="Arial" pitchFamily="34" charset="0"/>
                          <a:cs typeface="Arial" pitchFamily="34" charset="0"/>
                        </a:rPr>
                        <a:t>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3">
                  <a:txBody>
                    <a:bodyPr/>
                    <a:lstStyle/>
                    <a:p>
                      <a:pPr algn="ctr" fontAlgn="t"/>
                      <a:r>
                        <a:rPr lang="en-US" sz="1600" b="1" i="0" u="none" strike="noStrike" dirty="0" smtClean="0">
                          <a:solidFill>
                            <a:schemeClr val="tx1"/>
                          </a:solidFill>
                          <a:latin typeface="Arial" pitchFamily="34" charset="0"/>
                          <a:cs typeface="Arial" pitchFamily="34" charset="0"/>
                        </a:rPr>
                        <a:t>Physical Targets </a:t>
                      </a:r>
                    </a:p>
                    <a:p>
                      <a:pPr algn="ctr" fontAlgn="t"/>
                      <a:r>
                        <a:rPr lang="en-US" sz="1600" b="1" i="0" u="none" strike="noStrike" dirty="0" smtClean="0">
                          <a:solidFill>
                            <a:schemeClr val="tx1"/>
                          </a:solidFill>
                          <a:latin typeface="Arial" pitchFamily="34" charset="0"/>
                          <a:cs typeface="Arial" pitchFamily="34" charset="0"/>
                        </a:rPr>
                        <a:t>2020-21</a:t>
                      </a:r>
                    </a:p>
                    <a:p>
                      <a:pPr algn="ctr" fontAlgn="t"/>
                      <a:r>
                        <a:rPr lang="en-US" sz="1600" b="1" i="0" u="none" strike="noStrike" dirty="0" smtClean="0">
                          <a:solidFill>
                            <a:schemeClr val="tx1"/>
                          </a:solidFill>
                          <a:latin typeface="Arial" pitchFamily="34" charset="0"/>
                          <a:cs typeface="Arial" pitchFamily="34" charset="0"/>
                        </a:rPr>
                        <a:t>(Th. Ha.)</a:t>
                      </a:r>
                    </a:p>
                    <a:p>
                      <a:pPr algn="ctr" fontAlgn="t"/>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2" gridSpan="2">
                  <a:txBody>
                    <a:bodyPr/>
                    <a:lstStyle/>
                    <a:p>
                      <a:pPr algn="ctr" fontAlgn="t"/>
                      <a:r>
                        <a:rPr lang="en-IN" sz="1600" b="1" i="0" u="none" strike="noStrike" dirty="0" smtClean="0">
                          <a:solidFill>
                            <a:schemeClr val="tx1"/>
                          </a:solidFill>
                          <a:latin typeface="Arial" pitchFamily="34" charset="0"/>
                          <a:cs typeface="Arial" pitchFamily="34" charset="0"/>
                        </a:rPr>
                        <a:t>Financial targets 2020-21</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rowSpan="2" hMerge="1">
                  <a:txBody>
                    <a:bodyPr/>
                    <a:lstStyle/>
                    <a:p>
                      <a:endParaRPr lang="en-IN"/>
                    </a:p>
                  </a:txBody>
                  <a:tcPr/>
                </a:tc>
                <a:tc rowSpan="3">
                  <a:txBody>
                    <a:bodyPr/>
                    <a:lstStyle/>
                    <a:p>
                      <a:pPr algn="ctr" fontAlgn="t"/>
                      <a:r>
                        <a:rPr lang="en-US" sz="1600" b="1" i="0" u="none" strike="noStrike" dirty="0" smtClean="0">
                          <a:solidFill>
                            <a:schemeClr val="tx1"/>
                          </a:solidFill>
                          <a:latin typeface="Arial Black" pitchFamily="34" charset="0"/>
                          <a:cs typeface="Arial" pitchFamily="34" charset="0"/>
                        </a:rPr>
                        <a:t>TOTAL </a:t>
                      </a:r>
                      <a:endParaRPr lang="en-US" sz="1600" b="1" i="0" u="none" strike="noStrike" dirty="0">
                        <a:solidFill>
                          <a:schemeClr val="tx1"/>
                        </a:solidFill>
                        <a:latin typeface="Arial Black"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r>
              <a:tr h="36206">
                <a:tc vMerge="1">
                  <a:txBody>
                    <a:bodyPr/>
                    <a:lstStyle/>
                    <a:p>
                      <a:endParaRPr lang="en-IN"/>
                    </a:p>
                  </a:txBody>
                  <a:tcPr/>
                </a:tc>
                <a:tc vMerge="1">
                  <a:txBody>
                    <a:bodyPr/>
                    <a:lstStyle/>
                    <a:p>
                      <a:endParaRPr lang="en-IN"/>
                    </a:p>
                  </a:txBody>
                  <a:tcPr/>
                </a:tc>
                <a:tc vMerge="1">
                  <a:txBody>
                    <a:bodyPr/>
                    <a:lstStyle/>
                    <a:p>
                      <a:endParaRPr lang="en-IN"/>
                    </a:p>
                  </a:txBody>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Black" pitchFamily="34" charset="0"/>
                          <a:cs typeface="Arial" pitchFamily="34" charset="0"/>
                        </a:rPr>
                        <a:t>S.S</a:t>
                      </a:r>
                      <a:endParaRPr lang="en-US" sz="1600" b="1" i="0" u="none" strike="noStrike" dirty="0">
                        <a:solidFill>
                          <a:schemeClr val="tx1"/>
                        </a:solidFill>
                        <a:latin typeface="Arial Black"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algn="ctr" fontAlgn="t"/>
                      <a:r>
                        <a:rPr lang="en-US" sz="1600" b="1" i="0" u="none" strike="noStrike" dirty="0" smtClean="0">
                          <a:solidFill>
                            <a:schemeClr val="tx1"/>
                          </a:solidFill>
                          <a:latin typeface="Arial Black" pitchFamily="34" charset="0"/>
                          <a:cs typeface="Arial" pitchFamily="34" charset="0"/>
                        </a:rPr>
                        <a:t>C.S</a:t>
                      </a:r>
                      <a:endParaRPr lang="en-US" sz="1600" b="1" i="0" u="none" strike="noStrike" dirty="0">
                        <a:solidFill>
                          <a:schemeClr val="tx1"/>
                        </a:solidFill>
                        <a:latin typeface="Arial Black"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vMerge="1">
                  <a:txBody>
                    <a:bodyPr/>
                    <a:lstStyle/>
                    <a:p>
                      <a:endParaRPr lang="en-IN"/>
                    </a:p>
                  </a:txBody>
                  <a:tcPr/>
                </a:tc>
                <a:tc vMerge="1">
                  <a:txBody>
                    <a:bodyPr/>
                    <a:lstStyle/>
                    <a:p>
                      <a:endParaRPr lang="en-IN"/>
                    </a:p>
                  </a:txBody>
                  <a:tcPr/>
                </a:tc>
                <a:tc gridSpan="2" vMerge="1">
                  <a:txBody>
                    <a:bodyPr/>
                    <a:lstStyle/>
                    <a:p>
                      <a:endParaRPr lang="en-IN"/>
                    </a:p>
                  </a:txBody>
                  <a:tcPr/>
                </a:tc>
                <a:tc hMerge="1" vMerge="1">
                  <a:txBody>
                    <a:bodyPr/>
                    <a:lstStyle/>
                    <a:p>
                      <a:endParaRPr lang="en-IN"/>
                    </a:p>
                  </a:txBody>
                  <a:tcPr/>
                </a:tc>
                <a:tc vMerge="1">
                  <a:txBody>
                    <a:bodyPr/>
                    <a:lstStyle/>
                    <a:p>
                      <a:endParaRPr lang="en-IN"/>
                    </a:p>
                  </a:txBody>
                  <a:tcPr/>
                </a:tc>
              </a:tr>
              <a:tr h="719061">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Black" pitchFamily="34" charset="0"/>
                          <a:cs typeface="Arial" pitchFamily="34" charset="0"/>
                        </a:rPr>
                        <a:t>S.S</a:t>
                      </a:r>
                      <a:endParaRPr lang="en-US" sz="1600" b="1" i="0" u="none" strike="noStrike" dirty="0">
                        <a:solidFill>
                          <a:schemeClr val="tx1"/>
                        </a:solidFill>
                        <a:latin typeface="Arial Black"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Black" pitchFamily="34" charset="0"/>
                          <a:cs typeface="Arial" pitchFamily="34" charset="0"/>
                        </a:rPr>
                        <a:t>C.S</a:t>
                      </a:r>
                      <a:endParaRPr lang="en-US" sz="1600" b="1" i="0" u="none" strike="noStrike" dirty="0">
                        <a:solidFill>
                          <a:schemeClr val="tx1"/>
                        </a:solidFill>
                        <a:latin typeface="Arial Black"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vMerge="1">
                  <a:txBody>
                    <a:bodyPr/>
                    <a:lstStyle/>
                    <a:p>
                      <a:endParaRPr lang="en-IN"/>
                    </a:p>
                  </a:txBody>
                  <a:tcPr/>
                </a:tc>
              </a:tr>
              <a:tr h="1742324">
                <a:tc>
                  <a:txBody>
                    <a:bodyPr/>
                    <a:lstStyle/>
                    <a:p>
                      <a:pPr marL="0" algn="ctr" defTabSz="914400" rtl="0" eaLnBrk="1" fontAlgn="ctr" latinLnBrk="0" hangingPunct="1"/>
                      <a:r>
                        <a:rPr lang="en-IN" sz="1600" b="1" i="0" u="none" strike="noStrike" kern="1200" dirty="0" err="1" smtClean="0">
                          <a:solidFill>
                            <a:srgbClr val="000000"/>
                          </a:solidFill>
                          <a:effectLst/>
                          <a:latin typeface="Arial Black" pitchFamily="34" charset="0"/>
                          <a:ea typeface="+mn-ea"/>
                          <a:cs typeface="Arial" panose="020B0604020202020204" pitchFamily="34" charset="0"/>
                        </a:rPr>
                        <a:t>Ladakh</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800" b="1" i="0" u="none" strike="noStrike" kern="1200" dirty="0" smtClean="0">
                          <a:solidFill>
                            <a:srgbClr val="000000"/>
                          </a:solidFill>
                          <a:effectLst/>
                          <a:latin typeface="Arial" pitchFamily="34" charset="0"/>
                          <a:ea typeface="+mn-ea"/>
                          <a:cs typeface="Arial" pitchFamily="34" charset="0"/>
                        </a:rPr>
                        <a:t>(</a:t>
                      </a:r>
                      <a:r>
                        <a:rPr lang="en-US" sz="1600" b="1" i="0" u="none" strike="noStrike" kern="1200" dirty="0" smtClean="0">
                          <a:solidFill>
                            <a:schemeClr val="tx1"/>
                          </a:solidFill>
                          <a:effectLst/>
                          <a:latin typeface="Arial" pitchFamily="34" charset="0"/>
                          <a:ea typeface="+mn-ea"/>
                          <a:cs typeface="Arial" pitchFamily="34" charset="0"/>
                        </a:rPr>
                        <a:t>Inclusion</a:t>
                      </a:r>
                      <a:r>
                        <a:rPr lang="en-US" sz="1600" b="1" i="0" u="none" strike="noStrike" kern="1200" baseline="0" dirty="0" smtClean="0">
                          <a:solidFill>
                            <a:schemeClr val="tx1"/>
                          </a:solidFill>
                          <a:effectLst/>
                          <a:latin typeface="Arial" pitchFamily="34" charset="0"/>
                          <a:ea typeface="+mn-ea"/>
                          <a:cs typeface="Arial" pitchFamily="34" charset="0"/>
                        </a:rPr>
                        <a:t> No. </a:t>
                      </a:r>
                    </a:p>
                    <a:p>
                      <a:pPr marL="0" marR="0" indent="0" algn="just" defTabSz="914400" rtl="0" eaLnBrk="1" fontAlgn="ctr" latinLnBrk="0" hangingPunct="1">
                        <a:lnSpc>
                          <a:spcPct val="100000"/>
                        </a:lnSpc>
                        <a:spcBef>
                          <a:spcPts val="0"/>
                        </a:spcBef>
                        <a:spcAft>
                          <a:spcPts val="0"/>
                        </a:spcAft>
                        <a:buClrTx/>
                        <a:buSzTx/>
                        <a:buFontTx/>
                        <a:buNone/>
                        <a:tabLst/>
                        <a:defRPr/>
                      </a:pPr>
                      <a:r>
                        <a:rPr lang="en-US" sz="1600" b="1" dirty="0" err="1" smtClean="0">
                          <a:solidFill>
                            <a:schemeClr val="tx1"/>
                          </a:solidFill>
                        </a:rPr>
                        <a:t>MoWR</a:t>
                      </a:r>
                      <a:r>
                        <a:rPr lang="en-US" sz="1600" b="1" dirty="0" smtClean="0">
                          <a:solidFill>
                            <a:schemeClr val="tx1"/>
                          </a:solidFill>
                        </a:rPr>
                        <a:t>, RD&amp;GR vide letter no.19011/53/2017/CADWM/ 387-402  dated 28/02/2018</a:t>
                      </a:r>
                      <a:r>
                        <a:rPr lang="en-US" sz="1800" b="1" i="0" u="none" strike="noStrike" kern="1200" dirty="0" smtClean="0">
                          <a:solidFill>
                            <a:schemeClr val="tx1"/>
                          </a:solidFill>
                          <a:effectLst/>
                          <a:latin typeface="Arial" pitchFamily="34" charset="0"/>
                          <a:ea typeface="+mn-ea"/>
                          <a:cs typeface="Arial" pitchFamily="34" charset="0"/>
                        </a:rPr>
                        <a:t>)</a:t>
                      </a:r>
                      <a:endParaRPr lang="en-US" sz="1100" b="1" i="0" u="none" strike="noStrike" kern="1200" dirty="0" smtClean="0">
                        <a:solidFill>
                          <a:schemeClr val="tx1"/>
                        </a:solidFill>
                        <a:effectLst/>
                        <a:latin typeface="Arial" pitchFamily="34" charset="0"/>
                        <a:ea typeface="+mn-ea"/>
                        <a:cs typeface="Arial" pitchFamily="34" charset="0"/>
                      </a:endParaRPr>
                    </a:p>
                    <a:p>
                      <a:pPr marL="0" marR="0" indent="0" algn="just" defTabSz="914400" rtl="0" eaLnBrk="1" fontAlgn="ctr" latinLnBrk="0" hangingPunct="1">
                        <a:lnSpc>
                          <a:spcPct val="100000"/>
                        </a:lnSpc>
                        <a:spcBef>
                          <a:spcPts val="0"/>
                        </a:spcBef>
                        <a:spcAft>
                          <a:spcPts val="0"/>
                        </a:spcAft>
                        <a:buClrTx/>
                        <a:buSzTx/>
                        <a:buFontTx/>
                        <a:buNone/>
                        <a:tabLst/>
                        <a:defRPr/>
                      </a:pPr>
                      <a:endParaRPr lang="en-US" sz="1200" b="1" i="0" u="none" strike="noStrike" kern="1200" dirty="0" smtClean="0">
                        <a:solidFill>
                          <a:srgbClr val="000000"/>
                        </a:solidFill>
                        <a:effectLst/>
                        <a:latin typeface="Arial" pitchFamily="34" charset="0"/>
                        <a:ea typeface="+mn-ea"/>
                        <a:cs typeface="Arial" pitchFamily="34" charset="0"/>
                      </a:endParaRPr>
                    </a:p>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Parkachik</a:t>
                      </a:r>
                      <a:r>
                        <a:rPr lang="en-US" sz="1600" b="1" i="0" u="none" strike="noStrike" kern="1200" dirty="0" smtClean="0">
                          <a:solidFill>
                            <a:srgbClr val="000000"/>
                          </a:solidFill>
                          <a:effectLst/>
                          <a:latin typeface="Arial Black" pitchFamily="34" charset="0"/>
                          <a:ea typeface="+mn-ea"/>
                          <a:cs typeface="Arial" panose="020B0604020202020204" pitchFamily="34" charset="0"/>
                        </a:rPr>
                        <a:t> </a:t>
                      </a:r>
                      <a:r>
                        <a:rPr lang="en-US" sz="1600" b="1" i="0" u="none" strike="noStrike" kern="1200" dirty="0" err="1" smtClean="0">
                          <a:solidFill>
                            <a:srgbClr val="000000"/>
                          </a:solidFill>
                          <a:effectLst/>
                          <a:latin typeface="Arial Black" pitchFamily="34" charset="0"/>
                          <a:ea typeface="+mn-ea"/>
                          <a:cs typeface="Arial" panose="020B0604020202020204" pitchFamily="34" charset="0"/>
                        </a:rPr>
                        <a:t>Khawas</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Irrigation CAD </a:t>
                      </a:r>
                      <a:r>
                        <a:rPr lang="en-US" sz="1600" b="1" i="0" u="none" strike="noStrike" kern="1200" baseline="0" dirty="0" err="1" smtClean="0">
                          <a:solidFill>
                            <a:srgbClr val="000000"/>
                          </a:solidFill>
                          <a:effectLst/>
                          <a:latin typeface="Arial Black" pitchFamily="34" charset="0"/>
                          <a:ea typeface="+mn-ea"/>
                          <a:cs typeface="Arial" panose="020B0604020202020204" pitchFamily="34" charset="0"/>
                        </a:rPr>
                        <a:t>ProjectS</a:t>
                      </a:r>
                      <a:endParaRPr lang="en-US" sz="1600" b="1" i="0" u="none" strike="noStrike" kern="1200" baseline="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41575945"/>
      </p:ext>
    </p:extLst>
  </p:cSld>
  <p:clrMapOvr>
    <a:masterClrMapping/>
  </p:clrMapOvr>
  <p:transition spd="slow">
    <p:wedg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281806" y="546537"/>
            <a:ext cx="9235638" cy="402587"/>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3200" b="1" dirty="0" smtClean="0"/>
              <a:t>Consolidate</a:t>
            </a:r>
            <a:endParaRPr lang="en-US" sz="3200" b="1" dirty="0"/>
          </a:p>
        </p:txBody>
      </p:sp>
      <p:graphicFrame>
        <p:nvGraphicFramePr>
          <p:cNvPr id="4" name="Content Placeholder 3"/>
          <p:cNvGraphicFramePr>
            <a:graphicFrameLocks noGrp="1"/>
          </p:cNvGraphicFramePr>
          <p:nvPr>
            <p:extLst>
              <p:ext uri="{D42A27DB-BD31-4B8C-83A1-F6EECF244321}">
                <p14:modId xmlns:p14="http://schemas.microsoft.com/office/powerpoint/2010/main" val="268248833"/>
              </p:ext>
            </p:extLst>
          </p:nvPr>
        </p:nvGraphicFramePr>
        <p:xfrm>
          <a:off x="412750" y="1064871"/>
          <a:ext cx="9346495" cy="965527"/>
        </p:xfrm>
        <a:graphic>
          <a:graphicData uri="http://schemas.openxmlformats.org/drawingml/2006/table">
            <a:tbl>
              <a:tblPr/>
              <a:tblGrid>
                <a:gridCol w="9346495"/>
              </a:tblGrid>
              <a:tr h="965527">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Number of Projects : 91(99-8)          Projects Included: 89</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Projects Availing CA</a:t>
                      </a:r>
                      <a:r>
                        <a:rPr kumimoji="0" lang="en-IN" sz="2400" b="1" i="0" u="none" strike="noStrike" cap="none" normalizeH="0" baseline="0" smtClean="0">
                          <a:ln>
                            <a:noFill/>
                          </a:ln>
                          <a:solidFill>
                            <a:schemeClr val="tx1"/>
                          </a:solidFill>
                          <a:effectLst/>
                          <a:latin typeface="Arial" pitchFamily="34" charset="0"/>
                          <a:ea typeface="MS PGothic" pitchFamily="34" charset="-128"/>
                        </a:rPr>
                        <a:t>: 75         </a:t>
                      </a:r>
                      <a:r>
                        <a:rPr kumimoji="0" lang="en-IN" sz="2400" b="1" i="0" u="none" strike="noStrike" cap="none" normalizeH="0" baseline="0" dirty="0" smtClean="0">
                          <a:ln>
                            <a:noFill/>
                          </a:ln>
                          <a:solidFill>
                            <a:schemeClr val="tx1"/>
                          </a:solidFill>
                          <a:effectLst/>
                          <a:latin typeface="Arial" pitchFamily="34" charset="0"/>
                          <a:ea typeface="MS PGothic" pitchFamily="34" charset="-128"/>
                        </a:rPr>
                        <a:t>Projects Reporting Progress:56</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bl>
          </a:graphicData>
        </a:graphic>
      </p:graphicFrame>
      <p:graphicFrame>
        <p:nvGraphicFramePr>
          <p:cNvPr id="12" name="Chart 11"/>
          <p:cNvGraphicFramePr/>
          <p:nvPr>
            <p:extLst>
              <p:ext uri="{D42A27DB-BD31-4B8C-83A1-F6EECF244321}">
                <p14:modId xmlns:p14="http://schemas.microsoft.com/office/powerpoint/2010/main" val="3903351880"/>
              </p:ext>
            </p:extLst>
          </p:nvPr>
        </p:nvGraphicFramePr>
        <p:xfrm>
          <a:off x="527324" y="2505387"/>
          <a:ext cx="8851353" cy="3990339"/>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5209046" y="2581809"/>
            <a:ext cx="2724432" cy="461665"/>
          </a:xfrm>
          <a:prstGeom prst="rect">
            <a:avLst/>
          </a:prstGeom>
          <a:noFill/>
        </p:spPr>
        <p:txBody>
          <a:bodyPr wrap="square" rtlCol="0">
            <a:spAutoFit/>
          </a:bodyPr>
          <a:lstStyle/>
          <a:p>
            <a:r>
              <a:rPr lang="en-IN" sz="2400" b="1" u="sng" dirty="0" smtClean="0"/>
              <a:t>Physical Progress</a:t>
            </a:r>
            <a:endParaRPr lang="en-US" sz="2400" b="1" u="sng" dirty="0"/>
          </a:p>
        </p:txBody>
      </p:sp>
      <p:cxnSp>
        <p:nvCxnSpPr>
          <p:cNvPr id="5" name="Straight Arrow Connector 4"/>
          <p:cNvCxnSpPr>
            <a:stCxn id="12" idx="0"/>
          </p:cNvCxnSpPr>
          <p:nvPr/>
        </p:nvCxnSpPr>
        <p:spPr>
          <a:xfrm>
            <a:off x="4953000" y="2505387"/>
            <a:ext cx="0" cy="2178125"/>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457700" y="283779"/>
            <a:ext cx="184731" cy="369332"/>
          </a:xfrm>
          <a:prstGeom prst="rect">
            <a:avLst/>
          </a:prstGeom>
          <a:noFill/>
        </p:spPr>
        <p:txBody>
          <a:bodyPr wrap="none" rtlCol="0">
            <a:spAutoFit/>
          </a:bodyPr>
          <a:lstStyle/>
          <a:p>
            <a:endParaRPr lang="en-IN" dirty="0"/>
          </a:p>
        </p:txBody>
      </p:sp>
      <p:sp>
        <p:nvSpPr>
          <p:cNvPr id="13" name="Rectangle 12"/>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a:t>
            </a:r>
            <a:r>
              <a:rPr lang="en-IN" sz="2000" b="1" dirty="0" smtClean="0"/>
              <a:t>):  Progress </a:t>
            </a:r>
            <a:r>
              <a:rPr lang="en-IN" sz="2000" b="1" dirty="0"/>
              <a:t>Review Presentations</a:t>
            </a:r>
            <a:endParaRPr lang="en-US" sz="2000" b="1" dirty="0"/>
          </a:p>
        </p:txBody>
      </p:sp>
      <p:sp>
        <p:nvSpPr>
          <p:cNvPr id="15" name="Footer Placeholder 5"/>
          <p:cNvSpPr txBox="1">
            <a:spLocks/>
          </p:cNvSpPr>
          <p:nvPr/>
        </p:nvSpPr>
        <p:spPr>
          <a:xfrm>
            <a:off x="3227987" y="6495726"/>
            <a:ext cx="3343275" cy="365125"/>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800" b="1" dirty="0" smtClean="0">
                <a:solidFill>
                  <a:schemeClr val="tx1"/>
                </a:solidFill>
                <a:latin typeface="Book Antiqua" pitchFamily="18" charset="0"/>
              </a:rPr>
              <a:t>Consolidate</a:t>
            </a:r>
            <a:endParaRPr lang="en-IN" sz="1800" b="1" dirty="0">
              <a:solidFill>
                <a:schemeClr val="tx1"/>
              </a:solidFill>
              <a:latin typeface="Book Antiqua" pitchFamily="18" charset="0"/>
            </a:endParaRPr>
          </a:p>
        </p:txBody>
      </p:sp>
    </p:spTree>
    <p:extLst>
      <p:ext uri="{BB962C8B-B14F-4D97-AF65-F5344CB8AC3E}">
        <p14:creationId xmlns:p14="http://schemas.microsoft.com/office/powerpoint/2010/main" val="15636960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1" descr="C:\Users\ADMIN\Desktop\photo\WhatsApp Image 2020-02-22 at 1.17.37 AM.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2172" y="142876"/>
            <a:ext cx="4643438" cy="642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9" name="Picture 2" descr="C:\Users\ADMIN\Desktop\photo\WhatsApp Image 2020-02-22 at 1.06.40 AM (1).jpe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7781" y="142876"/>
            <a:ext cx="4643438" cy="642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0" name="TextBox 4"/>
          <p:cNvSpPr txBox="1">
            <a:spLocks noChangeArrowheads="1"/>
          </p:cNvSpPr>
          <p:nvPr/>
        </p:nvSpPr>
        <p:spPr bwMode="auto">
          <a:xfrm>
            <a:off x="3173016" y="6488114"/>
            <a:ext cx="3714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b="1">
                <a:latin typeface="Calibri" pitchFamily="34" charset="0"/>
              </a:rPr>
              <a:t>PENCH PROJECT</a:t>
            </a:r>
          </a:p>
        </p:txBody>
      </p:sp>
    </p:spTree>
    <p:extLst>
      <p:ext uri="{BB962C8B-B14F-4D97-AF65-F5344CB8AC3E}">
        <p14:creationId xmlns:p14="http://schemas.microsoft.com/office/powerpoint/2010/main" val="2322026228"/>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290380" cy="653143"/>
          </a:xfrm>
          <a:prstGeom prst="roundRect">
            <a:avLst>
              <a:gd name="adj" fmla="val 48485"/>
            </a:avLst>
          </a:prstGeom>
          <a:solidFill>
            <a:schemeClr val="accent2">
              <a:lumMod val="40000"/>
              <a:lumOff val="60000"/>
            </a:schemeClr>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200" b="1" dirty="0" smtClean="0">
                <a:effectLst>
                  <a:outerShdw blurRad="38100" dist="38100" dir="2700000" algn="tl">
                    <a:srgbClr val="C0C0C0"/>
                  </a:outerShdw>
                </a:effectLst>
                <a:latin typeface="Berlin Sans FB Demi" pitchFamily="34" charset="0"/>
                <a:cs typeface="Arial" panose="020B0604020202020204" pitchFamily="34" charset="0"/>
              </a:rPr>
              <a:t>State,  Project and Year-wise CCA Progress </a:t>
            </a:r>
            <a:endParaRPr lang="en-US" sz="2200" b="1" dirty="0">
              <a:latin typeface="Berlin Sans FB Demi" pitchFamily="34" charset="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998662518"/>
              </p:ext>
            </p:extLst>
          </p:nvPr>
        </p:nvGraphicFramePr>
        <p:xfrm>
          <a:off x="183164" y="1401325"/>
          <a:ext cx="9532019" cy="3038492"/>
        </p:xfrm>
        <a:graphic>
          <a:graphicData uri="http://schemas.openxmlformats.org/drawingml/2006/table">
            <a:tbl>
              <a:tblPr/>
              <a:tblGrid>
                <a:gridCol w="666406"/>
                <a:gridCol w="1344714"/>
                <a:gridCol w="938077"/>
                <a:gridCol w="1207054"/>
                <a:gridCol w="970621"/>
                <a:gridCol w="933290"/>
                <a:gridCol w="933290"/>
                <a:gridCol w="858627"/>
                <a:gridCol w="871071"/>
                <a:gridCol w="808869"/>
              </a:tblGrid>
              <a:tr h="1618934">
                <a:tc>
                  <a:txBody>
                    <a:bodyPr/>
                    <a:lstStyle/>
                    <a:p>
                      <a:pPr algn="ctr" fontAlgn="t"/>
                      <a:r>
                        <a:rPr lang="en-US" sz="1200" b="1" i="0" u="none" strike="noStrike" dirty="0" smtClean="0">
                          <a:solidFill>
                            <a:schemeClr val="tx1"/>
                          </a:solidFill>
                          <a:latin typeface="Arial" pitchFamily="34" charset="0"/>
                          <a:cs typeface="Arial" pitchFamily="34" charset="0"/>
                        </a:rPr>
                        <a:t>State Name </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Project Name </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Project Total CCA (</a:t>
                      </a:r>
                      <a:r>
                        <a:rPr lang="en-US" sz="1200" b="1" i="0" u="none" strike="noStrike" dirty="0" err="1" smtClean="0">
                          <a:solidFill>
                            <a:schemeClr val="tx1"/>
                          </a:solidFill>
                          <a:latin typeface="Arial" pitchFamily="34" charset="0"/>
                          <a:cs typeface="Arial" pitchFamily="34" charset="0"/>
                        </a:rPr>
                        <a:t>Th.Ha</a:t>
                      </a:r>
                      <a:r>
                        <a:rPr lang="en-US" sz="1200" b="1" i="0" u="none" strike="noStrike" dirty="0" smtClean="0">
                          <a:solidFill>
                            <a:schemeClr val="tx1"/>
                          </a:solidFill>
                          <a:latin typeface="Arial" pitchFamily="34" charset="0"/>
                          <a:cs typeface="Arial" pitchFamily="34" charset="0"/>
                        </a:rPr>
                        <a: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Balance Outstanding CCA as on 01 April 2016 (</a:t>
                      </a:r>
                      <a:r>
                        <a:rPr lang="en-IN" sz="1200" b="1" i="0" u="none" strike="noStrike" dirty="0" err="1" smtClean="0">
                          <a:solidFill>
                            <a:schemeClr val="tx1"/>
                          </a:solidFill>
                          <a:latin typeface="Arial" pitchFamily="34" charset="0"/>
                          <a:cs typeface="Arial" pitchFamily="34" charset="0"/>
                        </a:rPr>
                        <a:t>Th.Ha</a:t>
                      </a:r>
                      <a:r>
                        <a:rPr lang="en-IN" sz="1200" b="1" i="0" u="none" strike="noStrike" dirty="0" smtClean="0">
                          <a:solidFill>
                            <a:schemeClr val="tx1"/>
                          </a:solidFill>
                          <a:latin typeface="Arial" pitchFamily="34" charset="0"/>
                          <a:cs typeface="Arial" pitchFamily="34" charset="0"/>
                        </a:rPr>
                        <a: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2016-17</a:t>
                      </a:r>
                    </a:p>
                    <a:p>
                      <a:pPr algn="ctr" fontAlgn="t"/>
                      <a:r>
                        <a:rPr lang="en-IN" sz="1200" b="1" i="0" u="none" strike="noStrike" dirty="0" smtClean="0">
                          <a:solidFill>
                            <a:schemeClr val="tx1"/>
                          </a:solidFill>
                          <a:latin typeface="Arial" pitchFamily="34" charset="0"/>
                          <a:cs typeface="Arial" pitchFamily="34" charset="0"/>
                        </a:rPr>
                        <a:t>(</a:t>
                      </a:r>
                      <a:r>
                        <a:rPr lang="en-IN" sz="1200" b="1" i="0" u="none" strike="noStrike" dirty="0" err="1" smtClean="0">
                          <a:solidFill>
                            <a:schemeClr val="tx1"/>
                          </a:solidFill>
                          <a:latin typeface="Arial" pitchFamily="34" charset="0"/>
                          <a:cs typeface="Arial" pitchFamily="34" charset="0"/>
                        </a:rPr>
                        <a:t>Th.Ha</a:t>
                      </a:r>
                      <a:r>
                        <a:rPr lang="en-IN" sz="1200" b="1" i="0" u="none" strike="noStrike" dirty="0" smtClean="0">
                          <a:solidFill>
                            <a:schemeClr val="tx1"/>
                          </a:solidFill>
                          <a:latin typeface="Arial" pitchFamily="34" charset="0"/>
                          <a:cs typeface="Arial" pitchFamily="34" charset="0"/>
                        </a:rPr>
                        <a:t>.)</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2017-18</a:t>
                      </a:r>
                    </a:p>
                    <a:p>
                      <a:pPr algn="ctr" fontAlgn="t"/>
                      <a:r>
                        <a:rPr lang="en-IN" sz="1200" b="1" i="0" u="none" strike="noStrike" dirty="0" smtClean="0">
                          <a:solidFill>
                            <a:schemeClr val="tx1"/>
                          </a:solidFill>
                          <a:latin typeface="Arial" pitchFamily="34" charset="0"/>
                          <a:cs typeface="Arial" pitchFamily="34" charset="0"/>
                        </a:rPr>
                        <a:t>(</a:t>
                      </a:r>
                      <a:r>
                        <a:rPr lang="en-IN" sz="1200" b="1" i="0" u="none" strike="noStrike" dirty="0" err="1" smtClean="0">
                          <a:solidFill>
                            <a:schemeClr val="tx1"/>
                          </a:solidFill>
                          <a:latin typeface="Arial" pitchFamily="34" charset="0"/>
                          <a:cs typeface="Arial" pitchFamily="34" charset="0"/>
                        </a:rPr>
                        <a:t>Th.Ha</a:t>
                      </a:r>
                      <a:r>
                        <a:rPr lang="en-IN" sz="1200" b="1" i="0" u="none" strike="noStrike" dirty="0" smtClean="0">
                          <a:solidFill>
                            <a:schemeClr val="tx1"/>
                          </a:solidFill>
                          <a:latin typeface="Arial" pitchFamily="34" charset="0"/>
                          <a:cs typeface="Arial" pitchFamily="34" charset="0"/>
                        </a:rPr>
                        <a:t>.)</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2018-19</a:t>
                      </a:r>
                    </a:p>
                    <a:p>
                      <a:pPr algn="ctr" fontAlgn="t"/>
                      <a:r>
                        <a:rPr lang="en-IN" sz="1200" b="1" i="0" u="none" strike="noStrike" dirty="0" smtClean="0">
                          <a:solidFill>
                            <a:schemeClr val="tx1"/>
                          </a:solidFill>
                          <a:latin typeface="Arial" pitchFamily="34" charset="0"/>
                          <a:cs typeface="Arial" pitchFamily="34" charset="0"/>
                        </a:rPr>
                        <a:t>(</a:t>
                      </a:r>
                      <a:r>
                        <a:rPr lang="en-IN" sz="1200" b="1" i="0" u="none" strike="noStrike" dirty="0" err="1" smtClean="0">
                          <a:solidFill>
                            <a:schemeClr val="tx1"/>
                          </a:solidFill>
                          <a:latin typeface="Arial" pitchFamily="34" charset="0"/>
                          <a:cs typeface="Arial" pitchFamily="34" charset="0"/>
                        </a:rPr>
                        <a:t>Th.Ha</a:t>
                      </a:r>
                      <a:r>
                        <a:rPr lang="en-IN" sz="1200" b="1" i="0" u="none" strike="noStrike" dirty="0" smtClean="0">
                          <a:solidFill>
                            <a:schemeClr val="tx1"/>
                          </a:solidFill>
                          <a:latin typeface="Arial" pitchFamily="34" charset="0"/>
                          <a:cs typeface="Arial" pitchFamily="34" charset="0"/>
                        </a:rPr>
                        <a:t>.)</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IN" sz="1200" b="1" i="0" u="none" strike="noStrike" dirty="0" smtClean="0">
                          <a:solidFill>
                            <a:schemeClr val="tx1"/>
                          </a:solidFill>
                          <a:latin typeface="Arial" pitchFamily="34" charset="0"/>
                          <a:cs typeface="Arial" pitchFamily="34" charset="0"/>
                        </a:rPr>
                        <a:t>(</a:t>
                      </a:r>
                      <a:r>
                        <a:rPr lang="en-IN" sz="1200" b="1" i="0" u="none" strike="noStrike" dirty="0" err="1" smtClean="0">
                          <a:solidFill>
                            <a:schemeClr val="tx1"/>
                          </a:solidFill>
                          <a:latin typeface="Arial" pitchFamily="34" charset="0"/>
                          <a:cs typeface="Arial" pitchFamily="34" charset="0"/>
                        </a:rPr>
                        <a:t>Th.Ha</a:t>
                      </a:r>
                      <a:r>
                        <a:rPr lang="en-IN" sz="1200" b="1" i="0" u="none" strike="noStrike" dirty="0" smtClean="0">
                          <a:solidFill>
                            <a:schemeClr val="tx1"/>
                          </a:solidFill>
                          <a:latin typeface="Arial" pitchFamily="34" charset="0"/>
                          <a:cs typeface="Arial" pitchFamily="34" charset="0"/>
                        </a:rPr>
                        <a:t>.)</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Total CCA Progress </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 of CCA Progress </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419558">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err="1" smtClean="0">
                          <a:solidFill>
                            <a:srgbClr val="000000"/>
                          </a:solidFill>
                          <a:effectLst/>
                          <a:latin typeface="Arial Black" pitchFamily="34" charset="0"/>
                          <a:ea typeface="+mn-ea"/>
                          <a:cs typeface="Arial" panose="020B0604020202020204" pitchFamily="34" charset="0"/>
                        </a:rPr>
                        <a:t>Ladakh</a:t>
                      </a:r>
                      <a:endParaRPr lang="en-IN" sz="1200" b="1" i="0" u="none" strike="noStrike" kern="1200" dirty="0" smtClean="0">
                        <a:solidFill>
                          <a:srgbClr val="000000"/>
                        </a:solidFill>
                        <a:effectLst/>
                        <a:latin typeface="Arial Black" pitchFamily="34" charset="0"/>
                        <a:ea typeface="+mn-ea"/>
                        <a:cs typeface="Arial" panose="020B0604020202020204" pitchFamily="34" charset="0"/>
                      </a:endParaRPr>
                    </a:p>
                    <a:p>
                      <a:pPr marL="0" algn="ctr" defTabSz="914400" rtl="0" eaLnBrk="1" fontAlgn="ctr" latinLnBrk="0" hangingPunct="1"/>
                      <a:endParaRPr lang="en-IN" sz="12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200" b="1" i="0" u="none" strike="noStrike" kern="1200" dirty="0" err="1" smtClean="0">
                          <a:solidFill>
                            <a:srgbClr val="000000"/>
                          </a:solidFill>
                          <a:effectLst/>
                          <a:latin typeface="Arial Black" pitchFamily="34" charset="0"/>
                          <a:ea typeface="+mn-ea"/>
                          <a:cs typeface="Arial" panose="020B0604020202020204" pitchFamily="34" charset="0"/>
                        </a:rPr>
                        <a:t>Parkachik</a:t>
                      </a:r>
                      <a:r>
                        <a:rPr lang="en-US" sz="1200" b="1" i="0" u="none" strike="noStrike" kern="1200" dirty="0" smtClean="0">
                          <a:solidFill>
                            <a:srgbClr val="000000"/>
                          </a:solidFill>
                          <a:effectLst/>
                          <a:latin typeface="Arial Black" pitchFamily="34" charset="0"/>
                          <a:ea typeface="+mn-ea"/>
                          <a:cs typeface="Arial" panose="020B0604020202020204" pitchFamily="34" charset="0"/>
                        </a:rPr>
                        <a:t> </a:t>
                      </a:r>
                      <a:r>
                        <a:rPr lang="en-US" sz="1200" b="1" i="0" u="none" strike="noStrike" kern="1200" dirty="0" err="1" smtClean="0">
                          <a:solidFill>
                            <a:srgbClr val="000000"/>
                          </a:solidFill>
                          <a:effectLst/>
                          <a:latin typeface="Arial Black" pitchFamily="34" charset="0"/>
                          <a:ea typeface="+mn-ea"/>
                          <a:cs typeface="Arial" panose="020B0604020202020204" pitchFamily="34" charset="0"/>
                        </a:rPr>
                        <a:t>Khawas</a:t>
                      </a:r>
                      <a:r>
                        <a:rPr lang="en-US" sz="1200" b="1" i="0" u="none" strike="noStrike" kern="1200" baseline="0" dirty="0" smtClean="0">
                          <a:solidFill>
                            <a:srgbClr val="000000"/>
                          </a:solidFill>
                          <a:effectLst/>
                          <a:latin typeface="Arial Black" pitchFamily="34" charset="0"/>
                          <a:ea typeface="+mn-ea"/>
                          <a:cs typeface="Arial" panose="020B0604020202020204" pitchFamily="34" charset="0"/>
                        </a:rPr>
                        <a:t> Irrigation CAD </a:t>
                      </a:r>
                      <a:r>
                        <a:rPr lang="en-US" sz="1200" b="1" i="0" u="none" strike="noStrike" kern="1200" baseline="0" dirty="0" err="1" smtClean="0">
                          <a:solidFill>
                            <a:srgbClr val="000000"/>
                          </a:solidFill>
                          <a:effectLst/>
                          <a:latin typeface="Arial Black" pitchFamily="34" charset="0"/>
                          <a:ea typeface="+mn-ea"/>
                          <a:cs typeface="Arial" panose="020B0604020202020204" pitchFamily="34" charset="0"/>
                        </a:rPr>
                        <a:t>ProjectS</a:t>
                      </a:r>
                      <a:endParaRPr lang="en-US" sz="1200" b="1" i="0" u="none" strike="noStrike" kern="1200" baseline="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200" b="1" i="0" u="none" strike="noStrike" kern="1200" dirty="0" smtClean="0">
                          <a:solidFill>
                            <a:srgbClr val="000000"/>
                          </a:solidFill>
                          <a:effectLst/>
                          <a:latin typeface="Arial Black" pitchFamily="34" charset="0"/>
                          <a:ea typeface="+mn-ea"/>
                          <a:cs typeface="Arial" panose="020B0604020202020204" pitchFamily="34" charset="0"/>
                        </a:rPr>
                        <a:t>0.462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smtClean="0">
                          <a:solidFill>
                            <a:srgbClr val="000000"/>
                          </a:solidFill>
                          <a:effectLst/>
                          <a:latin typeface="Arial Black" pitchFamily="34" charset="0"/>
                          <a:ea typeface="+mn-ea"/>
                          <a:cs typeface="Arial" panose="020B0604020202020204" pitchFamily="34" charset="0"/>
                        </a:rPr>
                        <a:t>0.462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smtClean="0">
                          <a:solidFill>
                            <a:srgbClr val="000000"/>
                          </a:solidFill>
                          <a:effectLst/>
                          <a:latin typeface="Arial Black" pitchFamily="34" charset="0"/>
                          <a:ea typeface="+mn-ea"/>
                          <a:cs typeface="Arial" panose="020B0604020202020204" pitchFamily="34" charset="0"/>
                        </a:rPr>
                        <a:t>0.231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smtClean="0">
                          <a:solidFill>
                            <a:srgbClr val="000000"/>
                          </a:solidFill>
                          <a:effectLst/>
                          <a:latin typeface="Arial Black" pitchFamily="34" charset="0"/>
                          <a:ea typeface="+mn-ea"/>
                          <a:cs typeface="Arial" panose="020B0604020202020204" pitchFamily="34" charset="0"/>
                        </a:rPr>
                        <a:t>0.231</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200" b="1" i="0" u="none" strike="noStrike" kern="1200" dirty="0" smtClean="0">
                          <a:solidFill>
                            <a:srgbClr val="000000"/>
                          </a:solidFill>
                          <a:effectLst/>
                          <a:latin typeface="Arial Black" pitchFamily="34" charset="0"/>
                          <a:ea typeface="+mn-ea"/>
                          <a:cs typeface="Arial" panose="020B0604020202020204" pitchFamily="34" charset="0"/>
                        </a:rPr>
                        <a:t>50%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4674902"/>
      </p:ext>
    </p:extLst>
  </p:cSld>
  <p:clrMapOvr>
    <a:masterClrMapping/>
  </p:clrMapOvr>
  <p:transition spd="slow">
    <p:wedge/>
  </p:transition>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4"/>
            <a:ext cx="8290380" cy="850674"/>
          </a:xfrm>
          <a:prstGeom prst="roundRect">
            <a:avLst>
              <a:gd name="adj" fmla="val 48485"/>
            </a:avLst>
          </a:prstGeom>
          <a:ln>
            <a:headEnd type="none" w="med" len="med"/>
            <a:tailEnd type="none" w="med" len="med"/>
          </a:ln>
        </p:spPr>
        <p:style>
          <a:lnRef idx="3">
            <a:schemeClr val="lt1"/>
          </a:lnRef>
          <a:fillRef idx="1">
            <a:schemeClr val="accent1"/>
          </a:fillRef>
          <a:effectRef idx="1">
            <a:schemeClr val="accent1"/>
          </a:effectRef>
          <a:fontRef idx="minor">
            <a:schemeClr val="lt1"/>
          </a:fontRef>
        </p:style>
        <p:txBody>
          <a:bodyPr anchor="ctr"/>
          <a:lstStyle/>
          <a:p>
            <a:pPr algn="ctr">
              <a:defRPr/>
            </a:pPr>
            <a:r>
              <a:rPr lang="en-US" sz="3200" b="1" dirty="0" smtClean="0">
                <a:effectLst>
                  <a:outerShdw blurRad="38100" dist="38100" dir="2700000" algn="tl">
                    <a:srgbClr val="C0C0C0"/>
                  </a:outerShdw>
                </a:effectLst>
                <a:latin typeface="Arial Black" pitchFamily="34" charset="0"/>
                <a:cs typeface="Arial" panose="020B0604020202020204" pitchFamily="34" charset="0"/>
              </a:rPr>
              <a:t>State and Year-wise</a:t>
            </a:r>
            <a:r>
              <a:rPr lang="en-US" sz="3200" b="1" dirty="0" smtClean="0">
                <a:effectLst>
                  <a:outerShdw blurRad="38100" dist="38100" dir="2700000" algn="tl">
                    <a:srgbClr val="C0C0C0"/>
                  </a:outerShdw>
                </a:effectLst>
                <a:cs typeface="Arial" panose="020B0604020202020204" pitchFamily="34" charset="0"/>
              </a:rPr>
              <a:t> </a:t>
            </a:r>
            <a:r>
              <a:rPr lang="en-US" sz="3200" b="1" dirty="0" smtClean="0">
                <a:effectLst>
                  <a:outerShdw blurRad="38100" dist="38100" dir="2700000" algn="tl">
                    <a:srgbClr val="C0C0C0"/>
                  </a:outerShdw>
                </a:effectLst>
                <a:latin typeface="Arial Black" pitchFamily="34" charset="0"/>
                <a:cs typeface="Arial" panose="020B0604020202020204" pitchFamily="34" charset="0"/>
              </a:rPr>
              <a:t>CCA Progress </a:t>
            </a:r>
            <a:endParaRPr lang="en-US" sz="3200" b="1" dirty="0">
              <a:latin typeface="Arial Black" pitchFamily="34" charset="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654350302"/>
              </p:ext>
            </p:extLst>
          </p:nvPr>
        </p:nvGraphicFramePr>
        <p:xfrm>
          <a:off x="178735" y="1466851"/>
          <a:ext cx="9603721" cy="3237170"/>
        </p:xfrm>
        <a:graphic>
          <a:graphicData uri="http://schemas.openxmlformats.org/drawingml/2006/table">
            <a:tbl>
              <a:tblPr/>
              <a:tblGrid>
                <a:gridCol w="678055"/>
                <a:gridCol w="1041209"/>
                <a:gridCol w="1079251"/>
                <a:gridCol w="1208170"/>
                <a:gridCol w="857697"/>
                <a:gridCol w="925358"/>
                <a:gridCol w="937862"/>
                <a:gridCol w="937863"/>
                <a:gridCol w="1000387"/>
                <a:gridCol w="937869"/>
              </a:tblGrid>
              <a:tr h="1273777">
                <a:tc>
                  <a:txBody>
                    <a:bodyPr/>
                    <a:lstStyle/>
                    <a:p>
                      <a:pPr algn="ctr" fontAlgn="t"/>
                      <a:r>
                        <a:rPr lang="en-US" sz="1600" b="1" i="0" u="none" strike="noStrike" dirty="0" err="1" smtClean="0">
                          <a:solidFill>
                            <a:schemeClr val="tx1"/>
                          </a:solidFill>
                          <a:latin typeface="Arial" pitchFamily="34" charset="0"/>
                          <a:cs typeface="Arial" pitchFamily="34" charset="0"/>
                        </a:rPr>
                        <a:t>S.No</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Project Total CCA (</a:t>
                      </a:r>
                      <a:r>
                        <a:rPr lang="en-US" sz="1600" b="1" i="0" u="none" strike="noStrike" dirty="0" err="1" smtClean="0">
                          <a:solidFill>
                            <a:schemeClr val="tx1"/>
                          </a:solidFill>
                          <a:latin typeface="Arial" pitchFamily="34" charset="0"/>
                          <a:cs typeface="Arial" pitchFamily="34" charset="0"/>
                        </a:rPr>
                        <a:t>Th.Ha</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Balance Outstanding CCA as on 01 April 2016 (</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algn="ctr" fontAlgn="t"/>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2017-18</a:t>
                      </a:r>
                    </a:p>
                    <a:p>
                      <a:pPr algn="ctr" fontAlgn="t"/>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algn="ctr" fontAlgn="t"/>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IN" sz="1600" b="1" i="0" u="none" strike="noStrike" dirty="0" smtClean="0">
                          <a:solidFill>
                            <a:schemeClr val="tx1"/>
                          </a:solidFill>
                          <a:latin typeface="Arial" pitchFamily="34" charset="0"/>
                          <a:cs typeface="Arial" pitchFamily="34" charset="0"/>
                        </a:rPr>
                        <a:t>(</a:t>
                      </a:r>
                      <a:r>
                        <a:rPr lang="en-IN" sz="1600" b="1" i="0" u="none" strike="noStrike" dirty="0" err="1" smtClean="0">
                          <a:solidFill>
                            <a:schemeClr val="tx1"/>
                          </a:solidFill>
                          <a:latin typeface="Arial" pitchFamily="34" charset="0"/>
                          <a:cs typeface="Arial" pitchFamily="34" charset="0"/>
                        </a:rPr>
                        <a:t>Th.Ha</a:t>
                      </a:r>
                      <a:r>
                        <a:rPr lang="en-IN"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 CCA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 of CCA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765258">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01.</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just" defTabSz="914400" rtl="0" eaLnBrk="1" fontAlgn="ctr" latinLnBrk="0" hangingPunct="1"/>
                      <a:r>
                        <a:rPr lang="en-IN" sz="1600" b="1" i="0" u="none" strike="noStrike" kern="1200" dirty="0" err="1" smtClean="0">
                          <a:solidFill>
                            <a:srgbClr val="000000"/>
                          </a:solidFill>
                          <a:effectLst/>
                          <a:latin typeface="Arial Black" pitchFamily="34" charset="0"/>
                          <a:ea typeface="+mn-ea"/>
                          <a:cs typeface="Arial" panose="020B0604020202020204" pitchFamily="34" charset="0"/>
                        </a:rPr>
                        <a:t>Ladakh</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Black" pitchFamily="34" charset="0"/>
                          <a:ea typeface="+mn-ea"/>
                          <a:cs typeface="Arial" panose="020B0604020202020204" pitchFamily="34" charset="0"/>
                        </a:rPr>
                        <a:t>0.462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0.462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0.231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0.231</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Black" pitchFamily="34" charset="0"/>
                          <a:ea typeface="+mn-ea"/>
                          <a:cs typeface="Arial" panose="020B0604020202020204" pitchFamily="34" charset="0"/>
                        </a:rPr>
                        <a:t>50%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8154290"/>
      </p:ext>
    </p:extLst>
  </p:cSld>
  <p:clrMapOvr>
    <a:masterClrMapping/>
  </p:clrMapOvr>
  <p:transition spd="slow">
    <p:wedge/>
  </p:transition>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290380" cy="807811"/>
          </a:xfrm>
          <a:prstGeom prst="roundRect">
            <a:avLst>
              <a:gd name="adj" fmla="val 48485"/>
            </a:avLst>
          </a:prstGeom>
          <a:ln>
            <a:headEnd type="none" w="med" len="med"/>
            <a:tailEnd type="none" w="med" len="med"/>
          </a:ln>
        </p:spPr>
        <p:style>
          <a:lnRef idx="1">
            <a:schemeClr val="dk1"/>
          </a:lnRef>
          <a:fillRef idx="3">
            <a:schemeClr val="dk1"/>
          </a:fillRef>
          <a:effectRef idx="2">
            <a:schemeClr val="dk1"/>
          </a:effectRef>
          <a:fontRef idx="minor">
            <a:schemeClr val="lt1"/>
          </a:fontRef>
        </p:style>
        <p:txBody>
          <a:bodyPr anchor="ctr"/>
          <a:lstStyle/>
          <a:p>
            <a:pPr algn="ctr">
              <a:defRPr/>
            </a:pPr>
            <a:r>
              <a:rPr lang="en-US" sz="2200" b="1" dirty="0" smtClean="0">
                <a:effectLst>
                  <a:outerShdw blurRad="38100" dist="38100" dir="2700000" algn="tl">
                    <a:srgbClr val="C0C0C0"/>
                  </a:outerShdw>
                </a:effectLst>
                <a:latin typeface="Arial Black" pitchFamily="34" charset="0"/>
                <a:cs typeface="Arial" panose="020B0604020202020204" pitchFamily="34" charset="0"/>
              </a:rPr>
              <a:t>Project and Year-wise Number of  WUA Targeted, Created and Registered  </a:t>
            </a:r>
            <a:endParaRPr lang="en-US" sz="2200" b="1" dirty="0">
              <a:latin typeface="Arial Black" pitchFamily="34" charset="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477444933"/>
              </p:ext>
            </p:extLst>
          </p:nvPr>
        </p:nvGraphicFramePr>
        <p:xfrm>
          <a:off x="253917" y="1764831"/>
          <a:ext cx="9433007" cy="3173038"/>
        </p:xfrm>
        <a:graphic>
          <a:graphicData uri="http://schemas.openxmlformats.org/drawingml/2006/table">
            <a:tbl>
              <a:tblPr/>
              <a:tblGrid>
                <a:gridCol w="684862"/>
                <a:gridCol w="1783225"/>
                <a:gridCol w="1356803"/>
                <a:gridCol w="1320387"/>
                <a:gridCol w="1088947"/>
                <a:gridCol w="1170100"/>
                <a:gridCol w="1075854"/>
                <a:gridCol w="952829"/>
              </a:tblGrid>
              <a:tr h="1561939">
                <a:tc>
                  <a:txBody>
                    <a:bodyPr/>
                    <a:lstStyle/>
                    <a:p>
                      <a:pPr algn="ctr" fontAlgn="t"/>
                      <a:r>
                        <a:rPr lang="en-US" sz="1800" b="1" i="0" u="none" strike="noStrike" dirty="0" smtClean="0">
                          <a:solidFill>
                            <a:schemeClr val="tx1"/>
                          </a:solidFill>
                          <a:latin typeface="Arial" pitchFamily="34" charset="0"/>
                          <a:cs typeface="Arial" pitchFamily="34" charset="0"/>
                        </a:rPr>
                        <a:t>State Name </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Project</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No. of Targeted WUA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No. of WUA Created </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Arial" pitchFamily="34" charset="0"/>
                          <a:cs typeface="Arial" pitchFamily="34" charset="0"/>
                        </a:rPr>
                        <a:t>2019-20</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61109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kern="1200" dirty="0" err="1" smtClean="0">
                          <a:solidFill>
                            <a:srgbClr val="000000"/>
                          </a:solidFill>
                          <a:effectLst/>
                          <a:latin typeface="Arial Black" pitchFamily="34" charset="0"/>
                          <a:ea typeface="+mn-ea"/>
                          <a:cs typeface="Arial" panose="020B0604020202020204" pitchFamily="34" charset="0"/>
                        </a:rPr>
                        <a:t>Ladakh</a:t>
                      </a:r>
                      <a:endParaRPr lang="en-IN" sz="1600" b="1" i="0" u="none" strike="noStrike" kern="1200" dirty="0" smtClean="0">
                        <a:solidFill>
                          <a:srgbClr val="000000"/>
                        </a:solidFill>
                        <a:effectLst/>
                        <a:latin typeface="Arial Black" pitchFamily="34" charset="0"/>
                        <a:ea typeface="+mn-ea"/>
                        <a:cs typeface="Arial" panose="020B0604020202020204" pitchFamily="34" charset="0"/>
                      </a:endParaRPr>
                    </a:p>
                    <a:p>
                      <a:pPr marL="0" algn="ctr" defTabSz="914400" rtl="0" eaLnBrk="1" fontAlgn="ctr" latinLnBrk="0" hangingPunct="1"/>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Parkachik</a:t>
                      </a:r>
                      <a:r>
                        <a:rPr lang="en-US" sz="1600" b="1" i="0" u="none" strike="noStrike" kern="1200" dirty="0" smtClean="0">
                          <a:solidFill>
                            <a:srgbClr val="000000"/>
                          </a:solidFill>
                          <a:effectLst/>
                          <a:latin typeface="Arial Black" pitchFamily="34" charset="0"/>
                          <a:ea typeface="+mn-ea"/>
                          <a:cs typeface="Arial" panose="020B0604020202020204" pitchFamily="34" charset="0"/>
                        </a:rPr>
                        <a:t> </a:t>
                      </a:r>
                      <a:r>
                        <a:rPr lang="en-US" sz="1600" b="1" i="0" u="none" strike="noStrike" kern="1200" dirty="0" err="1" smtClean="0">
                          <a:solidFill>
                            <a:srgbClr val="000000"/>
                          </a:solidFill>
                          <a:effectLst/>
                          <a:latin typeface="Arial Black" pitchFamily="34" charset="0"/>
                          <a:ea typeface="+mn-ea"/>
                          <a:cs typeface="Arial" panose="020B0604020202020204" pitchFamily="34" charset="0"/>
                        </a:rPr>
                        <a:t>Khawas</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Irrigation CAD </a:t>
                      </a:r>
                      <a:r>
                        <a:rPr lang="en-US" sz="1600" b="1" i="0" u="none" strike="noStrike" kern="1200" baseline="0" dirty="0" err="1" smtClean="0">
                          <a:solidFill>
                            <a:srgbClr val="000000"/>
                          </a:solidFill>
                          <a:effectLst/>
                          <a:latin typeface="Arial Black" pitchFamily="34" charset="0"/>
                          <a:ea typeface="+mn-ea"/>
                          <a:cs typeface="Arial" panose="020B0604020202020204" pitchFamily="34" charset="0"/>
                        </a:rPr>
                        <a:t>ProjectS</a:t>
                      </a:r>
                      <a:endParaRPr lang="en-US" sz="1600" b="1" i="0" u="none" strike="noStrike" kern="1200" baseline="0" dirty="0" smtClean="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03972687"/>
      </p:ext>
    </p:extLst>
  </p:cSld>
  <p:clrMapOvr>
    <a:masterClrMapping/>
  </p:clrMapOvr>
  <p:transition spd="slow">
    <p:wedge/>
  </p:transition>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626659" cy="807811"/>
          </a:xfrm>
          <a:prstGeom prst="roundRect">
            <a:avLst>
              <a:gd name="adj" fmla="val 48485"/>
            </a:avLst>
          </a:prstGeom>
          <a:ln>
            <a:headEnd type="none" w="med" len="med"/>
            <a:tailEnd type="none" w="med" len="med"/>
          </a:ln>
        </p:spPr>
        <p:style>
          <a:lnRef idx="1">
            <a:schemeClr val="dk1"/>
          </a:lnRef>
          <a:fillRef idx="3">
            <a:schemeClr val="dk1"/>
          </a:fillRef>
          <a:effectRef idx="2">
            <a:schemeClr val="dk1"/>
          </a:effectRef>
          <a:fontRef idx="minor">
            <a:schemeClr val="lt1"/>
          </a:fontRef>
        </p:style>
        <p:txBody>
          <a:bodyPr anchor="ctr"/>
          <a:lstStyle/>
          <a:p>
            <a:pPr algn="ctr">
              <a:defRPr/>
            </a:pPr>
            <a:r>
              <a:rPr lang="en-US" sz="2200" b="1" dirty="0" smtClean="0">
                <a:effectLst>
                  <a:outerShdw blurRad="38100" dist="38100" dir="2700000" algn="tl">
                    <a:srgbClr val="C0C0C0"/>
                  </a:outerShdw>
                </a:effectLst>
                <a:cs typeface="Arial" panose="020B0604020202020204" pitchFamily="34" charset="0"/>
              </a:rPr>
              <a:t>State,  Project and Year-wise Financial  Progress </a:t>
            </a:r>
            <a:endParaRPr lang="en-US" sz="22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860454437"/>
              </p:ext>
            </p:extLst>
          </p:nvPr>
        </p:nvGraphicFramePr>
        <p:xfrm>
          <a:off x="602546" y="1949497"/>
          <a:ext cx="9031490" cy="3101270"/>
        </p:xfrm>
        <a:graphic>
          <a:graphicData uri="http://schemas.openxmlformats.org/drawingml/2006/table">
            <a:tbl>
              <a:tblPr/>
              <a:tblGrid>
                <a:gridCol w="589521"/>
                <a:gridCol w="1721405"/>
                <a:gridCol w="951087"/>
                <a:gridCol w="1067991"/>
                <a:gridCol w="986731"/>
                <a:gridCol w="963513"/>
                <a:gridCol w="963514"/>
                <a:gridCol w="835819"/>
                <a:gridCol w="951909"/>
              </a:tblGrid>
              <a:tr h="1765219">
                <a:tc>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Project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Target </a:t>
                      </a:r>
                    </a:p>
                    <a:p>
                      <a:pPr algn="ctr" fontAlgn="t"/>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2017-18</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 Financial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 of Financial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20000"/>
                        <a:lumOff val="80000"/>
                      </a:schemeClr>
                    </a:solidFill>
                  </a:tcPr>
                </a:tc>
              </a:tr>
              <a:tr h="1336051">
                <a:tc>
                  <a:txBody>
                    <a:bodyPr/>
                    <a:lstStyle/>
                    <a:p>
                      <a:pPr marL="0" algn="ctr" defTabSz="914400" rtl="0" eaLnBrk="1" fontAlgn="ctr" latinLnBrk="0" hangingPunct="1"/>
                      <a:r>
                        <a:rPr lang="en-IN" sz="1600" b="1" i="0" u="none" strike="noStrike" kern="1200" dirty="0" err="1" smtClean="0">
                          <a:solidFill>
                            <a:srgbClr val="000000"/>
                          </a:solidFill>
                          <a:effectLst/>
                          <a:latin typeface="Arial Black" pitchFamily="34" charset="0"/>
                          <a:ea typeface="+mn-ea"/>
                          <a:cs typeface="Arial" panose="020B0604020202020204" pitchFamily="34" charset="0"/>
                        </a:rPr>
                        <a:t>Ladakh</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Parkachik</a:t>
                      </a:r>
                      <a:r>
                        <a:rPr lang="en-US" sz="1600" b="1" i="0" u="none" strike="noStrike" kern="1200" dirty="0" smtClean="0">
                          <a:solidFill>
                            <a:srgbClr val="000000"/>
                          </a:solidFill>
                          <a:effectLst/>
                          <a:latin typeface="Arial Black" pitchFamily="34" charset="0"/>
                          <a:ea typeface="+mn-ea"/>
                          <a:cs typeface="Arial" panose="020B0604020202020204" pitchFamily="34" charset="0"/>
                        </a:rPr>
                        <a:t> </a:t>
                      </a:r>
                      <a:r>
                        <a:rPr lang="en-US" sz="1600" b="1" i="0" u="none" strike="noStrike" kern="1200" dirty="0" err="1" smtClean="0">
                          <a:solidFill>
                            <a:srgbClr val="000000"/>
                          </a:solidFill>
                          <a:effectLst/>
                          <a:latin typeface="Arial Black" pitchFamily="34" charset="0"/>
                          <a:ea typeface="+mn-ea"/>
                          <a:cs typeface="Arial" panose="020B0604020202020204" pitchFamily="34" charset="0"/>
                        </a:rPr>
                        <a:t>Khawas</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Irrigation CAD Projects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1.8655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0.21</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11%</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9706278"/>
      </p:ext>
    </p:extLst>
  </p:cSld>
  <p:clrMapOvr>
    <a:masterClrMapping/>
  </p:clrMapOvr>
  <p:transition spd="slow">
    <p:wedge/>
  </p:transition>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695041" y="285751"/>
            <a:ext cx="8533791" cy="859744"/>
          </a:xfrm>
          <a:prstGeom prst="roundRect">
            <a:avLst>
              <a:gd name="adj" fmla="val 48485"/>
            </a:avLst>
          </a:prstGeom>
          <a:ln>
            <a:headEnd type="none" w="med" len="med"/>
            <a:tailEnd type="none" w="med" len="med"/>
          </a:ln>
        </p:spPr>
        <p:style>
          <a:lnRef idx="1">
            <a:schemeClr val="accent3"/>
          </a:lnRef>
          <a:fillRef idx="3">
            <a:schemeClr val="accent3"/>
          </a:fillRef>
          <a:effectRef idx="2">
            <a:schemeClr val="accent3"/>
          </a:effectRef>
          <a:fontRef idx="minor">
            <a:schemeClr val="lt1"/>
          </a:fontRef>
        </p:style>
        <p:txBody>
          <a:bodyPr anchor="ctr"/>
          <a:lstStyle/>
          <a:p>
            <a:pPr algn="ctr">
              <a:defRPr/>
            </a:pPr>
            <a:r>
              <a:rPr lang="en-US" sz="3600" b="1" dirty="0" smtClean="0">
                <a:effectLst>
                  <a:outerShdw blurRad="38100" dist="38100" dir="2700000" algn="tl">
                    <a:srgbClr val="C0C0C0"/>
                  </a:outerShdw>
                </a:effectLst>
                <a:cs typeface="Arial" panose="020B0604020202020204" pitchFamily="34" charset="0"/>
              </a:rPr>
              <a:t>State and Year-wise Financial  Progress </a:t>
            </a:r>
            <a:endParaRPr lang="en-US" sz="36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152645612"/>
              </p:ext>
            </p:extLst>
          </p:nvPr>
        </p:nvGraphicFramePr>
        <p:xfrm>
          <a:off x="585493" y="1764831"/>
          <a:ext cx="8752885" cy="3658441"/>
        </p:xfrm>
        <a:graphic>
          <a:graphicData uri="http://schemas.openxmlformats.org/drawingml/2006/table">
            <a:tbl>
              <a:tblPr/>
              <a:tblGrid>
                <a:gridCol w="592039"/>
                <a:gridCol w="1102817"/>
                <a:gridCol w="893863"/>
                <a:gridCol w="1079598"/>
                <a:gridCol w="998339"/>
                <a:gridCol w="1056382"/>
                <a:gridCol w="1067991"/>
                <a:gridCol w="1033164"/>
                <a:gridCol w="928692"/>
              </a:tblGrid>
              <a:tr h="1190340">
                <a:tc>
                  <a:txBody>
                    <a:bodyPr/>
                    <a:lstStyle/>
                    <a:p>
                      <a:pPr algn="ctr" fontAlgn="t"/>
                      <a:r>
                        <a:rPr lang="en-US" sz="1600" b="1" i="0" u="none" strike="noStrike" dirty="0" err="1" smtClean="0">
                          <a:solidFill>
                            <a:schemeClr val="tx1"/>
                          </a:solidFill>
                          <a:latin typeface="Arial" pitchFamily="34" charset="0"/>
                          <a:cs typeface="Arial" pitchFamily="34" charset="0"/>
                        </a:rPr>
                        <a:t>S.No</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Target </a:t>
                      </a:r>
                    </a:p>
                    <a:p>
                      <a:pPr algn="ctr" fontAlgn="t"/>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2017-18</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 Financial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t"/>
                      <a:r>
                        <a:rPr lang="en-US" sz="1600" b="1" i="0" u="none" strike="noStrike" dirty="0" smtClean="0">
                          <a:solidFill>
                            <a:schemeClr val="tx1"/>
                          </a:solidFill>
                          <a:latin typeface="Arial" pitchFamily="34" charset="0"/>
                          <a:cs typeface="Arial" pitchFamily="34" charset="0"/>
                        </a:rPr>
                        <a:t>% of Financial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r>
              <a:tr h="2468101">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01.</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just" defTabSz="914400" rtl="0" eaLnBrk="1" fontAlgn="ctr" latinLnBrk="0" hangingPunct="1"/>
                      <a:r>
                        <a:rPr lang="en-IN" sz="1600" b="1" i="0" u="none" strike="noStrike" kern="1200" dirty="0" err="1" smtClean="0">
                          <a:solidFill>
                            <a:srgbClr val="000000"/>
                          </a:solidFill>
                          <a:effectLst/>
                          <a:latin typeface="Arial Black" pitchFamily="34" charset="0"/>
                          <a:ea typeface="+mn-ea"/>
                          <a:cs typeface="Arial" panose="020B0604020202020204" pitchFamily="34" charset="0"/>
                        </a:rPr>
                        <a:t>Ladakh</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1.8655</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0.21</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11%</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71847989"/>
      </p:ext>
    </p:extLst>
  </p:cSld>
  <p:clrMapOvr>
    <a:masterClrMapping/>
  </p:clrMapOvr>
  <p:transition spd="slow">
    <p:wedge/>
  </p:transition>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4"/>
            <a:ext cx="8464139" cy="850674"/>
          </a:xfrm>
          <a:prstGeom prst="roundRect">
            <a:avLst>
              <a:gd name="adj" fmla="val 48485"/>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3600" b="1" dirty="0" smtClean="0">
                <a:effectLst>
                  <a:outerShdw blurRad="38100" dist="38100" dir="2700000" algn="tl">
                    <a:srgbClr val="C0C0C0"/>
                  </a:outerShdw>
                </a:effectLst>
                <a:cs typeface="Arial" panose="020B0604020202020204" pitchFamily="34" charset="0"/>
              </a:rPr>
              <a:t>State,  Project and Year-wise CA Released </a:t>
            </a:r>
            <a:endParaRPr lang="en-US" sz="36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126779032"/>
              </p:ext>
            </p:extLst>
          </p:nvPr>
        </p:nvGraphicFramePr>
        <p:xfrm>
          <a:off x="661690" y="1669145"/>
          <a:ext cx="8927029" cy="3095133"/>
        </p:xfrm>
        <a:graphic>
          <a:graphicData uri="http://schemas.openxmlformats.org/drawingml/2006/table">
            <a:tbl>
              <a:tblPr/>
              <a:tblGrid>
                <a:gridCol w="615256"/>
                <a:gridCol w="1230511"/>
                <a:gridCol w="963514"/>
                <a:gridCol w="940296"/>
                <a:gridCol w="905470"/>
                <a:gridCol w="893862"/>
                <a:gridCol w="963515"/>
                <a:gridCol w="789382"/>
                <a:gridCol w="731342"/>
                <a:gridCol w="893881"/>
              </a:tblGrid>
              <a:tr h="1574327">
                <a:tc>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Project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Targeted CA </a:t>
                      </a:r>
                    </a:p>
                    <a:p>
                      <a:pPr algn="ctr" fontAlgn="t"/>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2015-2016</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600" b="1" i="0" u="none" strike="noStrike" dirty="0" smtClean="0">
                          <a:solidFill>
                            <a:schemeClr val="tx1"/>
                          </a:solidFill>
                          <a:latin typeface="Arial" pitchFamily="34" charset="0"/>
                          <a:cs typeface="Arial" pitchFamily="34" charset="0"/>
                        </a:rPr>
                        <a:t>2017-18 </a:t>
                      </a:r>
                      <a:r>
                        <a:rPr lang="en-US" sz="1600" b="1" i="0" u="none" strike="noStrike" dirty="0" smtClean="0">
                          <a:solidFill>
                            <a:schemeClr val="tx1"/>
                          </a:solidFill>
                          <a:latin typeface="Arial" pitchFamily="34" charset="0"/>
                          <a:cs typeface="Arial" pitchFamily="34" charset="0"/>
                        </a:rPr>
                        <a:t>(</a:t>
                      </a:r>
                      <a:r>
                        <a:rPr lang="en-US" sz="1600" b="1" i="0" u="none" strike="noStrike" dirty="0" err="1" smtClean="0">
                          <a:solidFill>
                            <a:schemeClr val="tx1"/>
                          </a:solidFill>
                          <a:latin typeface="Arial" pitchFamily="34" charset="0"/>
                          <a:cs typeface="Arial" pitchFamily="34" charset="0"/>
                        </a:rPr>
                        <a:t>Rs.Lakhs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2019-20 (Rs. </a:t>
                      </a:r>
                      <a:r>
                        <a:rPr lang="en-US" sz="1600" b="1" i="0" u="none" strike="noStrike" dirty="0" err="1" smtClean="0">
                          <a:solidFill>
                            <a:schemeClr val="tx1"/>
                          </a:solidFill>
                          <a:latin typeface="Arial" pitchFamily="34" charset="0"/>
                          <a:cs typeface="Arial" pitchFamily="34" charset="0"/>
                        </a:rPr>
                        <a:t>Lakhs</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 CA Release</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 of CA Release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520806">
                <a:tc>
                  <a:txBody>
                    <a:bodyPr/>
                    <a:lstStyle/>
                    <a:p>
                      <a:pPr marL="0" algn="ctr" defTabSz="914400" rtl="0" eaLnBrk="1" fontAlgn="ctr" latinLnBrk="0" hangingPunct="1"/>
                      <a:r>
                        <a:rPr lang="en-IN" sz="1600" b="1" i="0" u="none" strike="noStrike" kern="1200" dirty="0" err="1" smtClean="0">
                          <a:solidFill>
                            <a:srgbClr val="000000"/>
                          </a:solidFill>
                          <a:effectLst/>
                          <a:latin typeface="Arial Black" pitchFamily="34" charset="0"/>
                          <a:ea typeface="+mn-ea"/>
                          <a:cs typeface="Arial" panose="020B0604020202020204" pitchFamily="34" charset="0"/>
                        </a:rPr>
                        <a:t>Ladakh</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Parkachik</a:t>
                      </a:r>
                      <a:r>
                        <a:rPr lang="en-US" sz="1600" b="1" i="0" u="none" strike="noStrike" kern="1200" dirty="0" smtClean="0">
                          <a:solidFill>
                            <a:srgbClr val="000000"/>
                          </a:solidFill>
                          <a:effectLst/>
                          <a:latin typeface="Arial Black" pitchFamily="34" charset="0"/>
                          <a:ea typeface="+mn-ea"/>
                          <a:cs typeface="Arial" panose="020B0604020202020204" pitchFamily="34" charset="0"/>
                        </a:rPr>
                        <a:t> </a:t>
                      </a:r>
                      <a:r>
                        <a:rPr lang="en-US" sz="1600" b="1" i="0" u="none" strike="noStrike" kern="1200" dirty="0" err="1" smtClean="0">
                          <a:solidFill>
                            <a:srgbClr val="000000"/>
                          </a:solidFill>
                          <a:effectLst/>
                          <a:latin typeface="Arial Black" pitchFamily="34" charset="0"/>
                          <a:ea typeface="+mn-ea"/>
                          <a:cs typeface="Arial" panose="020B0604020202020204" pitchFamily="34" charset="0"/>
                        </a:rPr>
                        <a:t>Khawas</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Irrigation CAD Projects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0.7191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0.21</a:t>
                      </a:r>
                    </a:p>
                  </a:txBody>
                  <a:tcPr marL="7739" marR="773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29.62%</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11586646"/>
      </p:ext>
    </p:extLst>
  </p:cSld>
  <p:clrMapOvr>
    <a:masterClrMapping/>
  </p:clrMapOvr>
  <p:transition spd="slow">
    <p:wedge/>
  </p:transition>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314326"/>
            <a:ext cx="8290380" cy="859745"/>
          </a:xfrm>
          <a:prstGeom prst="roundRect">
            <a:avLst>
              <a:gd name="adj" fmla="val 48485"/>
            </a:avLst>
          </a:prstGeom>
          <a:ln>
            <a:headEnd type="none" w="med" len="med"/>
            <a:tailEnd type="none" w="med" len="med"/>
          </a:ln>
        </p:spPr>
        <p:style>
          <a:lnRef idx="1">
            <a:schemeClr val="accent3"/>
          </a:lnRef>
          <a:fillRef idx="3">
            <a:schemeClr val="accent3"/>
          </a:fillRef>
          <a:effectRef idx="2">
            <a:schemeClr val="accent3"/>
          </a:effectRef>
          <a:fontRef idx="minor">
            <a:schemeClr val="lt1"/>
          </a:fontRef>
        </p:style>
        <p:txBody>
          <a:bodyPr anchor="ctr"/>
          <a:lstStyle/>
          <a:p>
            <a:pPr algn="ctr">
              <a:defRPr/>
            </a:pPr>
            <a:r>
              <a:rPr lang="en-US" sz="3600" b="1" dirty="0" smtClean="0">
                <a:effectLst>
                  <a:outerShdw blurRad="38100" dist="38100" dir="2700000" algn="tl">
                    <a:srgbClr val="C0C0C0"/>
                  </a:outerShdw>
                </a:effectLst>
                <a:latin typeface="Arial" pitchFamily="34" charset="0"/>
                <a:cs typeface="Arial" pitchFamily="34" charset="0"/>
              </a:rPr>
              <a:t>State and Year-wise CA Released  </a:t>
            </a:r>
            <a:endParaRPr lang="en-US" sz="3600" b="1" dirty="0">
              <a:latin typeface="Arial" pitchFamily="34" charset="0"/>
              <a:cs typeface="Arial"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4186181399"/>
              </p:ext>
            </p:extLst>
          </p:nvPr>
        </p:nvGraphicFramePr>
        <p:xfrm>
          <a:off x="718259" y="1949497"/>
          <a:ext cx="8636793" cy="2877673"/>
        </p:xfrm>
        <a:graphic>
          <a:graphicData uri="http://schemas.openxmlformats.org/drawingml/2006/table">
            <a:tbl>
              <a:tblPr/>
              <a:tblGrid>
                <a:gridCol w="623023"/>
                <a:gridCol w="1757056"/>
                <a:gridCol w="1496563"/>
                <a:gridCol w="1568686"/>
                <a:gridCol w="1550655"/>
                <a:gridCol w="1640810"/>
              </a:tblGrid>
              <a:tr h="924750">
                <a:tc>
                  <a:txBody>
                    <a:bodyPr/>
                    <a:lstStyle/>
                    <a:p>
                      <a:pPr algn="ctr" fontAlgn="t"/>
                      <a:r>
                        <a:rPr lang="en-US" sz="2000" b="1" i="0" u="none" strike="noStrike" dirty="0" err="1" smtClean="0">
                          <a:solidFill>
                            <a:schemeClr val="tx1"/>
                          </a:solidFill>
                          <a:latin typeface="Berlin Sans FB Demi" pitchFamily="34" charset="0"/>
                          <a:cs typeface="Arial" pitchFamily="34" charset="0"/>
                        </a:rPr>
                        <a:t>S.No</a:t>
                      </a:r>
                      <a:r>
                        <a:rPr lang="en-US" sz="2000" b="1" i="0" u="none" strike="noStrike" dirty="0" smtClean="0">
                          <a:solidFill>
                            <a:schemeClr val="tx1"/>
                          </a:solidFill>
                          <a:latin typeface="Berlin Sans FB Demi" pitchFamily="34" charset="0"/>
                          <a:cs typeface="Arial" pitchFamily="34" charset="0"/>
                        </a:rPr>
                        <a:t>.</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2000" b="1" i="0" u="none" strike="noStrike" dirty="0" smtClean="0">
                          <a:solidFill>
                            <a:schemeClr val="tx1"/>
                          </a:solidFill>
                          <a:latin typeface="Berlin Sans FB Demi" pitchFamily="34" charset="0"/>
                          <a:cs typeface="Arial" pitchFamily="34" charset="0"/>
                        </a:rPr>
                        <a:t>State Name </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2000" b="1" i="0" u="none" strike="noStrike" dirty="0" smtClean="0">
                          <a:solidFill>
                            <a:schemeClr val="tx1"/>
                          </a:solidFill>
                          <a:latin typeface="Berlin Sans FB Demi" pitchFamily="34" charset="0"/>
                          <a:cs typeface="Arial" pitchFamily="34" charset="0"/>
                        </a:rPr>
                        <a:t>2017-18</a:t>
                      </a:r>
                    </a:p>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chemeClr val="tx1"/>
                          </a:solidFill>
                          <a:latin typeface="Berlin Sans FB Demi" pitchFamily="34" charset="0"/>
                          <a:cs typeface="Arial" pitchFamily="34" charset="0"/>
                        </a:rPr>
                        <a:t>(Rs. </a:t>
                      </a:r>
                      <a:r>
                        <a:rPr lang="en-US" sz="2000" b="1" i="0" u="none" strike="noStrike" dirty="0" err="1" smtClean="0">
                          <a:solidFill>
                            <a:schemeClr val="tx1"/>
                          </a:solidFill>
                          <a:latin typeface="Berlin Sans FB Demi" pitchFamily="34" charset="0"/>
                          <a:cs typeface="Arial" pitchFamily="34" charset="0"/>
                        </a:rPr>
                        <a:t>Lakh</a:t>
                      </a:r>
                      <a:r>
                        <a:rPr lang="en-US" sz="2000" b="1" i="0" u="none" strike="noStrike" dirty="0" smtClean="0">
                          <a:solidFill>
                            <a:schemeClr val="tx1"/>
                          </a:solidFill>
                          <a:latin typeface="Berlin Sans FB Demi" pitchFamily="34" charset="0"/>
                          <a:cs typeface="Arial" pitchFamily="34" charset="0"/>
                        </a:rPr>
                        <a:t>)</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2000" b="1" i="0" u="none" strike="noStrike" dirty="0" smtClean="0">
                          <a:solidFill>
                            <a:schemeClr val="tx1"/>
                          </a:solidFill>
                          <a:latin typeface="Berlin Sans FB Demi"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chemeClr val="tx1"/>
                          </a:solidFill>
                          <a:latin typeface="Berlin Sans FB Demi" pitchFamily="34" charset="0"/>
                          <a:cs typeface="Arial" pitchFamily="34" charset="0"/>
                        </a:rPr>
                        <a:t>(Rs. </a:t>
                      </a:r>
                      <a:r>
                        <a:rPr lang="en-US" sz="2000" b="1" i="0" u="none" strike="noStrike" dirty="0" err="1" smtClean="0">
                          <a:solidFill>
                            <a:schemeClr val="tx1"/>
                          </a:solidFill>
                          <a:latin typeface="Berlin Sans FB Demi" pitchFamily="34" charset="0"/>
                          <a:cs typeface="Arial" pitchFamily="34" charset="0"/>
                        </a:rPr>
                        <a:t>Lakh</a:t>
                      </a:r>
                      <a:r>
                        <a:rPr lang="en-US" sz="2000" b="1" i="0" u="none" strike="noStrike" dirty="0" smtClean="0">
                          <a:solidFill>
                            <a:schemeClr val="tx1"/>
                          </a:solidFill>
                          <a:latin typeface="Berlin Sans FB Demi" pitchFamily="34" charset="0"/>
                          <a:cs typeface="Arial" pitchFamily="34" charset="0"/>
                        </a:rPr>
                        <a:t>)</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2000" b="1" i="0" u="none" strike="noStrike" dirty="0" smtClean="0">
                          <a:solidFill>
                            <a:schemeClr val="tx1"/>
                          </a:solidFill>
                          <a:latin typeface="Berlin Sans FB Demi" pitchFamily="34" charset="0"/>
                          <a:cs typeface="Arial" pitchFamily="34" charset="0"/>
                        </a:rPr>
                        <a:t>2019-20</a:t>
                      </a:r>
                    </a:p>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chemeClr val="tx1"/>
                          </a:solidFill>
                          <a:latin typeface="Berlin Sans FB Demi" pitchFamily="34" charset="0"/>
                          <a:cs typeface="Arial" pitchFamily="34" charset="0"/>
                        </a:rPr>
                        <a:t>(Rs. </a:t>
                      </a:r>
                      <a:r>
                        <a:rPr lang="en-US" sz="2000" b="1" i="0" u="none" strike="noStrike" dirty="0" err="1" smtClean="0">
                          <a:solidFill>
                            <a:schemeClr val="tx1"/>
                          </a:solidFill>
                          <a:latin typeface="Berlin Sans FB Demi" pitchFamily="34" charset="0"/>
                          <a:cs typeface="Arial" pitchFamily="34" charset="0"/>
                        </a:rPr>
                        <a:t>Lakh</a:t>
                      </a:r>
                      <a:r>
                        <a:rPr lang="en-US" sz="2000" b="1" i="0" u="none" strike="noStrike" dirty="0" smtClean="0">
                          <a:solidFill>
                            <a:schemeClr val="tx1"/>
                          </a:solidFill>
                          <a:latin typeface="Berlin Sans FB Demi" pitchFamily="34" charset="0"/>
                          <a:cs typeface="Arial" pitchFamily="34" charset="0"/>
                        </a:rPr>
                        <a:t>)</a:t>
                      </a:r>
                      <a:endParaRPr lang="en-US" sz="2000" b="1" i="0" u="none" strike="noStrike" dirty="0">
                        <a:solidFill>
                          <a:schemeClr val="tx1"/>
                        </a:solidFill>
                        <a:latin typeface="Berlin Sans FB Demi"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800" b="1" i="0" u="none" strike="noStrike" dirty="0" smtClean="0">
                          <a:solidFill>
                            <a:schemeClr val="tx1"/>
                          </a:solidFill>
                          <a:latin typeface="Berlin Sans FB Demi" pitchFamily="34" charset="0"/>
                          <a:cs typeface="Arial" pitchFamily="34" charset="0"/>
                        </a:rPr>
                        <a:t>2020-21</a:t>
                      </a:r>
                    </a:p>
                    <a:p>
                      <a:pPr marL="0" marR="0" indent="0" algn="ctr" defTabSz="914400" rtl="0" eaLnBrk="1" fontAlgn="t" latinLnBrk="0" hangingPunct="1">
                        <a:lnSpc>
                          <a:spcPct val="100000"/>
                        </a:lnSpc>
                        <a:spcBef>
                          <a:spcPts val="0"/>
                        </a:spcBef>
                        <a:spcAft>
                          <a:spcPts val="0"/>
                        </a:spcAft>
                        <a:buClrTx/>
                        <a:buSzTx/>
                        <a:buFontTx/>
                        <a:buNone/>
                        <a:tabLst/>
                        <a:defRPr/>
                      </a:pPr>
                      <a:r>
                        <a:rPr lang="en-US" sz="1800" b="1" i="0" u="none" strike="noStrike" dirty="0" smtClean="0">
                          <a:solidFill>
                            <a:schemeClr val="tx1"/>
                          </a:solidFill>
                          <a:latin typeface="Berlin Sans FB Demi" pitchFamily="34" charset="0"/>
                          <a:cs typeface="Arial" pitchFamily="34" charset="0"/>
                        </a:rPr>
                        <a:t>(Rs. </a:t>
                      </a:r>
                      <a:r>
                        <a:rPr lang="en-US" sz="1800" b="1" i="0" u="none" strike="noStrike" dirty="0" err="1" smtClean="0">
                          <a:solidFill>
                            <a:schemeClr val="tx1"/>
                          </a:solidFill>
                          <a:latin typeface="Berlin Sans FB Demi" pitchFamily="34" charset="0"/>
                          <a:cs typeface="Arial" pitchFamily="34" charset="0"/>
                        </a:rPr>
                        <a:t>Lakh</a:t>
                      </a:r>
                      <a:r>
                        <a:rPr lang="en-US" sz="1800" b="1" i="0" u="none" strike="noStrike" dirty="0" smtClean="0">
                          <a:solidFill>
                            <a:schemeClr val="tx1"/>
                          </a:solidFill>
                          <a:latin typeface="Berlin Sans FB Demi" pitchFamily="34" charset="0"/>
                          <a:cs typeface="Arial" pitchFamily="34" charset="0"/>
                        </a:rPr>
                        <a:t>)</a:t>
                      </a:r>
                      <a:endParaRPr lang="en-US" sz="1800" b="1" i="0" u="none" strike="noStrike" dirty="0">
                        <a:solidFill>
                          <a:schemeClr val="tx1"/>
                        </a:solidFill>
                        <a:latin typeface="Berlin Sans FB Demi"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952923">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01.</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just" defTabSz="914400" rtl="0" eaLnBrk="1" fontAlgn="ctr" latinLnBrk="0" hangingPunct="1"/>
                      <a:r>
                        <a:rPr lang="en-IN" sz="1600" b="1" i="0" u="none" strike="noStrike" kern="1200" dirty="0" err="1" smtClean="0">
                          <a:solidFill>
                            <a:srgbClr val="000000"/>
                          </a:solidFill>
                          <a:effectLst/>
                          <a:latin typeface="Arial Black" pitchFamily="34" charset="0"/>
                          <a:ea typeface="+mn-ea"/>
                          <a:cs typeface="Arial" panose="020B0604020202020204" pitchFamily="34" charset="0"/>
                        </a:rPr>
                        <a:t>Ladakh</a:t>
                      </a:r>
                      <a:endParaRPr lang="en-IN" sz="16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34428849"/>
      </p:ext>
    </p:extLst>
  </p:cSld>
  <p:clrMapOvr>
    <a:masterClrMapping/>
  </p:clrMapOvr>
  <p:transition spd="slow">
    <p:wedge/>
  </p:transition>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18259" y="192315"/>
            <a:ext cx="8464139" cy="822099"/>
          </a:xfrm>
          <a:prstGeom prst="roundRect">
            <a:avLst>
              <a:gd name="adj" fmla="val 48485"/>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3600" b="1" dirty="0" smtClean="0">
                <a:effectLst>
                  <a:outerShdw blurRad="38100" dist="38100" dir="2700000" algn="tl">
                    <a:srgbClr val="C0C0C0"/>
                  </a:outerShdw>
                </a:effectLst>
                <a:latin typeface="Berlin Sans FB Demi" pitchFamily="34" charset="0"/>
                <a:cs typeface="Arial" panose="020B0604020202020204" pitchFamily="34" charset="0"/>
              </a:rPr>
              <a:t>Project and Year-wise MI Progress </a:t>
            </a:r>
            <a:endParaRPr lang="en-US" sz="3600" b="1" dirty="0">
              <a:latin typeface="Berlin Sans FB Demi" pitchFamily="34" charset="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894991423"/>
              </p:ext>
            </p:extLst>
          </p:nvPr>
        </p:nvGraphicFramePr>
        <p:xfrm>
          <a:off x="510778" y="1669145"/>
          <a:ext cx="9077934" cy="3427377"/>
        </p:xfrm>
        <a:graphic>
          <a:graphicData uri="http://schemas.openxmlformats.org/drawingml/2006/table">
            <a:tbl>
              <a:tblPr/>
              <a:tblGrid>
                <a:gridCol w="592553"/>
                <a:gridCol w="1369301"/>
                <a:gridCol w="998339"/>
                <a:gridCol w="1044773"/>
                <a:gridCol w="975122"/>
                <a:gridCol w="1044773"/>
                <a:gridCol w="1033164"/>
                <a:gridCol w="975122"/>
                <a:gridCol w="1044787"/>
              </a:tblGrid>
              <a:tr h="1319476">
                <a:tc rowSpan="2">
                  <a:txBody>
                    <a:bodyPr/>
                    <a:lstStyle/>
                    <a:p>
                      <a:pPr algn="ctr" fontAlgn="t"/>
                      <a:r>
                        <a:rPr lang="en-US" sz="1600" b="1" i="0" u="none" strike="noStrike" dirty="0" smtClean="0">
                          <a:solidFill>
                            <a:schemeClr val="tx1"/>
                          </a:solidFill>
                          <a:latin typeface="Arial" pitchFamily="34" charset="0"/>
                          <a:cs typeface="Arial" pitchFamily="34" charset="0"/>
                        </a:rPr>
                        <a:t>State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chemeClr val="tx1"/>
                          </a:solidFill>
                          <a:latin typeface="Arial" pitchFamily="34" charset="0"/>
                          <a:cs typeface="Arial" pitchFamily="34" charset="0"/>
                        </a:rPr>
                        <a:t>Project Name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chemeClr val="tx1"/>
                          </a:solidFill>
                          <a:latin typeface="Arial" pitchFamily="34" charset="0"/>
                          <a:cs typeface="Arial" pitchFamily="34" charset="0"/>
                        </a:rPr>
                        <a:t>Targeted MI </a:t>
                      </a:r>
                    </a:p>
                    <a:p>
                      <a:pPr algn="ctr" fontAlgn="t"/>
                      <a:r>
                        <a:rPr lang="en-US" sz="1600" b="1" i="0" u="none" strike="noStrike" dirty="0" smtClean="0">
                          <a:solidFill>
                            <a:schemeClr val="tx1"/>
                          </a:solidFill>
                          <a:latin typeface="Arial" pitchFamily="34" charset="0"/>
                          <a:cs typeface="Arial" pitchFamily="34" charset="0"/>
                        </a:rPr>
                        <a:t>(Th. Ha.)</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600" b="1" i="0" u="none" strike="noStrike" dirty="0" smtClean="0">
                          <a:solidFill>
                            <a:schemeClr val="tx1"/>
                          </a:solidFill>
                          <a:latin typeface="Arial" pitchFamily="34" charset="0"/>
                          <a:cs typeface="Arial" pitchFamily="34" charset="0"/>
                        </a:rPr>
                        <a:t>CA Targeted For MI </a:t>
                      </a:r>
                    </a:p>
                    <a:p>
                      <a:pPr algn="ctr" fontAlgn="t"/>
                      <a:r>
                        <a:rPr lang="en-IN" sz="1600" b="1" i="0" u="none" strike="noStrike" dirty="0" smtClean="0">
                          <a:solidFill>
                            <a:schemeClr val="tx1"/>
                          </a:solidFill>
                          <a:latin typeface="Arial" pitchFamily="34" charset="0"/>
                          <a:cs typeface="Arial" pitchFamily="34" charset="0"/>
                        </a:rPr>
                        <a:t>(Rs.)</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algn="ctr" fontAlgn="t"/>
                      <a:r>
                        <a:rPr lang="en-US" sz="1600" b="1" i="0" u="none" strike="noStrike" dirty="0" smtClean="0">
                          <a:solidFill>
                            <a:schemeClr val="tx1"/>
                          </a:solidFill>
                          <a:latin typeface="Arial" pitchFamily="34" charset="0"/>
                          <a:cs typeface="Arial" pitchFamily="34" charset="0"/>
                        </a:rPr>
                        <a:t>MI works under</a:t>
                      </a:r>
                      <a:r>
                        <a:rPr lang="en-US" sz="1600" b="1" i="0" u="none" strike="noStrike" baseline="0" dirty="0" smtClean="0">
                          <a:solidFill>
                            <a:schemeClr val="tx1"/>
                          </a:solidFill>
                          <a:latin typeface="Arial" pitchFamily="34" charset="0"/>
                          <a:cs typeface="Arial" pitchFamily="34" charset="0"/>
                        </a:rPr>
                        <a:t> taken (as per CA Proposed)</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600" b="1" i="0" u="none" strike="noStrike" dirty="0">
                        <a:solidFill>
                          <a:schemeClr val="tx1"/>
                        </a:solidFill>
                        <a:latin typeface="Arial" pitchFamily="34" charset="0"/>
                        <a:cs typeface="Arial" pitchFamily="34" charset="0"/>
                      </a:endParaRPr>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chemeClr val="tx1"/>
                          </a:solidFill>
                          <a:latin typeface="Arial" pitchFamily="34" charset="0"/>
                          <a:cs typeface="Arial" pitchFamily="34" charset="0"/>
                        </a:rPr>
                        <a:t>Progress CCA</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chemeClr val="tx1"/>
                          </a:solidFill>
                          <a:latin typeface="Arial" pitchFamily="34" charset="0"/>
                          <a:cs typeface="Arial" pitchFamily="34" charset="0"/>
                        </a:rPr>
                        <a:t>% of MI Progress </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03610">
                <a:tc vMerge="1">
                  <a:txBody>
                    <a:bodyPr/>
                    <a:lstStyle/>
                    <a:p>
                      <a:endParaRPr lang="en-IN"/>
                    </a:p>
                  </a:txBody>
                  <a:tcPr/>
                </a:tc>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fontAlgn="t"/>
                      <a:r>
                        <a:rPr lang="en-IN" sz="1600" b="1" i="0" u="none" strike="noStrike" dirty="0" smtClean="0">
                          <a:solidFill>
                            <a:schemeClr val="tx1"/>
                          </a:solidFill>
                          <a:latin typeface="Arial" pitchFamily="34" charset="0"/>
                          <a:cs typeface="Arial" pitchFamily="34" charset="0"/>
                        </a:rPr>
                        <a:t>2016-17</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a:t>
                      </a:r>
                      <a:r>
                        <a:rPr lang="en-US" sz="1600" b="1" i="0" u="none" strike="noStrike" dirty="0" err="1" smtClean="0">
                          <a:solidFill>
                            <a:schemeClr val="tx1"/>
                          </a:solidFill>
                          <a:latin typeface="Arial" pitchFamily="34" charset="0"/>
                          <a:cs typeface="Arial" pitchFamily="34" charset="0"/>
                        </a:rPr>
                        <a:t>Th.Ha</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600" b="1" i="0" u="none" strike="noStrike" dirty="0" smtClean="0">
                          <a:solidFill>
                            <a:schemeClr val="tx1"/>
                          </a:solidFill>
                          <a:latin typeface="Arial" pitchFamily="34" charset="0"/>
                          <a:cs typeface="Arial" pitchFamily="34" charset="0"/>
                        </a:rPr>
                        <a:t>2017-18 </a:t>
                      </a:r>
                      <a:r>
                        <a:rPr lang="en-US" sz="1600" b="1" i="0" u="none" strike="noStrike" dirty="0" smtClean="0">
                          <a:solidFill>
                            <a:schemeClr val="tx1"/>
                          </a:solidFill>
                          <a:latin typeface="Arial" pitchFamily="34" charset="0"/>
                          <a:cs typeface="Arial" pitchFamily="34" charset="0"/>
                        </a:rPr>
                        <a:t>(</a:t>
                      </a:r>
                      <a:r>
                        <a:rPr lang="en-US" sz="1600" b="1" i="0" u="none" strike="noStrike" dirty="0" err="1" smtClean="0">
                          <a:solidFill>
                            <a:schemeClr val="tx1"/>
                          </a:solidFill>
                          <a:latin typeface="Arial" pitchFamily="34" charset="0"/>
                          <a:cs typeface="Arial" pitchFamily="34" charset="0"/>
                        </a:rPr>
                        <a:t>Th.Ha</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2018-19</a:t>
                      </a:r>
                    </a:p>
                    <a:p>
                      <a:pPr marL="0" marR="0" indent="0" algn="ctr" defTabSz="914400" rtl="0" eaLnBrk="1" fontAlgn="t" latinLnBrk="0" hangingPunct="1">
                        <a:lnSpc>
                          <a:spcPct val="100000"/>
                        </a:lnSpc>
                        <a:spcBef>
                          <a:spcPts val="0"/>
                        </a:spcBef>
                        <a:spcAft>
                          <a:spcPts val="0"/>
                        </a:spcAft>
                        <a:buClrTx/>
                        <a:buSzTx/>
                        <a:buFontTx/>
                        <a:buNone/>
                        <a:tabLst/>
                        <a:defRPr/>
                      </a:pPr>
                      <a:r>
                        <a:rPr lang="en-US" sz="1600" b="1" i="0" u="none" strike="noStrike" dirty="0" smtClean="0">
                          <a:solidFill>
                            <a:schemeClr val="tx1"/>
                          </a:solidFill>
                          <a:latin typeface="Arial" pitchFamily="34" charset="0"/>
                          <a:cs typeface="Arial" pitchFamily="34" charset="0"/>
                        </a:rPr>
                        <a:t>(</a:t>
                      </a:r>
                      <a:r>
                        <a:rPr lang="en-US" sz="1600" b="1" i="0" u="none" strike="noStrike" dirty="0" err="1" smtClean="0">
                          <a:solidFill>
                            <a:schemeClr val="tx1"/>
                          </a:solidFill>
                          <a:latin typeface="Arial" pitchFamily="34" charset="0"/>
                          <a:cs typeface="Arial" pitchFamily="34" charset="0"/>
                        </a:rPr>
                        <a:t>Th.Ha</a:t>
                      </a:r>
                      <a:r>
                        <a:rPr lang="en-US" sz="1600" b="1" i="0" u="none" strike="noStrike" dirty="0" smtClean="0">
                          <a:solidFill>
                            <a:schemeClr val="tx1"/>
                          </a:solidFill>
                          <a:latin typeface="Arial" pitchFamily="34" charset="0"/>
                          <a:cs typeface="Arial" pitchFamily="34" charset="0"/>
                        </a:rPr>
                        <a:t>.)</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endParaRPr lang="en-IN"/>
                    </a:p>
                  </a:txBody>
                  <a:tcPr/>
                </a:tc>
              </a:tr>
              <a:tr h="1404291">
                <a:tc>
                  <a:txBody>
                    <a:bodyPr/>
                    <a:lstStyle/>
                    <a:p>
                      <a:pPr marL="0" algn="ctr" defTabSz="914400" rtl="0" eaLnBrk="1" fontAlgn="ctr" latinLnBrk="0" hangingPunct="1"/>
                      <a:r>
                        <a:rPr lang="en-IN" sz="2000" b="1" i="0" u="none" strike="noStrike" kern="1200" dirty="0" err="1" smtClean="0">
                          <a:solidFill>
                            <a:srgbClr val="000000"/>
                          </a:solidFill>
                          <a:effectLst/>
                          <a:latin typeface="Arial Black" pitchFamily="34" charset="0"/>
                          <a:ea typeface="+mn-ea"/>
                          <a:cs typeface="Arial" panose="020B0604020202020204" pitchFamily="34" charset="0"/>
                        </a:rPr>
                        <a:t>Ladakh</a:t>
                      </a:r>
                      <a:endParaRPr lang="en-IN" sz="2000" b="1" i="0" u="none" strike="noStrike" kern="1200" dirty="0">
                        <a:solidFill>
                          <a:srgbClr val="000000"/>
                        </a:solidFill>
                        <a:effectLst/>
                        <a:latin typeface="Arial Black" pitchFamily="34" charset="0"/>
                        <a:ea typeface="+mn-ea"/>
                        <a:cs typeface="Arial" panose="020B0604020202020204" pitchFamily="34" charset="0"/>
                      </a:endParaRPr>
                    </a:p>
                  </a:txBody>
                  <a:tcPr marL="7739" marR="7739" marT="952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US" sz="1600" b="1" i="0" u="none" strike="noStrike" kern="1200" dirty="0" err="1" smtClean="0">
                          <a:solidFill>
                            <a:srgbClr val="000000"/>
                          </a:solidFill>
                          <a:effectLst/>
                          <a:latin typeface="Arial Black" pitchFamily="34" charset="0"/>
                          <a:ea typeface="+mn-ea"/>
                          <a:cs typeface="Arial" panose="020B0604020202020204" pitchFamily="34" charset="0"/>
                        </a:rPr>
                        <a:t>Parkachik</a:t>
                      </a:r>
                      <a:r>
                        <a:rPr lang="en-US" sz="1600" b="1" i="0" u="none" strike="noStrike" kern="1200" dirty="0" smtClean="0">
                          <a:solidFill>
                            <a:srgbClr val="000000"/>
                          </a:solidFill>
                          <a:effectLst/>
                          <a:latin typeface="Arial Black" pitchFamily="34" charset="0"/>
                          <a:ea typeface="+mn-ea"/>
                          <a:cs typeface="Arial" panose="020B0604020202020204" pitchFamily="34" charset="0"/>
                        </a:rPr>
                        <a:t> </a:t>
                      </a:r>
                      <a:r>
                        <a:rPr lang="en-US" sz="1600" b="1" i="0" u="none" strike="noStrike" kern="1200" dirty="0" err="1" smtClean="0">
                          <a:solidFill>
                            <a:srgbClr val="000000"/>
                          </a:solidFill>
                          <a:effectLst/>
                          <a:latin typeface="Arial Black" pitchFamily="34" charset="0"/>
                          <a:ea typeface="+mn-ea"/>
                          <a:cs typeface="Arial" panose="020B0604020202020204" pitchFamily="34" charset="0"/>
                        </a:rPr>
                        <a:t>Khawas</a:t>
                      </a:r>
                      <a:r>
                        <a:rPr lang="en-US" sz="1600" b="1" i="0" u="none" strike="noStrike" kern="1200" baseline="0" dirty="0" smtClean="0">
                          <a:solidFill>
                            <a:srgbClr val="000000"/>
                          </a:solidFill>
                          <a:effectLst/>
                          <a:latin typeface="Arial Black" pitchFamily="34" charset="0"/>
                          <a:ea typeface="+mn-ea"/>
                          <a:cs typeface="Arial" panose="020B0604020202020204" pitchFamily="34" charset="0"/>
                        </a:rPr>
                        <a:t> Irrigation CAD Projects</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Black"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267259" y="1580165"/>
            <a:ext cx="1595309" cy="369332"/>
          </a:xfrm>
          <a:prstGeom prst="rect">
            <a:avLst/>
          </a:prstGeom>
          <a:noFill/>
        </p:spPr>
        <p:txBody>
          <a:bodyPr wrap="none" rtlCol="0">
            <a:spAutoFit/>
          </a:bodyPr>
          <a:lstStyle/>
          <a:p>
            <a:r>
              <a:rPr lang="en-IN" b="1" dirty="0" smtClean="0">
                <a:latin typeface="Arial" panose="020B0604020202020204" pitchFamily="34" charset="0"/>
                <a:cs typeface="Arial" panose="020B0604020202020204" pitchFamily="34" charset="0"/>
              </a:rPr>
              <a:t>                      </a:t>
            </a:r>
            <a:endParaRPr lang="en-IN"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2733452"/>
      </p:ext>
    </p:extLst>
  </p:cSld>
  <p:clrMapOvr>
    <a:masterClrMapping/>
  </p:clrMapOvr>
  <p:transition spd="slow">
    <p:wedge/>
  </p:transition>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7561" y="242888"/>
            <a:ext cx="8961834" cy="10144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5400" dirty="0" smtClean="0">
                <a:solidFill>
                  <a:schemeClr val="bg1"/>
                </a:solidFill>
                <a:latin typeface="Arial Black" pitchFamily="34" charset="0"/>
              </a:rPr>
              <a:t>Bottle Necks </a:t>
            </a:r>
            <a:endParaRPr lang="en-IN" sz="5400" dirty="0">
              <a:solidFill>
                <a:schemeClr val="bg1"/>
              </a:solidFill>
              <a:latin typeface="Arial Black" pitchFamily="34" charset="0"/>
            </a:endParaRPr>
          </a:p>
        </p:txBody>
      </p:sp>
      <p:sp>
        <p:nvSpPr>
          <p:cNvPr id="5" name="Rounded Rectangle 4"/>
          <p:cNvSpPr/>
          <p:nvPr/>
        </p:nvSpPr>
        <p:spPr>
          <a:xfrm>
            <a:off x="533996" y="1243013"/>
            <a:ext cx="8903792" cy="508635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IN" sz="2400" dirty="0" smtClean="0">
                <a:latin typeface="Baskerville Old Face" pitchFamily="18" charset="0"/>
              </a:rPr>
              <a:t>In adequate and untimely release of funds which effects physical as well as financial progress. </a:t>
            </a:r>
            <a:endParaRPr lang="en-IN" sz="2400" dirty="0">
              <a:latin typeface="Baskerville Old Face" pitchFamily="18" charset="0"/>
            </a:endParaRPr>
          </a:p>
        </p:txBody>
      </p:sp>
    </p:spTree>
    <p:extLst>
      <p:ext uri="{BB962C8B-B14F-4D97-AF65-F5344CB8AC3E}">
        <p14:creationId xmlns:p14="http://schemas.microsoft.com/office/powerpoint/2010/main" val="3665626583"/>
      </p:ext>
    </p:extLst>
  </p:cSld>
  <p:clrMapOvr>
    <a:masterClrMapping/>
  </p:clrMapOvr>
  <p:transition>
    <p:wedge/>
  </p:transition>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100" y="0"/>
            <a:ext cx="9245600" cy="990600"/>
          </a:xfrm>
        </p:spPr>
        <p:txBody>
          <a:bodyPr>
            <a:normAutofit/>
          </a:bodyPr>
          <a:lstStyle/>
          <a:p>
            <a:r>
              <a:rPr lang="en-US" dirty="0" smtClean="0">
                <a:solidFill>
                  <a:schemeClr val="tx1"/>
                </a:solidFill>
              </a:rPr>
              <a:t>Terrain  near canal </a:t>
            </a:r>
            <a:r>
              <a:rPr lang="en-US" dirty="0" err="1" smtClean="0">
                <a:solidFill>
                  <a:schemeClr val="tx1"/>
                </a:solidFill>
              </a:rPr>
              <a:t>headworks</a:t>
            </a:r>
            <a:r>
              <a:rPr lang="en-US" dirty="0" smtClean="0">
                <a:solidFill>
                  <a:schemeClr val="tx1"/>
                </a:solidFill>
              </a:rPr>
              <a:t> </a:t>
            </a:r>
            <a:endParaRPr lang="en-US" dirty="0">
              <a:solidFill>
                <a:schemeClr val="tx1"/>
              </a:solidFill>
            </a:endParaRPr>
          </a:p>
        </p:txBody>
      </p:sp>
      <p:sp>
        <p:nvSpPr>
          <p:cNvPr id="3" name="Content Placeholder 2"/>
          <p:cNvSpPr>
            <a:spLocks noGrp="1"/>
          </p:cNvSpPr>
          <p:nvPr>
            <p:ph idx="1"/>
          </p:nvPr>
        </p:nvSpPr>
        <p:spPr/>
        <p:txBody>
          <a:bodyPr/>
          <a:lstStyle/>
          <a:p>
            <a:endParaRPr lang="en-US" dirty="0"/>
          </a:p>
        </p:txBody>
      </p:sp>
      <p:pic>
        <p:nvPicPr>
          <p:cNvPr id="2050" name="Picture 2" descr="H:\download (1).jpg"/>
          <p:cNvPicPr>
            <a:picLocks noChangeAspect="1" noChangeArrowheads="1"/>
          </p:cNvPicPr>
          <p:nvPr/>
        </p:nvPicPr>
        <p:blipFill>
          <a:blip r:embed="rId2" cstate="print"/>
          <a:srcRect/>
          <a:stretch>
            <a:fillRect/>
          </a:stretch>
        </p:blipFill>
        <p:spPr bwMode="auto">
          <a:xfrm>
            <a:off x="330200" y="1371600"/>
            <a:ext cx="9245600" cy="5181600"/>
          </a:xfrm>
          <a:prstGeom prst="rect">
            <a:avLst/>
          </a:prstGeom>
          <a:ln w="2286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val="118997954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C:\Users\ADMIN\Desktop\photo\WhatsApp Image 2020-02-22 at 1.32.57 AM.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 y="142876"/>
            <a:ext cx="4720829" cy="642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3" name="Picture 3" descr="C:\Users\ADMIN\Desktop\photo\WhatsApp Image 2020-02-22 at 1.17.44 AM.jpe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0391" y="142876"/>
            <a:ext cx="4643438" cy="642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Box 4"/>
          <p:cNvSpPr txBox="1">
            <a:spLocks noChangeArrowheads="1"/>
          </p:cNvSpPr>
          <p:nvPr/>
        </p:nvSpPr>
        <p:spPr bwMode="auto">
          <a:xfrm>
            <a:off x="851298" y="6488114"/>
            <a:ext cx="2940844"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b="1">
                <a:latin typeface="Calibri" pitchFamily="34" charset="0"/>
              </a:rPr>
              <a:t>PENCH PROJECT</a:t>
            </a:r>
          </a:p>
        </p:txBody>
      </p:sp>
      <p:sp>
        <p:nvSpPr>
          <p:cNvPr id="15365" name="TextBox 5"/>
          <p:cNvSpPr txBox="1">
            <a:spLocks noChangeArrowheads="1"/>
          </p:cNvSpPr>
          <p:nvPr/>
        </p:nvSpPr>
        <p:spPr bwMode="auto">
          <a:xfrm>
            <a:off x="5649517" y="6488114"/>
            <a:ext cx="2940844"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b="1">
                <a:latin typeface="Calibri" pitchFamily="34" charset="0"/>
              </a:rPr>
              <a:t>BANSAGAR  PROJECT</a:t>
            </a:r>
          </a:p>
        </p:txBody>
      </p:sp>
    </p:spTree>
    <p:extLst>
      <p:ext uri="{BB962C8B-B14F-4D97-AF65-F5344CB8AC3E}">
        <p14:creationId xmlns:p14="http://schemas.microsoft.com/office/powerpoint/2010/main" val="462468193"/>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5300" y="0"/>
            <a:ext cx="8915400" cy="1524000"/>
          </a:xfrm>
        </p:spPr>
        <p:txBody>
          <a:bodyPr>
            <a:normAutofit/>
          </a:bodyPr>
          <a:lstStyle/>
          <a:p>
            <a:r>
              <a:rPr lang="en-US" dirty="0" err="1" smtClean="0">
                <a:solidFill>
                  <a:schemeClr val="tx1"/>
                </a:solidFill>
              </a:rPr>
              <a:t>Suru</a:t>
            </a:r>
            <a:r>
              <a:rPr lang="en-US" dirty="0" smtClean="0">
                <a:solidFill>
                  <a:schemeClr val="tx1"/>
                </a:solidFill>
              </a:rPr>
              <a:t> River : Source of Parkachik Khawas  Irrigation Canal </a:t>
            </a:r>
            <a:endParaRPr lang="en-US" dirty="0">
              <a:solidFill>
                <a:schemeClr val="tx1"/>
              </a:solidFill>
            </a:endParaRPr>
          </a:p>
        </p:txBody>
      </p:sp>
      <p:pic>
        <p:nvPicPr>
          <p:cNvPr id="4" name="Picture 3" descr="H:\Suru.jpg"/>
          <p:cNvPicPr/>
          <p:nvPr/>
        </p:nvPicPr>
        <p:blipFill>
          <a:blip r:embed="rId2" cstate="print"/>
          <a:srcRect/>
          <a:stretch>
            <a:fillRect/>
          </a:stretch>
        </p:blipFill>
        <p:spPr bwMode="auto">
          <a:xfrm>
            <a:off x="577850" y="1828800"/>
            <a:ext cx="8451850" cy="418147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706979241"/>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5300" y="274638"/>
            <a:ext cx="8915400" cy="1325562"/>
          </a:xfrm>
        </p:spPr>
        <p:txBody>
          <a:bodyPr>
            <a:normAutofit/>
          </a:bodyPr>
          <a:lstStyle/>
          <a:p>
            <a:r>
              <a:rPr lang="en-US" dirty="0" smtClean="0">
                <a:solidFill>
                  <a:schemeClr val="tx1"/>
                </a:solidFill>
              </a:rPr>
              <a:t>Command Areas under Parkachik Khawas canal </a:t>
            </a:r>
            <a:endParaRPr lang="en-US" dirty="0">
              <a:solidFill>
                <a:schemeClr val="tx1"/>
              </a:solidFill>
            </a:endParaRPr>
          </a:p>
        </p:txBody>
      </p:sp>
      <p:pic>
        <p:nvPicPr>
          <p:cNvPr id="5122" name="Picture 2" descr="C:\Users\HP1\Downloads\Parka 5.jpg"/>
          <p:cNvPicPr>
            <a:picLocks noGrp="1" noChangeAspect="1" noChangeArrowheads="1"/>
          </p:cNvPicPr>
          <p:nvPr>
            <p:ph idx="1"/>
          </p:nvPr>
        </p:nvPicPr>
        <p:blipFill>
          <a:blip r:embed="rId2" cstate="print"/>
          <a:srcRect/>
          <a:stretch>
            <a:fillRect/>
          </a:stretch>
        </p:blipFill>
        <p:spPr bwMode="auto">
          <a:xfrm>
            <a:off x="330201" y="1828800"/>
            <a:ext cx="9163050" cy="4648200"/>
          </a:xfrm>
          <a:prstGeom prst="rect">
            <a:avLst/>
          </a:prstGeom>
          <a:ln w="2286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val="77773543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HP1\Desktop\zanskar 2017 photos\IMG_2617.JPG"/>
          <p:cNvPicPr>
            <a:picLocks noChangeAspect="1" noChangeArrowheads="1"/>
          </p:cNvPicPr>
          <p:nvPr/>
        </p:nvPicPr>
        <p:blipFill>
          <a:blip r:embed="rId2" cstate="print"/>
          <a:srcRect/>
          <a:stretch>
            <a:fillRect/>
          </a:stretch>
        </p:blipFill>
        <p:spPr bwMode="auto">
          <a:xfrm>
            <a:off x="412750" y="1295400"/>
            <a:ext cx="9080500" cy="5257800"/>
          </a:xfrm>
          <a:prstGeom prst="rect">
            <a:avLst/>
          </a:prstGeom>
          <a:ln w="228600" cap="sq" cmpd="thickThin">
            <a:solidFill>
              <a:srgbClr val="000000"/>
            </a:solidFill>
            <a:prstDash val="solid"/>
            <a:miter lim="800000"/>
          </a:ln>
          <a:effectLst>
            <a:innerShdw blurRad="76200">
              <a:srgbClr val="000000"/>
            </a:innerShdw>
          </a:effectLst>
        </p:spPr>
      </p:pic>
      <p:sp>
        <p:nvSpPr>
          <p:cNvPr id="5" name="Title 1"/>
          <p:cNvSpPr>
            <a:spLocks noGrp="1"/>
          </p:cNvSpPr>
          <p:nvPr>
            <p:ph type="title"/>
          </p:nvPr>
        </p:nvSpPr>
        <p:spPr>
          <a:xfrm>
            <a:off x="495300" y="274638"/>
            <a:ext cx="8915400" cy="487362"/>
          </a:xfrm>
        </p:spPr>
        <p:txBody>
          <a:bodyPr>
            <a:normAutofit fontScale="90000"/>
          </a:bodyPr>
          <a:lstStyle/>
          <a:p>
            <a:r>
              <a:rPr lang="en-US" dirty="0" smtClean="0">
                <a:solidFill>
                  <a:schemeClr val="tx1"/>
                </a:solidFill>
              </a:rPr>
              <a:t>Field Channel </a:t>
            </a:r>
            <a:endParaRPr lang="en-US" dirty="0">
              <a:solidFill>
                <a:schemeClr val="tx1"/>
              </a:solidFill>
            </a:endParaRPr>
          </a:p>
        </p:txBody>
      </p:sp>
    </p:spTree>
    <p:extLst>
      <p:ext uri="{BB962C8B-B14F-4D97-AF65-F5344CB8AC3E}">
        <p14:creationId xmlns:p14="http://schemas.microsoft.com/office/powerpoint/2010/main" val="2342672935"/>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dirty="0" smtClean="0">
                <a:solidFill>
                  <a:schemeClr val="tx1"/>
                </a:solidFill>
              </a:rPr>
              <a:t>CAD activities under Parkachik </a:t>
            </a:r>
            <a:r>
              <a:rPr lang="en-US" sz="3200" dirty="0" err="1" smtClean="0">
                <a:solidFill>
                  <a:schemeClr val="tx1"/>
                </a:solidFill>
              </a:rPr>
              <a:t>Khawas</a:t>
            </a:r>
            <a:r>
              <a:rPr lang="en-US" sz="3200" dirty="0" smtClean="0">
                <a:solidFill>
                  <a:schemeClr val="tx1"/>
                </a:solidFill>
              </a:rPr>
              <a:t> Canal ( Field Drain )  </a:t>
            </a:r>
            <a:endParaRPr lang="en-US" sz="3200" dirty="0">
              <a:solidFill>
                <a:schemeClr val="tx1"/>
              </a:solidFill>
            </a:endParaRPr>
          </a:p>
        </p:txBody>
      </p:sp>
      <p:pic>
        <p:nvPicPr>
          <p:cNvPr id="5" name="Content Placeholder 4" descr="C:\Users\HP1\Downloads\Parka.jpg"/>
          <p:cNvPicPr>
            <a:picLocks noGrp="1"/>
          </p:cNvPicPr>
          <p:nvPr>
            <p:ph idx="1"/>
          </p:nvPr>
        </p:nvPicPr>
        <p:blipFill>
          <a:blip r:embed="rId2" cstate="print"/>
          <a:srcRect/>
          <a:stretch>
            <a:fillRect/>
          </a:stretch>
        </p:blipFill>
        <p:spPr bwMode="auto">
          <a:xfrm rot="10800000">
            <a:off x="495300" y="1639370"/>
            <a:ext cx="8915400" cy="4630189"/>
          </a:xfrm>
          <a:prstGeom prst="rect">
            <a:avLst/>
          </a:prstGeom>
          <a:ln w="2286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val="2856246393"/>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HP1\Desktop\zanskar 2017 photos\IMG_2618.JPG"/>
          <p:cNvPicPr>
            <a:picLocks noChangeAspect="1" noChangeArrowheads="1"/>
          </p:cNvPicPr>
          <p:nvPr/>
        </p:nvPicPr>
        <p:blipFill>
          <a:blip r:embed="rId2" cstate="print"/>
          <a:srcRect/>
          <a:stretch>
            <a:fillRect/>
          </a:stretch>
        </p:blipFill>
        <p:spPr bwMode="auto">
          <a:xfrm>
            <a:off x="330200" y="1066800"/>
            <a:ext cx="9245600" cy="5394960"/>
          </a:xfrm>
          <a:prstGeom prst="rect">
            <a:avLst/>
          </a:prstGeom>
          <a:ln w="228600" cap="sq" cmpd="thickThin">
            <a:solidFill>
              <a:srgbClr val="000000"/>
            </a:solidFill>
            <a:prstDash val="solid"/>
            <a:miter lim="800000"/>
          </a:ln>
          <a:effectLst>
            <a:innerShdw blurRad="76200">
              <a:srgbClr val="000000"/>
            </a:innerShdw>
          </a:effectLst>
        </p:spPr>
      </p:pic>
      <p:sp>
        <p:nvSpPr>
          <p:cNvPr id="5" name="Title 1"/>
          <p:cNvSpPr>
            <a:spLocks noGrp="1"/>
          </p:cNvSpPr>
          <p:nvPr>
            <p:ph type="title"/>
          </p:nvPr>
        </p:nvSpPr>
        <p:spPr>
          <a:xfrm>
            <a:off x="495300" y="274638"/>
            <a:ext cx="8915400" cy="487362"/>
          </a:xfrm>
        </p:spPr>
        <p:txBody>
          <a:bodyPr>
            <a:normAutofit fontScale="90000"/>
          </a:bodyPr>
          <a:lstStyle/>
          <a:p>
            <a:r>
              <a:rPr lang="en-US" dirty="0" smtClean="0">
                <a:solidFill>
                  <a:schemeClr val="tx1"/>
                </a:solidFill>
              </a:rPr>
              <a:t>Field Channel </a:t>
            </a:r>
            <a:endParaRPr lang="en-US" dirty="0">
              <a:solidFill>
                <a:schemeClr val="tx1"/>
              </a:solidFill>
            </a:endParaRPr>
          </a:p>
        </p:txBody>
      </p:sp>
    </p:spTree>
    <p:extLst>
      <p:ext uri="{BB962C8B-B14F-4D97-AF65-F5344CB8AC3E}">
        <p14:creationId xmlns:p14="http://schemas.microsoft.com/office/powerpoint/2010/main" val="105820601"/>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orizontal Scroll 4"/>
          <p:cNvSpPr/>
          <p:nvPr/>
        </p:nvSpPr>
        <p:spPr>
          <a:xfrm>
            <a:off x="917080" y="428626"/>
            <a:ext cx="7998321" cy="5972175"/>
          </a:xfrm>
          <a:prstGeom prst="horizontalScroll">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IN" sz="11500" b="1" dirty="0" smtClean="0">
                <a:latin typeface="Berlin Sans FB" pitchFamily="34" charset="0"/>
              </a:rPr>
              <a:t>Thanks </a:t>
            </a:r>
            <a:endParaRPr lang="en-IN" sz="11500" b="1" dirty="0">
              <a:latin typeface="Berlin Sans FB" pitchFamily="34" charset="0"/>
            </a:endParaRPr>
          </a:p>
        </p:txBody>
      </p:sp>
    </p:spTree>
    <p:extLst>
      <p:ext uri="{BB962C8B-B14F-4D97-AF65-F5344CB8AC3E}">
        <p14:creationId xmlns:p14="http://schemas.microsoft.com/office/powerpoint/2010/main" val="1765325684"/>
      </p:ext>
    </p:extLst>
  </p:cSld>
  <p:clrMapOvr>
    <a:masterClrMapping/>
  </p:clrMapOvr>
  <p:transition>
    <p:wedge/>
  </p:transition>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281541" y="579054"/>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4000" b="1" dirty="0" smtClean="0">
                <a:solidFill>
                  <a:srgbClr val="800000"/>
                </a:solidFill>
                <a:effectLst>
                  <a:outerShdw blurRad="38100" dist="38100" dir="2700000" algn="tl">
                    <a:srgbClr val="C0C0C0"/>
                  </a:outerShdw>
                </a:effectLst>
              </a:rPr>
              <a:t>Kerala</a:t>
            </a:r>
            <a:endParaRPr lang="en-US" sz="4000" b="1" dirty="0"/>
          </a:p>
        </p:txBody>
      </p:sp>
      <p:graphicFrame>
        <p:nvGraphicFramePr>
          <p:cNvPr id="4" name="Content Placeholder 3"/>
          <p:cNvGraphicFramePr>
            <a:graphicFrameLocks noGrp="1"/>
          </p:cNvGraphicFramePr>
          <p:nvPr>
            <p:extLst>
              <p:ext uri="{D42A27DB-BD31-4B8C-83A1-F6EECF244321}">
                <p14:modId xmlns:p14="http://schemas.microsoft.com/office/powerpoint/2010/main" val="3786714117"/>
              </p:ext>
            </p:extLst>
          </p:nvPr>
        </p:nvGraphicFramePr>
        <p:xfrm>
          <a:off x="781645" y="1458948"/>
          <a:ext cx="8808761" cy="739120"/>
        </p:xfrm>
        <a:graphic>
          <a:graphicData uri="http://schemas.openxmlformats.org/drawingml/2006/table">
            <a:tbl>
              <a:tblPr/>
              <a:tblGrid>
                <a:gridCol w="8808761"/>
              </a:tblGrid>
              <a:tr h="560352">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000" b="1" i="0" u="none" strike="noStrike" cap="none" normalizeH="0" baseline="0" dirty="0" smtClean="0">
                          <a:ln>
                            <a:noFill/>
                          </a:ln>
                          <a:solidFill>
                            <a:schemeClr val="tx1"/>
                          </a:solidFill>
                          <a:effectLst/>
                          <a:latin typeface="Arial" pitchFamily="34" charset="0"/>
                          <a:ea typeface="MS PGothic" pitchFamily="34" charset="-128"/>
                        </a:rPr>
                        <a:t>Number of Projects : 1                            Projects Included: 1</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000" b="1" i="0" u="none" strike="noStrike" cap="none" normalizeH="0" baseline="0" dirty="0" smtClean="0">
                          <a:ln>
                            <a:noFill/>
                          </a:ln>
                          <a:solidFill>
                            <a:schemeClr val="tx1"/>
                          </a:solidFill>
                          <a:effectLst/>
                          <a:latin typeface="Arial" pitchFamily="34" charset="0"/>
                          <a:ea typeface="MS PGothic" pitchFamily="34" charset="-128"/>
                        </a:rPr>
                        <a:t>Projects Availing CA: 1                           Projects Reporting Progress:1</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bl>
          </a:graphicData>
        </a:graphic>
      </p:graphicFrame>
      <p:sp>
        <p:nvSpPr>
          <p:cNvPr id="8" name="Footer Placeholder 5"/>
          <p:cNvSpPr>
            <a:spLocks noGrp="1"/>
          </p:cNvSpPr>
          <p:nvPr>
            <p:ph type="ftr" sz="quarter" idx="11"/>
          </p:nvPr>
        </p:nvSpPr>
        <p:spPr>
          <a:xfrm>
            <a:off x="3243200" y="5730876"/>
            <a:ext cx="3343275" cy="365125"/>
          </a:xfrm>
        </p:spPr>
        <p:txBody>
          <a:bodyPr/>
          <a:lstStyle/>
          <a:p>
            <a:r>
              <a:rPr lang="en-IN" sz="1800" b="1" dirty="0" smtClean="0">
                <a:solidFill>
                  <a:schemeClr val="tx1"/>
                </a:solidFill>
                <a:latin typeface="Book Antiqua" pitchFamily="18" charset="0"/>
              </a:rPr>
              <a:t>KERALA</a:t>
            </a:r>
            <a:endParaRPr lang="en-IN" sz="1800" b="1" dirty="0">
              <a:solidFill>
                <a:schemeClr val="tx1"/>
              </a:solidFill>
              <a:latin typeface="Book Antiqua" pitchFamily="18" charset="0"/>
            </a:endParaRPr>
          </a:p>
        </p:txBody>
      </p:sp>
      <p:sp>
        <p:nvSpPr>
          <p:cNvPr id="10" name="Rectangle 9"/>
          <p:cNvSpPr/>
          <p:nvPr/>
        </p:nvSpPr>
        <p:spPr>
          <a:xfrm>
            <a:off x="0"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7th PIRC Meeting   	Progress Review Presentations</a:t>
            </a:r>
            <a:endParaRPr lang="en-US" sz="2400" b="1" dirty="0"/>
          </a:p>
        </p:txBody>
      </p:sp>
      <p:graphicFrame>
        <p:nvGraphicFramePr>
          <p:cNvPr id="11" name="Chart 10"/>
          <p:cNvGraphicFramePr/>
          <p:nvPr/>
        </p:nvGraphicFramePr>
        <p:xfrm>
          <a:off x="634603" y="2362201"/>
          <a:ext cx="8754748" cy="3209925"/>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626537" y="3405023"/>
            <a:ext cx="525189" cy="338554"/>
          </a:xfrm>
          <a:prstGeom prst="rect">
            <a:avLst/>
          </a:prstGeom>
          <a:noFill/>
        </p:spPr>
        <p:txBody>
          <a:bodyPr wrap="square" rtlCol="0">
            <a:spAutoFit/>
          </a:bodyPr>
          <a:lstStyle/>
          <a:p>
            <a:r>
              <a:rPr lang="en-IN" sz="1600" b="1" dirty="0" smtClean="0"/>
              <a:t>107</a:t>
            </a:r>
            <a:endParaRPr lang="en-US" sz="1600" b="1" dirty="0"/>
          </a:p>
        </p:txBody>
      </p:sp>
      <p:sp>
        <p:nvSpPr>
          <p:cNvPr id="12" name="TextBox 11"/>
          <p:cNvSpPr txBox="1"/>
          <p:nvPr/>
        </p:nvSpPr>
        <p:spPr>
          <a:xfrm>
            <a:off x="704255" y="6105525"/>
            <a:ext cx="8435578" cy="369332"/>
          </a:xfrm>
          <a:prstGeom prst="rect">
            <a:avLst/>
          </a:prstGeom>
          <a:noFill/>
        </p:spPr>
        <p:txBody>
          <a:bodyPr wrap="square" rtlCol="0">
            <a:spAutoFit/>
          </a:bodyPr>
          <a:lstStyle/>
          <a:p>
            <a:r>
              <a:rPr lang="en-US" b="1" dirty="0" smtClean="0"/>
              <a:t>*0.99 Cr CA released in March 2016 and 2.69 Cr CA released in 2020-21</a:t>
            </a:r>
          </a:p>
        </p:txBody>
      </p:sp>
    </p:spTree>
    <p:extLst>
      <p:ext uri="{BB962C8B-B14F-4D97-AF65-F5344CB8AC3E}">
        <p14:creationId xmlns:p14="http://schemas.microsoft.com/office/powerpoint/2010/main" val="11922990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9815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CCA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935763879"/>
              </p:ext>
            </p:extLst>
          </p:nvPr>
        </p:nvGraphicFramePr>
        <p:xfrm>
          <a:off x="402431" y="2462298"/>
          <a:ext cx="8807053" cy="2781280"/>
        </p:xfrm>
        <a:graphic>
          <a:graphicData uri="http://schemas.openxmlformats.org/drawingml/2006/table">
            <a:tbl>
              <a:tblPr/>
              <a:tblGrid>
                <a:gridCol w="402431"/>
                <a:gridCol w="642342"/>
                <a:gridCol w="541734"/>
                <a:gridCol w="549473"/>
                <a:gridCol w="603647"/>
                <a:gridCol w="564952"/>
                <a:gridCol w="588169"/>
                <a:gridCol w="557213"/>
                <a:gridCol w="603647"/>
                <a:gridCol w="642342"/>
                <a:gridCol w="673298"/>
                <a:gridCol w="889992"/>
                <a:gridCol w="843558"/>
                <a:gridCol w="704255"/>
              </a:tblGrid>
              <a:tr h="461877">
                <a:tc rowSpan="2">
                  <a:txBody>
                    <a:bodyPr/>
                    <a:lstStyle/>
                    <a:p>
                      <a:pPr algn="ctr" fontAlgn="t"/>
                      <a:r>
                        <a:rPr lang="en-US" sz="1400" b="1" i="0" u="none" strike="noStrike" dirty="0" smtClean="0">
                          <a:solidFill>
                            <a:schemeClr val="tx1"/>
                          </a:solidFill>
                          <a:latin typeface="Arial" pitchFamily="34" charset="0"/>
                          <a:cs typeface="Arial" pitchFamily="34" charset="0"/>
                        </a:rPr>
                        <a:t>Sl.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Project</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Target</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chemeClr val="accent1">
                        <a:lumMod val="20000"/>
                        <a:lumOff val="80000"/>
                      </a:schemeClr>
                    </a:solidFill>
                  </a:tcPr>
                </a:tc>
                <a:tc rowSpan="2">
                  <a:txBody>
                    <a:bodyPr/>
                    <a:lstStyle/>
                    <a:p>
                      <a:pPr algn="ctr" fontAlgn="t"/>
                      <a:r>
                        <a:rPr lang="en-IN" sz="1400" b="1" i="0" u="none" strike="noStrike" dirty="0" err="1" smtClean="0">
                          <a:solidFill>
                            <a:schemeClr val="tx1"/>
                          </a:solidFill>
                          <a:latin typeface="Arial" pitchFamily="34" charset="0"/>
                          <a:cs typeface="Arial" pitchFamily="34" charset="0"/>
                        </a:rPr>
                        <a:t>Upto</a:t>
                      </a:r>
                      <a:r>
                        <a:rPr lang="en-IN" sz="1400" b="1" i="0" u="none" strike="noStrike" baseline="0" dirty="0" smtClean="0">
                          <a:solidFill>
                            <a:schemeClr val="tx1"/>
                          </a:solidFill>
                          <a:latin typeface="Arial" pitchFamily="34" charset="0"/>
                          <a:cs typeface="Arial" pitchFamily="34" charset="0"/>
                        </a:rPr>
                        <a:t> March 2016</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Balance 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6">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IN" sz="1400" b="1" i="0" u="none" strike="noStrike" dirty="0" smtClean="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IN" sz="1400" b="1" i="0" u="none" strike="noStrike" dirty="0" smtClean="0">
                          <a:solidFill>
                            <a:schemeClr val="tx1"/>
                          </a:solidFill>
                          <a:latin typeface="Arial" pitchFamily="34" charset="0"/>
                          <a:cs typeface="Arial" pitchFamily="34" charset="0"/>
                        </a:rPr>
                        <a:t>CCA Progress</a:t>
                      </a:r>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rowSpan="2">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       </a:t>
                      </a:r>
                    </a:p>
                    <a:p>
                      <a:pPr algn="ctr" fontAlgn="t"/>
                      <a:r>
                        <a:rPr lang="en-US" sz="1400" b="1" i="0" u="none" strike="noStrike" dirty="0" smtClean="0">
                          <a:solidFill>
                            <a:schemeClr val="tx1"/>
                          </a:solidFill>
                          <a:latin typeface="Arial" pitchFamily="34" charset="0"/>
                          <a:cs typeface="Arial" pitchFamily="34" charset="0"/>
                        </a:rPr>
                        <a:t>        Target for  2021-22</a:t>
                      </a:r>
                    </a:p>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42914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c vMerge="1">
                  <a:txBody>
                    <a:bodyPr/>
                    <a:lstStyle/>
                    <a:p>
                      <a:pPr algn="ctr" fontAlgn="t"/>
                      <a:endParaRPr lang="en-US" sz="1400" b="1" i="0" u="none" strike="noStrike" dirty="0">
                        <a:solidFill>
                          <a:schemeClr val="tx1"/>
                        </a:solidFill>
                        <a:latin typeface="Arial" pitchFamily="34" charset="0"/>
                        <a:cs typeface="Arial" pitchFamily="34" charset="0"/>
                      </a:endParaRPr>
                    </a:p>
                  </a:txBody>
                  <a:tcPr marL="8873" marR="8873" marT="8872" marB="0" anchor="ct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r>
                        <a:rPr lang="en-US" sz="1400" b="1" dirty="0" smtClean="0">
                          <a:latin typeface="Arial" pitchFamily="34" charset="0"/>
                          <a:cs typeface="Arial" pitchFamily="34" charset="0"/>
                        </a:rPr>
                        <a:t>2020-21 August</a:t>
                      </a:r>
                    </a:p>
                    <a:p>
                      <a:r>
                        <a:rPr lang="en-US" sz="1400" b="1" dirty="0" smtClean="0">
                          <a:latin typeface="Arial" pitchFamily="34" charset="0"/>
                          <a:cs typeface="Arial" pitchFamily="34" charset="0"/>
                        </a:rPr>
                        <a:t>2020</a:t>
                      </a:r>
                      <a:endParaRPr lang="en-US" sz="14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r>
                        <a:rPr lang="en-IN" sz="1400" b="1" i="0" u="none" strike="noStrike" dirty="0" smtClean="0">
                          <a:solidFill>
                            <a:schemeClr val="tx1"/>
                          </a:solidFill>
                          <a:latin typeface="Arial" pitchFamily="34" charset="0"/>
                          <a:cs typeface="Arial" pitchFamily="34" charset="0"/>
                        </a:rPr>
                        <a:t>Total </a:t>
                      </a:r>
                      <a:r>
                        <a:rPr lang="en-IN" sz="1400" b="1" i="0" u="none" strike="noStrike" dirty="0" err="1" smtClean="0">
                          <a:solidFill>
                            <a:schemeClr val="tx1"/>
                          </a:solidFill>
                          <a:latin typeface="Arial" pitchFamily="34" charset="0"/>
                          <a:cs typeface="Arial" pitchFamily="34" charset="0"/>
                        </a:rPr>
                        <a:t>upto</a:t>
                      </a:r>
                      <a:r>
                        <a:rPr lang="en-IN" sz="1400" b="1" i="0" u="none" strike="noStrike" dirty="0" smtClean="0">
                          <a:solidFill>
                            <a:schemeClr val="tx1"/>
                          </a:solidFill>
                          <a:latin typeface="Arial" pitchFamily="34" charset="0"/>
                          <a:cs typeface="Arial" pitchFamily="34" charset="0"/>
                        </a:rPr>
                        <a:t> </a:t>
                      </a:r>
                      <a:r>
                        <a:rPr lang="en-US" sz="1400" b="1" dirty="0" smtClean="0">
                          <a:latin typeface="Arial" pitchFamily="34" charset="0"/>
                          <a:cs typeface="Arial" pitchFamily="34" charset="0"/>
                        </a:rPr>
                        <a:t>August</a:t>
                      </a:r>
                    </a:p>
                    <a:p>
                      <a:r>
                        <a:rPr lang="en-US" sz="1400" b="1" dirty="0" smtClean="0">
                          <a:latin typeface="Arial" pitchFamily="34" charset="0"/>
                          <a:cs typeface="Arial" pitchFamily="34" charset="0"/>
                        </a:rPr>
                        <a:t>2020</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4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US"/>
                    </a:p>
                  </a:txBody>
                  <a:tcPr/>
                </a:tc>
                <a:tc vMerge="1">
                  <a:txBody>
                    <a:bodyPr/>
                    <a:lstStyle/>
                    <a:p>
                      <a:endParaRPr lang="en-US"/>
                    </a:p>
                  </a:txBody>
                  <a:tcPr/>
                </a:tc>
              </a:tr>
              <a:tr h="852168">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Muvattupuzha</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18.476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1.681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chemeClr val="tx1"/>
                          </a:solidFill>
                          <a:effectLst/>
                          <a:latin typeface="Arial" panose="020B0604020202020204" pitchFamily="34" charset="0"/>
                          <a:ea typeface="+mn-ea"/>
                          <a:cs typeface="Arial" panose="020B0604020202020204" pitchFamily="34" charset="0"/>
                        </a:rPr>
                        <a:t>16.795</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endPar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0.33636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lang="en-US" sz="1400" b="1" dirty="0" smtClean="0">
                          <a:latin typeface="Arial" pitchFamily="34" charset="0"/>
                          <a:cs typeface="Arial" pitchFamily="34" charset="0"/>
                        </a:rPr>
                        <a:t>0.26735</a:t>
                      </a:r>
                      <a:endParaRPr lang="en-US" sz="1400" b="1" dirty="0">
                        <a:latin typeface="Arial" pitchFamily="34" charset="0"/>
                        <a:cs typeface="Arial"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2.285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12.36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2.702</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13.49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919560" y="1649308"/>
            <a:ext cx="1986441" cy="369332"/>
          </a:xfrm>
          <a:prstGeom prst="rect">
            <a:avLst/>
          </a:prstGeom>
          <a:noFill/>
        </p:spPr>
        <p:txBody>
          <a:bodyPr wrap="none" rtlCol="0">
            <a:spAutoFit/>
          </a:bodyPr>
          <a:lstStyle/>
          <a:p>
            <a:r>
              <a:rPr lang="en-US" sz="1400" b="1" dirty="0" smtClean="0">
                <a:latin typeface="Arial" panose="020B0604020202020204" pitchFamily="34" charset="0"/>
                <a:cs typeface="Arial" panose="020B0604020202020204" pitchFamily="34" charset="0"/>
              </a:rPr>
              <a:t>( </a:t>
            </a:r>
            <a:r>
              <a:rPr lang="en-US" b="1" dirty="0" smtClean="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516114" y="5775333"/>
            <a:ext cx="3136900" cy="365125"/>
          </a:xfrm>
        </p:spPr>
        <p:txBody>
          <a:bodyPr/>
          <a:lstStyle/>
          <a:p>
            <a:r>
              <a:rPr lang="en-IN" sz="1800" b="1" dirty="0" smtClean="0">
                <a:solidFill>
                  <a:schemeClr val="tx1"/>
                </a:solidFill>
                <a:latin typeface="Book Antiqua" pitchFamily="18" charset="0"/>
              </a:rPr>
              <a:t>KERALA</a:t>
            </a:r>
            <a:endParaRPr lang="en-IN" sz="1800" b="1" dirty="0">
              <a:solidFill>
                <a:schemeClr val="tx1"/>
              </a:solidFill>
              <a:latin typeface="Book Antiqua" pitchFamily="18" charset="0"/>
            </a:endParaRPr>
          </a:p>
        </p:txBody>
      </p:sp>
      <p:sp>
        <p:nvSpPr>
          <p:cNvPr id="8" name="Rectangle 7"/>
          <p:cNvSpPr/>
          <p:nvPr/>
        </p:nvSpPr>
        <p:spPr>
          <a:xfrm>
            <a:off x="1" y="7620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7th PIRC Meeting   	Progress Review Presentations</a:t>
            </a:r>
            <a:endParaRPr lang="en-US" sz="2400" b="1" dirty="0"/>
          </a:p>
        </p:txBody>
      </p:sp>
    </p:spTree>
    <p:extLst>
      <p:ext uri="{BB962C8B-B14F-4D97-AF65-F5344CB8AC3E}">
        <p14:creationId xmlns:p14="http://schemas.microsoft.com/office/powerpoint/2010/main" val="10862901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94234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WUA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130676275"/>
              </p:ext>
            </p:extLst>
          </p:nvPr>
        </p:nvGraphicFramePr>
        <p:xfrm>
          <a:off x="518517" y="2872519"/>
          <a:ext cx="8791576" cy="2490646"/>
        </p:xfrm>
        <a:graphic>
          <a:graphicData uri="http://schemas.openxmlformats.org/drawingml/2006/table">
            <a:tbl>
              <a:tblPr/>
              <a:tblGrid>
                <a:gridCol w="464344"/>
                <a:gridCol w="1067991"/>
                <a:gridCol w="588169"/>
                <a:gridCol w="650081"/>
                <a:gridCol w="588169"/>
                <a:gridCol w="619125"/>
                <a:gridCol w="640574"/>
                <a:gridCol w="636371"/>
                <a:gridCol w="711994"/>
                <a:gridCol w="562288"/>
                <a:gridCol w="691440"/>
                <a:gridCol w="727472"/>
                <a:gridCol w="843558"/>
              </a:tblGrid>
              <a:tr h="738113">
                <a:tc rowSpan="2">
                  <a:txBody>
                    <a:bodyPr/>
                    <a:lstStyle/>
                    <a:p>
                      <a:pPr algn="ctr" fontAlgn="t"/>
                      <a:r>
                        <a:rPr lang="en-US" sz="1400" b="1" i="0" u="none" strike="noStrike" dirty="0" smtClean="0">
                          <a:solidFill>
                            <a:schemeClr val="tx1"/>
                          </a:solidFill>
                          <a:latin typeface="Arial" pitchFamily="34" charset="0"/>
                          <a:cs typeface="Arial" pitchFamily="34" charset="0"/>
                        </a:rPr>
                        <a:t>Sl.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Project</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400" b="1" i="0" u="none" strike="noStrike" dirty="0" smtClean="0">
                          <a:solidFill>
                            <a:schemeClr val="tx1"/>
                          </a:solidFill>
                          <a:latin typeface="Arial" pitchFamily="34" charset="0"/>
                          <a:cs typeface="Arial" pitchFamily="34" charset="0"/>
                        </a:rPr>
                        <a:t>WUA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2021-22</a:t>
                      </a:r>
                    </a:p>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smtClean="0">
                        <a:solidFill>
                          <a:schemeClr val="tx1"/>
                        </a:solidFill>
                        <a:latin typeface="Arial" pitchFamily="34" charset="0"/>
                        <a:cs typeface="Arial" pitchFamily="34" charset="0"/>
                      </a:endParaRP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74286">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err="1" smtClean="0">
                          <a:solidFill>
                            <a:schemeClr val="tx1"/>
                          </a:solidFill>
                          <a:latin typeface="Arial" pitchFamily="34" charset="0"/>
                          <a:cs typeface="Arial" pitchFamily="34" charset="0"/>
                        </a:rPr>
                        <a:t>Upto</a:t>
                      </a:r>
                      <a:r>
                        <a:rPr lang="en-IN" sz="1400" b="1" i="0" u="none" strike="noStrike" dirty="0" smtClean="0">
                          <a:solidFill>
                            <a:schemeClr val="tx1"/>
                          </a:solidFill>
                          <a:latin typeface="Arial" pitchFamily="34" charset="0"/>
                          <a:cs typeface="Arial" pitchFamily="34" charset="0"/>
                        </a:rPr>
                        <a:t> March 2016</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p>
                    <a:p>
                      <a:pPr algn="ctr" fontAlgn="t"/>
                      <a:r>
                        <a:rPr lang="en-US" sz="1400" b="1" i="0" u="none" strike="noStrike" dirty="0" err="1" smtClean="0">
                          <a:solidFill>
                            <a:schemeClr val="tx1"/>
                          </a:solidFill>
                          <a:latin typeface="Arial" pitchFamily="34" charset="0"/>
                          <a:cs typeface="Arial" pitchFamily="34" charset="0"/>
                        </a:rPr>
                        <a:t>Upto</a:t>
                      </a:r>
                      <a:r>
                        <a:rPr lang="en-US" sz="1400" b="1" i="0" u="none" strike="noStrike" dirty="0" smtClean="0">
                          <a:solidFill>
                            <a:schemeClr val="tx1"/>
                          </a:solidFill>
                          <a:latin typeface="Arial" pitchFamily="34" charset="0"/>
                          <a:cs typeface="Arial" pitchFamily="34" charset="0"/>
                        </a:rPr>
                        <a:t> Aug 2020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US"/>
                    </a:p>
                  </a:txBody>
                  <a:tcPr/>
                </a:tc>
                <a:tc vMerge="1">
                  <a:txBody>
                    <a:bodyPr/>
                    <a:lstStyle/>
                    <a:p>
                      <a:endParaRPr lang="en-US"/>
                    </a:p>
                  </a:txBody>
                  <a:tcPr/>
                </a:tc>
              </a:tr>
              <a:tr h="774894">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Muvattupuzha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chemeClr val="tx1"/>
                          </a:solidFill>
                          <a:effectLst/>
                          <a:latin typeface="Arial" panose="020B0604020202020204" pitchFamily="34" charset="0"/>
                          <a:ea typeface="+mn-ea"/>
                          <a:cs typeface="Arial" panose="020B0604020202020204" pitchFamily="34" charset="0"/>
                        </a:rPr>
                        <a:t>240</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chemeClr val="tx1"/>
                          </a:solidFill>
                          <a:effectLst/>
                          <a:latin typeface="Arial" panose="020B0604020202020204" pitchFamily="34" charset="0"/>
                          <a:ea typeface="+mn-ea"/>
                          <a:cs typeface="Arial" panose="020B0604020202020204" pitchFamily="34" charset="0"/>
                        </a:rPr>
                        <a:t>95</a:t>
                      </a:r>
                      <a:endPar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114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47.50</a:t>
                      </a:r>
                      <a:endPar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32</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94</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882198" y="1764673"/>
            <a:ext cx="1885966"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(WUA’s in No’s)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567708" y="6100271"/>
            <a:ext cx="3343275" cy="488731"/>
          </a:xfrm>
        </p:spPr>
        <p:txBody>
          <a:bodyPr/>
          <a:lstStyle/>
          <a:p>
            <a:r>
              <a:rPr lang="en-IN" sz="1800" b="1" dirty="0" smtClean="0">
                <a:solidFill>
                  <a:schemeClr val="tx1"/>
                </a:solidFill>
                <a:latin typeface="Book Antiqua" pitchFamily="18" charset="0"/>
              </a:rPr>
              <a:t>KERALA</a:t>
            </a:r>
            <a:endParaRPr lang="en-IN" sz="1800" b="1" dirty="0">
              <a:solidFill>
                <a:schemeClr val="tx1"/>
              </a:solidFill>
              <a:latin typeface="Book Antiqua" pitchFamily="18" charset="0"/>
            </a:endParaRPr>
          </a:p>
        </p:txBody>
      </p:sp>
      <p:sp>
        <p:nvSpPr>
          <p:cNvPr id="8" name="Rectangle 7"/>
          <p:cNvSpPr/>
          <p:nvPr/>
        </p:nvSpPr>
        <p:spPr>
          <a:xfrm>
            <a:off x="0" y="85725"/>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7th PIRC Meeting   	Progress Review Presentations</a:t>
            </a:r>
            <a:endParaRPr lang="en-US" sz="2400" b="1" dirty="0"/>
          </a:p>
        </p:txBody>
      </p:sp>
    </p:spTree>
    <p:extLst>
      <p:ext uri="{BB962C8B-B14F-4D97-AF65-F5344CB8AC3E}">
        <p14:creationId xmlns:p14="http://schemas.microsoft.com/office/powerpoint/2010/main" val="30535461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93709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CA Release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944902823"/>
              </p:ext>
            </p:extLst>
          </p:nvPr>
        </p:nvGraphicFramePr>
        <p:xfrm>
          <a:off x="441152" y="2399226"/>
          <a:ext cx="9023688" cy="2359633"/>
        </p:xfrm>
        <a:graphic>
          <a:graphicData uri="http://schemas.openxmlformats.org/drawingml/2006/table">
            <a:tbl>
              <a:tblPr/>
              <a:tblGrid>
                <a:gridCol w="394667"/>
                <a:gridCol w="1044461"/>
                <a:gridCol w="669060"/>
                <a:gridCol w="691550"/>
                <a:gridCol w="691550"/>
                <a:gridCol w="691550"/>
                <a:gridCol w="691550"/>
                <a:gridCol w="691550"/>
                <a:gridCol w="691550"/>
                <a:gridCol w="691550"/>
                <a:gridCol w="691550"/>
                <a:gridCol w="691550"/>
                <a:gridCol w="691550"/>
              </a:tblGrid>
              <a:tr h="772600">
                <a:tc rowSpan="2">
                  <a:txBody>
                    <a:bodyPr/>
                    <a:lstStyle/>
                    <a:p>
                      <a:pPr algn="ctr" fontAlgn="t"/>
                      <a:r>
                        <a:rPr lang="en-US" sz="1400" b="1" i="0" u="none" strike="noStrike" dirty="0" smtClean="0">
                          <a:solidFill>
                            <a:schemeClr val="tx1"/>
                          </a:solidFill>
                          <a:latin typeface="Arial" pitchFamily="34" charset="0"/>
                          <a:cs typeface="Arial" pitchFamily="34" charset="0"/>
                        </a:rPr>
                        <a:t>Sl.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Project</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400" b="1" i="0" u="none" strike="noStrike" dirty="0" smtClean="0">
                          <a:solidFill>
                            <a:schemeClr val="tx1"/>
                          </a:solidFill>
                          <a:latin typeface="Arial" pitchFamily="34" charset="0"/>
                          <a:cs typeface="Arial" pitchFamily="34" charset="0"/>
                        </a:rPr>
                        <a:t>CA  Release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400" b="1" i="0" u="none" strike="noStrike" dirty="0" smtClean="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US" sz="1400" b="1" i="0" u="none" strike="noStrike" dirty="0" smtClean="0">
                          <a:solidFill>
                            <a:schemeClr val="tx1"/>
                          </a:solidFill>
                          <a:latin typeface="Arial" pitchFamily="34" charset="0"/>
                          <a:cs typeface="Arial" pitchFamily="34" charset="0"/>
                        </a:rPr>
                        <a:t>Target for  2021-22</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906189">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Up</a:t>
                      </a:r>
                      <a:r>
                        <a:rPr lang="en-IN" sz="1400" b="1" i="0" u="none" strike="noStrike" baseline="0" dirty="0" smtClean="0">
                          <a:solidFill>
                            <a:schemeClr val="tx1"/>
                          </a:solidFill>
                          <a:latin typeface="Arial" pitchFamily="34" charset="0"/>
                          <a:cs typeface="Arial" pitchFamily="34" charset="0"/>
                        </a:rPr>
                        <a:t> to 2016</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400" b="1" i="0" u="none" strike="noStrike" dirty="0" smtClean="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US" sz="1400" b="1" i="0" u="none" strike="noStrike" dirty="0" smtClean="0">
                          <a:solidFill>
                            <a:schemeClr val="tx1"/>
                          </a:solidFill>
                          <a:latin typeface="Arial" pitchFamily="34" charset="0"/>
                          <a:cs typeface="Arial" pitchFamily="34" charset="0"/>
                        </a:rPr>
                        <a:t>2019-20</a:t>
                      </a:r>
                    </a:p>
                    <a:p>
                      <a:pPr algn="ctr" fontAlgn="t"/>
                      <a:endParaRPr lang="en-US" sz="1400" b="1" i="0" u="none" strike="noStrike" dirty="0" smtClean="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r>
              <a:tr h="680844">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Muvattupuzha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48.71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0.99</a:t>
                      </a:r>
                      <a:endPar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2.69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3.68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7.55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chemeClr val="tx1"/>
                          </a:solidFill>
                          <a:effectLst/>
                          <a:latin typeface="Arial" panose="020B0604020202020204" pitchFamily="34" charset="0"/>
                          <a:ea typeface="+mn-ea"/>
                          <a:cs typeface="Arial" panose="020B0604020202020204" pitchFamily="34" charset="0"/>
                        </a:rPr>
                        <a:t>5.00</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622519" y="1839152"/>
            <a:ext cx="2163797"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(CA in Rs. Crores)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536752" y="5441951"/>
            <a:ext cx="3343275" cy="365125"/>
          </a:xfrm>
        </p:spPr>
        <p:txBody>
          <a:bodyPr/>
          <a:lstStyle/>
          <a:p>
            <a:r>
              <a:rPr lang="en-IN" sz="1800" b="1" dirty="0" smtClean="0">
                <a:solidFill>
                  <a:schemeClr val="tx1"/>
                </a:solidFill>
                <a:latin typeface="Book Antiqua" pitchFamily="18" charset="0"/>
              </a:rPr>
              <a:t>KERALA</a:t>
            </a:r>
            <a:endParaRPr lang="en-IN" sz="1800" b="1" dirty="0">
              <a:solidFill>
                <a:schemeClr val="tx1"/>
              </a:solidFill>
              <a:latin typeface="Book Antiqua" pitchFamily="18" charset="0"/>
            </a:endParaRPr>
          </a:p>
        </p:txBody>
      </p:sp>
      <p:sp>
        <p:nvSpPr>
          <p:cNvPr id="8" name="Rectangle 7"/>
          <p:cNvSpPr/>
          <p:nvPr/>
        </p:nvSpPr>
        <p:spPr>
          <a:xfrm>
            <a:off x="76200" y="108416"/>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7th PIRC Meeting   	Progress Review Presentations</a:t>
            </a:r>
            <a:endParaRPr lang="en-US" sz="2400" b="1" dirty="0"/>
          </a:p>
        </p:txBody>
      </p:sp>
    </p:spTree>
    <p:extLst>
      <p:ext uri="{BB962C8B-B14F-4D97-AF65-F5344CB8AC3E}">
        <p14:creationId xmlns:p14="http://schemas.microsoft.com/office/powerpoint/2010/main" val="26467570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1" descr="C:\Users\ADMIN\Desktop\photo\WhatsApp Image 2020-02-22 at 1.17.40 AM.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 y="214314"/>
            <a:ext cx="4720829" cy="6357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7" name="Picture 2" descr="C:\Users\ADMIN\Downloads\WhatsApp Image 2020-02-22 at 1.17.05 AM (1).jpe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7781" y="214314"/>
            <a:ext cx="4643438" cy="6357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8" name="TextBox 3"/>
          <p:cNvSpPr txBox="1">
            <a:spLocks noChangeArrowheads="1"/>
          </p:cNvSpPr>
          <p:nvPr/>
        </p:nvSpPr>
        <p:spPr bwMode="auto">
          <a:xfrm>
            <a:off x="3405188" y="6488114"/>
            <a:ext cx="332779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b="1">
                <a:latin typeface="Calibri" pitchFamily="34" charset="0"/>
              </a:rPr>
              <a:t>BANSAGAR  PROJECT</a:t>
            </a:r>
          </a:p>
        </p:txBody>
      </p:sp>
    </p:spTree>
    <p:extLst>
      <p:ext uri="{BB962C8B-B14F-4D97-AF65-F5344CB8AC3E}">
        <p14:creationId xmlns:p14="http://schemas.microsoft.com/office/powerpoint/2010/main" val="3715019673"/>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015919"/>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Total Expenditure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863617435"/>
              </p:ext>
            </p:extLst>
          </p:nvPr>
        </p:nvGraphicFramePr>
        <p:xfrm>
          <a:off x="430586" y="2462287"/>
          <a:ext cx="9044829" cy="2459480"/>
        </p:xfrm>
        <a:graphic>
          <a:graphicData uri="http://schemas.openxmlformats.org/drawingml/2006/table">
            <a:tbl>
              <a:tblPr/>
              <a:tblGrid>
                <a:gridCol w="404036"/>
                <a:gridCol w="1073326"/>
                <a:gridCol w="900522"/>
                <a:gridCol w="691865"/>
                <a:gridCol w="579155"/>
                <a:gridCol w="637917"/>
                <a:gridCol w="587174"/>
                <a:gridCol w="572676"/>
                <a:gridCol w="572676"/>
                <a:gridCol w="819144"/>
                <a:gridCol w="840891"/>
                <a:gridCol w="655524"/>
                <a:gridCol w="709923"/>
              </a:tblGrid>
              <a:tr h="622264">
                <a:tc rowSpan="2">
                  <a:txBody>
                    <a:bodyPr/>
                    <a:lstStyle/>
                    <a:p>
                      <a:pPr algn="ctr" fontAlgn="t"/>
                      <a:r>
                        <a:rPr lang="en-US" sz="1400" b="1" i="0" u="none" strike="noStrike" dirty="0" smtClean="0">
                          <a:solidFill>
                            <a:schemeClr val="tx1"/>
                          </a:solidFill>
                          <a:latin typeface="Arial" pitchFamily="34" charset="0"/>
                          <a:cs typeface="Arial" pitchFamily="34" charset="0"/>
                        </a:rPr>
                        <a:t>Sl.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Project</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400" b="1" i="0" u="none" strike="noStrike" dirty="0" smtClean="0">
                          <a:solidFill>
                            <a:schemeClr val="tx1"/>
                          </a:solidFill>
                          <a:latin typeface="Arial" pitchFamily="34" charset="0"/>
                          <a:cs typeface="Arial" pitchFamily="34" charset="0"/>
                        </a:rPr>
                        <a:t>Total Expenditure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4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400" b="1" i="0" u="none" strike="noStrike" dirty="0" smtClean="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US" sz="1400" b="1" i="0" u="none" strike="noStrike" dirty="0" smtClean="0">
                          <a:solidFill>
                            <a:schemeClr val="tx1"/>
                          </a:solidFill>
                          <a:latin typeface="Arial" pitchFamily="34" charset="0"/>
                          <a:cs typeface="Arial" pitchFamily="34" charset="0"/>
                        </a:rPr>
                        <a:t>Target for  2021-22</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087399">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Up to 2016</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p>
                    <a:p>
                      <a:pPr algn="ctr" fontAlgn="t"/>
                      <a:r>
                        <a:rPr lang="en-US" sz="1400" b="1" i="0" u="none" strike="noStrike" dirty="0" err="1" smtClean="0">
                          <a:solidFill>
                            <a:schemeClr val="tx1"/>
                          </a:solidFill>
                          <a:latin typeface="Arial" pitchFamily="34" charset="0"/>
                          <a:cs typeface="Arial" pitchFamily="34" charset="0"/>
                        </a:rPr>
                        <a:t>Upto</a:t>
                      </a:r>
                      <a:r>
                        <a:rPr lang="en-US" sz="1400" b="1" i="0" u="none" strike="noStrike" dirty="0" smtClean="0">
                          <a:solidFill>
                            <a:schemeClr val="tx1"/>
                          </a:solidFill>
                          <a:latin typeface="Arial" pitchFamily="34" charset="0"/>
                          <a:cs typeface="Arial" pitchFamily="34" charset="0"/>
                        </a:rPr>
                        <a:t> Aug</a:t>
                      </a:r>
                    </a:p>
                    <a:p>
                      <a:pPr algn="ctr" fontAlgn="t"/>
                      <a:r>
                        <a:rPr lang="en-US" sz="1400" b="1" i="0" u="none" strike="noStrike" dirty="0" smtClean="0">
                          <a:solidFill>
                            <a:schemeClr val="tx1"/>
                          </a:solidFill>
                          <a:latin typeface="Arial" pitchFamily="34" charset="0"/>
                          <a:cs typeface="Arial" pitchFamily="34" charset="0"/>
                        </a:rPr>
                        <a:t>2020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r>
              <a:tr h="749817">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Muvattupuzha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107.29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9.5357</a:t>
                      </a:r>
                      <a:endPar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1.5441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11.07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10.32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chemeClr val="tx1"/>
                          </a:solidFill>
                          <a:effectLst/>
                          <a:latin typeface="Arial" panose="020B0604020202020204" pitchFamily="34" charset="0"/>
                          <a:ea typeface="+mn-ea"/>
                          <a:cs typeface="Arial" panose="020B0604020202020204" pitchFamily="34" charset="0"/>
                        </a:rPr>
                        <a:t>10.16</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559579" y="1893426"/>
            <a:ext cx="2133918"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(TE in Rs. Crores)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691533" y="5467022"/>
            <a:ext cx="3343275" cy="409903"/>
          </a:xfrm>
        </p:spPr>
        <p:txBody>
          <a:bodyPr/>
          <a:lstStyle/>
          <a:p>
            <a:r>
              <a:rPr lang="en-IN" sz="1800" b="1" dirty="0" smtClean="0">
                <a:solidFill>
                  <a:schemeClr val="tx1"/>
                </a:solidFill>
                <a:latin typeface="Book Antiqua" pitchFamily="18" charset="0"/>
              </a:rPr>
              <a:t>KERALA</a:t>
            </a:r>
            <a:endParaRPr lang="en-IN" sz="1800" b="1" dirty="0">
              <a:solidFill>
                <a:schemeClr val="tx1"/>
              </a:solidFill>
              <a:latin typeface="Book Antiqua" pitchFamily="18" charset="0"/>
            </a:endParaRPr>
          </a:p>
        </p:txBody>
      </p:sp>
      <p:sp>
        <p:nvSpPr>
          <p:cNvPr id="8" name="Rectangle 7"/>
          <p:cNvSpPr/>
          <p:nvPr/>
        </p:nvSpPr>
        <p:spPr>
          <a:xfrm>
            <a:off x="85725" y="117256"/>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7th PIRC Meeting   	Progress Review Presentations</a:t>
            </a:r>
            <a:endParaRPr lang="en-US" sz="2400" b="1" dirty="0"/>
          </a:p>
        </p:txBody>
      </p:sp>
    </p:spTree>
    <p:extLst>
      <p:ext uri="{BB962C8B-B14F-4D97-AF65-F5344CB8AC3E}">
        <p14:creationId xmlns:p14="http://schemas.microsoft.com/office/powerpoint/2010/main" val="4292164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72330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Broad Review</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378187721"/>
              </p:ext>
            </p:extLst>
          </p:nvPr>
        </p:nvGraphicFramePr>
        <p:xfrm>
          <a:off x="333044" y="1970690"/>
          <a:ext cx="9338116" cy="2734660"/>
        </p:xfrm>
        <a:graphic>
          <a:graphicData uri="http://schemas.openxmlformats.org/drawingml/2006/table">
            <a:tbl>
              <a:tblPr/>
              <a:tblGrid>
                <a:gridCol w="448601"/>
                <a:gridCol w="1168607"/>
                <a:gridCol w="842110"/>
                <a:gridCol w="1222643"/>
                <a:gridCol w="1096951"/>
                <a:gridCol w="905456"/>
                <a:gridCol w="1020515"/>
                <a:gridCol w="828640"/>
                <a:gridCol w="1027585"/>
                <a:gridCol w="777008"/>
              </a:tblGrid>
              <a:tr h="527295">
                <a:tc rowSpan="2">
                  <a:txBody>
                    <a:bodyPr/>
                    <a:lstStyle/>
                    <a:p>
                      <a:pPr algn="ctr" fontAlgn="t"/>
                      <a:r>
                        <a:rPr lang="en-US" sz="1400" b="1" i="0" u="none" strike="noStrike" dirty="0" smtClean="0">
                          <a:solidFill>
                            <a:schemeClr val="tx1"/>
                          </a:solidFill>
                          <a:latin typeface="Arial" pitchFamily="34" charset="0"/>
                          <a:cs typeface="Arial" pitchFamily="34" charset="0"/>
                        </a:rPr>
                        <a:t>Sl.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Project</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400" b="1" dirty="0" smtClean="0">
                          <a:latin typeface="Arial" pitchFamily="34" charset="0"/>
                          <a:cs typeface="Arial" pitchFamily="34" charset="0"/>
                        </a:rPr>
                        <a:t>CADWM</a:t>
                      </a:r>
                      <a:endParaRPr lang="en-US" sz="14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400" b="1" i="0" u="none" strike="noStrike" kern="1200" dirty="0" smtClean="0">
                          <a:solidFill>
                            <a:schemeClr val="tx1"/>
                          </a:solidFill>
                          <a:latin typeface="Arial" pitchFamily="34" charset="0"/>
                          <a:ea typeface="+mn-ea"/>
                          <a:cs typeface="Arial" pitchFamily="34" charset="0"/>
                        </a:rPr>
                        <a:t>AIBP</a:t>
                      </a:r>
                      <a:endParaRPr lang="en-US" sz="1400" b="1" i="0" u="none" strike="noStrike" kern="1200" dirty="0" smtClean="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131040">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Total</a:t>
                      </a:r>
                      <a:r>
                        <a:rPr lang="en-US" sz="1400" b="1" i="0" u="none" strike="noStrike" baseline="0" dirty="0" smtClean="0">
                          <a:solidFill>
                            <a:schemeClr val="tx1"/>
                          </a:solidFill>
                          <a:latin typeface="Arial" pitchFamily="34" charset="0"/>
                          <a:cs typeface="Arial" pitchFamily="34" charset="0"/>
                        </a:rPr>
                        <a:t> </a:t>
                      </a:r>
                      <a:r>
                        <a:rPr lang="en-US" sz="1400" b="1" i="0" u="none" strike="noStrike" dirty="0" smtClean="0">
                          <a:solidFill>
                            <a:schemeClr val="tx1"/>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CCA developed before </a:t>
                      </a:r>
                    </a:p>
                    <a:p>
                      <a:pPr algn="ctr" fontAlgn="t"/>
                      <a:r>
                        <a:rPr lang="en-IN" sz="1400" b="1" i="0" u="none" strike="noStrike" dirty="0" smtClean="0">
                          <a:solidFill>
                            <a:schemeClr val="tx1"/>
                          </a:solidFill>
                          <a:latin typeface="Arial" pitchFamily="34" charset="0"/>
                          <a:cs typeface="Arial" pitchFamily="34" charset="0"/>
                        </a:rPr>
                        <a:t>31.03. 2016 (A)*</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Progress in CCA for 99 Priority Projects (B)</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Cumulative CCA developed (A+B)</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CCA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Ultimate</a:t>
                      </a:r>
                      <a:r>
                        <a:rPr lang="en-IN" sz="1400" b="1" i="0" u="none" strike="noStrike" baseline="0" dirty="0" smtClean="0">
                          <a:solidFill>
                            <a:schemeClr val="tx1"/>
                          </a:solidFill>
                          <a:latin typeface="Arial" pitchFamily="34" charset="0"/>
                          <a:cs typeface="Arial" pitchFamily="34" charset="0"/>
                        </a:rPr>
                        <a:t> Irrigation Potential</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Potential Created</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IPC</a:t>
                      </a:r>
                      <a:endParaRPr lang="en-US" sz="14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952117">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Muvattupuzha</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rgbClr val="000000"/>
                          </a:solidFill>
                          <a:effectLst/>
                          <a:latin typeface="Arial" panose="020B0604020202020204" pitchFamily="34" charset="0"/>
                          <a:ea typeface="+mn-ea"/>
                          <a:cs typeface="Arial" panose="020B0604020202020204" pitchFamily="34" charset="0"/>
                        </a:rPr>
                        <a:t>18.476 (FIC:16.576 &amp; MI:1.900)</a:t>
                      </a:r>
                    </a:p>
                    <a:p>
                      <a:pPr marL="0" algn="ctr" defTabSz="914400" rtl="0" eaLnBrk="1" fontAlgn="ctr" latinLnBrk="0" hangingPunct="1"/>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1.681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0.60371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2.28471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smtClean="0">
                          <a:solidFill>
                            <a:schemeClr val="tx1"/>
                          </a:solidFill>
                          <a:effectLst/>
                          <a:latin typeface="Arial" panose="020B0604020202020204" pitchFamily="34" charset="0"/>
                          <a:ea typeface="+mn-ea"/>
                          <a:cs typeface="Arial" panose="020B0604020202020204" pitchFamily="34" charset="0"/>
                        </a:rPr>
                        <a:t>12.36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chemeClr val="tx1"/>
                          </a:solidFill>
                          <a:effectLst/>
                          <a:latin typeface="Arial" panose="020B0604020202020204" pitchFamily="34" charset="0"/>
                          <a:ea typeface="+mn-ea"/>
                          <a:cs typeface="Arial" panose="020B0604020202020204" pitchFamily="34" charset="0"/>
                        </a:rPr>
                        <a:t>30.719</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chemeClr val="tx1"/>
                          </a:solidFill>
                          <a:effectLst/>
                          <a:latin typeface="Arial" panose="020B0604020202020204" pitchFamily="34" charset="0"/>
                          <a:ea typeface="+mn-ea"/>
                          <a:cs typeface="Arial" panose="020B0604020202020204" pitchFamily="34" charset="0"/>
                        </a:rPr>
                        <a:t>28.648</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smtClean="0">
                          <a:solidFill>
                            <a:schemeClr val="tx1"/>
                          </a:solidFill>
                          <a:effectLst/>
                          <a:latin typeface="Arial" panose="020B0604020202020204" pitchFamily="34" charset="0"/>
                          <a:ea typeface="+mn-ea"/>
                          <a:cs typeface="Arial" panose="020B0604020202020204" pitchFamily="34" charset="0"/>
                        </a:rPr>
                        <a:t>93.25</a:t>
                      </a:r>
                      <a:endParaRPr lang="en-IN" sz="14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8077091" y="1395496"/>
            <a:ext cx="1717521"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(CCA in Th. ha.)</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467100" y="6318251"/>
            <a:ext cx="3343275" cy="365125"/>
          </a:xfrm>
        </p:spPr>
        <p:txBody>
          <a:bodyPr/>
          <a:lstStyle/>
          <a:p>
            <a:r>
              <a:rPr lang="en-IN" sz="1800" b="1" dirty="0" smtClean="0">
                <a:solidFill>
                  <a:schemeClr val="tx1"/>
                </a:solidFill>
                <a:latin typeface="Book Antiqua" pitchFamily="18" charset="0"/>
              </a:rPr>
              <a:t>KERALA</a:t>
            </a:r>
            <a:endParaRPr lang="en-IN" sz="1800" b="1" dirty="0">
              <a:solidFill>
                <a:schemeClr val="tx1"/>
              </a:solidFill>
              <a:latin typeface="Book Antiqua" pitchFamily="18" charset="0"/>
            </a:endParaRPr>
          </a:p>
        </p:txBody>
      </p:sp>
      <p:sp>
        <p:nvSpPr>
          <p:cNvPr id="8" name="TextBox 7"/>
          <p:cNvSpPr txBox="1"/>
          <p:nvPr/>
        </p:nvSpPr>
        <p:spPr>
          <a:xfrm>
            <a:off x="307428" y="5549462"/>
            <a:ext cx="5474063" cy="338554"/>
          </a:xfrm>
          <a:prstGeom prst="rect">
            <a:avLst/>
          </a:prstGeom>
          <a:noFill/>
        </p:spPr>
        <p:txBody>
          <a:bodyPr wrap="none" rtlCol="0">
            <a:spAutoFit/>
          </a:bodyPr>
          <a:lstStyle/>
          <a:p>
            <a:r>
              <a:rPr lang="en-IN" sz="1600" b="1" dirty="0" smtClean="0"/>
              <a:t>* i.e. 1681 ha CCA developed under CADWM up to 31-03-2016</a:t>
            </a:r>
            <a:endParaRPr lang="en-IN" sz="1600" b="1" dirty="0"/>
          </a:p>
        </p:txBody>
      </p:sp>
      <p:sp>
        <p:nvSpPr>
          <p:cNvPr id="10" name="Rectangle 9"/>
          <p:cNvSpPr/>
          <p:nvPr/>
        </p:nvSpPr>
        <p:spPr>
          <a:xfrm>
            <a:off x="1" y="8844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7th PIRC Meeting   	Progress Review Presentations</a:t>
            </a:r>
            <a:endParaRPr lang="en-US" sz="2400" b="1" dirty="0"/>
          </a:p>
        </p:txBody>
      </p:sp>
    </p:spTree>
    <p:extLst>
      <p:ext uri="{BB962C8B-B14F-4D97-AF65-F5344CB8AC3E}">
        <p14:creationId xmlns:p14="http://schemas.microsoft.com/office/powerpoint/2010/main" val="35458154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640474" y="315311"/>
            <a:ext cx="8996527" cy="528145"/>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dirty="0" smtClean="0"/>
              <a:t>MICRO-IRRIGATION WORKS</a:t>
            </a:r>
            <a:endParaRPr lang="en-US" sz="2800" b="1" dirty="0">
              <a:cs typeface="Arial" panose="020B0604020202020204" pitchFamily="34" charset="0"/>
            </a:endParaRPr>
          </a:p>
        </p:txBody>
      </p:sp>
      <p:sp>
        <p:nvSpPr>
          <p:cNvPr id="6" name="Content Placeholder 2"/>
          <p:cNvSpPr txBox="1">
            <a:spLocks/>
          </p:cNvSpPr>
          <p:nvPr/>
        </p:nvSpPr>
        <p:spPr>
          <a:xfrm>
            <a:off x="681038" y="1825625"/>
            <a:ext cx="8543925" cy="4351338"/>
          </a:xfrm>
          <a:prstGeom prst="rect">
            <a:avLst/>
          </a:prstGeom>
        </p:spPr>
        <p:txBody>
          <a:bodyPr/>
          <a:lstStyle/>
          <a:p>
            <a:pPr algn="just">
              <a:lnSpc>
                <a:spcPct val="150000"/>
              </a:lnSpc>
              <a:buFont typeface="Times New Roman" pitchFamily="16" charset="0"/>
              <a:buNone/>
              <a:defRPr/>
            </a:pPr>
            <a:r>
              <a:rPr lang="en-US" sz="2400" b="1" dirty="0" smtClean="0">
                <a:solidFill>
                  <a:srgbClr val="002060"/>
                </a:solidFill>
                <a:latin typeface="Calibri" pitchFamily="34" charset="0"/>
                <a:cs typeface="Calibri" pitchFamily="34" charset="0"/>
              </a:rPr>
              <a:t>In approved DPR of CADWM, 1900 ha has been allotted for Micro Irrigation.</a:t>
            </a:r>
          </a:p>
          <a:p>
            <a:pPr algn="just">
              <a:lnSpc>
                <a:spcPct val="150000"/>
              </a:lnSpc>
              <a:buFont typeface="Times New Roman" pitchFamily="16" charset="0"/>
              <a:buNone/>
              <a:defRPr/>
            </a:pPr>
            <a:r>
              <a:rPr lang="en-US" sz="2400" b="1" dirty="0" smtClean="0">
                <a:solidFill>
                  <a:srgbClr val="002060"/>
                </a:solidFill>
                <a:latin typeface="Calibri" charset="0"/>
              </a:rPr>
              <a:t>           *     In MVIP , 5 micro irrigation projects are  approved for the year 2019-20 for an amount of 306 lakhs to achieve 526 Ha ayacut. DPR preparation are in progress.(civil works only)</a:t>
            </a:r>
          </a:p>
          <a:p>
            <a:pPr algn="just">
              <a:lnSpc>
                <a:spcPct val="150000"/>
              </a:lnSpc>
              <a:buFont typeface="Times New Roman" pitchFamily="16" charset="0"/>
              <a:buNone/>
              <a:defRPr/>
            </a:pPr>
            <a:r>
              <a:rPr lang="en-US" sz="2400" b="1" dirty="0" smtClean="0">
                <a:solidFill>
                  <a:srgbClr val="002060"/>
                </a:solidFill>
                <a:latin typeface="Calibri" charset="0"/>
              </a:rPr>
              <a:t>     	   * For the year of 2020-21 ,1 no of </a:t>
            </a:r>
            <a:r>
              <a:rPr lang="en-US" b="1" dirty="0" smtClean="0">
                <a:solidFill>
                  <a:srgbClr val="002060"/>
                </a:solidFill>
                <a:latin typeface="Calibri" charset="0"/>
              </a:rPr>
              <a:t>work(Drip Irrigation to </a:t>
            </a:r>
            <a:r>
              <a:rPr lang="en-US" b="1" dirty="0" err="1" smtClean="0">
                <a:solidFill>
                  <a:srgbClr val="002060"/>
                </a:solidFill>
                <a:latin typeface="Calibri" charset="0"/>
              </a:rPr>
              <a:t>Koottathinal</a:t>
            </a:r>
            <a:r>
              <a:rPr lang="en-US" sz="2400" b="1" dirty="0" smtClean="0">
                <a:solidFill>
                  <a:srgbClr val="002060"/>
                </a:solidFill>
                <a:latin typeface="Calibri" charset="0"/>
              </a:rPr>
              <a:t>) proposed for 527 lakhs to achieve 82.3 Ha ayacut.(</a:t>
            </a:r>
            <a:r>
              <a:rPr lang="en-US" sz="2000" b="1" dirty="0" smtClean="0">
                <a:solidFill>
                  <a:srgbClr val="002060"/>
                </a:solidFill>
                <a:latin typeface="Calibri" charset="0"/>
              </a:rPr>
              <a:t>Including Civil/Electrical/Mechanical works</a:t>
            </a:r>
            <a:r>
              <a:rPr lang="en-US" sz="2400" b="1" dirty="0" smtClean="0">
                <a:solidFill>
                  <a:srgbClr val="002060"/>
                </a:solidFill>
                <a:latin typeface="Calibri" charset="0"/>
              </a:rPr>
              <a:t>)</a:t>
            </a:r>
            <a:endParaRPr lang="en-US" sz="2400" b="1" dirty="0" smtClean="0"/>
          </a:p>
          <a:p>
            <a:pPr algn="just">
              <a:lnSpc>
                <a:spcPct val="150000"/>
              </a:lnSpc>
              <a:buFont typeface="Times New Roman" pitchFamily="16" charset="0"/>
              <a:buNone/>
              <a:defRPr/>
            </a:pPr>
            <a:endParaRPr kumimoji="0" lang="en-US" sz="2800" b="0" i="0" u="none" strike="noStrike" kern="1200" cap="none" spc="0" normalizeH="0" baseline="0" noProof="0" dirty="0">
              <a:ln>
                <a:solidFill>
                  <a:schemeClr val="tx2">
                    <a:lumMod val="40000"/>
                    <a:lumOff val="60000"/>
                  </a:schemeClr>
                </a:solidFill>
              </a:ln>
              <a:solidFill>
                <a:schemeClr val="tx1"/>
              </a:solidFill>
              <a:effectLst/>
              <a:uLnTx/>
              <a:uFillTx/>
              <a:latin typeface="+mn-lt"/>
              <a:ea typeface="+mn-ea"/>
              <a:cs typeface="+mn-cs"/>
            </a:endParaRPr>
          </a:p>
        </p:txBody>
      </p:sp>
    </p:spTree>
    <p:extLst>
      <p:ext uri="{BB962C8B-B14F-4D97-AF65-F5344CB8AC3E}">
        <p14:creationId xmlns:p14="http://schemas.microsoft.com/office/powerpoint/2010/main" val="988916744"/>
      </p:ext>
    </p:extLst>
  </p:cSld>
  <p:clrMapOvr>
    <a:masterClrMapping/>
  </p:clrMapOvr>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640474" y="315311"/>
            <a:ext cx="8996527" cy="528145"/>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dirty="0" smtClean="0"/>
              <a:t>LIST OF CADWM NEW  WORKS for 2020-21</a:t>
            </a:r>
            <a:endParaRPr lang="en-US" sz="2800" b="1" dirty="0">
              <a:cs typeface="Arial" panose="020B0604020202020204" pitchFamily="34" charset="0"/>
            </a:endParaRPr>
          </a:p>
        </p:txBody>
      </p:sp>
      <p:sp>
        <p:nvSpPr>
          <p:cNvPr id="6" name="Content Placeholder 2"/>
          <p:cNvSpPr txBox="1">
            <a:spLocks/>
          </p:cNvSpPr>
          <p:nvPr/>
        </p:nvSpPr>
        <p:spPr>
          <a:xfrm>
            <a:off x="681038" y="1825625"/>
            <a:ext cx="8543925" cy="4351338"/>
          </a:xfrm>
          <a:prstGeom prst="rect">
            <a:avLst/>
          </a:prstGeom>
        </p:spPr>
        <p:txBody>
          <a:bodyPr/>
          <a:lstStyle/>
          <a:p>
            <a:pPr marL="228600" lvl="0" indent="-228600">
              <a:lnSpc>
                <a:spcPct val="90000"/>
              </a:lnSpc>
              <a:spcBef>
                <a:spcPts val="1000"/>
              </a:spcBef>
              <a:buFont typeface="Wingdings" pitchFamily="2" charset="2"/>
              <a:buChar char="Ø"/>
              <a:defRPr/>
            </a:pPr>
            <a:r>
              <a:rPr kumimoji="0" lang="en-US" sz="2800" b="0" i="0" u="none" strike="noStrike" kern="1200" cap="none" spc="0" normalizeH="0" baseline="0" noProof="0" dirty="0" smtClean="0">
                <a:ln>
                  <a:solidFill>
                    <a:schemeClr val="tx2">
                      <a:lumMod val="40000"/>
                      <a:lumOff val="60000"/>
                    </a:schemeClr>
                  </a:solidFill>
                </a:ln>
                <a:solidFill>
                  <a:schemeClr val="tx1"/>
                </a:solidFill>
                <a:effectLst/>
                <a:uLnTx/>
                <a:uFillTx/>
                <a:latin typeface="+mn-lt"/>
                <a:ea typeface="+mn-ea"/>
                <a:cs typeface="+mn-cs"/>
              </a:rPr>
              <a:t>23 </a:t>
            </a:r>
            <a:r>
              <a:rPr kumimoji="0" lang="en-US" sz="2800" b="0" i="0" u="none" strike="noStrike" kern="1200" cap="none" spc="0" normalizeH="0" baseline="0" noProof="0" dirty="0" err="1" smtClean="0">
                <a:ln>
                  <a:solidFill>
                    <a:schemeClr val="tx2">
                      <a:lumMod val="40000"/>
                      <a:lumOff val="60000"/>
                    </a:schemeClr>
                  </a:solidFill>
                </a:ln>
                <a:solidFill>
                  <a:schemeClr val="tx1"/>
                </a:solidFill>
                <a:effectLst/>
                <a:uLnTx/>
                <a:uFillTx/>
                <a:latin typeface="+mn-lt"/>
                <a:ea typeface="+mn-ea"/>
                <a:cs typeface="+mn-cs"/>
              </a:rPr>
              <a:t>nos</a:t>
            </a:r>
            <a:r>
              <a:rPr kumimoji="0" lang="en-US" sz="2800" b="0" i="0" u="none" strike="noStrike" kern="1200" cap="none" spc="0" normalizeH="0" baseline="0" noProof="0" dirty="0" smtClean="0">
                <a:ln>
                  <a:solidFill>
                    <a:schemeClr val="tx2">
                      <a:lumMod val="40000"/>
                      <a:lumOff val="60000"/>
                    </a:schemeClr>
                  </a:solidFill>
                </a:ln>
                <a:solidFill>
                  <a:schemeClr val="tx1"/>
                </a:solidFill>
                <a:effectLst/>
                <a:uLnTx/>
                <a:uFillTx/>
                <a:latin typeface="+mn-lt"/>
                <a:ea typeface="+mn-ea"/>
                <a:cs typeface="+mn-cs"/>
              </a:rPr>
              <a:t> of works proposed for an amount of </a:t>
            </a:r>
            <a:r>
              <a:rPr lang="en-US" sz="2800" dirty="0" smtClean="0">
                <a:ln>
                  <a:solidFill>
                    <a:schemeClr val="tx2">
                      <a:lumMod val="40000"/>
                      <a:lumOff val="60000"/>
                    </a:schemeClr>
                  </a:solidFill>
                </a:ln>
              </a:rPr>
              <a:t>Rs.10.165Cr,includes:</a:t>
            </a:r>
          </a:p>
          <a:p>
            <a:pPr marL="685800" lvl="1" indent="-228600">
              <a:lnSpc>
                <a:spcPct val="90000"/>
              </a:lnSpc>
              <a:spcBef>
                <a:spcPts val="1000"/>
              </a:spcBef>
              <a:buFont typeface="Arial" panose="020B0604020202020204" pitchFamily="34" charset="0"/>
              <a:buChar char="•"/>
              <a:defRPr/>
            </a:pPr>
            <a:r>
              <a:rPr lang="en-US" sz="2800" dirty="0" smtClean="0">
                <a:ln>
                  <a:solidFill>
                    <a:schemeClr val="tx2">
                      <a:lumMod val="40000"/>
                      <a:lumOff val="60000"/>
                    </a:schemeClr>
                  </a:solidFill>
                </a:ln>
              </a:rPr>
              <a:t> 8 N</a:t>
            </a:r>
            <a:r>
              <a:rPr lang="en-US" sz="2800" dirty="0" err="1" smtClean="0">
                <a:ln>
                  <a:solidFill>
                    <a:schemeClr val="tx2">
                      <a:lumMod val="40000"/>
                      <a:lumOff val="60000"/>
                    </a:schemeClr>
                  </a:solidFill>
                </a:ln>
              </a:rPr>
              <a:t>os</a:t>
            </a:r>
            <a:r>
              <a:rPr lang="en-US" sz="2800" dirty="0" smtClean="0">
                <a:ln>
                  <a:solidFill>
                    <a:schemeClr val="tx2">
                      <a:lumMod val="40000"/>
                      <a:lumOff val="60000"/>
                    </a:schemeClr>
                  </a:solidFill>
                </a:ln>
              </a:rPr>
              <a:t>. of   field channel		-1.209824  Cr  - 432 Ha</a:t>
            </a:r>
          </a:p>
          <a:p>
            <a:pPr marL="685800" lvl="1" indent="-228600">
              <a:lnSpc>
                <a:spcPct val="90000"/>
              </a:lnSpc>
              <a:spcBef>
                <a:spcPts val="1000"/>
              </a:spcBef>
              <a:buFont typeface="Arial" panose="020B0604020202020204" pitchFamily="34" charset="0"/>
              <a:buChar char="•"/>
              <a:defRPr/>
            </a:pPr>
            <a:r>
              <a:rPr lang="en-US" sz="2800" dirty="0" smtClean="0">
                <a:ln>
                  <a:solidFill>
                    <a:schemeClr val="tx2">
                      <a:lumMod val="40000"/>
                      <a:lumOff val="60000"/>
                    </a:schemeClr>
                  </a:solidFill>
                </a:ln>
              </a:rPr>
              <a:t>3 No. of Surface drain		- 0.28224  Cr - 126Ha</a:t>
            </a:r>
          </a:p>
          <a:p>
            <a:pPr marL="685800" lvl="1" indent="-228600">
              <a:lnSpc>
                <a:spcPct val="90000"/>
              </a:lnSpc>
              <a:spcBef>
                <a:spcPts val="1000"/>
              </a:spcBef>
              <a:buFont typeface="Arial" panose="020B0604020202020204" pitchFamily="34" charset="0"/>
              <a:buChar char="•"/>
              <a:defRPr/>
            </a:pPr>
            <a:r>
              <a:rPr lang="en-US" sz="2800" dirty="0" smtClean="0">
                <a:ln>
                  <a:solidFill>
                    <a:schemeClr val="tx2">
                      <a:lumMod val="40000"/>
                      <a:lumOff val="60000"/>
                    </a:schemeClr>
                  </a:solidFill>
                </a:ln>
              </a:rPr>
              <a:t>11 Nos. of System correction	-3.403456  Cr  - 4000Ha</a:t>
            </a:r>
          </a:p>
          <a:p>
            <a:pPr marL="685800" lvl="1" indent="-228600">
              <a:lnSpc>
                <a:spcPct val="90000"/>
              </a:lnSpc>
              <a:spcBef>
                <a:spcPts val="1000"/>
              </a:spcBef>
              <a:buFont typeface="Arial" panose="020B0604020202020204" pitchFamily="34" charset="0"/>
              <a:buChar char="•"/>
              <a:defRPr/>
            </a:pPr>
            <a:r>
              <a:rPr kumimoji="0" lang="en-US" sz="2800" b="0" i="0" u="none" strike="noStrike" kern="1200" cap="none" spc="0" normalizeH="0" baseline="0" noProof="0" dirty="0" smtClean="0">
                <a:ln>
                  <a:solidFill>
                    <a:schemeClr val="tx2">
                      <a:lumMod val="40000"/>
                      <a:lumOff val="60000"/>
                    </a:schemeClr>
                  </a:solidFill>
                </a:ln>
                <a:solidFill>
                  <a:schemeClr val="tx1"/>
                </a:solidFill>
                <a:effectLst/>
                <a:uLnTx/>
                <a:uFillTx/>
                <a:latin typeface="+mn-lt"/>
                <a:ea typeface="+mn-ea"/>
                <a:cs typeface="+mn-cs"/>
              </a:rPr>
              <a:t>1 No. of Micro Irrigation 	            - 5.27Cr</a:t>
            </a:r>
            <a:r>
              <a:rPr kumimoji="0" lang="en-US" sz="2800" b="0" i="0" u="none" strike="noStrike" kern="1200" cap="none" spc="0" normalizeH="0" noProof="0" dirty="0" smtClean="0">
                <a:ln>
                  <a:solidFill>
                    <a:schemeClr val="tx2">
                      <a:lumMod val="40000"/>
                      <a:lumOff val="60000"/>
                    </a:schemeClr>
                  </a:solidFill>
                </a:ln>
                <a:solidFill>
                  <a:schemeClr val="tx1"/>
                </a:solidFill>
                <a:effectLst/>
                <a:uLnTx/>
                <a:uFillTx/>
                <a:latin typeface="+mn-lt"/>
                <a:ea typeface="+mn-ea"/>
                <a:cs typeface="+mn-cs"/>
              </a:rPr>
              <a:t>      </a:t>
            </a:r>
            <a:r>
              <a:rPr kumimoji="0" lang="en-US" sz="2800" b="0" i="0" u="none" strike="noStrike" kern="1200" cap="none" spc="0" normalizeH="0" baseline="0" noProof="0" dirty="0" smtClean="0">
                <a:ln>
                  <a:solidFill>
                    <a:schemeClr val="tx2">
                      <a:lumMod val="40000"/>
                      <a:lumOff val="60000"/>
                    </a:schemeClr>
                  </a:solidFill>
                </a:ln>
                <a:solidFill>
                  <a:schemeClr val="tx1"/>
                </a:solidFill>
                <a:effectLst/>
                <a:uLnTx/>
                <a:uFillTx/>
                <a:latin typeface="+mn-lt"/>
                <a:ea typeface="+mn-ea"/>
                <a:cs typeface="+mn-cs"/>
              </a:rPr>
              <a:t>- 82.30Ha</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solidFill>
                  <a:schemeClr val="tx2">
                    <a:lumMod val="40000"/>
                    <a:lumOff val="60000"/>
                  </a:schemeClr>
                </a:solidFill>
              </a:ln>
              <a:solidFill>
                <a:schemeClr val="tx1"/>
              </a:solidFill>
              <a:effectLst/>
              <a:uLnTx/>
              <a:uFillTx/>
              <a:latin typeface="+mn-lt"/>
              <a:ea typeface="+mn-ea"/>
              <a:cs typeface="+mn-cs"/>
            </a:endParaRPr>
          </a:p>
        </p:txBody>
      </p:sp>
    </p:spTree>
    <p:extLst>
      <p:ext uri="{BB962C8B-B14F-4D97-AF65-F5344CB8AC3E}">
        <p14:creationId xmlns:p14="http://schemas.microsoft.com/office/powerpoint/2010/main" val="3996146455"/>
      </p:ext>
    </p:extLst>
  </p:cSld>
  <p:clrMapOvr>
    <a:masterClrMapping/>
  </p:clrMapOvr>
  <p:transition/>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937092"/>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Key Reasons For Progress Delays</a:t>
            </a:r>
            <a:endParaRPr lang="en-US" sz="2800" b="1" dirty="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smtClean="0">
                <a:solidFill>
                  <a:schemeClr val="tx1"/>
                </a:solidFill>
                <a:latin typeface="Book Antiqua" pitchFamily="18" charset="0"/>
              </a:rPr>
              <a:t>KERALA</a:t>
            </a:r>
            <a:endParaRPr lang="en-IN" sz="1800" b="1" dirty="0">
              <a:solidFill>
                <a:schemeClr val="tx1"/>
              </a:solidFill>
              <a:latin typeface="Book Antiqua"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017249179"/>
              </p:ext>
            </p:extLst>
          </p:nvPr>
        </p:nvGraphicFramePr>
        <p:xfrm>
          <a:off x="873179" y="1886310"/>
          <a:ext cx="8159641" cy="3458388"/>
        </p:xfrm>
        <a:graphic>
          <a:graphicData uri="http://schemas.openxmlformats.org/drawingml/2006/table">
            <a:tbl>
              <a:tblPr firstRow="1" bandRow="1">
                <a:tableStyleId>{5C22544A-7EE6-4342-B048-85BDC9FD1C3A}</a:tableStyleId>
              </a:tblPr>
              <a:tblGrid>
                <a:gridCol w="1178474"/>
                <a:gridCol w="6981167"/>
              </a:tblGrid>
              <a:tr h="469718">
                <a:tc>
                  <a:txBody>
                    <a:bodyPr/>
                    <a:lstStyle/>
                    <a:p>
                      <a:pPr algn="ctr"/>
                      <a:r>
                        <a:rPr lang="en-IN" b="1" dirty="0" smtClean="0">
                          <a:solidFill>
                            <a:schemeClr val="tx1"/>
                          </a:solidFill>
                        </a:rPr>
                        <a:t>Status</a:t>
                      </a:r>
                      <a:endParaRPr lang="en-US" b="1" dirty="0">
                        <a:solidFill>
                          <a:schemeClr val="tx1"/>
                        </a:solidFill>
                      </a:endParaRPr>
                    </a:p>
                  </a:txBody>
                  <a:tcPr marL="74295" marR="74295"/>
                </a:tc>
                <a:tc>
                  <a:txBody>
                    <a:bodyPr/>
                    <a:lstStyle/>
                    <a:p>
                      <a:pPr algn="ctr"/>
                      <a:r>
                        <a:rPr lang="en-IN" dirty="0" smtClean="0">
                          <a:solidFill>
                            <a:schemeClr val="tx1"/>
                          </a:solidFill>
                        </a:rPr>
                        <a:t>Key</a:t>
                      </a:r>
                      <a:r>
                        <a:rPr lang="en-IN" baseline="0" dirty="0" smtClean="0">
                          <a:solidFill>
                            <a:schemeClr val="tx1"/>
                          </a:solidFill>
                        </a:rPr>
                        <a:t> Reason</a:t>
                      </a:r>
                      <a:endParaRPr lang="en-US" dirty="0">
                        <a:solidFill>
                          <a:schemeClr val="tx1"/>
                        </a:solidFill>
                      </a:endParaRPr>
                    </a:p>
                  </a:txBody>
                  <a:tcPr marL="74295" marR="74295"/>
                </a:tc>
              </a:tr>
              <a:tr h="469718">
                <a:tc>
                  <a:txBody>
                    <a:bodyPr/>
                    <a:lstStyle/>
                    <a:p>
                      <a:pPr algn="ctr"/>
                      <a:r>
                        <a:rPr lang="en-US" sz="1800" b="1" kern="1200" dirty="0" smtClean="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dirty="0" smtClean="0"/>
                        <a:t>Absence of Hydraulic</a:t>
                      </a:r>
                      <a:r>
                        <a:rPr lang="en-IN" baseline="0" dirty="0" smtClean="0"/>
                        <a:t> Connectivity up to Outlet.</a:t>
                      </a:r>
                      <a:endParaRPr lang="en-US" dirty="0"/>
                    </a:p>
                  </a:txBody>
                  <a:tcPr marL="74295" marR="74295" anchor="ctr"/>
                </a:tc>
              </a:tr>
              <a:tr h="469718">
                <a:tc>
                  <a:txBody>
                    <a:bodyPr/>
                    <a:lstStyle/>
                    <a:p>
                      <a:pPr algn="ctr"/>
                      <a:r>
                        <a:rPr lang="en-US" sz="1800" b="1" kern="1200" dirty="0" smtClean="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dirty="0" smtClean="0"/>
                        <a:t>Delay in Govt/Administrative clearances.</a:t>
                      </a:r>
                    </a:p>
                  </a:txBody>
                  <a:tcPr marL="74295" marR="74295" anchor="ctr"/>
                </a:tc>
              </a:tr>
              <a:tr h="469718">
                <a:tc>
                  <a:txBody>
                    <a:bodyPr/>
                    <a:lstStyle/>
                    <a:p>
                      <a:pPr algn="ctr"/>
                      <a:r>
                        <a:rPr lang="en-US" sz="1800" b="1" kern="1200" dirty="0" smtClean="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dirty="0" smtClean="0"/>
                        <a:t>State budget constraints.</a:t>
                      </a:r>
                      <a:endParaRPr lang="en-US" dirty="0"/>
                    </a:p>
                  </a:txBody>
                  <a:tcPr marL="74295" marR="74295" anchor="ctr"/>
                </a:tc>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Unwillingness of farmers.</a:t>
                      </a:r>
                      <a:endParaRPr lang="en-US" dirty="0"/>
                    </a:p>
                  </a:txBody>
                  <a:tcPr marL="74295" marR="74295" anchor="ctr"/>
                </a:tc>
              </a:tr>
              <a:tr h="469718">
                <a:tc>
                  <a:txBody>
                    <a:bodyPr/>
                    <a:lstStyle/>
                    <a:p>
                      <a:pPr algn="ctr"/>
                      <a:r>
                        <a:rPr lang="en-US" sz="1800" b="1" kern="1200" dirty="0" smtClean="0">
                          <a:solidFill>
                            <a:srgbClr val="C00000"/>
                          </a:solidFill>
                          <a:latin typeface="+mn-lt"/>
                          <a:ea typeface="+mn-ea"/>
                          <a:cs typeface="+mn-cs"/>
                        </a:rPr>
                        <a:t>√</a:t>
                      </a:r>
                      <a:endParaRPr lang="en-US" sz="1800" b="1" dirty="0">
                        <a:solidFill>
                          <a:srgbClr val="C00000"/>
                        </a:solidFill>
                      </a:endParaRPr>
                    </a:p>
                  </a:txBody>
                  <a:tcPr marL="74295" marR="74295" anchor="ctr"/>
                </a:tc>
                <a:tc>
                  <a:txBody>
                    <a:bodyPr/>
                    <a:lstStyle/>
                    <a:p>
                      <a:r>
                        <a:rPr lang="en-IN" dirty="0" smtClean="0"/>
                        <a:t>Delays in tendering.</a:t>
                      </a:r>
                      <a:endParaRPr lang="en-US" dirty="0"/>
                    </a:p>
                  </a:txBody>
                  <a:tcPr marL="74295" marR="74295" anchor="ctr"/>
                </a:tc>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p>
                      <a:pPr algn="ctr"/>
                      <a:endParaRPr lang="en-US" sz="1800" dirty="0"/>
                    </a:p>
                  </a:txBody>
                  <a:tcPr marL="74295" marR="74295" anchor="ctr"/>
                </a:tc>
                <a:tc>
                  <a:txBody>
                    <a:bodyPr/>
                    <a:lstStyle/>
                    <a:p>
                      <a:r>
                        <a:rPr lang="en-IN" dirty="0" smtClean="0"/>
                        <a:t>Other  Issue (to</a:t>
                      </a:r>
                      <a:r>
                        <a:rPr lang="en-IN" baseline="0" dirty="0" smtClean="0"/>
                        <a:t> be specified).</a:t>
                      </a:r>
                      <a:endParaRPr lang="en-US" dirty="0"/>
                    </a:p>
                  </a:txBody>
                  <a:tcPr marL="74295" marR="74295" anchor="ctr"/>
                </a:tc>
              </a:tr>
            </a:tbl>
          </a:graphicData>
        </a:graphic>
      </p:graphicFrame>
      <p:sp>
        <p:nvSpPr>
          <p:cNvPr id="8" name="Rectangle 7"/>
          <p:cNvSpPr/>
          <p:nvPr/>
        </p:nvSpPr>
        <p:spPr>
          <a:xfrm>
            <a:off x="0" y="115136"/>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7th PIRC Meeting   	Progress Review Presentations</a:t>
            </a:r>
            <a:endParaRPr lang="en-US" sz="2400" b="1" dirty="0"/>
          </a:p>
        </p:txBody>
      </p:sp>
    </p:spTree>
    <p:extLst>
      <p:ext uri="{BB962C8B-B14F-4D97-AF65-F5344CB8AC3E}">
        <p14:creationId xmlns:p14="http://schemas.microsoft.com/office/powerpoint/2010/main" val="4066969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937092"/>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Key Reasons For Progress Delays</a:t>
            </a:r>
            <a:endParaRPr lang="en-US" sz="2800" b="1" dirty="0">
              <a:cs typeface="Arial" panose="020B0604020202020204" pitchFamily="34" charset="0"/>
            </a:endParaRPr>
          </a:p>
        </p:txBody>
      </p:sp>
      <p:sp>
        <p:nvSpPr>
          <p:cNvPr id="6" name="Footer Placeholder 5"/>
          <p:cNvSpPr>
            <a:spLocks noGrp="1"/>
          </p:cNvSpPr>
          <p:nvPr>
            <p:ph type="ftr" sz="quarter" idx="11"/>
          </p:nvPr>
        </p:nvSpPr>
        <p:spPr/>
        <p:txBody>
          <a:bodyPr/>
          <a:lstStyle/>
          <a:p>
            <a:r>
              <a:rPr lang="en-IN" sz="1800" b="1" dirty="0" smtClean="0">
                <a:solidFill>
                  <a:schemeClr val="tx1"/>
                </a:solidFill>
                <a:latin typeface="Book Antiqua" pitchFamily="18" charset="0"/>
              </a:rPr>
              <a:t>KERALA</a:t>
            </a:r>
            <a:endParaRPr lang="en-IN" sz="1800" b="1" dirty="0">
              <a:solidFill>
                <a:schemeClr val="tx1"/>
              </a:solidFill>
              <a:latin typeface="Book Antiqua"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395648337"/>
              </p:ext>
            </p:extLst>
          </p:nvPr>
        </p:nvGraphicFramePr>
        <p:xfrm>
          <a:off x="803527" y="1667235"/>
          <a:ext cx="8159641" cy="3133996"/>
        </p:xfrm>
        <a:graphic>
          <a:graphicData uri="http://schemas.openxmlformats.org/drawingml/2006/table">
            <a:tbl>
              <a:tblPr firstRow="1" bandRow="1">
                <a:tableStyleId>{5C22544A-7EE6-4342-B048-85BDC9FD1C3A}</a:tableStyleId>
              </a:tblPr>
              <a:tblGrid>
                <a:gridCol w="1178474"/>
                <a:gridCol w="6981167"/>
              </a:tblGrid>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p>
                      <a:pPr algn="ctr"/>
                      <a:endParaRPr lang="en-US" b="1" dirty="0">
                        <a:solidFill>
                          <a:schemeClr val="tx1"/>
                        </a:solidFill>
                      </a:endParaRPr>
                    </a:p>
                  </a:txBody>
                  <a:tcPr marL="74295" marR="74295"/>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b="1" dirty="0" smtClean="0"/>
                        <a:t>Other  Issues</a:t>
                      </a:r>
                      <a:endParaRPr lang="en-US" b="1" dirty="0" smtClean="0"/>
                    </a:p>
                    <a:p>
                      <a:pPr algn="ctr"/>
                      <a:endParaRPr lang="en-US" dirty="0">
                        <a:solidFill>
                          <a:schemeClr val="tx1"/>
                        </a:solidFill>
                      </a:endParaRPr>
                    </a:p>
                  </a:txBody>
                  <a:tcPr marL="74295" marR="74295"/>
                </a:tc>
              </a:tr>
              <a:tr h="469718">
                <a:tc>
                  <a:txBody>
                    <a:bodyPr/>
                    <a:lstStyle/>
                    <a:p>
                      <a:pPr algn="ctr"/>
                      <a:r>
                        <a:rPr lang="en-IN" sz="1800" b="1" dirty="0" smtClean="0">
                          <a:solidFill>
                            <a:schemeClr val="tx1"/>
                          </a:solidFill>
                        </a:rPr>
                        <a:t>1.</a:t>
                      </a:r>
                      <a:endParaRPr lang="en-US" sz="1800" b="1" dirty="0">
                        <a:solidFill>
                          <a:schemeClr val="tx1"/>
                        </a:solidFill>
                      </a:endParaRPr>
                    </a:p>
                  </a:txBody>
                  <a:tcPr marL="74295" marR="74295" anchor="ctr"/>
                </a:tc>
                <a:tc>
                  <a:txBody>
                    <a:bodyPr/>
                    <a:lstStyle/>
                    <a:p>
                      <a:pPr algn="just"/>
                      <a:r>
                        <a:rPr lang="en-IN" dirty="0" err="1" smtClean="0"/>
                        <a:t>Muvattupuzha</a:t>
                      </a:r>
                      <a:r>
                        <a:rPr lang="en-IN" baseline="0" dirty="0" smtClean="0"/>
                        <a:t> Valley Irrigation Project  passing through </a:t>
                      </a:r>
                      <a:r>
                        <a:rPr lang="en-IN" baseline="0" dirty="0" err="1" smtClean="0"/>
                        <a:t>Ghat</a:t>
                      </a:r>
                      <a:r>
                        <a:rPr lang="en-IN" baseline="0" dirty="0" smtClean="0"/>
                        <a:t>  areas. Due to the undulated topography, 100% efficiency  can not be attained, as per the present norms of CADWM</a:t>
                      </a:r>
                      <a:endParaRPr lang="en-IN" dirty="0" smtClean="0"/>
                    </a:p>
                  </a:txBody>
                  <a:tcPr marL="74295" marR="74295" anchor="ctr"/>
                </a:tc>
              </a:tr>
              <a:tr h="469718">
                <a:tc>
                  <a:txBody>
                    <a:bodyPr/>
                    <a:lstStyle/>
                    <a:p>
                      <a:pPr algn="ctr"/>
                      <a:r>
                        <a:rPr lang="en-IN" sz="1800" b="1" dirty="0" smtClean="0">
                          <a:solidFill>
                            <a:schemeClr val="tx1"/>
                          </a:solidFill>
                        </a:rPr>
                        <a:t>2.</a:t>
                      </a:r>
                      <a:endParaRPr lang="en-US" sz="1800" b="1" dirty="0">
                        <a:solidFill>
                          <a:schemeClr val="tx1"/>
                        </a:solidFill>
                      </a:endParaRPr>
                    </a:p>
                  </a:txBody>
                  <a:tcPr marL="74295" marR="74295" anchor="ctr"/>
                </a:tc>
                <a:tc>
                  <a:txBody>
                    <a:bodyPr/>
                    <a:lstStyle/>
                    <a:p>
                      <a:pPr algn="just"/>
                      <a:r>
                        <a:rPr lang="en-IN" dirty="0" smtClean="0"/>
                        <a:t>High labour cost.</a:t>
                      </a:r>
                      <a:endParaRPr lang="en-US" dirty="0"/>
                    </a:p>
                  </a:txBody>
                  <a:tcPr marL="74295" marR="74295" anchor="ctr"/>
                </a:tc>
              </a:tr>
              <a:tr h="4697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1800" b="1" dirty="0" smtClean="0">
                          <a:solidFill>
                            <a:schemeClr val="tx1"/>
                          </a:solidFill>
                        </a:rPr>
                        <a:t>3.</a:t>
                      </a:r>
                      <a:endParaRPr lang="en-US" sz="1800" b="1" dirty="0" smtClean="0">
                        <a:solidFill>
                          <a:schemeClr val="tx1"/>
                        </a:solidFill>
                      </a:endParaRPr>
                    </a:p>
                  </a:txBody>
                  <a:tcPr marL="74295" marR="74295" anchor="ctr"/>
                </a:tc>
                <a:tc>
                  <a:txBody>
                    <a:bodyPr/>
                    <a:lstStyle/>
                    <a:p>
                      <a:pPr algn="just"/>
                      <a:r>
                        <a:rPr lang="en-IN" baseline="0" dirty="0" smtClean="0"/>
                        <a:t>Changes in the c</a:t>
                      </a:r>
                      <a:r>
                        <a:rPr lang="en-IN" dirty="0" smtClean="0"/>
                        <a:t>limatic conditions </a:t>
                      </a:r>
                      <a:r>
                        <a:rPr lang="en-IN" baseline="0" dirty="0" smtClean="0"/>
                        <a:t> and cropping pattern.</a:t>
                      </a:r>
                      <a:endParaRPr lang="en-US" dirty="0"/>
                    </a:p>
                  </a:txBody>
                  <a:tcPr marL="74295" marR="74295" anchor="ctr"/>
                </a:tc>
              </a:tr>
              <a:tr h="469718">
                <a:tc>
                  <a:txBody>
                    <a:bodyPr/>
                    <a:lstStyle/>
                    <a:p>
                      <a:pPr algn="ctr"/>
                      <a:r>
                        <a:rPr lang="en-IN" sz="1800" b="1" dirty="0" smtClean="0">
                          <a:solidFill>
                            <a:schemeClr val="tx1"/>
                          </a:solidFill>
                        </a:rPr>
                        <a:t>4.</a:t>
                      </a:r>
                      <a:endParaRPr lang="en-US" sz="1800" b="1" dirty="0">
                        <a:solidFill>
                          <a:schemeClr val="tx1"/>
                        </a:solidFill>
                      </a:endParaRPr>
                    </a:p>
                  </a:txBody>
                  <a:tcPr marL="74295" marR="74295" anchor="ctr"/>
                </a:tc>
                <a:tc>
                  <a:txBody>
                    <a:bodyPr/>
                    <a:lstStyle/>
                    <a:p>
                      <a:pPr algn="just"/>
                      <a:r>
                        <a:rPr lang="en-IN" dirty="0" smtClean="0"/>
                        <a:t>As the value of land is</a:t>
                      </a:r>
                      <a:r>
                        <a:rPr lang="en-IN" baseline="0" dirty="0" smtClean="0"/>
                        <a:t> high in this region, people are not willing to surrender land  at free of cost.</a:t>
                      </a:r>
                      <a:endParaRPr lang="en-US" dirty="0"/>
                    </a:p>
                  </a:txBody>
                  <a:tcPr marL="74295" marR="74295" anchor="ctr"/>
                </a:tc>
              </a:tr>
            </a:tbl>
          </a:graphicData>
        </a:graphic>
      </p:graphicFrame>
      <p:sp>
        <p:nvSpPr>
          <p:cNvPr id="8" name="Rectangle 7"/>
          <p:cNvSpPr/>
          <p:nvPr/>
        </p:nvSpPr>
        <p:spPr>
          <a:xfrm>
            <a:off x="0" y="125139"/>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7th PIRC Meeting   	Progress Review Presentations</a:t>
            </a:r>
            <a:endParaRPr lang="en-US" sz="2400" b="1" dirty="0"/>
          </a:p>
        </p:txBody>
      </p:sp>
    </p:spTree>
    <p:extLst>
      <p:ext uri="{BB962C8B-B14F-4D97-AF65-F5344CB8AC3E}">
        <p14:creationId xmlns:p14="http://schemas.microsoft.com/office/powerpoint/2010/main" val="29825775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640474" y="315311"/>
            <a:ext cx="8996527" cy="528145"/>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Completed works</a:t>
            </a:r>
            <a:endParaRPr lang="en-US" sz="2800" b="1" dirty="0">
              <a:cs typeface="Arial" panose="020B0604020202020204" pitchFamily="34" charset="0"/>
            </a:endParaRPr>
          </a:p>
        </p:txBody>
      </p:sp>
      <p:pic>
        <p:nvPicPr>
          <p:cNvPr id="6" name="Picture 2" descr="D:\MVIP\CADA\photos\kakkattor padasekharam - varapetty distributory.jpg"/>
          <p:cNvPicPr>
            <a:picLocks noChangeAspect="1" noChangeArrowheads="1"/>
          </p:cNvPicPr>
          <p:nvPr/>
        </p:nvPicPr>
        <p:blipFill>
          <a:blip r:embed="rId2"/>
          <a:srcRect/>
          <a:stretch>
            <a:fillRect/>
          </a:stretch>
        </p:blipFill>
        <p:spPr bwMode="auto">
          <a:xfrm>
            <a:off x="1478541" y="1238250"/>
            <a:ext cx="3830456" cy="4229100"/>
          </a:xfrm>
          <a:prstGeom prst="rect">
            <a:avLst/>
          </a:prstGeom>
          <a:noFill/>
          <a:ln w="9525">
            <a:noFill/>
            <a:miter lim="800000"/>
            <a:headEnd/>
            <a:tailEnd/>
          </a:ln>
        </p:spPr>
      </p:pic>
      <p:pic>
        <p:nvPicPr>
          <p:cNvPr id="8" name="Picture 4" descr="C:\Users\user\Downloads\IMG_20190614_130139.jpg"/>
          <p:cNvPicPr>
            <a:picLocks noChangeAspect="1" noChangeArrowheads="1"/>
          </p:cNvPicPr>
          <p:nvPr/>
        </p:nvPicPr>
        <p:blipFill>
          <a:blip r:embed="rId3"/>
          <a:srcRect/>
          <a:stretch>
            <a:fillRect/>
          </a:stretch>
        </p:blipFill>
        <p:spPr bwMode="auto">
          <a:xfrm>
            <a:off x="5530851" y="1219200"/>
            <a:ext cx="3511250" cy="4229100"/>
          </a:xfrm>
          <a:prstGeom prst="rect">
            <a:avLst/>
          </a:prstGeom>
          <a:noFill/>
          <a:ln w="9525">
            <a:noFill/>
            <a:miter lim="800000"/>
            <a:headEnd/>
            <a:tailEnd/>
          </a:ln>
        </p:spPr>
      </p:pic>
    </p:spTree>
    <p:extLst>
      <p:ext uri="{BB962C8B-B14F-4D97-AF65-F5344CB8AC3E}">
        <p14:creationId xmlns:p14="http://schemas.microsoft.com/office/powerpoint/2010/main" val="2980551933"/>
      </p:ext>
    </p:extLst>
  </p:cSld>
  <p:clrMapOvr>
    <a:masterClrMapping/>
  </p:clrMapOvr>
  <p:transition/>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D:\Kurkn1100-15.jpg"/>
          <p:cNvPicPr>
            <a:picLocks noChangeAspect="1" noChangeArrowheads="1"/>
          </p:cNvPicPr>
          <p:nvPr/>
        </p:nvPicPr>
        <p:blipFill>
          <a:blip r:embed="rId3"/>
          <a:srcRect/>
          <a:stretch>
            <a:fillRect/>
          </a:stretch>
        </p:blipFill>
        <p:spPr bwMode="auto">
          <a:xfrm>
            <a:off x="908050" y="1143000"/>
            <a:ext cx="2889250" cy="3028950"/>
          </a:xfrm>
          <a:prstGeom prst="rect">
            <a:avLst/>
          </a:prstGeom>
          <a:noFill/>
          <a:ln w="9525">
            <a:noFill/>
            <a:miter lim="800000"/>
            <a:headEnd/>
            <a:tailEnd/>
          </a:ln>
        </p:spPr>
      </p:pic>
      <p:pic>
        <p:nvPicPr>
          <p:cNvPr id="13315" name="Picture 2" descr="D:\2__LBMC_-_34750_m.jpg"/>
          <p:cNvPicPr>
            <a:picLocks noChangeAspect="1" noChangeArrowheads="1"/>
          </p:cNvPicPr>
          <p:nvPr/>
        </p:nvPicPr>
        <p:blipFill>
          <a:blip r:embed="rId4"/>
          <a:srcRect/>
          <a:stretch>
            <a:fillRect/>
          </a:stretch>
        </p:blipFill>
        <p:spPr bwMode="auto">
          <a:xfrm>
            <a:off x="6108700" y="1371600"/>
            <a:ext cx="2889250" cy="3048000"/>
          </a:xfrm>
          <a:prstGeom prst="rect">
            <a:avLst/>
          </a:prstGeom>
          <a:noFill/>
          <a:ln w="9525">
            <a:noFill/>
            <a:miter lim="800000"/>
            <a:headEnd/>
            <a:tailEnd/>
          </a:ln>
        </p:spPr>
      </p:pic>
      <p:pic>
        <p:nvPicPr>
          <p:cNvPr id="13316" name="Picture 5" descr="D:\1__LBMC_-_34750_m.jpg"/>
          <p:cNvPicPr>
            <a:picLocks noChangeAspect="1" noChangeArrowheads="1"/>
          </p:cNvPicPr>
          <p:nvPr/>
        </p:nvPicPr>
        <p:blipFill>
          <a:blip r:embed="rId5"/>
          <a:srcRect/>
          <a:stretch>
            <a:fillRect/>
          </a:stretch>
        </p:blipFill>
        <p:spPr bwMode="auto">
          <a:xfrm>
            <a:off x="2971800" y="4343402"/>
            <a:ext cx="3068108" cy="2289175"/>
          </a:xfrm>
          <a:prstGeom prst="rect">
            <a:avLst/>
          </a:prstGeom>
          <a:noFill/>
          <a:ln w="9525">
            <a:noFill/>
            <a:miter lim="800000"/>
            <a:headEnd/>
            <a:tailEnd/>
          </a:ln>
        </p:spPr>
      </p:pic>
      <p:sp>
        <p:nvSpPr>
          <p:cNvPr id="13317" name="Rectangle 5"/>
          <p:cNvSpPr>
            <a:spLocks noChangeArrowheads="1"/>
          </p:cNvSpPr>
          <p:nvPr/>
        </p:nvSpPr>
        <p:spPr bwMode="auto">
          <a:xfrm>
            <a:off x="6356350" y="4572002"/>
            <a:ext cx="3136900" cy="646113"/>
          </a:xfrm>
          <a:prstGeom prst="rect">
            <a:avLst/>
          </a:prstGeom>
          <a:noFill/>
          <a:ln w="9525">
            <a:noFill/>
            <a:miter lim="800000"/>
            <a:headEnd/>
            <a:tailEnd/>
          </a:ln>
        </p:spPr>
        <p:txBody>
          <a:bodyPr>
            <a:spAutoFit/>
          </a:bodyPr>
          <a:lstStyle/>
          <a:p>
            <a:pPr algn="just" hangingPunct="1">
              <a:lnSpc>
                <a:spcPct val="100000"/>
              </a:lnSpc>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solidFill>
                  <a:srgbClr val="000000"/>
                </a:solidFill>
                <a:latin typeface="Calibri" charset="0"/>
                <a:cs typeface="Calibri" charset="0"/>
              </a:rPr>
              <a:t>Field channel constructed at ch 34750m of LBMC </a:t>
            </a:r>
          </a:p>
        </p:txBody>
      </p:sp>
      <p:sp>
        <p:nvSpPr>
          <p:cNvPr id="13318" name="Rectangle 7"/>
          <p:cNvSpPr>
            <a:spLocks noChangeArrowheads="1"/>
          </p:cNvSpPr>
          <p:nvPr/>
        </p:nvSpPr>
        <p:spPr bwMode="auto">
          <a:xfrm>
            <a:off x="165100" y="4191002"/>
            <a:ext cx="2806700" cy="923330"/>
          </a:xfrm>
          <a:prstGeom prst="rect">
            <a:avLst/>
          </a:prstGeom>
          <a:noFill/>
          <a:ln w="9525">
            <a:noFill/>
            <a:miter lim="800000"/>
            <a:headEnd/>
            <a:tailEnd/>
          </a:ln>
        </p:spPr>
        <p:txBody>
          <a:bodyPr>
            <a:spAutoFit/>
          </a:bodyPr>
          <a:lstStyle/>
          <a:p>
            <a:pPr hangingPunct="1">
              <a:lnSpc>
                <a:spcPct val="100000"/>
              </a:lnSpc>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solidFill>
                  <a:srgbClr val="000000"/>
                </a:solidFill>
                <a:latin typeface="Calibri" charset="0"/>
                <a:cs typeface="Calibri" charset="0"/>
              </a:rPr>
              <a:t>Field channel constructed at ch 1100m of Kurukunnapuram MD </a:t>
            </a:r>
          </a:p>
        </p:txBody>
      </p:sp>
      <p:sp>
        <p:nvSpPr>
          <p:cNvPr id="13319" name="Rectangle 7"/>
          <p:cNvSpPr>
            <a:spLocks noChangeArrowheads="1"/>
          </p:cNvSpPr>
          <p:nvPr/>
        </p:nvSpPr>
        <p:spPr bwMode="auto">
          <a:xfrm>
            <a:off x="1981201" y="609600"/>
            <a:ext cx="5278040" cy="400110"/>
          </a:xfrm>
          <a:prstGeom prst="rect">
            <a:avLst/>
          </a:prstGeom>
          <a:gradFill>
            <a:gsLst>
              <a:gs pos="0">
                <a:schemeClr val="accent6">
                  <a:lumMod val="75000"/>
                </a:schemeClr>
              </a:gs>
              <a:gs pos="50000">
                <a:schemeClr val="accent1">
                  <a:tint val="44500"/>
                  <a:satMod val="160000"/>
                </a:schemeClr>
              </a:gs>
              <a:gs pos="100000">
                <a:schemeClr val="accent1">
                  <a:tint val="23500"/>
                  <a:satMod val="160000"/>
                </a:schemeClr>
              </a:gs>
            </a:gsLst>
            <a:lin ang="5400000" scaled="0"/>
          </a:gradFill>
          <a:ln w="9525">
            <a:noFill/>
            <a:miter lim="800000"/>
            <a:headEnd/>
            <a:tailEnd/>
          </a:ln>
        </p:spPr>
        <p:txBody>
          <a:bodyPr wrap="square">
            <a:spAutoFit/>
          </a:bodyPr>
          <a:lstStyle/>
          <a:p>
            <a:r>
              <a:rPr lang="en-US" sz="2000" dirty="0" smtClean="0"/>
              <a:t>                                    CADA works </a:t>
            </a:r>
            <a:r>
              <a:rPr lang="en-US" sz="2000" dirty="0"/>
              <a:t>completed</a:t>
            </a:r>
          </a:p>
        </p:txBody>
      </p:sp>
    </p:spTree>
    <p:extLst>
      <p:ext uri="{BB962C8B-B14F-4D97-AF65-F5344CB8AC3E}">
        <p14:creationId xmlns:p14="http://schemas.microsoft.com/office/powerpoint/2010/main" val="1407273727"/>
      </p:ext>
    </p:extLst>
  </p:cSld>
  <p:clrMapOvr>
    <a:masterClrMapping/>
  </p:clrMapOvr>
  <p:transition>
    <p:fade/>
  </p:transition>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3" descr="C:\Users\user\Downloads\IMG-20190606-WA0000.jpg"/>
          <p:cNvPicPr>
            <a:picLocks noChangeAspect="1" noChangeArrowheads="1"/>
          </p:cNvPicPr>
          <p:nvPr/>
        </p:nvPicPr>
        <p:blipFill>
          <a:blip r:embed="rId3"/>
          <a:srcRect/>
          <a:stretch>
            <a:fillRect/>
          </a:stretch>
        </p:blipFill>
        <p:spPr bwMode="auto">
          <a:xfrm>
            <a:off x="1323380" y="1406366"/>
            <a:ext cx="2801541" cy="2327434"/>
          </a:xfrm>
          <a:prstGeom prst="rect">
            <a:avLst/>
          </a:prstGeom>
          <a:noFill/>
          <a:ln w="9525">
            <a:noFill/>
            <a:miter lim="800000"/>
            <a:headEnd/>
            <a:tailEnd/>
          </a:ln>
        </p:spPr>
      </p:pic>
      <p:pic>
        <p:nvPicPr>
          <p:cNvPr id="14339" name="Picture 5" descr="C:\Users\user\Desktop\CADA photos\20190603_120331(PM)___[org].jpg"/>
          <p:cNvPicPr>
            <a:picLocks noChangeAspect="1" noChangeArrowheads="1"/>
          </p:cNvPicPr>
          <p:nvPr/>
        </p:nvPicPr>
        <p:blipFill>
          <a:blip r:embed="rId4"/>
          <a:srcRect/>
          <a:stretch>
            <a:fillRect/>
          </a:stretch>
        </p:blipFill>
        <p:spPr bwMode="auto">
          <a:xfrm>
            <a:off x="5430685" y="1476375"/>
            <a:ext cx="2886227" cy="2181224"/>
          </a:xfrm>
          <a:prstGeom prst="rect">
            <a:avLst/>
          </a:prstGeom>
          <a:noFill/>
          <a:ln w="9525">
            <a:noFill/>
            <a:miter lim="800000"/>
            <a:headEnd/>
            <a:tailEnd/>
          </a:ln>
        </p:spPr>
      </p:pic>
      <p:pic>
        <p:nvPicPr>
          <p:cNvPr id="14340" name="Picture 6" descr="C:\Users\user\Desktop\CADA photos\IMG-20190606-WA0001.jpg"/>
          <p:cNvPicPr>
            <a:picLocks noChangeAspect="1" noChangeArrowheads="1"/>
          </p:cNvPicPr>
          <p:nvPr/>
        </p:nvPicPr>
        <p:blipFill>
          <a:blip r:embed="rId5"/>
          <a:srcRect/>
          <a:stretch>
            <a:fillRect/>
          </a:stretch>
        </p:blipFill>
        <p:spPr bwMode="auto">
          <a:xfrm>
            <a:off x="3203971" y="3810000"/>
            <a:ext cx="3111104" cy="2514600"/>
          </a:xfrm>
          <a:prstGeom prst="rect">
            <a:avLst/>
          </a:prstGeom>
          <a:noFill/>
          <a:ln w="9525">
            <a:noFill/>
            <a:miter lim="800000"/>
            <a:headEnd/>
            <a:tailEnd/>
          </a:ln>
        </p:spPr>
      </p:pic>
      <p:sp>
        <p:nvSpPr>
          <p:cNvPr id="14341" name="Rectangle 7"/>
          <p:cNvSpPr>
            <a:spLocks noChangeArrowheads="1"/>
          </p:cNvSpPr>
          <p:nvPr/>
        </p:nvSpPr>
        <p:spPr bwMode="auto">
          <a:xfrm>
            <a:off x="1981200" y="457201"/>
            <a:ext cx="4333875" cy="369332"/>
          </a:xfrm>
          <a:prstGeom prst="rect">
            <a:avLst/>
          </a:prstGeom>
          <a:noFill/>
          <a:ln w="9525">
            <a:noFill/>
            <a:miter lim="800000"/>
            <a:headEnd/>
            <a:tailEnd/>
          </a:ln>
        </p:spPr>
        <p:txBody>
          <a:bodyPr wrap="square" anchor="ctr" anchorCtr="0">
            <a:spAutoFit/>
            <a:scene3d>
              <a:camera prst="orthographicFront"/>
              <a:lightRig rig="threePt" dir="t"/>
            </a:scene3d>
            <a:sp3d extrusionH="57150" contourW="12700">
              <a:extrusionClr>
                <a:schemeClr val="bg2">
                  <a:lumMod val="75000"/>
                </a:schemeClr>
              </a:extrusionClr>
              <a:contourClr>
                <a:schemeClr val="tx1"/>
              </a:contourClr>
            </a:sp3d>
          </a:bodyPr>
          <a:lstStyle/>
          <a:p>
            <a:pPr>
              <a:tabLst>
                <a:tab pos="723900" algn="l"/>
                <a:tab pos="1447800" algn="l"/>
                <a:tab pos="2171700" algn="l"/>
                <a:tab pos="2895600" algn="l"/>
                <a:tab pos="3619500" algn="l"/>
                <a:tab pos="4343400" algn="l"/>
                <a:tab pos="5067300" algn="l"/>
              </a:tabLst>
            </a:pPr>
            <a:r>
              <a:rPr lang="en-US" dirty="0" smtClean="0">
                <a:gradFill>
                  <a:gsLst>
                    <a:gs pos="0">
                      <a:schemeClr val="accent6">
                        <a:lumMod val="75000"/>
                      </a:schemeClr>
                    </a:gs>
                    <a:gs pos="50000">
                      <a:schemeClr val="accent1">
                        <a:tint val="44500"/>
                        <a:satMod val="160000"/>
                      </a:schemeClr>
                    </a:gs>
                    <a:gs pos="100000">
                      <a:schemeClr val="accent1">
                        <a:tint val="23500"/>
                        <a:satMod val="160000"/>
                      </a:schemeClr>
                    </a:gs>
                  </a:gsLst>
                  <a:lin ang="5400000" scaled="0"/>
                </a:gradFill>
              </a:rPr>
              <a:t>                                   </a:t>
            </a:r>
            <a:endParaRPr lang="en-US" dirty="0">
              <a:gradFill>
                <a:gsLst>
                  <a:gs pos="0">
                    <a:srgbClr val="3399FF"/>
                  </a:gs>
                  <a:gs pos="16000">
                    <a:srgbClr val="00CCCC"/>
                  </a:gs>
                  <a:gs pos="47000">
                    <a:srgbClr val="9999FF"/>
                  </a:gs>
                  <a:gs pos="60001">
                    <a:srgbClr val="2E6792"/>
                  </a:gs>
                  <a:gs pos="71001">
                    <a:srgbClr val="3333CC"/>
                  </a:gs>
                  <a:gs pos="81000">
                    <a:srgbClr val="1170FF"/>
                  </a:gs>
                  <a:gs pos="100000">
                    <a:srgbClr val="006699"/>
                  </a:gs>
                </a:gsLst>
                <a:lin ang="5400000" scaled="0"/>
              </a:gradFill>
            </a:endParaRPr>
          </a:p>
        </p:txBody>
      </p:sp>
      <p:sp>
        <p:nvSpPr>
          <p:cNvPr id="8" name="Rectangle 7"/>
          <p:cNvSpPr/>
          <p:nvPr/>
        </p:nvSpPr>
        <p:spPr>
          <a:xfrm>
            <a:off x="1416249" y="957560"/>
            <a:ext cx="6469856" cy="415498"/>
          </a:xfrm>
          <a:prstGeom prst="rect">
            <a:avLst/>
          </a:prstGeom>
          <a:noFill/>
        </p:spPr>
        <p:txBody>
          <a:bodyPr wrap="square" lIns="91440" tIns="45720" rIns="91440" bIns="45720">
            <a:spAutoFit/>
          </a:bodyPr>
          <a:lstStyle/>
          <a:p>
            <a:pPr algn="ctr"/>
            <a:r>
              <a:rPr lang="en-US" sz="2100" b="1" u="sng" cap="none" spc="0" dirty="0" err="1"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rPr>
              <a:t>Mamalassery</a:t>
            </a:r>
            <a:r>
              <a:rPr lang="en-US" sz="2100" b="1" u="sng" cap="none" spc="0"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rPr>
              <a:t> distributory CADA works</a:t>
            </a:r>
            <a:endParaRPr lang="en-US" sz="2100" b="1" cap="none" spc="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endParaRPr>
          </a:p>
        </p:txBody>
      </p:sp>
    </p:spTree>
    <p:extLst>
      <p:ext uri="{BB962C8B-B14F-4D97-AF65-F5344CB8AC3E}">
        <p14:creationId xmlns:p14="http://schemas.microsoft.com/office/powerpoint/2010/main" val="1862803306"/>
      </p:ext>
    </p:extLst>
  </p:cSld>
  <p:clrMapOvr>
    <a:masterClrMapping/>
  </p:clrMapOvr>
  <p:transition>
    <p:dissolv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p:cNvGrpSpPr>
          <p:nvPr/>
        </p:nvGrpSpPr>
        <p:grpSpPr bwMode="auto">
          <a:xfrm>
            <a:off x="0" y="0"/>
            <a:ext cx="9899121" cy="6851650"/>
            <a:chOff x="0" y="0"/>
            <a:chExt cx="5756" cy="4316"/>
          </a:xfrm>
        </p:grpSpPr>
        <p:pic>
          <p:nvPicPr>
            <p:cNvPr id="16388" name="Picture 2"/>
            <p:cNvPicPr>
              <a:picLocks noChangeAspect="1" noChangeArrowheads="1"/>
            </p:cNvPicPr>
            <p:nvPr/>
          </p:nvPicPr>
          <p:blipFill>
            <a:blip r:embed="rId3"/>
            <a:srcRect t="1236" b="-533"/>
            <a:stretch>
              <a:fillRect/>
            </a:stretch>
          </p:blipFill>
          <p:spPr bwMode="auto">
            <a:xfrm>
              <a:off x="0" y="0"/>
              <a:ext cx="5756" cy="4316"/>
            </a:xfrm>
            <a:prstGeom prst="rect">
              <a:avLst/>
            </a:prstGeom>
            <a:noFill/>
            <a:ln w="9360">
              <a:noFill/>
              <a:round/>
              <a:headEnd/>
              <a:tailEnd/>
            </a:ln>
          </p:spPr>
        </p:pic>
        <p:sp>
          <p:nvSpPr>
            <p:cNvPr id="16389" name="Rectangle 3"/>
            <p:cNvSpPr>
              <a:spLocks noChangeArrowheads="1"/>
            </p:cNvSpPr>
            <p:nvPr/>
          </p:nvSpPr>
          <p:spPr bwMode="auto">
            <a:xfrm>
              <a:off x="0" y="0"/>
              <a:ext cx="5756" cy="4316"/>
            </a:xfrm>
            <a:prstGeom prst="rect">
              <a:avLst/>
            </a:prstGeom>
            <a:noFill/>
            <a:ln w="9360">
              <a:noFill/>
              <a:round/>
              <a:headEnd/>
              <a:tailEnd/>
            </a:ln>
          </p:spPr>
          <p:txBody>
            <a:bodyPr wrap="none" anchor="ctr"/>
            <a:lstStyle/>
            <a:p>
              <a:endParaRPr lang="en-US"/>
            </a:p>
          </p:txBody>
        </p:sp>
      </p:grpSp>
      <p:pic>
        <p:nvPicPr>
          <p:cNvPr id="16387" name="Picture 4"/>
          <p:cNvPicPr>
            <a:picLocks noChangeAspect="1" noChangeArrowheads="1"/>
          </p:cNvPicPr>
          <p:nvPr/>
        </p:nvPicPr>
        <p:blipFill>
          <a:blip r:embed="rId4"/>
          <a:srcRect/>
          <a:stretch>
            <a:fillRect/>
          </a:stretch>
        </p:blipFill>
        <p:spPr bwMode="auto">
          <a:xfrm>
            <a:off x="2206493" y="4084638"/>
            <a:ext cx="5427663" cy="1103312"/>
          </a:xfrm>
          <a:prstGeom prst="rect">
            <a:avLst/>
          </a:prstGeom>
          <a:noFill/>
          <a:ln w="9360">
            <a:noFill/>
            <a:round/>
            <a:headEnd/>
            <a:tailEnd/>
          </a:ln>
        </p:spPr>
      </p:pic>
    </p:spTree>
    <p:extLst>
      <p:ext uri="{BB962C8B-B14F-4D97-AF65-F5344CB8AC3E}">
        <p14:creationId xmlns:p14="http://schemas.microsoft.com/office/powerpoint/2010/main" val="3093099036"/>
      </p:ext>
    </p:extLst>
  </p:cSld>
  <p:clrMapOvr>
    <a:masterClrMapping/>
  </p:clrMapOvr>
  <p:transition>
    <p:dissolv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Box 3"/>
          <p:cNvSpPr txBox="1">
            <a:spLocks noChangeArrowheads="1"/>
          </p:cNvSpPr>
          <p:nvPr/>
        </p:nvSpPr>
        <p:spPr bwMode="auto">
          <a:xfrm>
            <a:off x="1006079" y="4929189"/>
            <a:ext cx="7971234"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sz="9600" b="1">
                <a:solidFill>
                  <a:srgbClr val="7030A0"/>
                </a:solidFill>
                <a:latin typeface="Arial Narrow" pitchFamily="34" charset="0"/>
              </a:rPr>
              <a:t>THANKS</a:t>
            </a:r>
          </a:p>
        </p:txBody>
      </p:sp>
      <p:pic>
        <p:nvPicPr>
          <p:cNvPr id="17411" name="Picture 2" descr="C:\Users\user\Desktop\Bhuvneshwar PPt\Major Projects in WR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44329" y="1214439"/>
            <a:ext cx="5553207" cy="378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2" name="Picture 2"/>
          <p:cNvPicPr>
            <a:picLocks noChangeAspect="1" noChangeArrowheads="1"/>
          </p:cNvPicPr>
          <p:nvPr/>
        </p:nvPicPr>
        <p:blipFill>
          <a:blip r:embed="rId3">
            <a:extLst>
              <a:ext uri="{28A0092B-C50C-407E-A947-70E740481C1C}">
                <a14:useLocalDpi xmlns:a14="http://schemas.microsoft.com/office/drawing/2010/main" val="0"/>
              </a:ext>
            </a:extLst>
          </a:blip>
          <a:srcRect l="18613" t="15385" r="5107" b="74556"/>
          <a:stretch>
            <a:fillRect/>
          </a:stretch>
        </p:blipFill>
        <p:spPr bwMode="auto">
          <a:xfrm>
            <a:off x="-10318" y="1"/>
            <a:ext cx="9606756" cy="1071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8309852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64344" y="549276"/>
            <a:ext cx="9209485" cy="6016625"/>
          </a:xfrm>
          <a:prstGeom prst="rect">
            <a:avLst/>
          </a:prstGeom>
          <a:ln w="38100"/>
        </p:spPr>
        <p:style>
          <a:lnRef idx="2">
            <a:schemeClr val="accent2"/>
          </a:lnRef>
          <a:fillRef idx="1">
            <a:schemeClr val="lt1"/>
          </a:fillRef>
          <a:effectRef idx="0">
            <a:schemeClr val="accent2"/>
          </a:effectRef>
          <a:fontRef idx="minor">
            <a:schemeClr val="dk1"/>
          </a:fontRef>
        </p:style>
        <p:txBody>
          <a:bodyPr>
            <a:spAutoFit/>
          </a:bodyPr>
          <a:lstStyle/>
          <a:p>
            <a:pPr algn="ctr" fontAlgn="auto">
              <a:lnSpc>
                <a:spcPct val="125000"/>
              </a:lnSpc>
              <a:spcBef>
                <a:spcPts val="0"/>
              </a:spcBef>
              <a:spcAft>
                <a:spcPts val="0"/>
              </a:spcAft>
              <a:tabLst>
                <a:tab pos="533400" algn="l"/>
              </a:tabLst>
              <a:defRPr/>
            </a:pPr>
            <a:endParaRPr lang="en-IN" sz="2800" b="1" dirty="0">
              <a:solidFill>
                <a:schemeClr val="accent6">
                  <a:lumMod val="50000"/>
                </a:schemeClr>
              </a:solidFill>
            </a:endParaRPr>
          </a:p>
          <a:p>
            <a:pPr algn="ctr" fontAlgn="auto">
              <a:lnSpc>
                <a:spcPct val="125000"/>
              </a:lnSpc>
              <a:spcBef>
                <a:spcPts val="0"/>
              </a:spcBef>
              <a:spcAft>
                <a:spcPts val="0"/>
              </a:spcAft>
              <a:tabLst>
                <a:tab pos="533400" algn="l"/>
              </a:tabLst>
              <a:defRPr/>
            </a:pPr>
            <a:endParaRPr lang="en-IN" sz="2800" b="1" dirty="0">
              <a:solidFill>
                <a:schemeClr val="accent6">
                  <a:lumMod val="50000"/>
                </a:schemeClr>
              </a:solidFill>
            </a:endParaRPr>
          </a:p>
          <a:p>
            <a:pPr algn="ctr" fontAlgn="auto">
              <a:lnSpc>
                <a:spcPct val="125000"/>
              </a:lnSpc>
              <a:spcBef>
                <a:spcPts val="0"/>
              </a:spcBef>
              <a:spcAft>
                <a:spcPts val="0"/>
              </a:spcAft>
              <a:tabLst>
                <a:tab pos="533400" algn="l"/>
              </a:tabLst>
              <a:defRPr/>
            </a:pPr>
            <a:endParaRPr lang="en-IN" sz="2800" b="1" dirty="0">
              <a:solidFill>
                <a:schemeClr val="accent6">
                  <a:lumMod val="50000"/>
                </a:schemeClr>
              </a:solidFill>
            </a:endParaRPr>
          </a:p>
          <a:p>
            <a:pPr algn="ctr" fontAlgn="auto">
              <a:lnSpc>
                <a:spcPct val="125000"/>
              </a:lnSpc>
              <a:spcBef>
                <a:spcPts val="0"/>
              </a:spcBef>
              <a:spcAft>
                <a:spcPts val="0"/>
              </a:spcAft>
              <a:tabLst>
                <a:tab pos="533400" algn="l"/>
              </a:tabLst>
              <a:defRPr/>
            </a:pPr>
            <a:endParaRPr lang="en-IN" sz="2800" b="1" dirty="0">
              <a:solidFill>
                <a:schemeClr val="accent6">
                  <a:lumMod val="50000"/>
                </a:schemeClr>
              </a:solidFill>
            </a:endParaRPr>
          </a:p>
          <a:p>
            <a:pPr algn="ctr" fontAlgn="auto">
              <a:lnSpc>
                <a:spcPct val="125000"/>
              </a:lnSpc>
              <a:spcBef>
                <a:spcPts val="0"/>
              </a:spcBef>
              <a:spcAft>
                <a:spcPts val="0"/>
              </a:spcAft>
              <a:tabLst>
                <a:tab pos="533400" algn="l"/>
              </a:tabLst>
              <a:defRPr/>
            </a:pPr>
            <a:endParaRPr lang="en-IN" sz="2800" b="1" dirty="0">
              <a:solidFill>
                <a:schemeClr val="accent6">
                  <a:lumMod val="50000"/>
                </a:schemeClr>
              </a:solidFill>
            </a:endParaRPr>
          </a:p>
          <a:p>
            <a:pPr algn="ctr" fontAlgn="auto">
              <a:lnSpc>
                <a:spcPct val="125000"/>
              </a:lnSpc>
              <a:spcBef>
                <a:spcPts val="0"/>
              </a:spcBef>
              <a:spcAft>
                <a:spcPts val="0"/>
              </a:spcAft>
              <a:tabLst>
                <a:tab pos="533400" algn="l"/>
              </a:tabLst>
              <a:defRPr/>
            </a:pPr>
            <a:endParaRPr lang="en-IN" sz="2800" b="1" dirty="0"/>
          </a:p>
          <a:p>
            <a:pPr algn="ctr" fontAlgn="auto">
              <a:lnSpc>
                <a:spcPct val="125000"/>
              </a:lnSpc>
              <a:spcBef>
                <a:spcPts val="0"/>
              </a:spcBef>
              <a:spcAft>
                <a:spcPts val="0"/>
              </a:spcAft>
              <a:tabLst>
                <a:tab pos="533400" algn="l"/>
              </a:tabLst>
              <a:defRPr/>
            </a:pPr>
            <a:endParaRPr lang="en-IN" sz="2800" b="1" dirty="0"/>
          </a:p>
          <a:p>
            <a:pPr algn="ctr" fontAlgn="auto">
              <a:lnSpc>
                <a:spcPct val="125000"/>
              </a:lnSpc>
              <a:spcBef>
                <a:spcPts val="0"/>
              </a:spcBef>
              <a:spcAft>
                <a:spcPts val="0"/>
              </a:spcAft>
              <a:tabLst>
                <a:tab pos="533400" algn="l"/>
              </a:tabLst>
              <a:defRPr/>
            </a:pPr>
            <a:endParaRPr lang="en-IN" sz="2800" b="1" dirty="0"/>
          </a:p>
          <a:p>
            <a:pPr algn="ctr" fontAlgn="auto">
              <a:lnSpc>
                <a:spcPct val="125000"/>
              </a:lnSpc>
              <a:spcBef>
                <a:spcPts val="0"/>
              </a:spcBef>
              <a:spcAft>
                <a:spcPts val="0"/>
              </a:spcAft>
              <a:tabLst>
                <a:tab pos="533400" algn="l"/>
              </a:tabLst>
              <a:defRPr/>
            </a:pPr>
            <a:endParaRPr lang="en-IN" sz="2800" b="1" dirty="0"/>
          </a:p>
          <a:p>
            <a:pPr algn="ctr" fontAlgn="auto">
              <a:lnSpc>
                <a:spcPct val="125000"/>
              </a:lnSpc>
              <a:spcBef>
                <a:spcPts val="0"/>
              </a:spcBef>
              <a:spcAft>
                <a:spcPts val="0"/>
              </a:spcAft>
              <a:tabLst>
                <a:tab pos="533400" algn="l"/>
              </a:tabLst>
              <a:defRPr/>
            </a:pPr>
            <a:endParaRPr lang="en-IN" sz="2800" b="1" dirty="0"/>
          </a:p>
          <a:p>
            <a:pPr algn="ctr" fontAlgn="auto">
              <a:lnSpc>
                <a:spcPct val="125000"/>
              </a:lnSpc>
              <a:spcBef>
                <a:spcPts val="0"/>
              </a:spcBef>
              <a:spcAft>
                <a:spcPts val="0"/>
              </a:spcAft>
              <a:tabLst>
                <a:tab pos="533400" algn="l"/>
              </a:tabLst>
              <a:defRPr/>
            </a:pPr>
            <a:endParaRPr lang="en-IN" sz="2800" b="1" dirty="0"/>
          </a:p>
        </p:txBody>
      </p:sp>
      <p:sp>
        <p:nvSpPr>
          <p:cNvPr id="3" name="Slide Number Placeholder 2"/>
          <p:cNvSpPr>
            <a:spLocks noGrp="1"/>
          </p:cNvSpPr>
          <p:nvPr>
            <p:ph type="sldNum" sz="quarter" idx="12"/>
          </p:nvPr>
        </p:nvSpPr>
        <p:spPr/>
        <p:txBody>
          <a:bodyPr/>
          <a:lstStyle/>
          <a:p>
            <a:pPr>
              <a:defRPr/>
            </a:pPr>
            <a:fld id="{8299F28D-418A-4112-9D67-6F099075CBDD}" type="slidenum">
              <a:rPr lang="en-IN" smtClean="0"/>
              <a:pPr>
                <a:defRPr/>
              </a:pPr>
              <a:t>34</a:t>
            </a:fld>
            <a:endParaRPr lang="en-IN"/>
          </a:p>
        </p:txBody>
      </p:sp>
      <p:sp>
        <p:nvSpPr>
          <p:cNvPr id="5" name="Rounded Rectangle 4"/>
          <p:cNvSpPr/>
          <p:nvPr/>
        </p:nvSpPr>
        <p:spPr>
          <a:xfrm>
            <a:off x="600208" y="692150"/>
            <a:ext cx="8972153" cy="1081088"/>
          </a:xfrm>
          <a:prstGeom prst="round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lnSpc>
                <a:spcPct val="125000"/>
              </a:lnSpc>
              <a:spcBef>
                <a:spcPts val="0"/>
              </a:spcBef>
              <a:spcAft>
                <a:spcPts val="0"/>
              </a:spcAft>
              <a:tabLst>
                <a:tab pos="533400" algn="l"/>
              </a:tabLst>
              <a:defRPr/>
            </a:pPr>
            <a:r>
              <a:rPr lang="en-IN" sz="2400" b="1" dirty="0">
                <a:solidFill>
                  <a:schemeClr val="bg1"/>
                </a:solidFill>
              </a:rPr>
              <a:t>7</a:t>
            </a:r>
            <a:r>
              <a:rPr lang="en-IN" sz="2400" b="1" baseline="30000" dirty="0">
                <a:solidFill>
                  <a:schemeClr val="bg1"/>
                </a:solidFill>
              </a:rPr>
              <a:t>TH</a:t>
            </a:r>
            <a:r>
              <a:rPr lang="en-IN" sz="2400" b="1" dirty="0">
                <a:solidFill>
                  <a:schemeClr val="bg1"/>
                </a:solidFill>
              </a:rPr>
              <a:t> PROJECT IMPLEMENTATION REVIEW COMMITTEE MEETING </a:t>
            </a:r>
          </a:p>
          <a:p>
            <a:pPr algn="ctr" fontAlgn="auto">
              <a:lnSpc>
                <a:spcPct val="125000"/>
              </a:lnSpc>
              <a:spcBef>
                <a:spcPts val="0"/>
              </a:spcBef>
              <a:spcAft>
                <a:spcPts val="0"/>
              </a:spcAft>
              <a:tabLst>
                <a:tab pos="533400" algn="l"/>
              </a:tabLst>
              <a:defRPr/>
            </a:pPr>
            <a:r>
              <a:rPr lang="en-IN" sz="2400" b="1" dirty="0">
                <a:solidFill>
                  <a:schemeClr val="bg1"/>
                </a:solidFill>
              </a:rPr>
              <a:t>(Virtual Platform)</a:t>
            </a:r>
          </a:p>
        </p:txBody>
      </p:sp>
      <p:sp>
        <p:nvSpPr>
          <p:cNvPr id="8" name="Rounded Rectangle 7"/>
          <p:cNvSpPr/>
          <p:nvPr/>
        </p:nvSpPr>
        <p:spPr>
          <a:xfrm>
            <a:off x="691356" y="1916114"/>
            <a:ext cx="8736542" cy="43211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tabLst>
                <a:tab pos="533400" algn="l"/>
              </a:tabLst>
              <a:defRPr/>
            </a:pPr>
            <a:r>
              <a:rPr lang="en-IN" sz="2400" b="1" dirty="0">
                <a:solidFill>
                  <a:schemeClr val="accent2">
                    <a:lumMod val="50000"/>
                  </a:schemeClr>
                </a:solidFill>
              </a:rPr>
              <a:t>For CADWM Projects</a:t>
            </a:r>
          </a:p>
          <a:p>
            <a:pPr algn="ctr" fontAlgn="auto">
              <a:spcBef>
                <a:spcPts val="0"/>
              </a:spcBef>
              <a:spcAft>
                <a:spcPts val="0"/>
              </a:spcAft>
              <a:tabLst>
                <a:tab pos="533400" algn="l"/>
              </a:tabLst>
              <a:defRPr/>
            </a:pPr>
            <a:r>
              <a:rPr lang="en-IN" sz="2400" b="1" i="1" dirty="0">
                <a:solidFill>
                  <a:schemeClr val="accent2">
                    <a:lumMod val="50000"/>
                  </a:schemeClr>
                </a:solidFill>
              </a:rPr>
              <a:t>Of </a:t>
            </a:r>
          </a:p>
          <a:p>
            <a:pPr algn="ctr" fontAlgn="auto">
              <a:spcBef>
                <a:spcPts val="0"/>
              </a:spcBef>
              <a:spcAft>
                <a:spcPts val="0"/>
              </a:spcAft>
              <a:tabLst>
                <a:tab pos="533400" algn="l"/>
              </a:tabLst>
              <a:defRPr/>
            </a:pPr>
            <a:r>
              <a:rPr lang="en-IN" sz="2400" b="1" dirty="0">
                <a:solidFill>
                  <a:schemeClr val="accent2">
                    <a:lumMod val="50000"/>
                  </a:schemeClr>
                </a:solidFill>
              </a:rPr>
              <a:t>Narmada Valley Development Authority, </a:t>
            </a:r>
            <a:r>
              <a:rPr lang="en-IN" sz="2400" b="1" dirty="0" err="1">
                <a:solidFill>
                  <a:schemeClr val="accent2">
                    <a:lumMod val="50000"/>
                  </a:schemeClr>
                </a:solidFill>
              </a:rPr>
              <a:t>GoMP</a:t>
            </a:r>
            <a:endParaRPr lang="en-IN" sz="2400" b="1" dirty="0">
              <a:solidFill>
                <a:schemeClr val="accent2">
                  <a:lumMod val="50000"/>
                </a:schemeClr>
              </a:solidFill>
            </a:endParaRPr>
          </a:p>
          <a:p>
            <a:pPr algn="ctr" fontAlgn="auto">
              <a:spcBef>
                <a:spcPts val="0"/>
              </a:spcBef>
              <a:spcAft>
                <a:spcPts val="0"/>
              </a:spcAft>
              <a:tabLst>
                <a:tab pos="533400" algn="l"/>
              </a:tabLst>
              <a:defRPr/>
            </a:pPr>
            <a:r>
              <a:rPr lang="en-IN" sz="2400" b="1" i="1" dirty="0">
                <a:solidFill>
                  <a:schemeClr val="accent2">
                    <a:lumMod val="50000"/>
                  </a:schemeClr>
                </a:solidFill>
              </a:rPr>
              <a:t>on</a:t>
            </a:r>
          </a:p>
          <a:p>
            <a:pPr algn="ctr" fontAlgn="auto">
              <a:spcBef>
                <a:spcPts val="0"/>
              </a:spcBef>
              <a:spcAft>
                <a:spcPts val="0"/>
              </a:spcAft>
              <a:tabLst>
                <a:tab pos="533400" algn="l"/>
              </a:tabLst>
              <a:defRPr/>
            </a:pPr>
            <a:r>
              <a:rPr lang="en-IN" sz="2400" b="1" dirty="0">
                <a:solidFill>
                  <a:schemeClr val="accent2">
                    <a:lumMod val="50000"/>
                  </a:schemeClr>
                </a:solidFill>
              </a:rPr>
              <a:t>11th Sep. 2020</a:t>
            </a:r>
          </a:p>
          <a:p>
            <a:pPr algn="ctr">
              <a:defRPr/>
            </a:pPr>
            <a:endParaRPr lang="en-US" sz="2400" b="1" dirty="0">
              <a:solidFill>
                <a:schemeClr val="accent2">
                  <a:lumMod val="50000"/>
                </a:schemeClr>
              </a:solidFill>
            </a:endParaRPr>
          </a:p>
          <a:p>
            <a:pPr algn="ctr">
              <a:defRPr/>
            </a:pPr>
            <a:endParaRPr lang="en-US" sz="2400" b="1" dirty="0">
              <a:solidFill>
                <a:schemeClr val="accent2">
                  <a:lumMod val="50000"/>
                </a:schemeClr>
              </a:solidFill>
            </a:endParaRPr>
          </a:p>
          <a:p>
            <a:pPr algn="ctr">
              <a:defRPr/>
            </a:pPr>
            <a:r>
              <a:rPr lang="en-US" sz="2400" b="1" dirty="0" err="1">
                <a:solidFill>
                  <a:schemeClr val="accent2">
                    <a:lumMod val="50000"/>
                  </a:schemeClr>
                </a:solidFill>
              </a:rPr>
              <a:t>Aditya</a:t>
            </a:r>
            <a:r>
              <a:rPr lang="en-US" sz="2400" b="1" dirty="0">
                <a:solidFill>
                  <a:schemeClr val="accent2">
                    <a:lumMod val="50000"/>
                  </a:schemeClr>
                </a:solidFill>
              </a:rPr>
              <a:t> Sharma</a:t>
            </a:r>
          </a:p>
          <a:p>
            <a:pPr algn="ctr">
              <a:defRPr/>
            </a:pPr>
            <a:r>
              <a:rPr lang="en-US" sz="2400" b="1" dirty="0">
                <a:solidFill>
                  <a:schemeClr val="accent2">
                    <a:lumMod val="50000"/>
                  </a:schemeClr>
                </a:solidFill>
              </a:rPr>
              <a:t>Chief Engineer</a:t>
            </a:r>
          </a:p>
          <a:p>
            <a:pPr algn="ctr">
              <a:defRPr/>
            </a:pPr>
            <a:r>
              <a:rPr lang="en-US" sz="2400" b="1" dirty="0">
                <a:solidFill>
                  <a:schemeClr val="accent2">
                    <a:lumMod val="50000"/>
                  </a:schemeClr>
                </a:solidFill>
              </a:rPr>
              <a:t>NBO, CWC, Bhopal (M.P.)</a:t>
            </a:r>
          </a:p>
          <a:p>
            <a:pPr algn="ctr" fontAlgn="auto">
              <a:spcBef>
                <a:spcPts val="0"/>
              </a:spcBef>
              <a:spcAft>
                <a:spcPts val="0"/>
              </a:spcAft>
              <a:tabLst>
                <a:tab pos="533400" algn="l"/>
              </a:tabLst>
              <a:defRPr/>
            </a:pPr>
            <a:r>
              <a:rPr lang="en-IN" sz="2400" b="1" dirty="0">
                <a:solidFill>
                  <a:schemeClr val="accent2">
                    <a:lumMod val="50000"/>
                  </a:schemeClr>
                </a:solidFill>
              </a:rPr>
              <a:t> </a:t>
            </a:r>
            <a:r>
              <a:rPr lang="en-IN" sz="2400" b="1" dirty="0">
                <a:solidFill>
                  <a:schemeClr val="tx1"/>
                </a:solidFill>
              </a:rPr>
              <a:t> </a:t>
            </a:r>
          </a:p>
        </p:txBody>
      </p:sp>
      <p:pic>
        <p:nvPicPr>
          <p:cNvPr id="2054" name="Picture 9" descr="C:\Users\CWC\Desktop\WhatsApp Image 2019-06-04 at 10.39.33 PM.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2906" y="4724401"/>
            <a:ext cx="1043913"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6711189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l="18613" t="15385" r="5107" b="74556"/>
          <a:stretch>
            <a:fillRect/>
          </a:stretch>
        </p:blipFill>
        <p:spPr bwMode="auto">
          <a:xfrm>
            <a:off x="0" y="-2043113"/>
            <a:ext cx="9906000" cy="1071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5" name="Picture 3" descr="C:\Users\user\Desktop\Bhuvneshwar PPt\Map of Districtwis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77889"/>
            <a:ext cx="9673829" cy="557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Slide Number Placeholder 4"/>
          <p:cNvSpPr>
            <a:spLocks noGrp="1"/>
          </p:cNvSpPr>
          <p:nvPr>
            <p:ph type="sldNum" sz="quarter" idx="12"/>
          </p:nvPr>
        </p:nvSpPr>
        <p:spPr/>
        <p:txBody>
          <a:bodyPr/>
          <a:lstStyle/>
          <a:p>
            <a:pPr>
              <a:defRPr/>
            </a:pPr>
            <a:fld id="{A81E1430-216E-479B-801B-E53FD67D3B23}" type="slidenum">
              <a:rPr lang="en-IN" smtClean="0"/>
              <a:pPr>
                <a:defRPr/>
              </a:pPr>
              <a:t>35</a:t>
            </a:fld>
            <a:endParaRPr lang="en-IN" dirty="0"/>
          </a:p>
        </p:txBody>
      </p:sp>
      <p:sp>
        <p:nvSpPr>
          <p:cNvPr id="6" name="Footer Placeholder 5"/>
          <p:cNvSpPr>
            <a:spLocks noGrp="1"/>
          </p:cNvSpPr>
          <p:nvPr>
            <p:ph type="ftr" sz="quarter" idx="11"/>
          </p:nvPr>
        </p:nvSpPr>
        <p:spPr/>
        <p:txBody>
          <a:bodyPr/>
          <a:lstStyle/>
          <a:p>
            <a:pPr>
              <a:defRPr/>
            </a:pPr>
            <a:endParaRPr lang="en-IN" dirty="0"/>
          </a:p>
        </p:txBody>
      </p:sp>
      <p:sp>
        <p:nvSpPr>
          <p:cNvPr id="7" name="Rectangle 6"/>
          <p:cNvSpPr/>
          <p:nvPr/>
        </p:nvSpPr>
        <p:spPr>
          <a:xfrm>
            <a:off x="0" y="14289"/>
            <a:ext cx="9906000" cy="712787"/>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 Virtual Platform) 11</a:t>
            </a:r>
            <a:r>
              <a:rPr lang="en-IN" sz="2400" b="1" baseline="30000" dirty="0"/>
              <a:t>th</a:t>
            </a:r>
            <a:r>
              <a:rPr lang="en-IN" sz="2400" b="1" dirty="0"/>
              <a:t> September</a:t>
            </a:r>
            <a:r>
              <a:rPr lang="en-IN" sz="2400" b="1" dirty="0">
                <a:latin typeface="Arial Black" pitchFamily="34" charset="0"/>
              </a:rPr>
              <a:t> </a:t>
            </a:r>
            <a:r>
              <a:rPr lang="en-IN" sz="2400" b="1" dirty="0"/>
              <a:t>2020:	Progress Review Presentations</a:t>
            </a:r>
            <a:endParaRPr lang="en-US" sz="2400" b="1" dirty="0"/>
          </a:p>
        </p:txBody>
      </p:sp>
    </p:spTree>
    <p:extLst>
      <p:ext uri="{BB962C8B-B14F-4D97-AF65-F5344CB8AC3E}">
        <p14:creationId xmlns:p14="http://schemas.microsoft.com/office/powerpoint/2010/main" val="490114453"/>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 name="Rounded Rectangle 603"/>
          <p:cNvSpPr/>
          <p:nvPr/>
        </p:nvSpPr>
        <p:spPr>
          <a:xfrm>
            <a:off x="6591962" y="3875088"/>
            <a:ext cx="968242" cy="169862"/>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5" name="Rounded Rectangle 604"/>
          <p:cNvSpPr/>
          <p:nvPr/>
        </p:nvSpPr>
        <p:spPr>
          <a:xfrm>
            <a:off x="6082904" y="5260975"/>
            <a:ext cx="1219332" cy="17145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6" name="Rounded Rectangle 605"/>
          <p:cNvSpPr/>
          <p:nvPr/>
        </p:nvSpPr>
        <p:spPr>
          <a:xfrm>
            <a:off x="7972955" y="3233739"/>
            <a:ext cx="1049073" cy="261937"/>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3" name="Rounded Rectangle 602"/>
          <p:cNvSpPr/>
          <p:nvPr/>
        </p:nvSpPr>
        <p:spPr>
          <a:xfrm>
            <a:off x="4899687" y="3884613"/>
            <a:ext cx="1219332" cy="17145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2" name="Rounded Rectangle 601"/>
          <p:cNvSpPr/>
          <p:nvPr/>
        </p:nvSpPr>
        <p:spPr>
          <a:xfrm>
            <a:off x="3047472" y="4105275"/>
            <a:ext cx="780785" cy="17145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0" name="Rounded Rectangle 599"/>
          <p:cNvSpPr/>
          <p:nvPr/>
        </p:nvSpPr>
        <p:spPr>
          <a:xfrm>
            <a:off x="2098147" y="3149601"/>
            <a:ext cx="780785" cy="169863"/>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9" name="Rounded Rectangle 598"/>
          <p:cNvSpPr/>
          <p:nvPr/>
        </p:nvSpPr>
        <p:spPr>
          <a:xfrm>
            <a:off x="6855090" y="1990725"/>
            <a:ext cx="780785" cy="17145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8" name="Rounded Rectangle 597"/>
          <p:cNvSpPr/>
          <p:nvPr/>
        </p:nvSpPr>
        <p:spPr>
          <a:xfrm>
            <a:off x="6201569" y="2817813"/>
            <a:ext cx="1064552" cy="17145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7" name="Rounded Rectangle 596"/>
          <p:cNvSpPr/>
          <p:nvPr/>
        </p:nvSpPr>
        <p:spPr>
          <a:xfrm>
            <a:off x="4860132" y="2719388"/>
            <a:ext cx="1064552" cy="169862"/>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6" name="Rounded Rectangle 595"/>
          <p:cNvSpPr/>
          <p:nvPr/>
        </p:nvSpPr>
        <p:spPr>
          <a:xfrm>
            <a:off x="3955522" y="3425825"/>
            <a:ext cx="897731" cy="17145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1" name="Rounded Rectangle 550"/>
          <p:cNvSpPr/>
          <p:nvPr/>
        </p:nvSpPr>
        <p:spPr>
          <a:xfrm>
            <a:off x="2261526" y="4729163"/>
            <a:ext cx="1896930" cy="258762"/>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7" name="Rounded Rectangle 546"/>
          <p:cNvSpPr/>
          <p:nvPr/>
        </p:nvSpPr>
        <p:spPr>
          <a:xfrm>
            <a:off x="1393031" y="4262438"/>
            <a:ext cx="1921008" cy="258762"/>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110" name="Freeform 1942"/>
          <p:cNvSpPr>
            <a:spLocks/>
          </p:cNvSpPr>
          <p:nvPr/>
        </p:nvSpPr>
        <p:spPr bwMode="auto">
          <a:xfrm>
            <a:off x="6177492" y="3024188"/>
            <a:ext cx="2098146" cy="1885950"/>
          </a:xfrm>
          <a:custGeom>
            <a:avLst/>
            <a:gdLst>
              <a:gd name="T0" fmla="*/ 2147483647 w 1708"/>
              <a:gd name="T1" fmla="*/ 2147483647 h 1917"/>
              <a:gd name="T2" fmla="*/ 2147483647 w 1708"/>
              <a:gd name="T3" fmla="*/ 2147483647 h 1917"/>
              <a:gd name="T4" fmla="*/ 2147483647 w 1708"/>
              <a:gd name="T5" fmla="*/ 2147483647 h 1917"/>
              <a:gd name="T6" fmla="*/ 2147483647 w 1708"/>
              <a:gd name="T7" fmla="*/ 2147483647 h 1917"/>
              <a:gd name="T8" fmla="*/ 2147483647 w 1708"/>
              <a:gd name="T9" fmla="*/ 2147483647 h 1917"/>
              <a:gd name="T10" fmla="*/ 2147483647 w 1708"/>
              <a:gd name="T11" fmla="*/ 2147483647 h 1917"/>
              <a:gd name="T12" fmla="*/ 2147483647 w 1708"/>
              <a:gd name="T13" fmla="*/ 2147483647 h 1917"/>
              <a:gd name="T14" fmla="*/ 2147483647 w 1708"/>
              <a:gd name="T15" fmla="*/ 2147483647 h 1917"/>
              <a:gd name="T16" fmla="*/ 2147483647 w 1708"/>
              <a:gd name="T17" fmla="*/ 2147483647 h 1917"/>
              <a:gd name="T18" fmla="*/ 2147483647 w 1708"/>
              <a:gd name="T19" fmla="*/ 2147483647 h 1917"/>
              <a:gd name="T20" fmla="*/ 2147483647 w 1708"/>
              <a:gd name="T21" fmla="*/ 2147483647 h 1917"/>
              <a:gd name="T22" fmla="*/ 2147483647 w 1708"/>
              <a:gd name="T23" fmla="*/ 2147483647 h 1917"/>
              <a:gd name="T24" fmla="*/ 2147483647 w 1708"/>
              <a:gd name="T25" fmla="*/ 2147483647 h 1917"/>
              <a:gd name="T26" fmla="*/ 2147483647 w 1708"/>
              <a:gd name="T27" fmla="*/ 2147483647 h 1917"/>
              <a:gd name="T28" fmla="*/ 2147483647 w 1708"/>
              <a:gd name="T29" fmla="*/ 2147483647 h 1917"/>
              <a:gd name="T30" fmla="*/ 2147483647 w 1708"/>
              <a:gd name="T31" fmla="*/ 2147483647 h 1917"/>
              <a:gd name="T32" fmla="*/ 2147483647 w 1708"/>
              <a:gd name="T33" fmla="*/ 2147483647 h 1917"/>
              <a:gd name="T34" fmla="*/ 2147483647 w 1708"/>
              <a:gd name="T35" fmla="*/ 2147483647 h 1917"/>
              <a:gd name="T36" fmla="*/ 2147483647 w 1708"/>
              <a:gd name="T37" fmla="*/ 2147483647 h 1917"/>
              <a:gd name="T38" fmla="*/ 2147483647 w 1708"/>
              <a:gd name="T39" fmla="*/ 2147483647 h 1917"/>
              <a:gd name="T40" fmla="*/ 2147483647 w 1708"/>
              <a:gd name="T41" fmla="*/ 2147483647 h 1917"/>
              <a:gd name="T42" fmla="*/ 2147483647 w 1708"/>
              <a:gd name="T43" fmla="*/ 2147483647 h 1917"/>
              <a:gd name="T44" fmla="*/ 2147483647 w 1708"/>
              <a:gd name="T45" fmla="*/ 2147483647 h 1917"/>
              <a:gd name="T46" fmla="*/ 2147483647 w 1708"/>
              <a:gd name="T47" fmla="*/ 2147483647 h 1917"/>
              <a:gd name="T48" fmla="*/ 2147483647 w 1708"/>
              <a:gd name="T49" fmla="*/ 2147483647 h 1917"/>
              <a:gd name="T50" fmla="*/ 2147483647 w 1708"/>
              <a:gd name="T51" fmla="*/ 2147483647 h 1917"/>
              <a:gd name="T52" fmla="*/ 2147483647 w 1708"/>
              <a:gd name="T53" fmla="*/ 2147483647 h 1917"/>
              <a:gd name="T54" fmla="*/ 2147483647 w 1708"/>
              <a:gd name="T55" fmla="*/ 2147483647 h 1917"/>
              <a:gd name="T56" fmla="*/ 2147483647 w 1708"/>
              <a:gd name="T57" fmla="*/ 2147483647 h 1917"/>
              <a:gd name="T58" fmla="*/ 2147483647 w 1708"/>
              <a:gd name="T59" fmla="*/ 2147483647 h 1917"/>
              <a:gd name="T60" fmla="*/ 2147483647 w 1708"/>
              <a:gd name="T61" fmla="*/ 2147483647 h 1917"/>
              <a:gd name="T62" fmla="*/ 2147483647 w 1708"/>
              <a:gd name="T63" fmla="*/ 2147483647 h 1917"/>
              <a:gd name="T64" fmla="*/ 2147483647 w 1708"/>
              <a:gd name="T65" fmla="*/ 2147483647 h 1917"/>
              <a:gd name="T66" fmla="*/ 2147483647 w 1708"/>
              <a:gd name="T67" fmla="*/ 2147483647 h 1917"/>
              <a:gd name="T68" fmla="*/ 2147483647 w 1708"/>
              <a:gd name="T69" fmla="*/ 2147483647 h 1917"/>
              <a:gd name="T70" fmla="*/ 2147483647 w 1708"/>
              <a:gd name="T71" fmla="*/ 2147483647 h 1917"/>
              <a:gd name="T72" fmla="*/ 2147483647 w 1708"/>
              <a:gd name="T73" fmla="*/ 2147483647 h 1917"/>
              <a:gd name="T74" fmla="*/ 2147483647 w 1708"/>
              <a:gd name="T75" fmla="*/ 2147483647 h 1917"/>
              <a:gd name="T76" fmla="*/ 2147483647 w 1708"/>
              <a:gd name="T77" fmla="*/ 2147483647 h 1917"/>
              <a:gd name="T78" fmla="*/ 2147483647 w 1708"/>
              <a:gd name="T79" fmla="*/ 2147483647 h 1917"/>
              <a:gd name="T80" fmla="*/ 2147483647 w 1708"/>
              <a:gd name="T81" fmla="*/ 2147483647 h 1917"/>
              <a:gd name="T82" fmla="*/ 2147483647 w 1708"/>
              <a:gd name="T83" fmla="*/ 2147483647 h 1917"/>
              <a:gd name="T84" fmla="*/ 2147483647 w 1708"/>
              <a:gd name="T85" fmla="*/ 2147483647 h 1917"/>
              <a:gd name="T86" fmla="*/ 2147483647 w 1708"/>
              <a:gd name="T87" fmla="*/ 2147483647 h 1917"/>
              <a:gd name="T88" fmla="*/ 2147483647 w 1708"/>
              <a:gd name="T89" fmla="*/ 2147483647 h 1917"/>
              <a:gd name="T90" fmla="*/ 2147483647 w 1708"/>
              <a:gd name="T91" fmla="*/ 2147483647 h 1917"/>
              <a:gd name="T92" fmla="*/ 2147483647 w 1708"/>
              <a:gd name="T93" fmla="*/ 2147483647 h 1917"/>
              <a:gd name="T94" fmla="*/ 2147483647 w 1708"/>
              <a:gd name="T95" fmla="*/ 2147483647 h 1917"/>
              <a:gd name="T96" fmla="*/ 2147483647 w 1708"/>
              <a:gd name="T97" fmla="*/ 2147483647 h 1917"/>
              <a:gd name="T98" fmla="*/ 2147483647 w 1708"/>
              <a:gd name="T99" fmla="*/ 2147483647 h 1917"/>
              <a:gd name="T100" fmla="*/ 2147483647 w 1708"/>
              <a:gd name="T101" fmla="*/ 2147483647 h 1917"/>
              <a:gd name="T102" fmla="*/ 2147483647 w 1708"/>
              <a:gd name="T103" fmla="*/ 2147483647 h 1917"/>
              <a:gd name="T104" fmla="*/ 2147483647 w 1708"/>
              <a:gd name="T105" fmla="*/ 2147483647 h 1917"/>
              <a:gd name="T106" fmla="*/ 2147483647 w 1708"/>
              <a:gd name="T107" fmla="*/ 2147483647 h 1917"/>
              <a:gd name="T108" fmla="*/ 2147483647 w 1708"/>
              <a:gd name="T109" fmla="*/ 2147483647 h 1917"/>
              <a:gd name="T110" fmla="*/ 2147483647 w 1708"/>
              <a:gd name="T111" fmla="*/ 2147483647 h 1917"/>
              <a:gd name="T112" fmla="*/ 2147483647 w 1708"/>
              <a:gd name="T113" fmla="*/ 2147483647 h 1917"/>
              <a:gd name="T114" fmla="*/ 2147483647 w 1708"/>
              <a:gd name="T115" fmla="*/ 2147483647 h 1917"/>
              <a:gd name="T116" fmla="*/ 2147483647 w 1708"/>
              <a:gd name="T117" fmla="*/ 2147483647 h 1917"/>
              <a:gd name="T118" fmla="*/ 2147483647 w 1708"/>
              <a:gd name="T119" fmla="*/ 2147483647 h 19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08"/>
              <a:gd name="T181" fmla="*/ 0 h 1917"/>
              <a:gd name="T182" fmla="*/ 1708 w 1708"/>
              <a:gd name="T183" fmla="*/ 1917 h 19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08" h="1917">
                <a:moveTo>
                  <a:pt x="242" y="870"/>
                </a:moveTo>
                <a:cubicBezTo>
                  <a:pt x="242" y="864"/>
                  <a:pt x="252" y="849"/>
                  <a:pt x="257" y="835"/>
                </a:cubicBezTo>
                <a:cubicBezTo>
                  <a:pt x="262" y="821"/>
                  <a:pt x="269" y="795"/>
                  <a:pt x="273" y="783"/>
                </a:cubicBezTo>
                <a:cubicBezTo>
                  <a:pt x="277" y="771"/>
                  <a:pt x="280" y="767"/>
                  <a:pt x="279" y="760"/>
                </a:cubicBezTo>
                <a:cubicBezTo>
                  <a:pt x="278" y="753"/>
                  <a:pt x="270" y="747"/>
                  <a:pt x="267" y="741"/>
                </a:cubicBezTo>
                <a:cubicBezTo>
                  <a:pt x="264" y="735"/>
                  <a:pt x="262" y="727"/>
                  <a:pt x="263" y="721"/>
                </a:cubicBezTo>
                <a:cubicBezTo>
                  <a:pt x="264" y="715"/>
                  <a:pt x="272" y="713"/>
                  <a:pt x="276" y="703"/>
                </a:cubicBezTo>
                <a:cubicBezTo>
                  <a:pt x="280" y="693"/>
                  <a:pt x="285" y="671"/>
                  <a:pt x="290" y="660"/>
                </a:cubicBezTo>
                <a:cubicBezTo>
                  <a:pt x="295" y="649"/>
                  <a:pt x="296" y="645"/>
                  <a:pt x="305" y="634"/>
                </a:cubicBezTo>
                <a:cubicBezTo>
                  <a:pt x="314" y="623"/>
                  <a:pt x="331" y="606"/>
                  <a:pt x="345" y="594"/>
                </a:cubicBezTo>
                <a:cubicBezTo>
                  <a:pt x="359" y="582"/>
                  <a:pt x="376" y="568"/>
                  <a:pt x="387" y="562"/>
                </a:cubicBezTo>
                <a:cubicBezTo>
                  <a:pt x="398" y="556"/>
                  <a:pt x="408" y="549"/>
                  <a:pt x="414" y="555"/>
                </a:cubicBezTo>
                <a:cubicBezTo>
                  <a:pt x="420" y="561"/>
                  <a:pt x="418" y="590"/>
                  <a:pt x="422" y="597"/>
                </a:cubicBezTo>
                <a:cubicBezTo>
                  <a:pt x="426" y="604"/>
                  <a:pt x="431" y="602"/>
                  <a:pt x="438" y="595"/>
                </a:cubicBezTo>
                <a:cubicBezTo>
                  <a:pt x="445" y="588"/>
                  <a:pt x="455" y="562"/>
                  <a:pt x="467" y="553"/>
                </a:cubicBezTo>
                <a:cubicBezTo>
                  <a:pt x="479" y="544"/>
                  <a:pt x="500" y="543"/>
                  <a:pt x="509" y="540"/>
                </a:cubicBezTo>
                <a:cubicBezTo>
                  <a:pt x="518" y="537"/>
                  <a:pt x="519" y="537"/>
                  <a:pt x="524" y="534"/>
                </a:cubicBezTo>
                <a:cubicBezTo>
                  <a:pt x="529" y="531"/>
                  <a:pt x="535" y="522"/>
                  <a:pt x="542" y="519"/>
                </a:cubicBezTo>
                <a:cubicBezTo>
                  <a:pt x="549" y="516"/>
                  <a:pt x="560" y="517"/>
                  <a:pt x="566" y="513"/>
                </a:cubicBezTo>
                <a:cubicBezTo>
                  <a:pt x="572" y="509"/>
                  <a:pt x="571" y="500"/>
                  <a:pt x="578" y="496"/>
                </a:cubicBezTo>
                <a:cubicBezTo>
                  <a:pt x="585" y="492"/>
                  <a:pt x="601" y="491"/>
                  <a:pt x="609" y="487"/>
                </a:cubicBezTo>
                <a:cubicBezTo>
                  <a:pt x="617" y="483"/>
                  <a:pt x="623" y="481"/>
                  <a:pt x="628" y="475"/>
                </a:cubicBezTo>
                <a:cubicBezTo>
                  <a:pt x="633" y="469"/>
                  <a:pt x="634" y="458"/>
                  <a:pt x="638" y="449"/>
                </a:cubicBezTo>
                <a:cubicBezTo>
                  <a:pt x="642" y="440"/>
                  <a:pt x="645" y="428"/>
                  <a:pt x="654" y="419"/>
                </a:cubicBezTo>
                <a:cubicBezTo>
                  <a:pt x="667" y="417"/>
                  <a:pt x="680" y="391"/>
                  <a:pt x="695" y="393"/>
                </a:cubicBezTo>
                <a:cubicBezTo>
                  <a:pt x="707" y="390"/>
                  <a:pt x="718" y="389"/>
                  <a:pt x="727" y="398"/>
                </a:cubicBezTo>
                <a:cubicBezTo>
                  <a:pt x="736" y="407"/>
                  <a:pt x="742" y="436"/>
                  <a:pt x="748" y="444"/>
                </a:cubicBezTo>
                <a:cubicBezTo>
                  <a:pt x="757" y="448"/>
                  <a:pt x="756" y="454"/>
                  <a:pt x="761" y="445"/>
                </a:cubicBezTo>
                <a:cubicBezTo>
                  <a:pt x="766" y="436"/>
                  <a:pt x="769" y="405"/>
                  <a:pt x="775" y="390"/>
                </a:cubicBezTo>
                <a:cubicBezTo>
                  <a:pt x="779" y="376"/>
                  <a:pt x="797" y="378"/>
                  <a:pt x="796" y="355"/>
                </a:cubicBezTo>
                <a:cubicBezTo>
                  <a:pt x="795" y="332"/>
                  <a:pt x="768" y="275"/>
                  <a:pt x="770" y="249"/>
                </a:cubicBezTo>
                <a:cubicBezTo>
                  <a:pt x="772" y="223"/>
                  <a:pt x="801" y="223"/>
                  <a:pt x="809" y="199"/>
                </a:cubicBezTo>
                <a:cubicBezTo>
                  <a:pt x="817" y="175"/>
                  <a:pt x="815" y="121"/>
                  <a:pt x="820" y="102"/>
                </a:cubicBezTo>
                <a:cubicBezTo>
                  <a:pt x="825" y="83"/>
                  <a:pt x="839" y="98"/>
                  <a:pt x="842" y="84"/>
                </a:cubicBezTo>
                <a:cubicBezTo>
                  <a:pt x="845" y="70"/>
                  <a:pt x="833" y="26"/>
                  <a:pt x="841" y="19"/>
                </a:cubicBezTo>
                <a:cubicBezTo>
                  <a:pt x="853" y="0"/>
                  <a:pt x="871" y="51"/>
                  <a:pt x="892" y="44"/>
                </a:cubicBezTo>
                <a:cubicBezTo>
                  <a:pt x="902" y="41"/>
                  <a:pt x="924" y="48"/>
                  <a:pt x="934" y="45"/>
                </a:cubicBezTo>
                <a:cubicBezTo>
                  <a:pt x="939" y="43"/>
                  <a:pt x="970" y="13"/>
                  <a:pt x="970" y="13"/>
                </a:cubicBezTo>
                <a:cubicBezTo>
                  <a:pt x="979" y="11"/>
                  <a:pt x="977" y="23"/>
                  <a:pt x="982" y="38"/>
                </a:cubicBezTo>
                <a:cubicBezTo>
                  <a:pt x="987" y="53"/>
                  <a:pt x="992" y="86"/>
                  <a:pt x="1001" y="102"/>
                </a:cubicBezTo>
                <a:cubicBezTo>
                  <a:pt x="1010" y="124"/>
                  <a:pt x="1030" y="116"/>
                  <a:pt x="1038" y="133"/>
                </a:cubicBezTo>
                <a:cubicBezTo>
                  <a:pt x="1041" y="146"/>
                  <a:pt x="1020" y="169"/>
                  <a:pt x="1021" y="182"/>
                </a:cubicBezTo>
                <a:cubicBezTo>
                  <a:pt x="1022" y="195"/>
                  <a:pt x="1032" y="203"/>
                  <a:pt x="1042" y="210"/>
                </a:cubicBezTo>
                <a:cubicBezTo>
                  <a:pt x="1052" y="217"/>
                  <a:pt x="1067" y="218"/>
                  <a:pt x="1082" y="227"/>
                </a:cubicBezTo>
                <a:cubicBezTo>
                  <a:pt x="1083" y="261"/>
                  <a:pt x="1132" y="232"/>
                  <a:pt x="1134" y="266"/>
                </a:cubicBezTo>
                <a:cubicBezTo>
                  <a:pt x="1148" y="279"/>
                  <a:pt x="1105" y="326"/>
                  <a:pt x="1105" y="344"/>
                </a:cubicBezTo>
                <a:cubicBezTo>
                  <a:pt x="1104" y="364"/>
                  <a:pt x="1111" y="371"/>
                  <a:pt x="1126" y="386"/>
                </a:cubicBezTo>
                <a:cubicBezTo>
                  <a:pt x="1138" y="404"/>
                  <a:pt x="1185" y="420"/>
                  <a:pt x="1194" y="435"/>
                </a:cubicBezTo>
                <a:cubicBezTo>
                  <a:pt x="1203" y="450"/>
                  <a:pt x="1191" y="464"/>
                  <a:pt x="1183" y="475"/>
                </a:cubicBezTo>
                <a:cubicBezTo>
                  <a:pt x="1197" y="482"/>
                  <a:pt x="1150" y="494"/>
                  <a:pt x="1144" y="503"/>
                </a:cubicBezTo>
                <a:cubicBezTo>
                  <a:pt x="1138" y="510"/>
                  <a:pt x="1142" y="510"/>
                  <a:pt x="1145" y="515"/>
                </a:cubicBezTo>
                <a:cubicBezTo>
                  <a:pt x="1148" y="520"/>
                  <a:pt x="1149" y="532"/>
                  <a:pt x="1162" y="536"/>
                </a:cubicBezTo>
                <a:cubicBezTo>
                  <a:pt x="1175" y="540"/>
                  <a:pt x="1204" y="543"/>
                  <a:pt x="1224" y="537"/>
                </a:cubicBezTo>
                <a:cubicBezTo>
                  <a:pt x="1256" y="536"/>
                  <a:pt x="1252" y="505"/>
                  <a:pt x="1284" y="501"/>
                </a:cubicBezTo>
                <a:cubicBezTo>
                  <a:pt x="1294" y="500"/>
                  <a:pt x="1371" y="508"/>
                  <a:pt x="1379" y="500"/>
                </a:cubicBezTo>
                <a:cubicBezTo>
                  <a:pt x="1396" y="493"/>
                  <a:pt x="1390" y="475"/>
                  <a:pt x="1392" y="462"/>
                </a:cubicBezTo>
                <a:cubicBezTo>
                  <a:pt x="1394" y="449"/>
                  <a:pt x="1394" y="438"/>
                  <a:pt x="1393" y="420"/>
                </a:cubicBezTo>
                <a:cubicBezTo>
                  <a:pt x="1391" y="395"/>
                  <a:pt x="1389" y="380"/>
                  <a:pt x="1385" y="354"/>
                </a:cubicBezTo>
                <a:cubicBezTo>
                  <a:pt x="1381" y="328"/>
                  <a:pt x="1355" y="279"/>
                  <a:pt x="1368" y="263"/>
                </a:cubicBezTo>
                <a:cubicBezTo>
                  <a:pt x="1379" y="255"/>
                  <a:pt x="1437" y="259"/>
                  <a:pt x="1462" y="259"/>
                </a:cubicBezTo>
                <a:cubicBezTo>
                  <a:pt x="1487" y="259"/>
                  <a:pt x="1498" y="250"/>
                  <a:pt x="1519" y="261"/>
                </a:cubicBezTo>
                <a:cubicBezTo>
                  <a:pt x="1537" y="273"/>
                  <a:pt x="1570" y="313"/>
                  <a:pt x="1586" y="326"/>
                </a:cubicBezTo>
                <a:cubicBezTo>
                  <a:pt x="1595" y="333"/>
                  <a:pt x="1604" y="342"/>
                  <a:pt x="1604" y="342"/>
                </a:cubicBezTo>
                <a:cubicBezTo>
                  <a:pt x="1622" y="363"/>
                  <a:pt x="1620" y="343"/>
                  <a:pt x="1644" y="374"/>
                </a:cubicBezTo>
                <a:cubicBezTo>
                  <a:pt x="1646" y="388"/>
                  <a:pt x="1651" y="402"/>
                  <a:pt x="1654" y="413"/>
                </a:cubicBezTo>
                <a:cubicBezTo>
                  <a:pt x="1662" y="425"/>
                  <a:pt x="1682" y="431"/>
                  <a:pt x="1690" y="444"/>
                </a:cubicBezTo>
                <a:cubicBezTo>
                  <a:pt x="1697" y="457"/>
                  <a:pt x="1708" y="465"/>
                  <a:pt x="1704" y="493"/>
                </a:cubicBezTo>
                <a:cubicBezTo>
                  <a:pt x="1703" y="504"/>
                  <a:pt x="1688" y="501"/>
                  <a:pt x="1683" y="510"/>
                </a:cubicBezTo>
                <a:cubicBezTo>
                  <a:pt x="1678" y="519"/>
                  <a:pt x="1675" y="537"/>
                  <a:pt x="1674" y="549"/>
                </a:cubicBezTo>
                <a:cubicBezTo>
                  <a:pt x="1673" y="561"/>
                  <a:pt x="1677" y="570"/>
                  <a:pt x="1676" y="580"/>
                </a:cubicBezTo>
                <a:cubicBezTo>
                  <a:pt x="1675" y="590"/>
                  <a:pt x="1670" y="601"/>
                  <a:pt x="1667" y="610"/>
                </a:cubicBezTo>
                <a:cubicBezTo>
                  <a:pt x="1664" y="619"/>
                  <a:pt x="1670" y="625"/>
                  <a:pt x="1658" y="633"/>
                </a:cubicBezTo>
                <a:cubicBezTo>
                  <a:pt x="1646" y="641"/>
                  <a:pt x="1611" y="647"/>
                  <a:pt x="1596" y="657"/>
                </a:cubicBezTo>
                <a:cubicBezTo>
                  <a:pt x="1581" y="667"/>
                  <a:pt x="1578" y="688"/>
                  <a:pt x="1565" y="696"/>
                </a:cubicBezTo>
                <a:cubicBezTo>
                  <a:pt x="1552" y="704"/>
                  <a:pt x="1534" y="699"/>
                  <a:pt x="1518" y="703"/>
                </a:cubicBezTo>
                <a:cubicBezTo>
                  <a:pt x="1502" y="707"/>
                  <a:pt x="1476" y="709"/>
                  <a:pt x="1469" y="718"/>
                </a:cubicBezTo>
                <a:cubicBezTo>
                  <a:pt x="1462" y="727"/>
                  <a:pt x="1470" y="745"/>
                  <a:pt x="1473" y="756"/>
                </a:cubicBezTo>
                <a:cubicBezTo>
                  <a:pt x="1476" y="767"/>
                  <a:pt x="1493" y="773"/>
                  <a:pt x="1488" y="781"/>
                </a:cubicBezTo>
                <a:cubicBezTo>
                  <a:pt x="1483" y="789"/>
                  <a:pt x="1449" y="795"/>
                  <a:pt x="1443" y="802"/>
                </a:cubicBezTo>
                <a:cubicBezTo>
                  <a:pt x="1437" y="809"/>
                  <a:pt x="1449" y="817"/>
                  <a:pt x="1449" y="825"/>
                </a:cubicBezTo>
                <a:cubicBezTo>
                  <a:pt x="1449" y="833"/>
                  <a:pt x="1438" y="842"/>
                  <a:pt x="1443" y="849"/>
                </a:cubicBezTo>
                <a:cubicBezTo>
                  <a:pt x="1448" y="856"/>
                  <a:pt x="1481" y="858"/>
                  <a:pt x="1482" y="867"/>
                </a:cubicBezTo>
                <a:cubicBezTo>
                  <a:pt x="1483" y="876"/>
                  <a:pt x="1464" y="896"/>
                  <a:pt x="1451" y="906"/>
                </a:cubicBezTo>
                <a:cubicBezTo>
                  <a:pt x="1438" y="916"/>
                  <a:pt x="1414" y="920"/>
                  <a:pt x="1406" y="930"/>
                </a:cubicBezTo>
                <a:cubicBezTo>
                  <a:pt x="1398" y="940"/>
                  <a:pt x="1406" y="956"/>
                  <a:pt x="1403" y="967"/>
                </a:cubicBezTo>
                <a:cubicBezTo>
                  <a:pt x="1400" y="978"/>
                  <a:pt x="1393" y="984"/>
                  <a:pt x="1386" y="997"/>
                </a:cubicBezTo>
                <a:cubicBezTo>
                  <a:pt x="1379" y="1010"/>
                  <a:pt x="1360" y="1031"/>
                  <a:pt x="1359" y="1045"/>
                </a:cubicBezTo>
                <a:cubicBezTo>
                  <a:pt x="1358" y="1059"/>
                  <a:pt x="1375" y="1066"/>
                  <a:pt x="1379" y="1080"/>
                </a:cubicBezTo>
                <a:cubicBezTo>
                  <a:pt x="1383" y="1094"/>
                  <a:pt x="1385" y="1121"/>
                  <a:pt x="1383" y="1131"/>
                </a:cubicBezTo>
                <a:cubicBezTo>
                  <a:pt x="1381" y="1141"/>
                  <a:pt x="1378" y="1139"/>
                  <a:pt x="1367" y="1141"/>
                </a:cubicBezTo>
                <a:cubicBezTo>
                  <a:pt x="1356" y="1143"/>
                  <a:pt x="1327" y="1133"/>
                  <a:pt x="1317" y="1140"/>
                </a:cubicBezTo>
                <a:cubicBezTo>
                  <a:pt x="1307" y="1147"/>
                  <a:pt x="1311" y="1173"/>
                  <a:pt x="1305" y="1185"/>
                </a:cubicBezTo>
                <a:cubicBezTo>
                  <a:pt x="1299" y="1197"/>
                  <a:pt x="1287" y="1204"/>
                  <a:pt x="1283" y="1212"/>
                </a:cubicBezTo>
                <a:cubicBezTo>
                  <a:pt x="1279" y="1220"/>
                  <a:pt x="1281" y="1226"/>
                  <a:pt x="1278" y="1234"/>
                </a:cubicBezTo>
                <a:cubicBezTo>
                  <a:pt x="1275" y="1242"/>
                  <a:pt x="1270" y="1256"/>
                  <a:pt x="1263" y="1258"/>
                </a:cubicBezTo>
                <a:cubicBezTo>
                  <a:pt x="1256" y="1260"/>
                  <a:pt x="1242" y="1254"/>
                  <a:pt x="1233" y="1248"/>
                </a:cubicBezTo>
                <a:cubicBezTo>
                  <a:pt x="1224" y="1242"/>
                  <a:pt x="1218" y="1233"/>
                  <a:pt x="1208" y="1224"/>
                </a:cubicBezTo>
                <a:cubicBezTo>
                  <a:pt x="1198" y="1215"/>
                  <a:pt x="1186" y="1190"/>
                  <a:pt x="1173" y="1191"/>
                </a:cubicBezTo>
                <a:cubicBezTo>
                  <a:pt x="1160" y="1192"/>
                  <a:pt x="1140" y="1226"/>
                  <a:pt x="1131" y="1230"/>
                </a:cubicBezTo>
                <a:cubicBezTo>
                  <a:pt x="1122" y="1234"/>
                  <a:pt x="1125" y="1219"/>
                  <a:pt x="1119" y="1215"/>
                </a:cubicBezTo>
                <a:cubicBezTo>
                  <a:pt x="1113" y="1211"/>
                  <a:pt x="1104" y="1203"/>
                  <a:pt x="1098" y="1204"/>
                </a:cubicBezTo>
                <a:cubicBezTo>
                  <a:pt x="1092" y="1205"/>
                  <a:pt x="1091" y="1219"/>
                  <a:pt x="1083" y="1218"/>
                </a:cubicBezTo>
                <a:cubicBezTo>
                  <a:pt x="1075" y="1217"/>
                  <a:pt x="1061" y="1199"/>
                  <a:pt x="1049" y="1197"/>
                </a:cubicBezTo>
                <a:cubicBezTo>
                  <a:pt x="1037" y="1195"/>
                  <a:pt x="1016" y="1197"/>
                  <a:pt x="1008" y="1204"/>
                </a:cubicBezTo>
                <a:cubicBezTo>
                  <a:pt x="1000" y="1211"/>
                  <a:pt x="1004" y="1221"/>
                  <a:pt x="998" y="1237"/>
                </a:cubicBezTo>
                <a:cubicBezTo>
                  <a:pt x="992" y="1253"/>
                  <a:pt x="983" y="1288"/>
                  <a:pt x="974" y="1300"/>
                </a:cubicBezTo>
                <a:cubicBezTo>
                  <a:pt x="965" y="1312"/>
                  <a:pt x="947" y="1305"/>
                  <a:pt x="941" y="1311"/>
                </a:cubicBezTo>
                <a:cubicBezTo>
                  <a:pt x="935" y="1317"/>
                  <a:pt x="943" y="1328"/>
                  <a:pt x="939" y="1338"/>
                </a:cubicBezTo>
                <a:cubicBezTo>
                  <a:pt x="935" y="1348"/>
                  <a:pt x="925" y="1371"/>
                  <a:pt x="918" y="1372"/>
                </a:cubicBezTo>
                <a:cubicBezTo>
                  <a:pt x="911" y="1373"/>
                  <a:pt x="907" y="1346"/>
                  <a:pt x="899" y="1341"/>
                </a:cubicBezTo>
                <a:cubicBezTo>
                  <a:pt x="891" y="1336"/>
                  <a:pt x="875" y="1329"/>
                  <a:pt x="870" y="1344"/>
                </a:cubicBezTo>
                <a:cubicBezTo>
                  <a:pt x="865" y="1359"/>
                  <a:pt x="871" y="1405"/>
                  <a:pt x="872" y="1431"/>
                </a:cubicBezTo>
                <a:cubicBezTo>
                  <a:pt x="873" y="1457"/>
                  <a:pt x="870" y="1477"/>
                  <a:pt x="879" y="1500"/>
                </a:cubicBezTo>
                <a:cubicBezTo>
                  <a:pt x="888" y="1523"/>
                  <a:pt x="919" y="1549"/>
                  <a:pt x="927" y="1567"/>
                </a:cubicBezTo>
                <a:cubicBezTo>
                  <a:pt x="935" y="1585"/>
                  <a:pt x="925" y="1595"/>
                  <a:pt x="926" y="1609"/>
                </a:cubicBezTo>
                <a:cubicBezTo>
                  <a:pt x="927" y="1623"/>
                  <a:pt x="936" y="1634"/>
                  <a:pt x="936" y="1653"/>
                </a:cubicBezTo>
                <a:cubicBezTo>
                  <a:pt x="936" y="1672"/>
                  <a:pt x="923" y="1704"/>
                  <a:pt x="924" y="1722"/>
                </a:cubicBezTo>
                <a:cubicBezTo>
                  <a:pt x="925" y="1740"/>
                  <a:pt x="936" y="1750"/>
                  <a:pt x="942" y="1759"/>
                </a:cubicBezTo>
                <a:cubicBezTo>
                  <a:pt x="948" y="1768"/>
                  <a:pt x="955" y="1774"/>
                  <a:pt x="963" y="1780"/>
                </a:cubicBezTo>
                <a:cubicBezTo>
                  <a:pt x="971" y="1786"/>
                  <a:pt x="982" y="1789"/>
                  <a:pt x="990" y="1794"/>
                </a:cubicBezTo>
                <a:cubicBezTo>
                  <a:pt x="998" y="1799"/>
                  <a:pt x="1001" y="1810"/>
                  <a:pt x="1011" y="1810"/>
                </a:cubicBezTo>
                <a:cubicBezTo>
                  <a:pt x="1021" y="1810"/>
                  <a:pt x="1039" y="1797"/>
                  <a:pt x="1049" y="1797"/>
                </a:cubicBezTo>
                <a:cubicBezTo>
                  <a:pt x="1059" y="1797"/>
                  <a:pt x="1066" y="1803"/>
                  <a:pt x="1070" y="1810"/>
                </a:cubicBezTo>
                <a:cubicBezTo>
                  <a:pt x="1074" y="1817"/>
                  <a:pt x="1077" y="1827"/>
                  <a:pt x="1076" y="1837"/>
                </a:cubicBezTo>
                <a:cubicBezTo>
                  <a:pt x="1075" y="1847"/>
                  <a:pt x="1066" y="1860"/>
                  <a:pt x="1062" y="1870"/>
                </a:cubicBezTo>
                <a:cubicBezTo>
                  <a:pt x="1058" y="1880"/>
                  <a:pt x="1056" y="1890"/>
                  <a:pt x="1049" y="1897"/>
                </a:cubicBezTo>
                <a:cubicBezTo>
                  <a:pt x="1042" y="1904"/>
                  <a:pt x="1031" y="1917"/>
                  <a:pt x="1022" y="1912"/>
                </a:cubicBezTo>
                <a:cubicBezTo>
                  <a:pt x="1013" y="1907"/>
                  <a:pt x="1009" y="1874"/>
                  <a:pt x="998" y="1864"/>
                </a:cubicBezTo>
                <a:cubicBezTo>
                  <a:pt x="987" y="1854"/>
                  <a:pt x="968" y="1853"/>
                  <a:pt x="953" y="1852"/>
                </a:cubicBezTo>
                <a:cubicBezTo>
                  <a:pt x="938" y="1851"/>
                  <a:pt x="920" y="1859"/>
                  <a:pt x="908" y="1861"/>
                </a:cubicBezTo>
                <a:cubicBezTo>
                  <a:pt x="896" y="1863"/>
                  <a:pt x="887" y="1873"/>
                  <a:pt x="879" y="1866"/>
                </a:cubicBezTo>
                <a:cubicBezTo>
                  <a:pt x="871" y="1859"/>
                  <a:pt x="865" y="1832"/>
                  <a:pt x="858" y="1819"/>
                </a:cubicBezTo>
                <a:cubicBezTo>
                  <a:pt x="851" y="1806"/>
                  <a:pt x="845" y="1792"/>
                  <a:pt x="836" y="1788"/>
                </a:cubicBezTo>
                <a:cubicBezTo>
                  <a:pt x="827" y="1784"/>
                  <a:pt x="815" y="1798"/>
                  <a:pt x="803" y="1795"/>
                </a:cubicBezTo>
                <a:cubicBezTo>
                  <a:pt x="791" y="1792"/>
                  <a:pt x="775" y="1771"/>
                  <a:pt x="761" y="1770"/>
                </a:cubicBezTo>
                <a:cubicBezTo>
                  <a:pt x="747" y="1769"/>
                  <a:pt x="731" y="1793"/>
                  <a:pt x="720" y="1791"/>
                </a:cubicBezTo>
                <a:cubicBezTo>
                  <a:pt x="709" y="1789"/>
                  <a:pt x="701" y="1761"/>
                  <a:pt x="693" y="1759"/>
                </a:cubicBezTo>
                <a:cubicBezTo>
                  <a:pt x="685" y="1757"/>
                  <a:pt x="681" y="1781"/>
                  <a:pt x="672" y="1780"/>
                </a:cubicBezTo>
                <a:cubicBezTo>
                  <a:pt x="663" y="1779"/>
                  <a:pt x="650" y="1759"/>
                  <a:pt x="638" y="1755"/>
                </a:cubicBezTo>
                <a:cubicBezTo>
                  <a:pt x="626" y="1751"/>
                  <a:pt x="615" y="1752"/>
                  <a:pt x="600" y="1755"/>
                </a:cubicBezTo>
                <a:cubicBezTo>
                  <a:pt x="585" y="1758"/>
                  <a:pt x="568" y="1770"/>
                  <a:pt x="548" y="1773"/>
                </a:cubicBezTo>
                <a:cubicBezTo>
                  <a:pt x="528" y="1776"/>
                  <a:pt x="506" y="1778"/>
                  <a:pt x="482" y="1774"/>
                </a:cubicBezTo>
                <a:cubicBezTo>
                  <a:pt x="458" y="1770"/>
                  <a:pt x="427" y="1755"/>
                  <a:pt x="405" y="1747"/>
                </a:cubicBezTo>
                <a:cubicBezTo>
                  <a:pt x="383" y="1739"/>
                  <a:pt x="360" y="1735"/>
                  <a:pt x="347" y="1723"/>
                </a:cubicBezTo>
                <a:cubicBezTo>
                  <a:pt x="334" y="1711"/>
                  <a:pt x="331" y="1686"/>
                  <a:pt x="326" y="1675"/>
                </a:cubicBezTo>
                <a:cubicBezTo>
                  <a:pt x="321" y="1664"/>
                  <a:pt x="326" y="1663"/>
                  <a:pt x="317" y="1656"/>
                </a:cubicBezTo>
                <a:cubicBezTo>
                  <a:pt x="308" y="1649"/>
                  <a:pt x="282" y="1644"/>
                  <a:pt x="270" y="1633"/>
                </a:cubicBezTo>
                <a:cubicBezTo>
                  <a:pt x="258" y="1622"/>
                  <a:pt x="255" y="1596"/>
                  <a:pt x="246" y="1587"/>
                </a:cubicBezTo>
                <a:cubicBezTo>
                  <a:pt x="237" y="1578"/>
                  <a:pt x="225" y="1587"/>
                  <a:pt x="216" y="1578"/>
                </a:cubicBezTo>
                <a:cubicBezTo>
                  <a:pt x="207" y="1569"/>
                  <a:pt x="198" y="1549"/>
                  <a:pt x="191" y="1531"/>
                </a:cubicBezTo>
                <a:cubicBezTo>
                  <a:pt x="184" y="1513"/>
                  <a:pt x="187" y="1467"/>
                  <a:pt x="174" y="1467"/>
                </a:cubicBezTo>
                <a:cubicBezTo>
                  <a:pt x="161" y="1467"/>
                  <a:pt x="131" y="1514"/>
                  <a:pt x="114" y="1531"/>
                </a:cubicBezTo>
                <a:cubicBezTo>
                  <a:pt x="97" y="1548"/>
                  <a:pt x="80" y="1571"/>
                  <a:pt x="72" y="1569"/>
                </a:cubicBezTo>
                <a:cubicBezTo>
                  <a:pt x="64" y="1567"/>
                  <a:pt x="75" y="1527"/>
                  <a:pt x="66" y="1521"/>
                </a:cubicBezTo>
                <a:cubicBezTo>
                  <a:pt x="57" y="1515"/>
                  <a:pt x="31" y="1533"/>
                  <a:pt x="21" y="1533"/>
                </a:cubicBezTo>
                <a:cubicBezTo>
                  <a:pt x="11" y="1533"/>
                  <a:pt x="8" y="1524"/>
                  <a:pt x="6" y="1518"/>
                </a:cubicBezTo>
                <a:cubicBezTo>
                  <a:pt x="4" y="1512"/>
                  <a:pt x="0" y="1503"/>
                  <a:pt x="6" y="1497"/>
                </a:cubicBezTo>
                <a:cubicBezTo>
                  <a:pt x="12" y="1491"/>
                  <a:pt x="38" y="1490"/>
                  <a:pt x="41" y="1480"/>
                </a:cubicBezTo>
                <a:cubicBezTo>
                  <a:pt x="44" y="1470"/>
                  <a:pt x="26" y="1447"/>
                  <a:pt x="23" y="1435"/>
                </a:cubicBezTo>
                <a:cubicBezTo>
                  <a:pt x="20" y="1423"/>
                  <a:pt x="22" y="1416"/>
                  <a:pt x="21" y="1405"/>
                </a:cubicBezTo>
                <a:cubicBezTo>
                  <a:pt x="20" y="1394"/>
                  <a:pt x="19" y="1376"/>
                  <a:pt x="17" y="1368"/>
                </a:cubicBezTo>
                <a:cubicBezTo>
                  <a:pt x="15" y="1360"/>
                  <a:pt x="10" y="1364"/>
                  <a:pt x="8" y="1356"/>
                </a:cubicBezTo>
                <a:cubicBezTo>
                  <a:pt x="6" y="1348"/>
                  <a:pt x="3" y="1328"/>
                  <a:pt x="3" y="1317"/>
                </a:cubicBezTo>
                <a:cubicBezTo>
                  <a:pt x="3" y="1306"/>
                  <a:pt x="7" y="1301"/>
                  <a:pt x="9" y="1290"/>
                </a:cubicBezTo>
                <a:cubicBezTo>
                  <a:pt x="11" y="1279"/>
                  <a:pt x="5" y="1264"/>
                  <a:pt x="15" y="1252"/>
                </a:cubicBezTo>
                <a:cubicBezTo>
                  <a:pt x="25" y="1240"/>
                  <a:pt x="58" y="1234"/>
                  <a:pt x="71" y="1221"/>
                </a:cubicBezTo>
                <a:cubicBezTo>
                  <a:pt x="84" y="1208"/>
                  <a:pt x="89" y="1188"/>
                  <a:pt x="95" y="1176"/>
                </a:cubicBezTo>
                <a:cubicBezTo>
                  <a:pt x="101" y="1164"/>
                  <a:pt x="106" y="1156"/>
                  <a:pt x="108" y="1147"/>
                </a:cubicBezTo>
                <a:cubicBezTo>
                  <a:pt x="110" y="1138"/>
                  <a:pt x="107" y="1135"/>
                  <a:pt x="107" y="1123"/>
                </a:cubicBezTo>
                <a:cubicBezTo>
                  <a:pt x="107" y="1111"/>
                  <a:pt x="104" y="1079"/>
                  <a:pt x="107" y="1072"/>
                </a:cubicBezTo>
                <a:cubicBezTo>
                  <a:pt x="110" y="1065"/>
                  <a:pt x="120" y="1076"/>
                  <a:pt x="126" y="1080"/>
                </a:cubicBezTo>
                <a:cubicBezTo>
                  <a:pt x="132" y="1084"/>
                  <a:pt x="140" y="1101"/>
                  <a:pt x="143" y="1098"/>
                </a:cubicBezTo>
                <a:cubicBezTo>
                  <a:pt x="146" y="1095"/>
                  <a:pt x="147" y="1071"/>
                  <a:pt x="146" y="1062"/>
                </a:cubicBezTo>
                <a:cubicBezTo>
                  <a:pt x="145" y="1053"/>
                  <a:pt x="140" y="1049"/>
                  <a:pt x="137" y="1041"/>
                </a:cubicBezTo>
                <a:cubicBezTo>
                  <a:pt x="134" y="1033"/>
                  <a:pt x="130" y="1025"/>
                  <a:pt x="128" y="1015"/>
                </a:cubicBezTo>
                <a:cubicBezTo>
                  <a:pt x="126" y="1005"/>
                  <a:pt x="120" y="988"/>
                  <a:pt x="123" y="979"/>
                </a:cubicBezTo>
                <a:cubicBezTo>
                  <a:pt x="126" y="970"/>
                  <a:pt x="135" y="965"/>
                  <a:pt x="144" y="960"/>
                </a:cubicBezTo>
                <a:cubicBezTo>
                  <a:pt x="153" y="955"/>
                  <a:pt x="170" y="953"/>
                  <a:pt x="179" y="949"/>
                </a:cubicBezTo>
                <a:cubicBezTo>
                  <a:pt x="188" y="945"/>
                  <a:pt x="191" y="942"/>
                  <a:pt x="197" y="936"/>
                </a:cubicBezTo>
                <a:cubicBezTo>
                  <a:pt x="203" y="930"/>
                  <a:pt x="213" y="924"/>
                  <a:pt x="218" y="915"/>
                </a:cubicBezTo>
                <a:cubicBezTo>
                  <a:pt x="223" y="906"/>
                  <a:pt x="226" y="890"/>
                  <a:pt x="230" y="883"/>
                </a:cubicBezTo>
                <a:cubicBezTo>
                  <a:pt x="234" y="876"/>
                  <a:pt x="238" y="873"/>
                  <a:pt x="240" y="870"/>
                </a:cubicBezTo>
              </a:path>
            </a:pathLst>
          </a:custGeom>
          <a:noFill/>
          <a:ln w="19050">
            <a:solidFill>
              <a:srgbClr val="FF99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11" name="Freeform 1944"/>
          <p:cNvSpPr>
            <a:spLocks/>
          </p:cNvSpPr>
          <p:nvPr/>
        </p:nvSpPr>
        <p:spPr bwMode="auto">
          <a:xfrm>
            <a:off x="2916767" y="1422401"/>
            <a:ext cx="5322756" cy="2163763"/>
          </a:xfrm>
          <a:custGeom>
            <a:avLst/>
            <a:gdLst>
              <a:gd name="T0" fmla="*/ 2147483647 w 4335"/>
              <a:gd name="T1" fmla="*/ 2147483647 h 2197"/>
              <a:gd name="T2" fmla="*/ 2147483647 w 4335"/>
              <a:gd name="T3" fmla="*/ 2147483647 h 2197"/>
              <a:gd name="T4" fmla="*/ 2147483647 w 4335"/>
              <a:gd name="T5" fmla="*/ 2147483647 h 2197"/>
              <a:gd name="T6" fmla="*/ 2147483647 w 4335"/>
              <a:gd name="T7" fmla="*/ 2147483647 h 2197"/>
              <a:gd name="T8" fmla="*/ 2147483647 w 4335"/>
              <a:gd name="T9" fmla="*/ 2147483647 h 2197"/>
              <a:gd name="T10" fmla="*/ 2147483647 w 4335"/>
              <a:gd name="T11" fmla="*/ 2147483647 h 2197"/>
              <a:gd name="T12" fmla="*/ 2147483647 w 4335"/>
              <a:gd name="T13" fmla="*/ 2147483647 h 2197"/>
              <a:gd name="T14" fmla="*/ 2147483647 w 4335"/>
              <a:gd name="T15" fmla="*/ 2147483647 h 2197"/>
              <a:gd name="T16" fmla="*/ 2147483647 w 4335"/>
              <a:gd name="T17" fmla="*/ 2147483647 h 2197"/>
              <a:gd name="T18" fmla="*/ 2147483647 w 4335"/>
              <a:gd name="T19" fmla="*/ 2147483647 h 2197"/>
              <a:gd name="T20" fmla="*/ 2147483647 w 4335"/>
              <a:gd name="T21" fmla="*/ 2147483647 h 2197"/>
              <a:gd name="T22" fmla="*/ 2147483647 w 4335"/>
              <a:gd name="T23" fmla="*/ 2147483647 h 2197"/>
              <a:gd name="T24" fmla="*/ 2147483647 w 4335"/>
              <a:gd name="T25" fmla="*/ 2147483647 h 2197"/>
              <a:gd name="T26" fmla="*/ 2147483647 w 4335"/>
              <a:gd name="T27" fmla="*/ 2147483647 h 2197"/>
              <a:gd name="T28" fmla="*/ 2147483647 w 4335"/>
              <a:gd name="T29" fmla="*/ 2147483647 h 2197"/>
              <a:gd name="T30" fmla="*/ 2147483647 w 4335"/>
              <a:gd name="T31" fmla="*/ 2147483647 h 2197"/>
              <a:gd name="T32" fmla="*/ 2147483647 w 4335"/>
              <a:gd name="T33" fmla="*/ 2147483647 h 2197"/>
              <a:gd name="T34" fmla="*/ 2147483647 w 4335"/>
              <a:gd name="T35" fmla="*/ 2147483647 h 2197"/>
              <a:gd name="T36" fmla="*/ 2147483647 w 4335"/>
              <a:gd name="T37" fmla="*/ 2147483647 h 2197"/>
              <a:gd name="T38" fmla="*/ 2147483647 w 4335"/>
              <a:gd name="T39" fmla="*/ 2147483647 h 2197"/>
              <a:gd name="T40" fmla="*/ 2147483647 w 4335"/>
              <a:gd name="T41" fmla="*/ 2147483647 h 2197"/>
              <a:gd name="T42" fmla="*/ 2147483647 w 4335"/>
              <a:gd name="T43" fmla="*/ 2147483647 h 2197"/>
              <a:gd name="T44" fmla="*/ 2147483647 w 4335"/>
              <a:gd name="T45" fmla="*/ 2147483647 h 2197"/>
              <a:gd name="T46" fmla="*/ 2147483647 w 4335"/>
              <a:gd name="T47" fmla="*/ 2147483647 h 2197"/>
              <a:gd name="T48" fmla="*/ 2147483647 w 4335"/>
              <a:gd name="T49" fmla="*/ 2147483647 h 2197"/>
              <a:gd name="T50" fmla="*/ 2147483647 w 4335"/>
              <a:gd name="T51" fmla="*/ 2147483647 h 2197"/>
              <a:gd name="T52" fmla="*/ 2147483647 w 4335"/>
              <a:gd name="T53" fmla="*/ 2147483647 h 2197"/>
              <a:gd name="T54" fmla="*/ 2147483647 w 4335"/>
              <a:gd name="T55" fmla="*/ 2147483647 h 2197"/>
              <a:gd name="T56" fmla="*/ 2147483647 w 4335"/>
              <a:gd name="T57" fmla="*/ 2147483647 h 2197"/>
              <a:gd name="T58" fmla="*/ 2147483647 w 4335"/>
              <a:gd name="T59" fmla="*/ 2147483647 h 2197"/>
              <a:gd name="T60" fmla="*/ 2147483647 w 4335"/>
              <a:gd name="T61" fmla="*/ 2147483647 h 2197"/>
              <a:gd name="T62" fmla="*/ 2147483647 w 4335"/>
              <a:gd name="T63" fmla="*/ 2147483647 h 2197"/>
              <a:gd name="T64" fmla="*/ 2147483647 w 4335"/>
              <a:gd name="T65" fmla="*/ 2147483647 h 2197"/>
              <a:gd name="T66" fmla="*/ 2147483647 w 4335"/>
              <a:gd name="T67" fmla="*/ 2147483647 h 2197"/>
              <a:gd name="T68" fmla="*/ 2147483647 w 4335"/>
              <a:gd name="T69" fmla="*/ 2147483647 h 2197"/>
              <a:gd name="T70" fmla="*/ 2147483647 w 4335"/>
              <a:gd name="T71" fmla="*/ 2147483647 h 2197"/>
              <a:gd name="T72" fmla="*/ 2147483647 w 4335"/>
              <a:gd name="T73" fmla="*/ 2147483647 h 2197"/>
              <a:gd name="T74" fmla="*/ 2147483647 w 4335"/>
              <a:gd name="T75" fmla="*/ 2147483647 h 2197"/>
              <a:gd name="T76" fmla="*/ 2147483647 w 4335"/>
              <a:gd name="T77" fmla="*/ 2147483647 h 2197"/>
              <a:gd name="T78" fmla="*/ 2147483647 w 4335"/>
              <a:gd name="T79" fmla="*/ 2147483647 h 2197"/>
              <a:gd name="T80" fmla="*/ 2147483647 w 4335"/>
              <a:gd name="T81" fmla="*/ 2147483647 h 2197"/>
              <a:gd name="T82" fmla="*/ 2147483647 w 4335"/>
              <a:gd name="T83" fmla="*/ 2147483647 h 2197"/>
              <a:gd name="T84" fmla="*/ 2147483647 w 4335"/>
              <a:gd name="T85" fmla="*/ 2147483647 h 2197"/>
              <a:gd name="T86" fmla="*/ 2147483647 w 4335"/>
              <a:gd name="T87" fmla="*/ 2147483647 h 2197"/>
              <a:gd name="T88" fmla="*/ 2147483647 w 4335"/>
              <a:gd name="T89" fmla="*/ 2147483647 h 2197"/>
              <a:gd name="T90" fmla="*/ 2147483647 w 4335"/>
              <a:gd name="T91" fmla="*/ 2147483647 h 2197"/>
              <a:gd name="T92" fmla="*/ 2147483647 w 4335"/>
              <a:gd name="T93" fmla="*/ 2147483647 h 2197"/>
              <a:gd name="T94" fmla="*/ 2147483647 w 4335"/>
              <a:gd name="T95" fmla="*/ 2147483647 h 2197"/>
              <a:gd name="T96" fmla="*/ 2147483647 w 4335"/>
              <a:gd name="T97" fmla="*/ 2147483647 h 2197"/>
              <a:gd name="T98" fmla="*/ 2147483647 w 4335"/>
              <a:gd name="T99" fmla="*/ 2147483647 h 2197"/>
              <a:gd name="T100" fmla="*/ 2147483647 w 4335"/>
              <a:gd name="T101" fmla="*/ 2147483647 h 2197"/>
              <a:gd name="T102" fmla="*/ 2147483647 w 4335"/>
              <a:gd name="T103" fmla="*/ 2147483647 h 2197"/>
              <a:gd name="T104" fmla="*/ 2147483647 w 4335"/>
              <a:gd name="T105" fmla="*/ 2147483647 h 2197"/>
              <a:gd name="T106" fmla="*/ 2147483647 w 4335"/>
              <a:gd name="T107" fmla="*/ 2147483647 h 2197"/>
              <a:gd name="T108" fmla="*/ 2147483647 w 4335"/>
              <a:gd name="T109" fmla="*/ 2147483647 h 2197"/>
              <a:gd name="T110" fmla="*/ 2147483647 w 4335"/>
              <a:gd name="T111" fmla="*/ 2147483647 h 2197"/>
              <a:gd name="T112" fmla="*/ 2147483647 w 4335"/>
              <a:gd name="T113" fmla="*/ 2147483647 h 2197"/>
              <a:gd name="T114" fmla="*/ 2147483647 w 4335"/>
              <a:gd name="T115" fmla="*/ 2147483647 h 21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335"/>
              <a:gd name="T175" fmla="*/ 0 h 2197"/>
              <a:gd name="T176" fmla="*/ 4335 w 4335"/>
              <a:gd name="T177" fmla="*/ 2197 h 219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335" h="2197">
                <a:moveTo>
                  <a:pt x="266" y="1000"/>
                </a:moveTo>
                <a:cubicBezTo>
                  <a:pt x="267" y="1003"/>
                  <a:pt x="267" y="1013"/>
                  <a:pt x="270" y="1020"/>
                </a:cubicBezTo>
                <a:cubicBezTo>
                  <a:pt x="273" y="1027"/>
                  <a:pt x="281" y="1039"/>
                  <a:pt x="287" y="1044"/>
                </a:cubicBezTo>
                <a:cubicBezTo>
                  <a:pt x="293" y="1049"/>
                  <a:pt x="292" y="1049"/>
                  <a:pt x="305" y="1048"/>
                </a:cubicBezTo>
                <a:cubicBezTo>
                  <a:pt x="318" y="1047"/>
                  <a:pt x="348" y="1035"/>
                  <a:pt x="363" y="1035"/>
                </a:cubicBezTo>
                <a:cubicBezTo>
                  <a:pt x="378" y="1035"/>
                  <a:pt x="385" y="1049"/>
                  <a:pt x="398" y="1050"/>
                </a:cubicBezTo>
                <a:cubicBezTo>
                  <a:pt x="411" y="1051"/>
                  <a:pt x="428" y="1045"/>
                  <a:pt x="443" y="1039"/>
                </a:cubicBezTo>
                <a:cubicBezTo>
                  <a:pt x="458" y="1033"/>
                  <a:pt x="474" y="1018"/>
                  <a:pt x="488" y="1015"/>
                </a:cubicBezTo>
                <a:cubicBezTo>
                  <a:pt x="502" y="1012"/>
                  <a:pt x="519" y="1016"/>
                  <a:pt x="527" y="1020"/>
                </a:cubicBezTo>
                <a:cubicBezTo>
                  <a:pt x="535" y="1024"/>
                  <a:pt x="537" y="1029"/>
                  <a:pt x="536" y="1039"/>
                </a:cubicBezTo>
                <a:cubicBezTo>
                  <a:pt x="535" y="1049"/>
                  <a:pt x="520" y="1070"/>
                  <a:pt x="519" y="1080"/>
                </a:cubicBezTo>
                <a:cubicBezTo>
                  <a:pt x="518" y="1090"/>
                  <a:pt x="524" y="1092"/>
                  <a:pt x="531" y="1102"/>
                </a:cubicBezTo>
                <a:cubicBezTo>
                  <a:pt x="538" y="1112"/>
                  <a:pt x="558" y="1132"/>
                  <a:pt x="561" y="1143"/>
                </a:cubicBezTo>
                <a:cubicBezTo>
                  <a:pt x="564" y="1154"/>
                  <a:pt x="556" y="1165"/>
                  <a:pt x="548" y="1168"/>
                </a:cubicBezTo>
                <a:cubicBezTo>
                  <a:pt x="540" y="1171"/>
                  <a:pt x="524" y="1153"/>
                  <a:pt x="515" y="1158"/>
                </a:cubicBezTo>
                <a:cubicBezTo>
                  <a:pt x="506" y="1163"/>
                  <a:pt x="497" y="1183"/>
                  <a:pt x="494" y="1197"/>
                </a:cubicBezTo>
                <a:cubicBezTo>
                  <a:pt x="491" y="1211"/>
                  <a:pt x="495" y="1233"/>
                  <a:pt x="498" y="1243"/>
                </a:cubicBezTo>
                <a:cubicBezTo>
                  <a:pt x="501" y="1253"/>
                  <a:pt x="512" y="1250"/>
                  <a:pt x="515" y="1258"/>
                </a:cubicBezTo>
                <a:cubicBezTo>
                  <a:pt x="518" y="1266"/>
                  <a:pt x="518" y="1279"/>
                  <a:pt x="515" y="1291"/>
                </a:cubicBezTo>
                <a:cubicBezTo>
                  <a:pt x="512" y="1303"/>
                  <a:pt x="499" y="1322"/>
                  <a:pt x="497" y="1333"/>
                </a:cubicBezTo>
                <a:cubicBezTo>
                  <a:pt x="495" y="1344"/>
                  <a:pt x="505" y="1355"/>
                  <a:pt x="503" y="1360"/>
                </a:cubicBezTo>
                <a:cubicBezTo>
                  <a:pt x="501" y="1365"/>
                  <a:pt x="492" y="1360"/>
                  <a:pt x="486" y="1363"/>
                </a:cubicBezTo>
                <a:cubicBezTo>
                  <a:pt x="480" y="1366"/>
                  <a:pt x="473" y="1369"/>
                  <a:pt x="468" y="1378"/>
                </a:cubicBezTo>
                <a:cubicBezTo>
                  <a:pt x="463" y="1387"/>
                  <a:pt x="460" y="1413"/>
                  <a:pt x="453" y="1416"/>
                </a:cubicBezTo>
                <a:cubicBezTo>
                  <a:pt x="446" y="1419"/>
                  <a:pt x="435" y="1396"/>
                  <a:pt x="428" y="1396"/>
                </a:cubicBezTo>
                <a:cubicBezTo>
                  <a:pt x="421" y="1396"/>
                  <a:pt x="424" y="1418"/>
                  <a:pt x="413" y="1417"/>
                </a:cubicBezTo>
                <a:cubicBezTo>
                  <a:pt x="402" y="1416"/>
                  <a:pt x="374" y="1394"/>
                  <a:pt x="362" y="1390"/>
                </a:cubicBezTo>
                <a:cubicBezTo>
                  <a:pt x="350" y="1386"/>
                  <a:pt x="347" y="1392"/>
                  <a:pt x="342" y="1393"/>
                </a:cubicBezTo>
                <a:cubicBezTo>
                  <a:pt x="337" y="1394"/>
                  <a:pt x="333" y="1389"/>
                  <a:pt x="329" y="1399"/>
                </a:cubicBezTo>
                <a:cubicBezTo>
                  <a:pt x="325" y="1409"/>
                  <a:pt x="313" y="1440"/>
                  <a:pt x="320" y="1455"/>
                </a:cubicBezTo>
                <a:cubicBezTo>
                  <a:pt x="327" y="1470"/>
                  <a:pt x="361" y="1477"/>
                  <a:pt x="372" y="1489"/>
                </a:cubicBezTo>
                <a:cubicBezTo>
                  <a:pt x="383" y="1501"/>
                  <a:pt x="374" y="1518"/>
                  <a:pt x="386" y="1528"/>
                </a:cubicBezTo>
                <a:cubicBezTo>
                  <a:pt x="398" y="1538"/>
                  <a:pt x="432" y="1560"/>
                  <a:pt x="446" y="1552"/>
                </a:cubicBezTo>
                <a:cubicBezTo>
                  <a:pt x="460" y="1544"/>
                  <a:pt x="459" y="1488"/>
                  <a:pt x="468" y="1480"/>
                </a:cubicBezTo>
                <a:cubicBezTo>
                  <a:pt x="477" y="1472"/>
                  <a:pt x="484" y="1505"/>
                  <a:pt x="498" y="1501"/>
                </a:cubicBezTo>
                <a:cubicBezTo>
                  <a:pt x="512" y="1497"/>
                  <a:pt x="543" y="1475"/>
                  <a:pt x="551" y="1458"/>
                </a:cubicBezTo>
                <a:cubicBezTo>
                  <a:pt x="559" y="1441"/>
                  <a:pt x="541" y="1414"/>
                  <a:pt x="545" y="1401"/>
                </a:cubicBezTo>
                <a:cubicBezTo>
                  <a:pt x="549" y="1388"/>
                  <a:pt x="568" y="1387"/>
                  <a:pt x="575" y="1381"/>
                </a:cubicBezTo>
                <a:cubicBezTo>
                  <a:pt x="582" y="1375"/>
                  <a:pt x="579" y="1372"/>
                  <a:pt x="588" y="1366"/>
                </a:cubicBezTo>
                <a:cubicBezTo>
                  <a:pt x="597" y="1360"/>
                  <a:pt x="622" y="1359"/>
                  <a:pt x="633" y="1345"/>
                </a:cubicBezTo>
                <a:cubicBezTo>
                  <a:pt x="644" y="1331"/>
                  <a:pt x="647" y="1293"/>
                  <a:pt x="654" y="1279"/>
                </a:cubicBezTo>
                <a:cubicBezTo>
                  <a:pt x="661" y="1265"/>
                  <a:pt x="673" y="1271"/>
                  <a:pt x="677" y="1263"/>
                </a:cubicBezTo>
                <a:cubicBezTo>
                  <a:pt x="681" y="1255"/>
                  <a:pt x="673" y="1233"/>
                  <a:pt x="678" y="1230"/>
                </a:cubicBezTo>
                <a:cubicBezTo>
                  <a:pt x="683" y="1227"/>
                  <a:pt x="695" y="1242"/>
                  <a:pt x="704" y="1243"/>
                </a:cubicBezTo>
                <a:cubicBezTo>
                  <a:pt x="713" y="1244"/>
                  <a:pt x="724" y="1235"/>
                  <a:pt x="732" y="1235"/>
                </a:cubicBezTo>
                <a:cubicBezTo>
                  <a:pt x="738" y="1237"/>
                  <a:pt x="747" y="1235"/>
                  <a:pt x="751" y="1240"/>
                </a:cubicBezTo>
                <a:cubicBezTo>
                  <a:pt x="758" y="1248"/>
                  <a:pt x="761" y="1269"/>
                  <a:pt x="761" y="1269"/>
                </a:cubicBezTo>
                <a:cubicBezTo>
                  <a:pt x="780" y="1264"/>
                  <a:pt x="790" y="1257"/>
                  <a:pt x="809" y="1264"/>
                </a:cubicBezTo>
                <a:cubicBezTo>
                  <a:pt x="817" y="1287"/>
                  <a:pt x="824" y="1289"/>
                  <a:pt x="847" y="1283"/>
                </a:cubicBezTo>
                <a:cubicBezTo>
                  <a:pt x="857" y="1269"/>
                  <a:pt x="886" y="1249"/>
                  <a:pt x="886" y="1249"/>
                </a:cubicBezTo>
                <a:cubicBezTo>
                  <a:pt x="904" y="1279"/>
                  <a:pt x="916" y="1293"/>
                  <a:pt x="943" y="1312"/>
                </a:cubicBezTo>
                <a:cubicBezTo>
                  <a:pt x="948" y="1310"/>
                  <a:pt x="954" y="1310"/>
                  <a:pt x="958" y="1307"/>
                </a:cubicBezTo>
                <a:cubicBezTo>
                  <a:pt x="962" y="1304"/>
                  <a:pt x="962" y="1295"/>
                  <a:pt x="967" y="1293"/>
                </a:cubicBezTo>
                <a:cubicBezTo>
                  <a:pt x="977" y="1288"/>
                  <a:pt x="990" y="1290"/>
                  <a:pt x="1001" y="1288"/>
                </a:cubicBezTo>
                <a:cubicBezTo>
                  <a:pt x="1019" y="1268"/>
                  <a:pt x="1018" y="1264"/>
                  <a:pt x="996" y="1249"/>
                </a:cubicBezTo>
                <a:cubicBezTo>
                  <a:pt x="981" y="1226"/>
                  <a:pt x="971" y="1220"/>
                  <a:pt x="963" y="1192"/>
                </a:cubicBezTo>
                <a:cubicBezTo>
                  <a:pt x="960" y="1158"/>
                  <a:pt x="947" y="1126"/>
                  <a:pt x="977" y="1105"/>
                </a:cubicBezTo>
                <a:cubicBezTo>
                  <a:pt x="1009" y="1116"/>
                  <a:pt x="975" y="1100"/>
                  <a:pt x="996" y="1125"/>
                </a:cubicBezTo>
                <a:cubicBezTo>
                  <a:pt x="1002" y="1132"/>
                  <a:pt x="1017" y="1136"/>
                  <a:pt x="1025" y="1139"/>
                </a:cubicBezTo>
                <a:cubicBezTo>
                  <a:pt x="1044" y="1132"/>
                  <a:pt x="1043" y="1122"/>
                  <a:pt x="1054" y="1105"/>
                </a:cubicBezTo>
                <a:cubicBezTo>
                  <a:pt x="1052" y="1084"/>
                  <a:pt x="1054" y="1063"/>
                  <a:pt x="1049" y="1043"/>
                </a:cubicBezTo>
                <a:cubicBezTo>
                  <a:pt x="1046" y="1033"/>
                  <a:pt x="1026" y="1032"/>
                  <a:pt x="1020" y="1029"/>
                </a:cubicBezTo>
                <a:cubicBezTo>
                  <a:pt x="999" y="1020"/>
                  <a:pt x="980" y="1011"/>
                  <a:pt x="958" y="1005"/>
                </a:cubicBezTo>
                <a:cubicBezTo>
                  <a:pt x="955" y="1000"/>
                  <a:pt x="947" y="996"/>
                  <a:pt x="948" y="990"/>
                </a:cubicBezTo>
                <a:cubicBezTo>
                  <a:pt x="951" y="977"/>
                  <a:pt x="1005" y="972"/>
                  <a:pt x="1011" y="971"/>
                </a:cubicBezTo>
                <a:cubicBezTo>
                  <a:pt x="1004" y="951"/>
                  <a:pt x="993" y="934"/>
                  <a:pt x="987" y="913"/>
                </a:cubicBezTo>
                <a:cubicBezTo>
                  <a:pt x="997" y="850"/>
                  <a:pt x="1058" y="857"/>
                  <a:pt x="1111" y="851"/>
                </a:cubicBezTo>
                <a:cubicBezTo>
                  <a:pt x="1140" y="836"/>
                  <a:pt x="1144" y="837"/>
                  <a:pt x="1179" y="841"/>
                </a:cubicBezTo>
                <a:cubicBezTo>
                  <a:pt x="1190" y="840"/>
                  <a:pt x="1203" y="844"/>
                  <a:pt x="1212" y="837"/>
                </a:cubicBezTo>
                <a:cubicBezTo>
                  <a:pt x="1220" y="831"/>
                  <a:pt x="1222" y="808"/>
                  <a:pt x="1222" y="808"/>
                </a:cubicBezTo>
                <a:cubicBezTo>
                  <a:pt x="1216" y="769"/>
                  <a:pt x="1233" y="711"/>
                  <a:pt x="1198" y="688"/>
                </a:cubicBezTo>
                <a:cubicBezTo>
                  <a:pt x="1166" y="692"/>
                  <a:pt x="1152" y="687"/>
                  <a:pt x="1135" y="712"/>
                </a:cubicBezTo>
                <a:cubicBezTo>
                  <a:pt x="1132" y="722"/>
                  <a:pt x="1131" y="736"/>
                  <a:pt x="1116" y="736"/>
                </a:cubicBezTo>
                <a:cubicBezTo>
                  <a:pt x="1106" y="736"/>
                  <a:pt x="1097" y="729"/>
                  <a:pt x="1087" y="726"/>
                </a:cubicBezTo>
                <a:cubicBezTo>
                  <a:pt x="1082" y="724"/>
                  <a:pt x="1073" y="721"/>
                  <a:pt x="1073" y="721"/>
                </a:cubicBezTo>
                <a:cubicBezTo>
                  <a:pt x="1055" y="728"/>
                  <a:pt x="1046" y="731"/>
                  <a:pt x="1039" y="750"/>
                </a:cubicBezTo>
                <a:cubicBezTo>
                  <a:pt x="1024" y="745"/>
                  <a:pt x="1012" y="736"/>
                  <a:pt x="996" y="731"/>
                </a:cubicBezTo>
                <a:cubicBezTo>
                  <a:pt x="972" y="724"/>
                  <a:pt x="948" y="720"/>
                  <a:pt x="924" y="712"/>
                </a:cubicBezTo>
                <a:cubicBezTo>
                  <a:pt x="912" y="676"/>
                  <a:pt x="897" y="713"/>
                  <a:pt x="867" y="693"/>
                </a:cubicBezTo>
                <a:cubicBezTo>
                  <a:pt x="856" y="620"/>
                  <a:pt x="879" y="631"/>
                  <a:pt x="843" y="621"/>
                </a:cubicBezTo>
                <a:cubicBezTo>
                  <a:pt x="838" y="606"/>
                  <a:pt x="833" y="592"/>
                  <a:pt x="828" y="577"/>
                </a:cubicBezTo>
                <a:cubicBezTo>
                  <a:pt x="826" y="572"/>
                  <a:pt x="823" y="563"/>
                  <a:pt x="823" y="563"/>
                </a:cubicBezTo>
                <a:cubicBezTo>
                  <a:pt x="833" y="506"/>
                  <a:pt x="836" y="490"/>
                  <a:pt x="891" y="472"/>
                </a:cubicBezTo>
                <a:cubicBezTo>
                  <a:pt x="916" y="454"/>
                  <a:pt x="932" y="429"/>
                  <a:pt x="963" y="419"/>
                </a:cubicBezTo>
                <a:cubicBezTo>
                  <a:pt x="979" y="395"/>
                  <a:pt x="997" y="366"/>
                  <a:pt x="1020" y="347"/>
                </a:cubicBezTo>
                <a:cubicBezTo>
                  <a:pt x="1035" y="335"/>
                  <a:pt x="1033" y="338"/>
                  <a:pt x="1049" y="333"/>
                </a:cubicBezTo>
                <a:cubicBezTo>
                  <a:pt x="1059" y="330"/>
                  <a:pt x="1078" y="323"/>
                  <a:pt x="1078" y="323"/>
                </a:cubicBezTo>
                <a:cubicBezTo>
                  <a:pt x="1129" y="286"/>
                  <a:pt x="1168" y="261"/>
                  <a:pt x="1227" y="241"/>
                </a:cubicBezTo>
                <a:cubicBezTo>
                  <a:pt x="1255" y="227"/>
                  <a:pt x="1253" y="249"/>
                  <a:pt x="1258" y="245"/>
                </a:cubicBezTo>
                <a:cubicBezTo>
                  <a:pt x="1265" y="241"/>
                  <a:pt x="1265" y="222"/>
                  <a:pt x="1269" y="216"/>
                </a:cubicBezTo>
                <a:cubicBezTo>
                  <a:pt x="1273" y="212"/>
                  <a:pt x="1280" y="209"/>
                  <a:pt x="1285" y="207"/>
                </a:cubicBezTo>
                <a:cubicBezTo>
                  <a:pt x="1328" y="189"/>
                  <a:pt x="1344" y="172"/>
                  <a:pt x="1391" y="166"/>
                </a:cubicBezTo>
                <a:cubicBezTo>
                  <a:pt x="1407" y="155"/>
                  <a:pt x="1416" y="149"/>
                  <a:pt x="1432" y="138"/>
                </a:cubicBezTo>
                <a:cubicBezTo>
                  <a:pt x="1455" y="102"/>
                  <a:pt x="1471" y="114"/>
                  <a:pt x="1505" y="93"/>
                </a:cubicBezTo>
                <a:cubicBezTo>
                  <a:pt x="1527" y="80"/>
                  <a:pt x="1540" y="67"/>
                  <a:pt x="1563" y="59"/>
                </a:cubicBezTo>
                <a:cubicBezTo>
                  <a:pt x="1579" y="48"/>
                  <a:pt x="1602" y="24"/>
                  <a:pt x="1620" y="16"/>
                </a:cubicBezTo>
                <a:cubicBezTo>
                  <a:pt x="1629" y="12"/>
                  <a:pt x="1639" y="9"/>
                  <a:pt x="1649" y="6"/>
                </a:cubicBezTo>
                <a:cubicBezTo>
                  <a:pt x="1654" y="4"/>
                  <a:pt x="1663" y="1"/>
                  <a:pt x="1663" y="1"/>
                </a:cubicBezTo>
                <a:cubicBezTo>
                  <a:pt x="1678" y="4"/>
                  <a:pt x="1696" y="0"/>
                  <a:pt x="1707" y="11"/>
                </a:cubicBezTo>
                <a:cubicBezTo>
                  <a:pt x="1710" y="14"/>
                  <a:pt x="1708" y="21"/>
                  <a:pt x="1711" y="25"/>
                </a:cubicBezTo>
                <a:cubicBezTo>
                  <a:pt x="1715" y="30"/>
                  <a:pt x="1741" y="43"/>
                  <a:pt x="1745" y="45"/>
                </a:cubicBezTo>
                <a:cubicBezTo>
                  <a:pt x="1803" y="39"/>
                  <a:pt x="1851" y="34"/>
                  <a:pt x="1908" y="54"/>
                </a:cubicBezTo>
                <a:cubicBezTo>
                  <a:pt x="1918" y="83"/>
                  <a:pt x="1937" y="92"/>
                  <a:pt x="1966" y="97"/>
                </a:cubicBezTo>
                <a:cubicBezTo>
                  <a:pt x="1969" y="107"/>
                  <a:pt x="1970" y="117"/>
                  <a:pt x="1975" y="126"/>
                </a:cubicBezTo>
                <a:cubicBezTo>
                  <a:pt x="1981" y="136"/>
                  <a:pt x="1995" y="155"/>
                  <a:pt x="1995" y="155"/>
                </a:cubicBezTo>
                <a:cubicBezTo>
                  <a:pt x="2000" y="171"/>
                  <a:pt x="2010" y="182"/>
                  <a:pt x="2014" y="198"/>
                </a:cubicBezTo>
                <a:cubicBezTo>
                  <a:pt x="2017" y="212"/>
                  <a:pt x="2023" y="241"/>
                  <a:pt x="2023" y="241"/>
                </a:cubicBezTo>
                <a:cubicBezTo>
                  <a:pt x="2018" y="266"/>
                  <a:pt x="2013" y="267"/>
                  <a:pt x="1990" y="275"/>
                </a:cubicBezTo>
                <a:cubicBezTo>
                  <a:pt x="1983" y="284"/>
                  <a:pt x="1972" y="289"/>
                  <a:pt x="1966" y="299"/>
                </a:cubicBezTo>
                <a:cubicBezTo>
                  <a:pt x="1943" y="337"/>
                  <a:pt x="1996" y="329"/>
                  <a:pt x="1967" y="339"/>
                </a:cubicBezTo>
                <a:cubicBezTo>
                  <a:pt x="1957" y="353"/>
                  <a:pt x="1938" y="338"/>
                  <a:pt x="1947" y="354"/>
                </a:cubicBezTo>
                <a:cubicBezTo>
                  <a:pt x="1953" y="364"/>
                  <a:pt x="1956" y="390"/>
                  <a:pt x="1956" y="390"/>
                </a:cubicBezTo>
                <a:cubicBezTo>
                  <a:pt x="1949" y="410"/>
                  <a:pt x="1940" y="407"/>
                  <a:pt x="1923" y="419"/>
                </a:cubicBezTo>
                <a:cubicBezTo>
                  <a:pt x="1909" y="473"/>
                  <a:pt x="1910" y="489"/>
                  <a:pt x="1859" y="507"/>
                </a:cubicBezTo>
                <a:cubicBezTo>
                  <a:pt x="1849" y="534"/>
                  <a:pt x="1829" y="536"/>
                  <a:pt x="1855" y="553"/>
                </a:cubicBezTo>
                <a:cubicBezTo>
                  <a:pt x="1861" y="572"/>
                  <a:pt x="1869" y="588"/>
                  <a:pt x="1855" y="611"/>
                </a:cubicBezTo>
                <a:cubicBezTo>
                  <a:pt x="1847" y="624"/>
                  <a:pt x="1827" y="603"/>
                  <a:pt x="1814" y="611"/>
                </a:cubicBezTo>
                <a:cubicBezTo>
                  <a:pt x="1740" y="607"/>
                  <a:pt x="1720" y="603"/>
                  <a:pt x="1687" y="649"/>
                </a:cubicBezTo>
                <a:cubicBezTo>
                  <a:pt x="1682" y="670"/>
                  <a:pt x="1669" y="668"/>
                  <a:pt x="1654" y="683"/>
                </a:cubicBezTo>
                <a:cubicBezTo>
                  <a:pt x="1640" y="723"/>
                  <a:pt x="1682" y="777"/>
                  <a:pt x="1695" y="817"/>
                </a:cubicBezTo>
                <a:cubicBezTo>
                  <a:pt x="1699" y="844"/>
                  <a:pt x="1713" y="837"/>
                  <a:pt x="1706" y="849"/>
                </a:cubicBezTo>
                <a:cubicBezTo>
                  <a:pt x="1699" y="861"/>
                  <a:pt x="1668" y="875"/>
                  <a:pt x="1651" y="889"/>
                </a:cubicBezTo>
                <a:cubicBezTo>
                  <a:pt x="1625" y="928"/>
                  <a:pt x="1644" y="906"/>
                  <a:pt x="1605" y="932"/>
                </a:cubicBezTo>
                <a:cubicBezTo>
                  <a:pt x="1600" y="935"/>
                  <a:pt x="1584" y="992"/>
                  <a:pt x="1584" y="992"/>
                </a:cubicBezTo>
                <a:cubicBezTo>
                  <a:pt x="1572" y="1035"/>
                  <a:pt x="1599" y="1011"/>
                  <a:pt x="1612" y="1047"/>
                </a:cubicBezTo>
                <a:cubicBezTo>
                  <a:pt x="1615" y="1075"/>
                  <a:pt x="1631" y="1093"/>
                  <a:pt x="1634" y="1107"/>
                </a:cubicBezTo>
                <a:cubicBezTo>
                  <a:pt x="1637" y="1121"/>
                  <a:pt x="1630" y="1121"/>
                  <a:pt x="1629" y="1131"/>
                </a:cubicBezTo>
                <a:cubicBezTo>
                  <a:pt x="1631" y="1140"/>
                  <a:pt x="1623" y="1160"/>
                  <a:pt x="1629" y="1167"/>
                </a:cubicBezTo>
                <a:cubicBezTo>
                  <a:pt x="1639" y="1179"/>
                  <a:pt x="1617" y="1188"/>
                  <a:pt x="1630" y="1197"/>
                </a:cubicBezTo>
                <a:cubicBezTo>
                  <a:pt x="1631" y="1208"/>
                  <a:pt x="1608" y="1224"/>
                  <a:pt x="1612" y="1235"/>
                </a:cubicBezTo>
                <a:cubicBezTo>
                  <a:pt x="1616" y="1246"/>
                  <a:pt x="1640" y="1267"/>
                  <a:pt x="1654" y="1264"/>
                </a:cubicBezTo>
                <a:cubicBezTo>
                  <a:pt x="1673" y="1257"/>
                  <a:pt x="1677" y="1221"/>
                  <a:pt x="1696" y="1215"/>
                </a:cubicBezTo>
                <a:cubicBezTo>
                  <a:pt x="1716" y="1219"/>
                  <a:pt x="1742" y="1252"/>
                  <a:pt x="1759" y="1264"/>
                </a:cubicBezTo>
                <a:cubicBezTo>
                  <a:pt x="1771" y="1298"/>
                  <a:pt x="1792" y="1299"/>
                  <a:pt x="1824" y="1304"/>
                </a:cubicBezTo>
                <a:cubicBezTo>
                  <a:pt x="1829" y="1306"/>
                  <a:pt x="1865" y="1318"/>
                  <a:pt x="1870" y="1317"/>
                </a:cubicBezTo>
                <a:cubicBezTo>
                  <a:pt x="1880" y="1316"/>
                  <a:pt x="1899" y="1307"/>
                  <a:pt x="1899" y="1307"/>
                </a:cubicBezTo>
                <a:cubicBezTo>
                  <a:pt x="1909" y="1291"/>
                  <a:pt x="1929" y="1281"/>
                  <a:pt x="1934" y="1263"/>
                </a:cubicBezTo>
                <a:cubicBezTo>
                  <a:pt x="1936" y="1249"/>
                  <a:pt x="1930" y="1244"/>
                  <a:pt x="1956" y="1227"/>
                </a:cubicBezTo>
                <a:cubicBezTo>
                  <a:pt x="1964" y="1215"/>
                  <a:pt x="1971" y="1185"/>
                  <a:pt x="1956" y="1170"/>
                </a:cubicBezTo>
                <a:cubicBezTo>
                  <a:pt x="1948" y="1162"/>
                  <a:pt x="1908" y="1163"/>
                  <a:pt x="1908" y="1163"/>
                </a:cubicBezTo>
                <a:cubicBezTo>
                  <a:pt x="1904" y="1153"/>
                  <a:pt x="1907" y="1087"/>
                  <a:pt x="1898" y="1081"/>
                </a:cubicBezTo>
                <a:cubicBezTo>
                  <a:pt x="1887" y="1074"/>
                  <a:pt x="1832" y="1107"/>
                  <a:pt x="1819" y="1103"/>
                </a:cubicBezTo>
                <a:cubicBezTo>
                  <a:pt x="1807" y="1100"/>
                  <a:pt x="1799" y="1077"/>
                  <a:pt x="1800" y="1067"/>
                </a:cubicBezTo>
                <a:cubicBezTo>
                  <a:pt x="1801" y="1057"/>
                  <a:pt x="1823" y="1058"/>
                  <a:pt x="1827" y="1043"/>
                </a:cubicBezTo>
                <a:cubicBezTo>
                  <a:pt x="1825" y="1021"/>
                  <a:pt x="1827" y="998"/>
                  <a:pt x="1822" y="976"/>
                </a:cubicBezTo>
                <a:cubicBezTo>
                  <a:pt x="1819" y="965"/>
                  <a:pt x="1809" y="957"/>
                  <a:pt x="1803" y="947"/>
                </a:cubicBezTo>
                <a:cubicBezTo>
                  <a:pt x="1800" y="942"/>
                  <a:pt x="1764" y="932"/>
                  <a:pt x="1764" y="932"/>
                </a:cubicBezTo>
                <a:cubicBezTo>
                  <a:pt x="1757" y="912"/>
                  <a:pt x="1789" y="888"/>
                  <a:pt x="1779" y="870"/>
                </a:cubicBezTo>
                <a:cubicBezTo>
                  <a:pt x="1773" y="860"/>
                  <a:pt x="1759" y="841"/>
                  <a:pt x="1759" y="841"/>
                </a:cubicBezTo>
                <a:cubicBezTo>
                  <a:pt x="1758" y="836"/>
                  <a:pt x="1756" y="832"/>
                  <a:pt x="1755" y="827"/>
                </a:cubicBezTo>
                <a:cubicBezTo>
                  <a:pt x="1753" y="817"/>
                  <a:pt x="1752" y="807"/>
                  <a:pt x="1750" y="798"/>
                </a:cubicBezTo>
                <a:cubicBezTo>
                  <a:pt x="1747" y="788"/>
                  <a:pt x="1743" y="779"/>
                  <a:pt x="1740" y="769"/>
                </a:cubicBezTo>
                <a:cubicBezTo>
                  <a:pt x="1738" y="764"/>
                  <a:pt x="1735" y="755"/>
                  <a:pt x="1735" y="755"/>
                </a:cubicBezTo>
                <a:cubicBezTo>
                  <a:pt x="1747" y="721"/>
                  <a:pt x="1745" y="708"/>
                  <a:pt x="1779" y="697"/>
                </a:cubicBezTo>
                <a:cubicBezTo>
                  <a:pt x="1795" y="703"/>
                  <a:pt x="1806" y="712"/>
                  <a:pt x="1822" y="717"/>
                </a:cubicBezTo>
                <a:cubicBezTo>
                  <a:pt x="1833" y="698"/>
                  <a:pt x="1829" y="685"/>
                  <a:pt x="1851" y="678"/>
                </a:cubicBezTo>
                <a:cubicBezTo>
                  <a:pt x="1873" y="714"/>
                  <a:pt x="1872" y="687"/>
                  <a:pt x="1884" y="673"/>
                </a:cubicBezTo>
                <a:cubicBezTo>
                  <a:pt x="1891" y="664"/>
                  <a:pt x="1904" y="661"/>
                  <a:pt x="1913" y="654"/>
                </a:cubicBezTo>
                <a:cubicBezTo>
                  <a:pt x="1917" y="685"/>
                  <a:pt x="1917" y="697"/>
                  <a:pt x="1932" y="721"/>
                </a:cubicBezTo>
                <a:cubicBezTo>
                  <a:pt x="1923" y="747"/>
                  <a:pt x="1930" y="731"/>
                  <a:pt x="1908" y="765"/>
                </a:cubicBezTo>
                <a:cubicBezTo>
                  <a:pt x="1902" y="774"/>
                  <a:pt x="1869" y="793"/>
                  <a:pt x="1869" y="793"/>
                </a:cubicBezTo>
                <a:cubicBezTo>
                  <a:pt x="1867" y="797"/>
                  <a:pt x="1863" y="817"/>
                  <a:pt x="1872" y="817"/>
                </a:cubicBezTo>
                <a:cubicBezTo>
                  <a:pt x="1881" y="817"/>
                  <a:pt x="1917" y="786"/>
                  <a:pt x="1922" y="791"/>
                </a:cubicBezTo>
                <a:cubicBezTo>
                  <a:pt x="1927" y="796"/>
                  <a:pt x="1898" y="842"/>
                  <a:pt x="1903" y="846"/>
                </a:cubicBezTo>
                <a:cubicBezTo>
                  <a:pt x="1927" y="838"/>
                  <a:pt x="1922" y="821"/>
                  <a:pt x="1951" y="813"/>
                </a:cubicBezTo>
                <a:cubicBezTo>
                  <a:pt x="1954" y="818"/>
                  <a:pt x="1977" y="801"/>
                  <a:pt x="1977" y="807"/>
                </a:cubicBezTo>
                <a:cubicBezTo>
                  <a:pt x="1977" y="817"/>
                  <a:pt x="1951" y="856"/>
                  <a:pt x="1951" y="856"/>
                </a:cubicBezTo>
                <a:cubicBezTo>
                  <a:pt x="1953" y="861"/>
                  <a:pt x="1951" y="869"/>
                  <a:pt x="1956" y="870"/>
                </a:cubicBezTo>
                <a:cubicBezTo>
                  <a:pt x="1968" y="871"/>
                  <a:pt x="1990" y="861"/>
                  <a:pt x="1990" y="861"/>
                </a:cubicBezTo>
                <a:cubicBezTo>
                  <a:pt x="2013" y="863"/>
                  <a:pt x="2048" y="869"/>
                  <a:pt x="2071" y="861"/>
                </a:cubicBezTo>
                <a:cubicBezTo>
                  <a:pt x="2082" y="857"/>
                  <a:pt x="2100" y="841"/>
                  <a:pt x="2100" y="841"/>
                </a:cubicBezTo>
                <a:cubicBezTo>
                  <a:pt x="2106" y="825"/>
                  <a:pt x="2108" y="829"/>
                  <a:pt x="2100" y="813"/>
                </a:cubicBezTo>
                <a:cubicBezTo>
                  <a:pt x="2094" y="800"/>
                  <a:pt x="2093" y="769"/>
                  <a:pt x="2098" y="767"/>
                </a:cubicBezTo>
                <a:cubicBezTo>
                  <a:pt x="2105" y="764"/>
                  <a:pt x="2111" y="777"/>
                  <a:pt x="2119" y="779"/>
                </a:cubicBezTo>
                <a:cubicBezTo>
                  <a:pt x="2124" y="780"/>
                  <a:pt x="2131" y="786"/>
                  <a:pt x="2136" y="787"/>
                </a:cubicBezTo>
                <a:cubicBezTo>
                  <a:pt x="2158" y="781"/>
                  <a:pt x="2149" y="778"/>
                  <a:pt x="2163" y="798"/>
                </a:cubicBezTo>
                <a:cubicBezTo>
                  <a:pt x="2156" y="818"/>
                  <a:pt x="2146" y="820"/>
                  <a:pt x="2129" y="832"/>
                </a:cubicBezTo>
                <a:cubicBezTo>
                  <a:pt x="2132" y="866"/>
                  <a:pt x="2123" y="902"/>
                  <a:pt x="2163" y="889"/>
                </a:cubicBezTo>
                <a:cubicBezTo>
                  <a:pt x="2174" y="872"/>
                  <a:pt x="2182" y="866"/>
                  <a:pt x="2201" y="861"/>
                </a:cubicBezTo>
                <a:cubicBezTo>
                  <a:pt x="2214" y="862"/>
                  <a:pt x="2227" y="861"/>
                  <a:pt x="2239" y="865"/>
                </a:cubicBezTo>
                <a:cubicBezTo>
                  <a:pt x="2250" y="869"/>
                  <a:pt x="2257" y="882"/>
                  <a:pt x="2268" y="885"/>
                </a:cubicBezTo>
                <a:cubicBezTo>
                  <a:pt x="2273" y="886"/>
                  <a:pt x="2278" y="888"/>
                  <a:pt x="2283" y="889"/>
                </a:cubicBezTo>
                <a:cubicBezTo>
                  <a:pt x="2311" y="883"/>
                  <a:pt x="2297" y="887"/>
                  <a:pt x="2331" y="875"/>
                </a:cubicBezTo>
                <a:cubicBezTo>
                  <a:pt x="2336" y="873"/>
                  <a:pt x="2345" y="870"/>
                  <a:pt x="2345" y="870"/>
                </a:cubicBezTo>
                <a:cubicBezTo>
                  <a:pt x="2364" y="816"/>
                  <a:pt x="2338" y="821"/>
                  <a:pt x="2398" y="813"/>
                </a:cubicBezTo>
                <a:cubicBezTo>
                  <a:pt x="2422" y="774"/>
                  <a:pt x="2391" y="818"/>
                  <a:pt x="2422" y="793"/>
                </a:cubicBezTo>
                <a:cubicBezTo>
                  <a:pt x="2426" y="790"/>
                  <a:pt x="2426" y="782"/>
                  <a:pt x="2431" y="779"/>
                </a:cubicBezTo>
                <a:cubicBezTo>
                  <a:pt x="2443" y="772"/>
                  <a:pt x="2461" y="769"/>
                  <a:pt x="2475" y="765"/>
                </a:cubicBezTo>
                <a:cubicBezTo>
                  <a:pt x="2496" y="758"/>
                  <a:pt x="2512" y="747"/>
                  <a:pt x="2532" y="741"/>
                </a:cubicBezTo>
                <a:cubicBezTo>
                  <a:pt x="2566" y="746"/>
                  <a:pt x="2578" y="746"/>
                  <a:pt x="2590" y="779"/>
                </a:cubicBezTo>
                <a:cubicBezTo>
                  <a:pt x="2594" y="813"/>
                  <a:pt x="2614" y="865"/>
                  <a:pt x="2571" y="880"/>
                </a:cubicBezTo>
                <a:cubicBezTo>
                  <a:pt x="2564" y="890"/>
                  <a:pt x="2565" y="907"/>
                  <a:pt x="2558" y="917"/>
                </a:cubicBezTo>
                <a:cubicBezTo>
                  <a:pt x="2555" y="922"/>
                  <a:pt x="2521" y="922"/>
                  <a:pt x="2526" y="926"/>
                </a:cubicBezTo>
                <a:cubicBezTo>
                  <a:pt x="2527" y="932"/>
                  <a:pt x="2552" y="959"/>
                  <a:pt x="2563" y="956"/>
                </a:cubicBezTo>
                <a:cubicBezTo>
                  <a:pt x="2574" y="953"/>
                  <a:pt x="2585" y="919"/>
                  <a:pt x="2595" y="909"/>
                </a:cubicBezTo>
                <a:cubicBezTo>
                  <a:pt x="2601" y="900"/>
                  <a:pt x="2614" y="897"/>
                  <a:pt x="2623" y="894"/>
                </a:cubicBezTo>
                <a:cubicBezTo>
                  <a:pt x="2641" y="898"/>
                  <a:pt x="2644" y="903"/>
                  <a:pt x="2662" y="894"/>
                </a:cubicBezTo>
                <a:cubicBezTo>
                  <a:pt x="2672" y="889"/>
                  <a:pt x="2691" y="875"/>
                  <a:pt x="2691" y="875"/>
                </a:cubicBezTo>
                <a:cubicBezTo>
                  <a:pt x="2704" y="896"/>
                  <a:pt x="2704" y="914"/>
                  <a:pt x="2724" y="928"/>
                </a:cubicBezTo>
                <a:cubicBezTo>
                  <a:pt x="2732" y="926"/>
                  <a:pt x="2740" y="925"/>
                  <a:pt x="2748" y="923"/>
                </a:cubicBezTo>
                <a:cubicBezTo>
                  <a:pt x="2753" y="922"/>
                  <a:pt x="2762" y="923"/>
                  <a:pt x="2763" y="918"/>
                </a:cubicBezTo>
                <a:cubicBezTo>
                  <a:pt x="2764" y="908"/>
                  <a:pt x="2753" y="889"/>
                  <a:pt x="2753" y="889"/>
                </a:cubicBezTo>
                <a:cubicBezTo>
                  <a:pt x="2758" y="886"/>
                  <a:pt x="2761" y="880"/>
                  <a:pt x="2767" y="880"/>
                </a:cubicBezTo>
                <a:cubicBezTo>
                  <a:pt x="2773" y="880"/>
                  <a:pt x="2776" y="890"/>
                  <a:pt x="2782" y="889"/>
                </a:cubicBezTo>
                <a:cubicBezTo>
                  <a:pt x="2793" y="886"/>
                  <a:pt x="2811" y="870"/>
                  <a:pt x="2811" y="870"/>
                </a:cubicBezTo>
                <a:cubicBezTo>
                  <a:pt x="2830" y="902"/>
                  <a:pt x="2803" y="925"/>
                  <a:pt x="2787" y="952"/>
                </a:cubicBezTo>
                <a:cubicBezTo>
                  <a:pt x="2794" y="993"/>
                  <a:pt x="2806" y="983"/>
                  <a:pt x="2839" y="971"/>
                </a:cubicBezTo>
                <a:cubicBezTo>
                  <a:pt x="2844" y="974"/>
                  <a:pt x="2848" y="981"/>
                  <a:pt x="2854" y="981"/>
                </a:cubicBezTo>
                <a:cubicBezTo>
                  <a:pt x="2864" y="981"/>
                  <a:pt x="2883" y="971"/>
                  <a:pt x="2883" y="971"/>
                </a:cubicBezTo>
                <a:cubicBezTo>
                  <a:pt x="2909" y="976"/>
                  <a:pt x="2917" y="978"/>
                  <a:pt x="2931" y="1000"/>
                </a:cubicBezTo>
                <a:cubicBezTo>
                  <a:pt x="2953" y="992"/>
                  <a:pt x="2953" y="970"/>
                  <a:pt x="2974" y="957"/>
                </a:cubicBezTo>
                <a:cubicBezTo>
                  <a:pt x="2979" y="920"/>
                  <a:pt x="2985" y="893"/>
                  <a:pt x="3017" y="870"/>
                </a:cubicBezTo>
                <a:cubicBezTo>
                  <a:pt x="3045" y="876"/>
                  <a:pt x="3051" y="873"/>
                  <a:pt x="3065" y="899"/>
                </a:cubicBezTo>
                <a:cubicBezTo>
                  <a:pt x="3075" y="897"/>
                  <a:pt x="3077" y="915"/>
                  <a:pt x="3086" y="911"/>
                </a:cubicBezTo>
                <a:cubicBezTo>
                  <a:pt x="3107" y="901"/>
                  <a:pt x="3091" y="870"/>
                  <a:pt x="3123" y="861"/>
                </a:cubicBezTo>
                <a:cubicBezTo>
                  <a:pt x="3154" y="868"/>
                  <a:pt x="3151" y="893"/>
                  <a:pt x="3161" y="923"/>
                </a:cubicBezTo>
                <a:cubicBezTo>
                  <a:pt x="3163" y="928"/>
                  <a:pt x="3170" y="927"/>
                  <a:pt x="3175" y="928"/>
                </a:cubicBezTo>
                <a:cubicBezTo>
                  <a:pt x="3191" y="931"/>
                  <a:pt x="3207" y="931"/>
                  <a:pt x="3223" y="933"/>
                </a:cubicBezTo>
                <a:cubicBezTo>
                  <a:pt x="3237" y="946"/>
                  <a:pt x="3253" y="958"/>
                  <a:pt x="3267" y="971"/>
                </a:cubicBezTo>
                <a:cubicBezTo>
                  <a:pt x="3279" y="986"/>
                  <a:pt x="3292" y="1004"/>
                  <a:pt x="3305" y="1017"/>
                </a:cubicBezTo>
                <a:cubicBezTo>
                  <a:pt x="3318" y="1030"/>
                  <a:pt x="3332" y="1044"/>
                  <a:pt x="3346" y="1048"/>
                </a:cubicBezTo>
                <a:cubicBezTo>
                  <a:pt x="3365" y="1062"/>
                  <a:pt x="3377" y="1038"/>
                  <a:pt x="3389" y="1041"/>
                </a:cubicBezTo>
                <a:cubicBezTo>
                  <a:pt x="3398" y="1043"/>
                  <a:pt x="3394" y="1056"/>
                  <a:pt x="3399" y="1060"/>
                </a:cubicBezTo>
                <a:cubicBezTo>
                  <a:pt x="3404" y="1064"/>
                  <a:pt x="3420" y="1060"/>
                  <a:pt x="3420" y="1067"/>
                </a:cubicBezTo>
                <a:cubicBezTo>
                  <a:pt x="3428" y="1089"/>
                  <a:pt x="3414" y="1094"/>
                  <a:pt x="3396" y="1105"/>
                </a:cubicBezTo>
                <a:cubicBezTo>
                  <a:pt x="3391" y="1115"/>
                  <a:pt x="3405" y="1108"/>
                  <a:pt x="3411" y="1110"/>
                </a:cubicBezTo>
                <a:cubicBezTo>
                  <a:pt x="3417" y="1112"/>
                  <a:pt x="3428" y="1110"/>
                  <a:pt x="3435" y="1120"/>
                </a:cubicBezTo>
                <a:cubicBezTo>
                  <a:pt x="3444" y="1125"/>
                  <a:pt x="3442" y="1168"/>
                  <a:pt x="3454" y="1171"/>
                </a:cubicBezTo>
                <a:cubicBezTo>
                  <a:pt x="3461" y="1173"/>
                  <a:pt x="3469" y="1138"/>
                  <a:pt x="3478" y="1133"/>
                </a:cubicBezTo>
                <a:cubicBezTo>
                  <a:pt x="3487" y="1128"/>
                  <a:pt x="3502" y="1147"/>
                  <a:pt x="3509" y="1141"/>
                </a:cubicBezTo>
                <a:cubicBezTo>
                  <a:pt x="3541" y="1130"/>
                  <a:pt x="3499" y="1127"/>
                  <a:pt x="3521" y="1096"/>
                </a:cubicBezTo>
                <a:cubicBezTo>
                  <a:pt x="3553" y="1107"/>
                  <a:pt x="3552" y="1111"/>
                  <a:pt x="3588" y="1101"/>
                </a:cubicBezTo>
                <a:cubicBezTo>
                  <a:pt x="3602" y="1103"/>
                  <a:pt x="3617" y="1102"/>
                  <a:pt x="3627" y="1115"/>
                </a:cubicBezTo>
                <a:cubicBezTo>
                  <a:pt x="3646" y="1138"/>
                  <a:pt x="3612" y="1123"/>
                  <a:pt x="3646" y="1134"/>
                </a:cubicBezTo>
                <a:cubicBezTo>
                  <a:pt x="3650" y="1142"/>
                  <a:pt x="3668" y="1153"/>
                  <a:pt x="3667" y="1163"/>
                </a:cubicBezTo>
                <a:cubicBezTo>
                  <a:pt x="3666" y="1173"/>
                  <a:pt x="3647" y="1183"/>
                  <a:pt x="3641" y="1192"/>
                </a:cubicBezTo>
                <a:cubicBezTo>
                  <a:pt x="3637" y="1201"/>
                  <a:pt x="3631" y="1221"/>
                  <a:pt x="3631" y="1221"/>
                </a:cubicBezTo>
                <a:cubicBezTo>
                  <a:pt x="3639" y="1244"/>
                  <a:pt x="3629" y="1269"/>
                  <a:pt x="3655" y="1278"/>
                </a:cubicBezTo>
                <a:cubicBezTo>
                  <a:pt x="3663" y="1302"/>
                  <a:pt x="3655" y="1315"/>
                  <a:pt x="3646" y="1336"/>
                </a:cubicBezTo>
                <a:cubicBezTo>
                  <a:pt x="3642" y="1345"/>
                  <a:pt x="3636" y="1365"/>
                  <a:pt x="3636" y="1365"/>
                </a:cubicBezTo>
                <a:cubicBezTo>
                  <a:pt x="3644" y="1404"/>
                  <a:pt x="3651" y="1424"/>
                  <a:pt x="3656" y="1421"/>
                </a:cubicBezTo>
                <a:cubicBezTo>
                  <a:pt x="3659" y="1426"/>
                  <a:pt x="3668" y="1443"/>
                  <a:pt x="3672" y="1447"/>
                </a:cubicBezTo>
                <a:cubicBezTo>
                  <a:pt x="3676" y="1451"/>
                  <a:pt x="3688" y="1459"/>
                  <a:pt x="3691" y="1463"/>
                </a:cubicBezTo>
                <a:cubicBezTo>
                  <a:pt x="3698" y="1471"/>
                  <a:pt x="3714" y="1483"/>
                  <a:pt x="3723" y="1489"/>
                </a:cubicBezTo>
                <a:cubicBezTo>
                  <a:pt x="3740" y="1500"/>
                  <a:pt x="3790" y="1501"/>
                  <a:pt x="3814" y="1509"/>
                </a:cubicBezTo>
                <a:cubicBezTo>
                  <a:pt x="3853" y="1495"/>
                  <a:pt x="3869" y="1468"/>
                  <a:pt x="3900" y="1446"/>
                </a:cubicBezTo>
                <a:cubicBezTo>
                  <a:pt x="3909" y="1420"/>
                  <a:pt x="3916" y="1394"/>
                  <a:pt x="3939" y="1379"/>
                </a:cubicBezTo>
                <a:cubicBezTo>
                  <a:pt x="3954" y="1402"/>
                  <a:pt x="3954" y="1434"/>
                  <a:pt x="3982" y="1446"/>
                </a:cubicBezTo>
                <a:cubicBezTo>
                  <a:pt x="4022" y="1463"/>
                  <a:pt x="3999" y="1447"/>
                  <a:pt x="4025" y="1465"/>
                </a:cubicBezTo>
                <a:cubicBezTo>
                  <a:pt x="4058" y="1478"/>
                  <a:pt x="4129" y="1491"/>
                  <a:pt x="4154" y="1504"/>
                </a:cubicBezTo>
                <a:cubicBezTo>
                  <a:pt x="4179" y="1517"/>
                  <a:pt x="4171" y="1529"/>
                  <a:pt x="4175" y="1542"/>
                </a:cubicBezTo>
                <a:cubicBezTo>
                  <a:pt x="4179" y="1555"/>
                  <a:pt x="4171" y="1571"/>
                  <a:pt x="4178" y="1585"/>
                </a:cubicBezTo>
                <a:cubicBezTo>
                  <a:pt x="4185" y="1599"/>
                  <a:pt x="4206" y="1618"/>
                  <a:pt x="4217" y="1629"/>
                </a:cubicBezTo>
                <a:cubicBezTo>
                  <a:pt x="4228" y="1640"/>
                  <a:pt x="4227" y="1655"/>
                  <a:pt x="4242" y="1653"/>
                </a:cubicBezTo>
                <a:cubicBezTo>
                  <a:pt x="4257" y="1651"/>
                  <a:pt x="4294" y="1618"/>
                  <a:pt x="4307" y="1618"/>
                </a:cubicBezTo>
                <a:cubicBezTo>
                  <a:pt x="4320" y="1618"/>
                  <a:pt x="4322" y="1644"/>
                  <a:pt x="4323" y="1656"/>
                </a:cubicBezTo>
                <a:cubicBezTo>
                  <a:pt x="4324" y="1668"/>
                  <a:pt x="4316" y="1683"/>
                  <a:pt x="4313" y="1692"/>
                </a:cubicBezTo>
                <a:cubicBezTo>
                  <a:pt x="4310" y="1701"/>
                  <a:pt x="4303" y="1701"/>
                  <a:pt x="4304" y="1710"/>
                </a:cubicBezTo>
                <a:cubicBezTo>
                  <a:pt x="4305" y="1719"/>
                  <a:pt x="4311" y="1735"/>
                  <a:pt x="4316" y="1746"/>
                </a:cubicBezTo>
                <a:cubicBezTo>
                  <a:pt x="4321" y="1757"/>
                  <a:pt x="4335" y="1766"/>
                  <a:pt x="4334" y="1777"/>
                </a:cubicBezTo>
                <a:cubicBezTo>
                  <a:pt x="4333" y="1788"/>
                  <a:pt x="4319" y="1803"/>
                  <a:pt x="4311" y="1813"/>
                </a:cubicBezTo>
                <a:cubicBezTo>
                  <a:pt x="4303" y="1823"/>
                  <a:pt x="4298" y="1830"/>
                  <a:pt x="4286" y="1837"/>
                </a:cubicBezTo>
                <a:cubicBezTo>
                  <a:pt x="4274" y="1844"/>
                  <a:pt x="4241" y="1848"/>
                  <a:pt x="4236" y="1858"/>
                </a:cubicBezTo>
                <a:cubicBezTo>
                  <a:pt x="4231" y="1868"/>
                  <a:pt x="4251" y="1887"/>
                  <a:pt x="4257" y="1899"/>
                </a:cubicBezTo>
                <a:cubicBezTo>
                  <a:pt x="4263" y="1911"/>
                  <a:pt x="4268" y="1914"/>
                  <a:pt x="4271" y="1927"/>
                </a:cubicBezTo>
                <a:cubicBezTo>
                  <a:pt x="4274" y="1940"/>
                  <a:pt x="4281" y="1975"/>
                  <a:pt x="4274" y="1978"/>
                </a:cubicBezTo>
                <a:cubicBezTo>
                  <a:pt x="4267" y="1981"/>
                  <a:pt x="4241" y="1953"/>
                  <a:pt x="4229" y="1942"/>
                </a:cubicBezTo>
                <a:cubicBezTo>
                  <a:pt x="4217" y="1931"/>
                  <a:pt x="4212" y="1923"/>
                  <a:pt x="4202" y="1914"/>
                </a:cubicBezTo>
                <a:cubicBezTo>
                  <a:pt x="4192" y="1905"/>
                  <a:pt x="4183" y="1889"/>
                  <a:pt x="4166" y="1885"/>
                </a:cubicBezTo>
                <a:cubicBezTo>
                  <a:pt x="4149" y="1881"/>
                  <a:pt x="4118" y="1887"/>
                  <a:pt x="4098" y="1887"/>
                </a:cubicBezTo>
                <a:cubicBezTo>
                  <a:pt x="4078" y="1887"/>
                  <a:pt x="4060" y="1880"/>
                  <a:pt x="4047" y="1882"/>
                </a:cubicBezTo>
                <a:cubicBezTo>
                  <a:pt x="4034" y="1884"/>
                  <a:pt x="4023" y="1895"/>
                  <a:pt x="4019" y="1902"/>
                </a:cubicBezTo>
                <a:cubicBezTo>
                  <a:pt x="4015" y="1909"/>
                  <a:pt x="4019" y="1915"/>
                  <a:pt x="4022" y="1926"/>
                </a:cubicBezTo>
                <a:cubicBezTo>
                  <a:pt x="4025" y="1937"/>
                  <a:pt x="4034" y="1953"/>
                  <a:pt x="4038" y="1969"/>
                </a:cubicBezTo>
                <a:cubicBezTo>
                  <a:pt x="4042" y="1985"/>
                  <a:pt x="4044" y="2005"/>
                  <a:pt x="4046" y="2023"/>
                </a:cubicBezTo>
                <a:cubicBezTo>
                  <a:pt x="4048" y="2041"/>
                  <a:pt x="4051" y="2060"/>
                  <a:pt x="4050" y="2077"/>
                </a:cubicBezTo>
                <a:cubicBezTo>
                  <a:pt x="4049" y="2094"/>
                  <a:pt x="4046" y="2117"/>
                  <a:pt x="4038" y="2125"/>
                </a:cubicBezTo>
                <a:cubicBezTo>
                  <a:pt x="4030" y="2133"/>
                  <a:pt x="4019" y="2127"/>
                  <a:pt x="4001" y="2128"/>
                </a:cubicBezTo>
                <a:cubicBezTo>
                  <a:pt x="3983" y="2129"/>
                  <a:pt x="3948" y="2125"/>
                  <a:pt x="3930" y="2130"/>
                </a:cubicBezTo>
                <a:cubicBezTo>
                  <a:pt x="3912" y="2135"/>
                  <a:pt x="3909" y="2153"/>
                  <a:pt x="3891" y="2158"/>
                </a:cubicBezTo>
                <a:cubicBezTo>
                  <a:pt x="3873" y="2163"/>
                  <a:pt x="3834" y="2164"/>
                  <a:pt x="3819" y="2161"/>
                </a:cubicBezTo>
                <a:cubicBezTo>
                  <a:pt x="3804" y="2158"/>
                  <a:pt x="3796" y="2145"/>
                  <a:pt x="3798" y="2137"/>
                </a:cubicBezTo>
                <a:cubicBezTo>
                  <a:pt x="3800" y="2129"/>
                  <a:pt x="3821" y="2124"/>
                  <a:pt x="3830" y="2113"/>
                </a:cubicBezTo>
                <a:cubicBezTo>
                  <a:pt x="3839" y="2102"/>
                  <a:pt x="3865" y="2089"/>
                  <a:pt x="3855" y="2071"/>
                </a:cubicBezTo>
                <a:cubicBezTo>
                  <a:pt x="3845" y="2053"/>
                  <a:pt x="3784" y="2023"/>
                  <a:pt x="3770" y="2002"/>
                </a:cubicBezTo>
                <a:cubicBezTo>
                  <a:pt x="3756" y="1981"/>
                  <a:pt x="3767" y="1963"/>
                  <a:pt x="3770" y="1947"/>
                </a:cubicBezTo>
                <a:cubicBezTo>
                  <a:pt x="3773" y="1931"/>
                  <a:pt x="3786" y="1916"/>
                  <a:pt x="3789" y="1906"/>
                </a:cubicBezTo>
                <a:cubicBezTo>
                  <a:pt x="3792" y="1896"/>
                  <a:pt x="3788" y="1889"/>
                  <a:pt x="3786" y="1884"/>
                </a:cubicBezTo>
                <a:cubicBezTo>
                  <a:pt x="3784" y="1879"/>
                  <a:pt x="3781" y="1878"/>
                  <a:pt x="3774" y="1875"/>
                </a:cubicBezTo>
                <a:cubicBezTo>
                  <a:pt x="3767" y="1872"/>
                  <a:pt x="3750" y="1870"/>
                  <a:pt x="3743" y="1866"/>
                </a:cubicBezTo>
                <a:cubicBezTo>
                  <a:pt x="3736" y="1862"/>
                  <a:pt x="3743" y="1857"/>
                  <a:pt x="3734" y="1851"/>
                </a:cubicBezTo>
                <a:cubicBezTo>
                  <a:pt x="3725" y="1845"/>
                  <a:pt x="3699" y="1838"/>
                  <a:pt x="3690" y="1831"/>
                </a:cubicBezTo>
                <a:cubicBezTo>
                  <a:pt x="3681" y="1824"/>
                  <a:pt x="3677" y="1819"/>
                  <a:pt x="3677" y="1809"/>
                </a:cubicBezTo>
                <a:cubicBezTo>
                  <a:pt x="3677" y="1799"/>
                  <a:pt x="3690" y="1779"/>
                  <a:pt x="3692" y="1771"/>
                </a:cubicBezTo>
                <a:cubicBezTo>
                  <a:pt x="3694" y="1763"/>
                  <a:pt x="3695" y="1764"/>
                  <a:pt x="3690" y="1758"/>
                </a:cubicBezTo>
                <a:cubicBezTo>
                  <a:pt x="3685" y="1752"/>
                  <a:pt x="3669" y="1745"/>
                  <a:pt x="3662" y="1737"/>
                </a:cubicBezTo>
                <a:cubicBezTo>
                  <a:pt x="3655" y="1729"/>
                  <a:pt x="3651" y="1724"/>
                  <a:pt x="3647" y="1708"/>
                </a:cubicBezTo>
                <a:cubicBezTo>
                  <a:pt x="3643" y="1692"/>
                  <a:pt x="3643" y="1649"/>
                  <a:pt x="3635" y="1642"/>
                </a:cubicBezTo>
                <a:cubicBezTo>
                  <a:pt x="3627" y="1635"/>
                  <a:pt x="3615" y="1659"/>
                  <a:pt x="3599" y="1663"/>
                </a:cubicBezTo>
                <a:cubicBezTo>
                  <a:pt x="3583" y="1667"/>
                  <a:pt x="3552" y="1673"/>
                  <a:pt x="3536" y="1669"/>
                </a:cubicBezTo>
                <a:cubicBezTo>
                  <a:pt x="3520" y="1665"/>
                  <a:pt x="3507" y="1634"/>
                  <a:pt x="3500" y="1641"/>
                </a:cubicBezTo>
                <a:cubicBezTo>
                  <a:pt x="3493" y="1648"/>
                  <a:pt x="3499" y="1696"/>
                  <a:pt x="3495" y="1710"/>
                </a:cubicBezTo>
                <a:cubicBezTo>
                  <a:pt x="3491" y="1724"/>
                  <a:pt x="3480" y="1715"/>
                  <a:pt x="3476" y="1726"/>
                </a:cubicBezTo>
                <a:cubicBezTo>
                  <a:pt x="3472" y="1737"/>
                  <a:pt x="3475" y="1759"/>
                  <a:pt x="3473" y="1777"/>
                </a:cubicBezTo>
                <a:cubicBezTo>
                  <a:pt x="3471" y="1795"/>
                  <a:pt x="3468" y="1819"/>
                  <a:pt x="3461" y="1833"/>
                </a:cubicBezTo>
                <a:cubicBezTo>
                  <a:pt x="3454" y="1847"/>
                  <a:pt x="3435" y="1854"/>
                  <a:pt x="3429" y="1863"/>
                </a:cubicBezTo>
                <a:cubicBezTo>
                  <a:pt x="3423" y="1872"/>
                  <a:pt x="3420" y="1872"/>
                  <a:pt x="3422" y="1885"/>
                </a:cubicBezTo>
                <a:cubicBezTo>
                  <a:pt x="3424" y="1898"/>
                  <a:pt x="3438" y="1927"/>
                  <a:pt x="3443" y="1944"/>
                </a:cubicBezTo>
                <a:cubicBezTo>
                  <a:pt x="3448" y="1961"/>
                  <a:pt x="3452" y="1978"/>
                  <a:pt x="3450" y="1989"/>
                </a:cubicBezTo>
                <a:cubicBezTo>
                  <a:pt x="3448" y="2000"/>
                  <a:pt x="3438" y="1999"/>
                  <a:pt x="3431" y="2013"/>
                </a:cubicBezTo>
                <a:cubicBezTo>
                  <a:pt x="3424" y="2027"/>
                  <a:pt x="3419" y="2072"/>
                  <a:pt x="3410" y="2073"/>
                </a:cubicBezTo>
                <a:cubicBezTo>
                  <a:pt x="3401" y="2074"/>
                  <a:pt x="3388" y="2028"/>
                  <a:pt x="3377" y="2019"/>
                </a:cubicBezTo>
                <a:cubicBezTo>
                  <a:pt x="3366" y="2010"/>
                  <a:pt x="3351" y="2015"/>
                  <a:pt x="3341" y="2019"/>
                </a:cubicBezTo>
                <a:cubicBezTo>
                  <a:pt x="3331" y="2023"/>
                  <a:pt x="3324" y="2031"/>
                  <a:pt x="3315" y="2044"/>
                </a:cubicBezTo>
                <a:cubicBezTo>
                  <a:pt x="3306" y="2057"/>
                  <a:pt x="3296" y="2092"/>
                  <a:pt x="3286" y="2099"/>
                </a:cubicBezTo>
                <a:cubicBezTo>
                  <a:pt x="3276" y="2106"/>
                  <a:pt x="3265" y="2089"/>
                  <a:pt x="3255" y="2084"/>
                </a:cubicBezTo>
                <a:cubicBezTo>
                  <a:pt x="3245" y="2079"/>
                  <a:pt x="3237" y="2074"/>
                  <a:pt x="3227" y="2068"/>
                </a:cubicBezTo>
                <a:cubicBezTo>
                  <a:pt x="3217" y="2062"/>
                  <a:pt x="3205" y="2054"/>
                  <a:pt x="3194" y="2049"/>
                </a:cubicBezTo>
                <a:cubicBezTo>
                  <a:pt x="3183" y="2044"/>
                  <a:pt x="3176" y="2039"/>
                  <a:pt x="3161" y="2035"/>
                </a:cubicBezTo>
                <a:cubicBezTo>
                  <a:pt x="3146" y="2031"/>
                  <a:pt x="3119" y="2034"/>
                  <a:pt x="3102" y="2028"/>
                </a:cubicBezTo>
                <a:cubicBezTo>
                  <a:pt x="3085" y="2022"/>
                  <a:pt x="3070" y="2009"/>
                  <a:pt x="3057" y="2001"/>
                </a:cubicBezTo>
                <a:cubicBezTo>
                  <a:pt x="3044" y="1993"/>
                  <a:pt x="3029" y="1984"/>
                  <a:pt x="3021" y="1977"/>
                </a:cubicBezTo>
                <a:cubicBezTo>
                  <a:pt x="3013" y="1970"/>
                  <a:pt x="3013" y="1961"/>
                  <a:pt x="3008" y="1959"/>
                </a:cubicBezTo>
                <a:cubicBezTo>
                  <a:pt x="3003" y="1957"/>
                  <a:pt x="3001" y="1964"/>
                  <a:pt x="2993" y="1963"/>
                </a:cubicBezTo>
                <a:cubicBezTo>
                  <a:pt x="2985" y="1962"/>
                  <a:pt x="2971" y="1964"/>
                  <a:pt x="2960" y="1954"/>
                </a:cubicBezTo>
                <a:cubicBezTo>
                  <a:pt x="2949" y="1944"/>
                  <a:pt x="2937" y="1915"/>
                  <a:pt x="2930" y="1903"/>
                </a:cubicBezTo>
                <a:cubicBezTo>
                  <a:pt x="2923" y="1891"/>
                  <a:pt x="2923" y="1884"/>
                  <a:pt x="2919" y="1879"/>
                </a:cubicBezTo>
                <a:cubicBezTo>
                  <a:pt x="2915" y="1874"/>
                  <a:pt x="2908" y="1877"/>
                  <a:pt x="2903" y="1872"/>
                </a:cubicBezTo>
                <a:cubicBezTo>
                  <a:pt x="2898" y="1867"/>
                  <a:pt x="2897" y="1864"/>
                  <a:pt x="2889" y="1848"/>
                </a:cubicBezTo>
                <a:cubicBezTo>
                  <a:pt x="2881" y="1832"/>
                  <a:pt x="2872" y="1775"/>
                  <a:pt x="2856" y="1773"/>
                </a:cubicBezTo>
                <a:cubicBezTo>
                  <a:pt x="2840" y="1771"/>
                  <a:pt x="2806" y="1822"/>
                  <a:pt x="2790" y="1834"/>
                </a:cubicBezTo>
                <a:cubicBezTo>
                  <a:pt x="2774" y="1846"/>
                  <a:pt x="2768" y="1838"/>
                  <a:pt x="2762" y="1843"/>
                </a:cubicBezTo>
                <a:cubicBezTo>
                  <a:pt x="2756" y="1848"/>
                  <a:pt x="2757" y="1860"/>
                  <a:pt x="2751" y="1864"/>
                </a:cubicBezTo>
                <a:cubicBezTo>
                  <a:pt x="2745" y="1868"/>
                  <a:pt x="2735" y="1863"/>
                  <a:pt x="2727" y="1867"/>
                </a:cubicBezTo>
                <a:cubicBezTo>
                  <a:pt x="2719" y="1871"/>
                  <a:pt x="2711" y="1887"/>
                  <a:pt x="2703" y="1890"/>
                </a:cubicBezTo>
                <a:cubicBezTo>
                  <a:pt x="2695" y="1893"/>
                  <a:pt x="2684" y="1889"/>
                  <a:pt x="2676" y="1887"/>
                </a:cubicBezTo>
                <a:cubicBezTo>
                  <a:pt x="2668" y="1885"/>
                  <a:pt x="2660" y="1882"/>
                  <a:pt x="2654" y="1875"/>
                </a:cubicBezTo>
                <a:cubicBezTo>
                  <a:pt x="2648" y="1868"/>
                  <a:pt x="2642" y="1854"/>
                  <a:pt x="2639" y="1845"/>
                </a:cubicBezTo>
                <a:cubicBezTo>
                  <a:pt x="2636" y="1836"/>
                  <a:pt x="2635" y="1830"/>
                  <a:pt x="2634" y="1819"/>
                </a:cubicBezTo>
                <a:cubicBezTo>
                  <a:pt x="2633" y="1808"/>
                  <a:pt x="2633" y="1795"/>
                  <a:pt x="2634" y="1777"/>
                </a:cubicBezTo>
                <a:cubicBezTo>
                  <a:pt x="2635" y="1759"/>
                  <a:pt x="2642" y="1733"/>
                  <a:pt x="2642" y="1712"/>
                </a:cubicBezTo>
                <a:cubicBezTo>
                  <a:pt x="2642" y="1691"/>
                  <a:pt x="2635" y="1663"/>
                  <a:pt x="2631" y="1650"/>
                </a:cubicBezTo>
                <a:cubicBezTo>
                  <a:pt x="2627" y="1637"/>
                  <a:pt x="2631" y="1635"/>
                  <a:pt x="2619" y="1632"/>
                </a:cubicBezTo>
                <a:cubicBezTo>
                  <a:pt x="2607" y="1629"/>
                  <a:pt x="2572" y="1632"/>
                  <a:pt x="2559" y="1629"/>
                </a:cubicBezTo>
                <a:cubicBezTo>
                  <a:pt x="2546" y="1626"/>
                  <a:pt x="2544" y="1625"/>
                  <a:pt x="2538" y="1611"/>
                </a:cubicBezTo>
                <a:cubicBezTo>
                  <a:pt x="2532" y="1597"/>
                  <a:pt x="2528" y="1563"/>
                  <a:pt x="2520" y="1545"/>
                </a:cubicBezTo>
                <a:cubicBezTo>
                  <a:pt x="2512" y="1527"/>
                  <a:pt x="2501" y="1509"/>
                  <a:pt x="2492" y="1501"/>
                </a:cubicBezTo>
                <a:cubicBezTo>
                  <a:pt x="2483" y="1493"/>
                  <a:pt x="2475" y="1494"/>
                  <a:pt x="2469" y="1495"/>
                </a:cubicBezTo>
                <a:cubicBezTo>
                  <a:pt x="2463" y="1496"/>
                  <a:pt x="2459" y="1500"/>
                  <a:pt x="2455" y="1507"/>
                </a:cubicBezTo>
                <a:cubicBezTo>
                  <a:pt x="2451" y="1514"/>
                  <a:pt x="2451" y="1530"/>
                  <a:pt x="2447" y="1539"/>
                </a:cubicBezTo>
                <a:cubicBezTo>
                  <a:pt x="2443" y="1548"/>
                  <a:pt x="2445" y="1563"/>
                  <a:pt x="2433" y="1563"/>
                </a:cubicBezTo>
                <a:cubicBezTo>
                  <a:pt x="2421" y="1563"/>
                  <a:pt x="2390" y="1540"/>
                  <a:pt x="2377" y="1536"/>
                </a:cubicBezTo>
                <a:cubicBezTo>
                  <a:pt x="2364" y="1532"/>
                  <a:pt x="2358" y="1531"/>
                  <a:pt x="2354" y="1541"/>
                </a:cubicBezTo>
                <a:cubicBezTo>
                  <a:pt x="2350" y="1551"/>
                  <a:pt x="2353" y="1583"/>
                  <a:pt x="2351" y="1597"/>
                </a:cubicBezTo>
                <a:cubicBezTo>
                  <a:pt x="2349" y="1611"/>
                  <a:pt x="2344" y="1615"/>
                  <a:pt x="2341" y="1623"/>
                </a:cubicBezTo>
                <a:cubicBezTo>
                  <a:pt x="2338" y="1631"/>
                  <a:pt x="2334" y="1638"/>
                  <a:pt x="2331" y="1648"/>
                </a:cubicBezTo>
                <a:cubicBezTo>
                  <a:pt x="2328" y="1658"/>
                  <a:pt x="2327" y="1668"/>
                  <a:pt x="2322" y="1681"/>
                </a:cubicBezTo>
                <a:cubicBezTo>
                  <a:pt x="2317" y="1694"/>
                  <a:pt x="2311" y="1714"/>
                  <a:pt x="2301" y="1725"/>
                </a:cubicBezTo>
                <a:cubicBezTo>
                  <a:pt x="2291" y="1736"/>
                  <a:pt x="2273" y="1743"/>
                  <a:pt x="2261" y="1750"/>
                </a:cubicBezTo>
                <a:cubicBezTo>
                  <a:pt x="2249" y="1757"/>
                  <a:pt x="2243" y="1757"/>
                  <a:pt x="2231" y="1767"/>
                </a:cubicBezTo>
                <a:cubicBezTo>
                  <a:pt x="2219" y="1777"/>
                  <a:pt x="2200" y="1803"/>
                  <a:pt x="2187" y="1810"/>
                </a:cubicBezTo>
                <a:cubicBezTo>
                  <a:pt x="2174" y="1817"/>
                  <a:pt x="2161" y="1808"/>
                  <a:pt x="2154" y="1810"/>
                </a:cubicBezTo>
                <a:cubicBezTo>
                  <a:pt x="2147" y="1812"/>
                  <a:pt x="2150" y="1821"/>
                  <a:pt x="2145" y="1824"/>
                </a:cubicBezTo>
                <a:cubicBezTo>
                  <a:pt x="2140" y="1827"/>
                  <a:pt x="2132" y="1824"/>
                  <a:pt x="2123" y="1827"/>
                </a:cubicBezTo>
                <a:cubicBezTo>
                  <a:pt x="2114" y="1830"/>
                  <a:pt x="2101" y="1837"/>
                  <a:pt x="2093" y="1840"/>
                </a:cubicBezTo>
                <a:cubicBezTo>
                  <a:pt x="2085" y="1843"/>
                  <a:pt x="2085" y="1841"/>
                  <a:pt x="2075" y="1842"/>
                </a:cubicBezTo>
                <a:cubicBezTo>
                  <a:pt x="2065" y="1843"/>
                  <a:pt x="2047" y="1847"/>
                  <a:pt x="2034" y="1845"/>
                </a:cubicBezTo>
                <a:cubicBezTo>
                  <a:pt x="2021" y="1843"/>
                  <a:pt x="2008" y="1837"/>
                  <a:pt x="1998" y="1830"/>
                </a:cubicBezTo>
                <a:cubicBezTo>
                  <a:pt x="1988" y="1823"/>
                  <a:pt x="1980" y="1813"/>
                  <a:pt x="1974" y="1806"/>
                </a:cubicBezTo>
                <a:cubicBezTo>
                  <a:pt x="1968" y="1799"/>
                  <a:pt x="1969" y="1791"/>
                  <a:pt x="1961" y="1785"/>
                </a:cubicBezTo>
                <a:cubicBezTo>
                  <a:pt x="1953" y="1779"/>
                  <a:pt x="1938" y="1774"/>
                  <a:pt x="1928" y="1768"/>
                </a:cubicBezTo>
                <a:cubicBezTo>
                  <a:pt x="1918" y="1762"/>
                  <a:pt x="1911" y="1752"/>
                  <a:pt x="1899" y="1747"/>
                </a:cubicBezTo>
                <a:cubicBezTo>
                  <a:pt x="1887" y="1742"/>
                  <a:pt x="1865" y="1743"/>
                  <a:pt x="1853" y="1740"/>
                </a:cubicBezTo>
                <a:cubicBezTo>
                  <a:pt x="1841" y="1737"/>
                  <a:pt x="1837" y="1731"/>
                  <a:pt x="1827" y="1728"/>
                </a:cubicBezTo>
                <a:cubicBezTo>
                  <a:pt x="1817" y="1725"/>
                  <a:pt x="1809" y="1723"/>
                  <a:pt x="1791" y="1722"/>
                </a:cubicBezTo>
                <a:cubicBezTo>
                  <a:pt x="1773" y="1721"/>
                  <a:pt x="1743" y="1716"/>
                  <a:pt x="1721" y="1723"/>
                </a:cubicBezTo>
                <a:cubicBezTo>
                  <a:pt x="1699" y="1730"/>
                  <a:pt x="1676" y="1757"/>
                  <a:pt x="1658" y="1764"/>
                </a:cubicBezTo>
                <a:cubicBezTo>
                  <a:pt x="1640" y="1771"/>
                  <a:pt x="1629" y="1758"/>
                  <a:pt x="1611" y="1765"/>
                </a:cubicBezTo>
                <a:cubicBezTo>
                  <a:pt x="1593" y="1772"/>
                  <a:pt x="1564" y="1805"/>
                  <a:pt x="1550" y="1804"/>
                </a:cubicBezTo>
                <a:cubicBezTo>
                  <a:pt x="1536" y="1803"/>
                  <a:pt x="1539" y="1771"/>
                  <a:pt x="1527" y="1762"/>
                </a:cubicBezTo>
                <a:cubicBezTo>
                  <a:pt x="1515" y="1753"/>
                  <a:pt x="1491" y="1747"/>
                  <a:pt x="1481" y="1747"/>
                </a:cubicBezTo>
                <a:cubicBezTo>
                  <a:pt x="1471" y="1747"/>
                  <a:pt x="1469" y="1746"/>
                  <a:pt x="1464" y="1759"/>
                </a:cubicBezTo>
                <a:cubicBezTo>
                  <a:pt x="1459" y="1772"/>
                  <a:pt x="1451" y="1813"/>
                  <a:pt x="1448" y="1828"/>
                </a:cubicBezTo>
                <a:cubicBezTo>
                  <a:pt x="1445" y="1843"/>
                  <a:pt x="1448" y="1842"/>
                  <a:pt x="1446" y="1849"/>
                </a:cubicBezTo>
                <a:cubicBezTo>
                  <a:pt x="1444" y="1856"/>
                  <a:pt x="1441" y="1865"/>
                  <a:pt x="1436" y="1872"/>
                </a:cubicBezTo>
                <a:cubicBezTo>
                  <a:pt x="1431" y="1879"/>
                  <a:pt x="1422" y="1875"/>
                  <a:pt x="1416" y="1890"/>
                </a:cubicBezTo>
                <a:cubicBezTo>
                  <a:pt x="1410" y="1905"/>
                  <a:pt x="1412" y="1952"/>
                  <a:pt x="1398" y="1963"/>
                </a:cubicBezTo>
                <a:cubicBezTo>
                  <a:pt x="1384" y="1974"/>
                  <a:pt x="1347" y="1955"/>
                  <a:pt x="1332" y="1954"/>
                </a:cubicBezTo>
                <a:cubicBezTo>
                  <a:pt x="1317" y="1953"/>
                  <a:pt x="1316" y="1962"/>
                  <a:pt x="1305" y="1954"/>
                </a:cubicBezTo>
                <a:cubicBezTo>
                  <a:pt x="1294" y="1946"/>
                  <a:pt x="1279" y="1912"/>
                  <a:pt x="1268" y="1903"/>
                </a:cubicBezTo>
                <a:cubicBezTo>
                  <a:pt x="1257" y="1894"/>
                  <a:pt x="1252" y="1908"/>
                  <a:pt x="1241" y="1902"/>
                </a:cubicBezTo>
                <a:cubicBezTo>
                  <a:pt x="1230" y="1896"/>
                  <a:pt x="1216" y="1868"/>
                  <a:pt x="1199" y="1864"/>
                </a:cubicBezTo>
                <a:cubicBezTo>
                  <a:pt x="1182" y="1860"/>
                  <a:pt x="1158" y="1878"/>
                  <a:pt x="1136" y="1878"/>
                </a:cubicBezTo>
                <a:cubicBezTo>
                  <a:pt x="1114" y="1878"/>
                  <a:pt x="1081" y="1855"/>
                  <a:pt x="1068" y="1864"/>
                </a:cubicBezTo>
                <a:cubicBezTo>
                  <a:pt x="1055" y="1873"/>
                  <a:pt x="1062" y="1917"/>
                  <a:pt x="1059" y="1933"/>
                </a:cubicBezTo>
                <a:cubicBezTo>
                  <a:pt x="1056" y="1949"/>
                  <a:pt x="1058" y="1957"/>
                  <a:pt x="1052" y="1963"/>
                </a:cubicBezTo>
                <a:cubicBezTo>
                  <a:pt x="1046" y="1969"/>
                  <a:pt x="1035" y="1966"/>
                  <a:pt x="1023" y="1969"/>
                </a:cubicBezTo>
                <a:cubicBezTo>
                  <a:pt x="1011" y="1972"/>
                  <a:pt x="991" y="1975"/>
                  <a:pt x="978" y="1980"/>
                </a:cubicBezTo>
                <a:cubicBezTo>
                  <a:pt x="965" y="1985"/>
                  <a:pt x="956" y="1989"/>
                  <a:pt x="945" y="1996"/>
                </a:cubicBezTo>
                <a:cubicBezTo>
                  <a:pt x="934" y="2003"/>
                  <a:pt x="918" y="2018"/>
                  <a:pt x="909" y="2023"/>
                </a:cubicBezTo>
                <a:cubicBezTo>
                  <a:pt x="900" y="2028"/>
                  <a:pt x="896" y="2021"/>
                  <a:pt x="888" y="2026"/>
                </a:cubicBezTo>
                <a:cubicBezTo>
                  <a:pt x="880" y="2031"/>
                  <a:pt x="886" y="2039"/>
                  <a:pt x="863" y="2052"/>
                </a:cubicBezTo>
                <a:cubicBezTo>
                  <a:pt x="840" y="2065"/>
                  <a:pt x="773" y="2088"/>
                  <a:pt x="752" y="2107"/>
                </a:cubicBezTo>
                <a:cubicBezTo>
                  <a:pt x="731" y="2126"/>
                  <a:pt x="746" y="2152"/>
                  <a:pt x="740" y="2163"/>
                </a:cubicBezTo>
                <a:cubicBezTo>
                  <a:pt x="734" y="2174"/>
                  <a:pt x="721" y="2171"/>
                  <a:pt x="713" y="2172"/>
                </a:cubicBezTo>
                <a:cubicBezTo>
                  <a:pt x="705" y="2173"/>
                  <a:pt x="699" y="2181"/>
                  <a:pt x="689" y="2172"/>
                </a:cubicBezTo>
                <a:cubicBezTo>
                  <a:pt x="679" y="2163"/>
                  <a:pt x="669" y="2127"/>
                  <a:pt x="650" y="2118"/>
                </a:cubicBezTo>
                <a:cubicBezTo>
                  <a:pt x="631" y="2109"/>
                  <a:pt x="594" y="2118"/>
                  <a:pt x="573" y="2118"/>
                </a:cubicBezTo>
                <a:cubicBezTo>
                  <a:pt x="552" y="2118"/>
                  <a:pt x="540" y="2116"/>
                  <a:pt x="525" y="2119"/>
                </a:cubicBezTo>
                <a:cubicBezTo>
                  <a:pt x="510" y="2122"/>
                  <a:pt x="497" y="2128"/>
                  <a:pt x="485" y="2137"/>
                </a:cubicBezTo>
                <a:cubicBezTo>
                  <a:pt x="473" y="2146"/>
                  <a:pt x="462" y="2162"/>
                  <a:pt x="452" y="2172"/>
                </a:cubicBezTo>
                <a:cubicBezTo>
                  <a:pt x="442" y="2182"/>
                  <a:pt x="436" y="2197"/>
                  <a:pt x="425" y="2196"/>
                </a:cubicBezTo>
                <a:cubicBezTo>
                  <a:pt x="414" y="2195"/>
                  <a:pt x="394" y="2173"/>
                  <a:pt x="383" y="2166"/>
                </a:cubicBezTo>
                <a:cubicBezTo>
                  <a:pt x="372" y="2159"/>
                  <a:pt x="369" y="2157"/>
                  <a:pt x="356" y="2155"/>
                </a:cubicBezTo>
                <a:cubicBezTo>
                  <a:pt x="343" y="2153"/>
                  <a:pt x="320" y="2157"/>
                  <a:pt x="305" y="2155"/>
                </a:cubicBezTo>
                <a:cubicBezTo>
                  <a:pt x="290" y="2153"/>
                  <a:pt x="277" y="2147"/>
                  <a:pt x="264" y="2145"/>
                </a:cubicBezTo>
                <a:cubicBezTo>
                  <a:pt x="251" y="2143"/>
                  <a:pt x="249" y="2146"/>
                  <a:pt x="225" y="2143"/>
                </a:cubicBezTo>
                <a:cubicBezTo>
                  <a:pt x="201" y="2140"/>
                  <a:pt x="135" y="2134"/>
                  <a:pt x="119" y="2128"/>
                </a:cubicBezTo>
                <a:cubicBezTo>
                  <a:pt x="103" y="2122"/>
                  <a:pt x="122" y="2116"/>
                  <a:pt x="126" y="2109"/>
                </a:cubicBezTo>
                <a:cubicBezTo>
                  <a:pt x="130" y="2102"/>
                  <a:pt x="137" y="2090"/>
                  <a:pt x="143" y="2085"/>
                </a:cubicBezTo>
                <a:cubicBezTo>
                  <a:pt x="149" y="2080"/>
                  <a:pt x="157" y="2082"/>
                  <a:pt x="164" y="2079"/>
                </a:cubicBezTo>
                <a:cubicBezTo>
                  <a:pt x="171" y="2076"/>
                  <a:pt x="181" y="2073"/>
                  <a:pt x="183" y="2065"/>
                </a:cubicBezTo>
                <a:cubicBezTo>
                  <a:pt x="185" y="2057"/>
                  <a:pt x="178" y="2044"/>
                  <a:pt x="174" y="2031"/>
                </a:cubicBezTo>
                <a:cubicBezTo>
                  <a:pt x="170" y="2018"/>
                  <a:pt x="158" y="1998"/>
                  <a:pt x="161" y="1989"/>
                </a:cubicBezTo>
                <a:cubicBezTo>
                  <a:pt x="164" y="1980"/>
                  <a:pt x="183" y="1981"/>
                  <a:pt x="191" y="1974"/>
                </a:cubicBezTo>
                <a:cubicBezTo>
                  <a:pt x="199" y="1967"/>
                  <a:pt x="207" y="1958"/>
                  <a:pt x="212" y="1944"/>
                </a:cubicBezTo>
                <a:cubicBezTo>
                  <a:pt x="217" y="1930"/>
                  <a:pt x="222" y="1902"/>
                  <a:pt x="222" y="1891"/>
                </a:cubicBezTo>
                <a:cubicBezTo>
                  <a:pt x="222" y="1880"/>
                  <a:pt x="219" y="1885"/>
                  <a:pt x="215" y="1879"/>
                </a:cubicBezTo>
                <a:cubicBezTo>
                  <a:pt x="211" y="1873"/>
                  <a:pt x="205" y="1859"/>
                  <a:pt x="200" y="1852"/>
                </a:cubicBezTo>
                <a:cubicBezTo>
                  <a:pt x="195" y="1845"/>
                  <a:pt x="191" y="1851"/>
                  <a:pt x="183" y="1840"/>
                </a:cubicBezTo>
                <a:cubicBezTo>
                  <a:pt x="175" y="1829"/>
                  <a:pt x="161" y="1803"/>
                  <a:pt x="155" y="1789"/>
                </a:cubicBezTo>
                <a:cubicBezTo>
                  <a:pt x="149" y="1775"/>
                  <a:pt x="152" y="1771"/>
                  <a:pt x="147" y="1753"/>
                </a:cubicBezTo>
                <a:cubicBezTo>
                  <a:pt x="142" y="1735"/>
                  <a:pt x="135" y="1705"/>
                  <a:pt x="126" y="1680"/>
                </a:cubicBezTo>
                <a:cubicBezTo>
                  <a:pt x="117" y="1655"/>
                  <a:pt x="103" y="1620"/>
                  <a:pt x="96" y="1603"/>
                </a:cubicBezTo>
                <a:cubicBezTo>
                  <a:pt x="89" y="1586"/>
                  <a:pt x="91" y="1587"/>
                  <a:pt x="86" y="1579"/>
                </a:cubicBezTo>
                <a:cubicBezTo>
                  <a:pt x="81" y="1571"/>
                  <a:pt x="70" y="1565"/>
                  <a:pt x="63" y="1557"/>
                </a:cubicBezTo>
                <a:cubicBezTo>
                  <a:pt x="56" y="1549"/>
                  <a:pt x="44" y="1538"/>
                  <a:pt x="44" y="1531"/>
                </a:cubicBezTo>
                <a:cubicBezTo>
                  <a:pt x="44" y="1524"/>
                  <a:pt x="60" y="1523"/>
                  <a:pt x="62" y="1516"/>
                </a:cubicBezTo>
                <a:cubicBezTo>
                  <a:pt x="64" y="1509"/>
                  <a:pt x="58" y="1503"/>
                  <a:pt x="56" y="1491"/>
                </a:cubicBezTo>
                <a:cubicBezTo>
                  <a:pt x="54" y="1479"/>
                  <a:pt x="48" y="1455"/>
                  <a:pt x="51" y="1441"/>
                </a:cubicBezTo>
                <a:cubicBezTo>
                  <a:pt x="54" y="1427"/>
                  <a:pt x="70" y="1417"/>
                  <a:pt x="75" y="1407"/>
                </a:cubicBezTo>
                <a:cubicBezTo>
                  <a:pt x="80" y="1397"/>
                  <a:pt x="82" y="1389"/>
                  <a:pt x="80" y="1378"/>
                </a:cubicBezTo>
                <a:cubicBezTo>
                  <a:pt x="78" y="1367"/>
                  <a:pt x="68" y="1355"/>
                  <a:pt x="63" y="1341"/>
                </a:cubicBezTo>
                <a:cubicBezTo>
                  <a:pt x="58" y="1327"/>
                  <a:pt x="60" y="1304"/>
                  <a:pt x="51" y="1296"/>
                </a:cubicBezTo>
                <a:cubicBezTo>
                  <a:pt x="42" y="1288"/>
                  <a:pt x="15" y="1300"/>
                  <a:pt x="8" y="1291"/>
                </a:cubicBezTo>
                <a:cubicBezTo>
                  <a:pt x="1" y="1282"/>
                  <a:pt x="3" y="1257"/>
                  <a:pt x="6" y="1242"/>
                </a:cubicBezTo>
                <a:cubicBezTo>
                  <a:pt x="9" y="1227"/>
                  <a:pt x="22" y="1214"/>
                  <a:pt x="29" y="1203"/>
                </a:cubicBezTo>
                <a:cubicBezTo>
                  <a:pt x="36" y="1192"/>
                  <a:pt x="55" y="1185"/>
                  <a:pt x="51" y="1176"/>
                </a:cubicBezTo>
                <a:cubicBezTo>
                  <a:pt x="47" y="1167"/>
                  <a:pt x="10" y="1168"/>
                  <a:pt x="5" y="1150"/>
                </a:cubicBezTo>
                <a:cubicBezTo>
                  <a:pt x="0" y="1132"/>
                  <a:pt x="21" y="1087"/>
                  <a:pt x="21" y="1066"/>
                </a:cubicBezTo>
                <a:cubicBezTo>
                  <a:pt x="21" y="1045"/>
                  <a:pt x="3" y="1023"/>
                  <a:pt x="8" y="1021"/>
                </a:cubicBezTo>
                <a:cubicBezTo>
                  <a:pt x="13" y="1019"/>
                  <a:pt x="39" y="1042"/>
                  <a:pt x="54" y="1051"/>
                </a:cubicBezTo>
                <a:cubicBezTo>
                  <a:pt x="69" y="1060"/>
                  <a:pt x="89" y="1079"/>
                  <a:pt x="98" y="1078"/>
                </a:cubicBezTo>
                <a:cubicBezTo>
                  <a:pt x="107" y="1077"/>
                  <a:pt x="107" y="1057"/>
                  <a:pt x="107" y="1047"/>
                </a:cubicBezTo>
                <a:cubicBezTo>
                  <a:pt x="107" y="1037"/>
                  <a:pt x="108" y="1024"/>
                  <a:pt x="99" y="1018"/>
                </a:cubicBezTo>
                <a:cubicBezTo>
                  <a:pt x="90" y="1012"/>
                  <a:pt x="63" y="1020"/>
                  <a:pt x="53" y="1009"/>
                </a:cubicBezTo>
                <a:cubicBezTo>
                  <a:pt x="43" y="998"/>
                  <a:pt x="39" y="963"/>
                  <a:pt x="38" y="949"/>
                </a:cubicBezTo>
                <a:cubicBezTo>
                  <a:pt x="37" y="935"/>
                  <a:pt x="32" y="919"/>
                  <a:pt x="44" y="924"/>
                </a:cubicBezTo>
                <a:cubicBezTo>
                  <a:pt x="56" y="929"/>
                  <a:pt x="89" y="970"/>
                  <a:pt x="111" y="978"/>
                </a:cubicBezTo>
                <a:cubicBezTo>
                  <a:pt x="133" y="986"/>
                  <a:pt x="157" y="976"/>
                  <a:pt x="176" y="970"/>
                </a:cubicBezTo>
                <a:cubicBezTo>
                  <a:pt x="195" y="964"/>
                  <a:pt x="214" y="955"/>
                  <a:pt x="227" y="940"/>
                </a:cubicBezTo>
                <a:cubicBezTo>
                  <a:pt x="240" y="925"/>
                  <a:pt x="238" y="892"/>
                  <a:pt x="255" y="880"/>
                </a:cubicBezTo>
                <a:cubicBezTo>
                  <a:pt x="272" y="868"/>
                  <a:pt x="320" y="867"/>
                  <a:pt x="330" y="870"/>
                </a:cubicBezTo>
                <a:cubicBezTo>
                  <a:pt x="340" y="873"/>
                  <a:pt x="322" y="888"/>
                  <a:pt x="318" y="898"/>
                </a:cubicBezTo>
                <a:cubicBezTo>
                  <a:pt x="314" y="908"/>
                  <a:pt x="298" y="921"/>
                  <a:pt x="306" y="930"/>
                </a:cubicBezTo>
                <a:cubicBezTo>
                  <a:pt x="314" y="939"/>
                  <a:pt x="357" y="947"/>
                  <a:pt x="366" y="954"/>
                </a:cubicBezTo>
                <a:cubicBezTo>
                  <a:pt x="375" y="961"/>
                  <a:pt x="368" y="972"/>
                  <a:pt x="360" y="975"/>
                </a:cubicBezTo>
                <a:cubicBezTo>
                  <a:pt x="352" y="978"/>
                  <a:pt x="328" y="975"/>
                  <a:pt x="317" y="972"/>
                </a:cubicBezTo>
                <a:cubicBezTo>
                  <a:pt x="306" y="969"/>
                  <a:pt x="301" y="956"/>
                  <a:pt x="293" y="954"/>
                </a:cubicBezTo>
                <a:cubicBezTo>
                  <a:pt x="285" y="952"/>
                  <a:pt x="274" y="954"/>
                  <a:pt x="270" y="961"/>
                </a:cubicBezTo>
                <a:cubicBezTo>
                  <a:pt x="266" y="968"/>
                  <a:pt x="267" y="987"/>
                  <a:pt x="266" y="994"/>
                </a:cubicBezTo>
              </a:path>
            </a:pathLst>
          </a:custGeom>
          <a:noFill/>
          <a:ln w="12700">
            <a:solidFill>
              <a:srgbClr val="EAD8C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12" name="Freeform 1951"/>
          <p:cNvSpPr>
            <a:spLocks/>
          </p:cNvSpPr>
          <p:nvPr/>
        </p:nvSpPr>
        <p:spPr bwMode="auto">
          <a:xfrm>
            <a:off x="8110538" y="3171826"/>
            <a:ext cx="335360" cy="346075"/>
          </a:xfrm>
          <a:custGeom>
            <a:avLst/>
            <a:gdLst>
              <a:gd name="T0" fmla="*/ 2147483647 w 273"/>
              <a:gd name="T1" fmla="*/ 0 h 353"/>
              <a:gd name="T2" fmla="*/ 2147483647 w 273"/>
              <a:gd name="T3" fmla="*/ 2147483647 h 353"/>
              <a:gd name="T4" fmla="*/ 2147483647 w 273"/>
              <a:gd name="T5" fmla="*/ 2147483647 h 353"/>
              <a:gd name="T6" fmla="*/ 2147483647 w 273"/>
              <a:gd name="T7" fmla="*/ 2147483647 h 353"/>
              <a:gd name="T8" fmla="*/ 2147483647 w 273"/>
              <a:gd name="T9" fmla="*/ 2147483647 h 353"/>
              <a:gd name="T10" fmla="*/ 2147483647 w 273"/>
              <a:gd name="T11" fmla="*/ 2147483647 h 353"/>
              <a:gd name="T12" fmla="*/ 2147483647 w 273"/>
              <a:gd name="T13" fmla="*/ 2147483647 h 353"/>
              <a:gd name="T14" fmla="*/ 2147483647 w 273"/>
              <a:gd name="T15" fmla="*/ 2147483647 h 353"/>
              <a:gd name="T16" fmla="*/ 2147483647 w 273"/>
              <a:gd name="T17" fmla="*/ 2147483647 h 353"/>
              <a:gd name="T18" fmla="*/ 2147483647 w 273"/>
              <a:gd name="T19" fmla="*/ 2147483647 h 353"/>
              <a:gd name="T20" fmla="*/ 2147483647 w 273"/>
              <a:gd name="T21" fmla="*/ 2147483647 h 353"/>
              <a:gd name="T22" fmla="*/ 2147483647 w 273"/>
              <a:gd name="T23" fmla="*/ 2147483647 h 353"/>
              <a:gd name="T24" fmla="*/ 2147483647 w 273"/>
              <a:gd name="T25" fmla="*/ 2147483647 h 353"/>
              <a:gd name="T26" fmla="*/ 2147483647 w 273"/>
              <a:gd name="T27" fmla="*/ 2147483647 h 353"/>
              <a:gd name="T28" fmla="*/ 2147483647 w 273"/>
              <a:gd name="T29" fmla="*/ 2147483647 h 353"/>
              <a:gd name="T30" fmla="*/ 2147483647 w 273"/>
              <a:gd name="T31" fmla="*/ 2147483647 h 353"/>
              <a:gd name="T32" fmla="*/ 2147483647 w 273"/>
              <a:gd name="T33" fmla="*/ 2147483647 h 353"/>
              <a:gd name="T34" fmla="*/ 2147483647 w 273"/>
              <a:gd name="T35" fmla="*/ 2147483647 h 353"/>
              <a:gd name="T36" fmla="*/ 2147483647 w 273"/>
              <a:gd name="T37" fmla="*/ 2147483647 h 353"/>
              <a:gd name="T38" fmla="*/ 2147483647 w 273"/>
              <a:gd name="T39" fmla="*/ 2147483647 h 353"/>
              <a:gd name="T40" fmla="*/ 2147483647 w 273"/>
              <a:gd name="T41" fmla="*/ 2147483647 h 353"/>
              <a:gd name="T42" fmla="*/ 2147483647 w 273"/>
              <a:gd name="T43" fmla="*/ 2147483647 h 353"/>
              <a:gd name="T44" fmla="*/ 2147483647 w 273"/>
              <a:gd name="T45" fmla="*/ 2147483647 h 353"/>
              <a:gd name="T46" fmla="*/ 2147483647 w 273"/>
              <a:gd name="T47" fmla="*/ 2147483647 h 353"/>
              <a:gd name="T48" fmla="*/ 2147483647 w 273"/>
              <a:gd name="T49" fmla="*/ 2147483647 h 353"/>
              <a:gd name="T50" fmla="*/ 2147483647 w 273"/>
              <a:gd name="T51" fmla="*/ 2147483647 h 353"/>
              <a:gd name="T52" fmla="*/ 2147483647 w 273"/>
              <a:gd name="T53" fmla="*/ 0 h 3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3"/>
              <a:gd name="T82" fmla="*/ 0 h 353"/>
              <a:gd name="T83" fmla="*/ 273 w 273"/>
              <a:gd name="T84" fmla="*/ 353 h 35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3" h="353">
                <a:moveTo>
                  <a:pt x="110" y="0"/>
                </a:moveTo>
                <a:cubicBezTo>
                  <a:pt x="117" y="3"/>
                  <a:pt x="120" y="34"/>
                  <a:pt x="125" y="48"/>
                </a:cubicBezTo>
                <a:cubicBezTo>
                  <a:pt x="130" y="62"/>
                  <a:pt x="138" y="69"/>
                  <a:pt x="142" y="82"/>
                </a:cubicBezTo>
                <a:cubicBezTo>
                  <a:pt x="146" y="95"/>
                  <a:pt x="145" y="115"/>
                  <a:pt x="148" y="129"/>
                </a:cubicBezTo>
                <a:cubicBezTo>
                  <a:pt x="151" y="143"/>
                  <a:pt x="154" y="165"/>
                  <a:pt x="161" y="169"/>
                </a:cubicBezTo>
                <a:cubicBezTo>
                  <a:pt x="168" y="173"/>
                  <a:pt x="179" y="150"/>
                  <a:pt x="191" y="151"/>
                </a:cubicBezTo>
                <a:cubicBezTo>
                  <a:pt x="203" y="152"/>
                  <a:pt x="223" y="172"/>
                  <a:pt x="235" y="175"/>
                </a:cubicBezTo>
                <a:cubicBezTo>
                  <a:pt x="247" y="178"/>
                  <a:pt x="259" y="165"/>
                  <a:pt x="265" y="171"/>
                </a:cubicBezTo>
                <a:cubicBezTo>
                  <a:pt x="271" y="177"/>
                  <a:pt x="273" y="194"/>
                  <a:pt x="269" y="210"/>
                </a:cubicBezTo>
                <a:cubicBezTo>
                  <a:pt x="265" y="226"/>
                  <a:pt x="250" y="256"/>
                  <a:pt x="238" y="270"/>
                </a:cubicBezTo>
                <a:cubicBezTo>
                  <a:pt x="226" y="284"/>
                  <a:pt x="206" y="286"/>
                  <a:pt x="199" y="294"/>
                </a:cubicBezTo>
                <a:cubicBezTo>
                  <a:pt x="192" y="302"/>
                  <a:pt x="193" y="312"/>
                  <a:pt x="193" y="318"/>
                </a:cubicBezTo>
                <a:cubicBezTo>
                  <a:pt x="193" y="324"/>
                  <a:pt x="205" y="328"/>
                  <a:pt x="196" y="333"/>
                </a:cubicBezTo>
                <a:cubicBezTo>
                  <a:pt x="187" y="338"/>
                  <a:pt x="149" y="353"/>
                  <a:pt x="137" y="348"/>
                </a:cubicBezTo>
                <a:cubicBezTo>
                  <a:pt x="125" y="343"/>
                  <a:pt x="134" y="316"/>
                  <a:pt x="125" y="303"/>
                </a:cubicBezTo>
                <a:cubicBezTo>
                  <a:pt x="116" y="290"/>
                  <a:pt x="95" y="284"/>
                  <a:pt x="85" y="271"/>
                </a:cubicBezTo>
                <a:cubicBezTo>
                  <a:pt x="75" y="258"/>
                  <a:pt x="73" y="237"/>
                  <a:pt x="67" y="225"/>
                </a:cubicBezTo>
                <a:cubicBezTo>
                  <a:pt x="61" y="213"/>
                  <a:pt x="55" y="216"/>
                  <a:pt x="50" y="202"/>
                </a:cubicBezTo>
                <a:cubicBezTo>
                  <a:pt x="45" y="188"/>
                  <a:pt x="40" y="154"/>
                  <a:pt x="38" y="141"/>
                </a:cubicBezTo>
                <a:cubicBezTo>
                  <a:pt x="36" y="128"/>
                  <a:pt x="38" y="130"/>
                  <a:pt x="35" y="126"/>
                </a:cubicBezTo>
                <a:cubicBezTo>
                  <a:pt x="32" y="122"/>
                  <a:pt x="27" y="122"/>
                  <a:pt x="23" y="117"/>
                </a:cubicBezTo>
                <a:cubicBezTo>
                  <a:pt x="19" y="112"/>
                  <a:pt x="11" y="101"/>
                  <a:pt x="8" y="96"/>
                </a:cubicBezTo>
                <a:cubicBezTo>
                  <a:pt x="5" y="91"/>
                  <a:pt x="0" y="88"/>
                  <a:pt x="2" y="84"/>
                </a:cubicBezTo>
                <a:cubicBezTo>
                  <a:pt x="4" y="80"/>
                  <a:pt x="8" y="77"/>
                  <a:pt x="17" y="73"/>
                </a:cubicBezTo>
                <a:cubicBezTo>
                  <a:pt x="26" y="69"/>
                  <a:pt x="44" y="68"/>
                  <a:pt x="55" y="61"/>
                </a:cubicBezTo>
                <a:cubicBezTo>
                  <a:pt x="66" y="54"/>
                  <a:pt x="76" y="40"/>
                  <a:pt x="85" y="30"/>
                </a:cubicBezTo>
                <a:cubicBezTo>
                  <a:pt x="94" y="20"/>
                  <a:pt x="105" y="6"/>
                  <a:pt x="110" y="0"/>
                </a:cubicBezTo>
                <a:close/>
              </a:path>
            </a:pathLst>
          </a:custGeom>
          <a:noFill/>
          <a:ln w="9525">
            <a:solidFill>
              <a:srgbClr val="99FF66"/>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13" name="Freeform 1952"/>
          <p:cNvSpPr>
            <a:spLocks/>
          </p:cNvSpPr>
          <p:nvPr/>
        </p:nvSpPr>
        <p:spPr bwMode="auto">
          <a:xfrm>
            <a:off x="5993475" y="4454526"/>
            <a:ext cx="1239969" cy="1471613"/>
          </a:xfrm>
          <a:custGeom>
            <a:avLst/>
            <a:gdLst>
              <a:gd name="T0" fmla="*/ 2147483647 w 1010"/>
              <a:gd name="T1" fmla="*/ 2147483647 h 1494"/>
              <a:gd name="T2" fmla="*/ 2147483647 w 1010"/>
              <a:gd name="T3" fmla="*/ 2147483647 h 1494"/>
              <a:gd name="T4" fmla="*/ 2147483647 w 1010"/>
              <a:gd name="T5" fmla="*/ 2147483647 h 1494"/>
              <a:gd name="T6" fmla="*/ 2147483647 w 1010"/>
              <a:gd name="T7" fmla="*/ 2147483647 h 1494"/>
              <a:gd name="T8" fmla="*/ 2147483647 w 1010"/>
              <a:gd name="T9" fmla="*/ 2147483647 h 1494"/>
              <a:gd name="T10" fmla="*/ 2147483647 w 1010"/>
              <a:gd name="T11" fmla="*/ 2147483647 h 1494"/>
              <a:gd name="T12" fmla="*/ 2147483647 w 1010"/>
              <a:gd name="T13" fmla="*/ 2147483647 h 1494"/>
              <a:gd name="T14" fmla="*/ 2147483647 w 1010"/>
              <a:gd name="T15" fmla="*/ 2147483647 h 1494"/>
              <a:gd name="T16" fmla="*/ 2147483647 w 1010"/>
              <a:gd name="T17" fmla="*/ 2147483647 h 1494"/>
              <a:gd name="T18" fmla="*/ 2147483647 w 1010"/>
              <a:gd name="T19" fmla="*/ 2147483647 h 1494"/>
              <a:gd name="T20" fmla="*/ 2147483647 w 1010"/>
              <a:gd name="T21" fmla="*/ 2147483647 h 1494"/>
              <a:gd name="T22" fmla="*/ 2147483647 w 1010"/>
              <a:gd name="T23" fmla="*/ 2147483647 h 1494"/>
              <a:gd name="T24" fmla="*/ 2147483647 w 1010"/>
              <a:gd name="T25" fmla="*/ 2147483647 h 1494"/>
              <a:gd name="T26" fmla="*/ 2147483647 w 1010"/>
              <a:gd name="T27" fmla="*/ 2147483647 h 1494"/>
              <a:gd name="T28" fmla="*/ 2147483647 w 1010"/>
              <a:gd name="T29" fmla="*/ 2147483647 h 1494"/>
              <a:gd name="T30" fmla="*/ 2147483647 w 1010"/>
              <a:gd name="T31" fmla="*/ 2147483647 h 1494"/>
              <a:gd name="T32" fmla="*/ 2147483647 w 1010"/>
              <a:gd name="T33" fmla="*/ 2147483647 h 1494"/>
              <a:gd name="T34" fmla="*/ 2147483647 w 1010"/>
              <a:gd name="T35" fmla="*/ 2147483647 h 1494"/>
              <a:gd name="T36" fmla="*/ 2147483647 w 1010"/>
              <a:gd name="T37" fmla="*/ 2147483647 h 1494"/>
              <a:gd name="T38" fmla="*/ 2147483647 w 1010"/>
              <a:gd name="T39" fmla="*/ 2147483647 h 1494"/>
              <a:gd name="T40" fmla="*/ 2147483647 w 1010"/>
              <a:gd name="T41" fmla="*/ 2147483647 h 1494"/>
              <a:gd name="T42" fmla="*/ 2147483647 w 1010"/>
              <a:gd name="T43" fmla="*/ 2147483647 h 1494"/>
              <a:gd name="T44" fmla="*/ 2147483647 w 1010"/>
              <a:gd name="T45" fmla="*/ 2147483647 h 1494"/>
              <a:gd name="T46" fmla="*/ 2147483647 w 1010"/>
              <a:gd name="T47" fmla="*/ 2147483647 h 1494"/>
              <a:gd name="T48" fmla="*/ 2147483647 w 1010"/>
              <a:gd name="T49" fmla="*/ 2147483647 h 1494"/>
              <a:gd name="T50" fmla="*/ 2147483647 w 1010"/>
              <a:gd name="T51" fmla="*/ 2147483647 h 1494"/>
              <a:gd name="T52" fmla="*/ 2147483647 w 1010"/>
              <a:gd name="T53" fmla="*/ 2147483647 h 1494"/>
              <a:gd name="T54" fmla="*/ 2147483647 w 1010"/>
              <a:gd name="T55" fmla="*/ 2147483647 h 1494"/>
              <a:gd name="T56" fmla="*/ 2147483647 w 1010"/>
              <a:gd name="T57" fmla="*/ 2147483647 h 1494"/>
              <a:gd name="T58" fmla="*/ 2147483647 w 1010"/>
              <a:gd name="T59" fmla="*/ 2147483647 h 1494"/>
              <a:gd name="T60" fmla="*/ 2147483647 w 1010"/>
              <a:gd name="T61" fmla="*/ 2147483647 h 1494"/>
              <a:gd name="T62" fmla="*/ 2147483647 w 1010"/>
              <a:gd name="T63" fmla="*/ 2147483647 h 1494"/>
              <a:gd name="T64" fmla="*/ 2147483647 w 1010"/>
              <a:gd name="T65" fmla="*/ 2147483647 h 1494"/>
              <a:gd name="T66" fmla="*/ 2147483647 w 1010"/>
              <a:gd name="T67" fmla="*/ 2147483647 h 1494"/>
              <a:gd name="T68" fmla="*/ 2147483647 w 1010"/>
              <a:gd name="T69" fmla="*/ 2147483647 h 1494"/>
              <a:gd name="T70" fmla="*/ 2147483647 w 1010"/>
              <a:gd name="T71" fmla="*/ 2147483647 h 1494"/>
              <a:gd name="T72" fmla="*/ 2147483647 w 1010"/>
              <a:gd name="T73" fmla="*/ 2147483647 h 1494"/>
              <a:gd name="T74" fmla="*/ 2147483647 w 1010"/>
              <a:gd name="T75" fmla="*/ 2147483647 h 1494"/>
              <a:gd name="T76" fmla="*/ 2147483647 w 1010"/>
              <a:gd name="T77" fmla="*/ 2147483647 h 1494"/>
              <a:gd name="T78" fmla="*/ 2147483647 w 1010"/>
              <a:gd name="T79" fmla="*/ 2147483647 h 1494"/>
              <a:gd name="T80" fmla="*/ 2147483647 w 1010"/>
              <a:gd name="T81" fmla="*/ 2147483647 h 1494"/>
              <a:gd name="T82" fmla="*/ 2147483647 w 1010"/>
              <a:gd name="T83" fmla="*/ 2147483647 h 1494"/>
              <a:gd name="T84" fmla="*/ 2147483647 w 1010"/>
              <a:gd name="T85" fmla="*/ 2147483647 h 1494"/>
              <a:gd name="T86" fmla="*/ 2147483647 w 1010"/>
              <a:gd name="T87" fmla="*/ 2147483647 h 1494"/>
              <a:gd name="T88" fmla="*/ 2147483647 w 1010"/>
              <a:gd name="T89" fmla="*/ 2147483647 h 1494"/>
              <a:gd name="T90" fmla="*/ 2147483647 w 1010"/>
              <a:gd name="T91" fmla="*/ 2147483647 h 1494"/>
              <a:gd name="T92" fmla="*/ 2147483647 w 1010"/>
              <a:gd name="T93" fmla="*/ 2147483647 h 1494"/>
              <a:gd name="T94" fmla="*/ 2147483647 w 1010"/>
              <a:gd name="T95" fmla="*/ 2147483647 h 1494"/>
              <a:gd name="T96" fmla="*/ 2147483647 w 1010"/>
              <a:gd name="T97" fmla="*/ 2147483647 h 1494"/>
              <a:gd name="T98" fmla="*/ 2147483647 w 1010"/>
              <a:gd name="T99" fmla="*/ 2147483647 h 1494"/>
              <a:gd name="T100" fmla="*/ 2147483647 w 1010"/>
              <a:gd name="T101" fmla="*/ 2147483647 h 1494"/>
              <a:gd name="T102" fmla="*/ 2147483647 w 1010"/>
              <a:gd name="T103" fmla="*/ 2147483647 h 1494"/>
              <a:gd name="T104" fmla="*/ 2147483647 w 1010"/>
              <a:gd name="T105" fmla="*/ 2147483647 h 1494"/>
              <a:gd name="T106" fmla="*/ 2147483647 w 1010"/>
              <a:gd name="T107" fmla="*/ 2147483647 h 1494"/>
              <a:gd name="T108" fmla="*/ 2147483647 w 1010"/>
              <a:gd name="T109" fmla="*/ 2147483647 h 14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10"/>
              <a:gd name="T166" fmla="*/ 0 h 1494"/>
              <a:gd name="T167" fmla="*/ 1010 w 1010"/>
              <a:gd name="T168" fmla="*/ 1494 h 14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10" h="1494">
                <a:moveTo>
                  <a:pt x="466" y="1444"/>
                </a:moveTo>
                <a:cubicBezTo>
                  <a:pt x="460" y="1448"/>
                  <a:pt x="452" y="1457"/>
                  <a:pt x="442" y="1465"/>
                </a:cubicBezTo>
                <a:cubicBezTo>
                  <a:pt x="432" y="1473"/>
                  <a:pt x="415" y="1490"/>
                  <a:pt x="407" y="1491"/>
                </a:cubicBezTo>
                <a:cubicBezTo>
                  <a:pt x="399" y="1492"/>
                  <a:pt x="395" y="1494"/>
                  <a:pt x="391" y="1470"/>
                </a:cubicBezTo>
                <a:cubicBezTo>
                  <a:pt x="387" y="1446"/>
                  <a:pt x="386" y="1376"/>
                  <a:pt x="382" y="1347"/>
                </a:cubicBezTo>
                <a:cubicBezTo>
                  <a:pt x="378" y="1318"/>
                  <a:pt x="369" y="1313"/>
                  <a:pt x="368" y="1296"/>
                </a:cubicBezTo>
                <a:cubicBezTo>
                  <a:pt x="367" y="1279"/>
                  <a:pt x="376" y="1252"/>
                  <a:pt x="374" y="1243"/>
                </a:cubicBezTo>
                <a:cubicBezTo>
                  <a:pt x="372" y="1234"/>
                  <a:pt x="364" y="1241"/>
                  <a:pt x="355" y="1242"/>
                </a:cubicBezTo>
                <a:cubicBezTo>
                  <a:pt x="346" y="1243"/>
                  <a:pt x="327" y="1260"/>
                  <a:pt x="319" y="1252"/>
                </a:cubicBezTo>
                <a:cubicBezTo>
                  <a:pt x="311" y="1244"/>
                  <a:pt x="311" y="1200"/>
                  <a:pt x="305" y="1192"/>
                </a:cubicBezTo>
                <a:cubicBezTo>
                  <a:pt x="299" y="1184"/>
                  <a:pt x="289" y="1199"/>
                  <a:pt x="281" y="1203"/>
                </a:cubicBezTo>
                <a:cubicBezTo>
                  <a:pt x="273" y="1207"/>
                  <a:pt x="261" y="1217"/>
                  <a:pt x="256" y="1215"/>
                </a:cubicBezTo>
                <a:cubicBezTo>
                  <a:pt x="251" y="1213"/>
                  <a:pt x="246" y="1201"/>
                  <a:pt x="248" y="1191"/>
                </a:cubicBezTo>
                <a:cubicBezTo>
                  <a:pt x="250" y="1181"/>
                  <a:pt x="268" y="1167"/>
                  <a:pt x="268" y="1156"/>
                </a:cubicBezTo>
                <a:cubicBezTo>
                  <a:pt x="268" y="1145"/>
                  <a:pt x="250" y="1134"/>
                  <a:pt x="245" y="1122"/>
                </a:cubicBezTo>
                <a:cubicBezTo>
                  <a:pt x="240" y="1110"/>
                  <a:pt x="242" y="1098"/>
                  <a:pt x="238" y="1086"/>
                </a:cubicBezTo>
                <a:cubicBezTo>
                  <a:pt x="234" y="1074"/>
                  <a:pt x="230" y="1057"/>
                  <a:pt x="221" y="1048"/>
                </a:cubicBezTo>
                <a:cubicBezTo>
                  <a:pt x="212" y="1039"/>
                  <a:pt x="198" y="1038"/>
                  <a:pt x="182" y="1030"/>
                </a:cubicBezTo>
                <a:cubicBezTo>
                  <a:pt x="166" y="1022"/>
                  <a:pt x="146" y="1006"/>
                  <a:pt x="128" y="1003"/>
                </a:cubicBezTo>
                <a:cubicBezTo>
                  <a:pt x="110" y="1000"/>
                  <a:pt x="89" y="1010"/>
                  <a:pt x="76" y="1014"/>
                </a:cubicBezTo>
                <a:cubicBezTo>
                  <a:pt x="63" y="1018"/>
                  <a:pt x="53" y="1025"/>
                  <a:pt x="47" y="1026"/>
                </a:cubicBezTo>
                <a:cubicBezTo>
                  <a:pt x="41" y="1027"/>
                  <a:pt x="42" y="1024"/>
                  <a:pt x="37" y="1020"/>
                </a:cubicBezTo>
                <a:cubicBezTo>
                  <a:pt x="32" y="1016"/>
                  <a:pt x="25" y="1009"/>
                  <a:pt x="19" y="1000"/>
                </a:cubicBezTo>
                <a:cubicBezTo>
                  <a:pt x="13" y="991"/>
                  <a:pt x="2" y="976"/>
                  <a:pt x="1" y="966"/>
                </a:cubicBezTo>
                <a:cubicBezTo>
                  <a:pt x="0" y="956"/>
                  <a:pt x="2" y="952"/>
                  <a:pt x="11" y="942"/>
                </a:cubicBezTo>
                <a:cubicBezTo>
                  <a:pt x="20" y="932"/>
                  <a:pt x="50" y="918"/>
                  <a:pt x="56" y="909"/>
                </a:cubicBezTo>
                <a:cubicBezTo>
                  <a:pt x="62" y="900"/>
                  <a:pt x="49" y="898"/>
                  <a:pt x="44" y="891"/>
                </a:cubicBezTo>
                <a:cubicBezTo>
                  <a:pt x="39" y="884"/>
                  <a:pt x="29" y="876"/>
                  <a:pt x="26" y="865"/>
                </a:cubicBezTo>
                <a:cubicBezTo>
                  <a:pt x="23" y="854"/>
                  <a:pt x="25" y="836"/>
                  <a:pt x="28" y="826"/>
                </a:cubicBezTo>
                <a:cubicBezTo>
                  <a:pt x="31" y="816"/>
                  <a:pt x="43" y="811"/>
                  <a:pt x="47" y="804"/>
                </a:cubicBezTo>
                <a:cubicBezTo>
                  <a:pt x="51" y="797"/>
                  <a:pt x="49" y="792"/>
                  <a:pt x="53" y="786"/>
                </a:cubicBezTo>
                <a:cubicBezTo>
                  <a:pt x="57" y="780"/>
                  <a:pt x="64" y="772"/>
                  <a:pt x="71" y="766"/>
                </a:cubicBezTo>
                <a:cubicBezTo>
                  <a:pt x="78" y="760"/>
                  <a:pt x="93" y="756"/>
                  <a:pt x="98" y="750"/>
                </a:cubicBezTo>
                <a:cubicBezTo>
                  <a:pt x="103" y="744"/>
                  <a:pt x="98" y="733"/>
                  <a:pt x="103" y="727"/>
                </a:cubicBezTo>
                <a:cubicBezTo>
                  <a:pt x="108" y="721"/>
                  <a:pt x="122" y="716"/>
                  <a:pt x="127" y="711"/>
                </a:cubicBezTo>
                <a:cubicBezTo>
                  <a:pt x="132" y="706"/>
                  <a:pt x="126" y="704"/>
                  <a:pt x="131" y="694"/>
                </a:cubicBezTo>
                <a:cubicBezTo>
                  <a:pt x="136" y="684"/>
                  <a:pt x="151" y="650"/>
                  <a:pt x="158" y="649"/>
                </a:cubicBezTo>
                <a:cubicBezTo>
                  <a:pt x="165" y="648"/>
                  <a:pt x="169" y="674"/>
                  <a:pt x="173" y="685"/>
                </a:cubicBezTo>
                <a:cubicBezTo>
                  <a:pt x="177" y="696"/>
                  <a:pt x="175" y="706"/>
                  <a:pt x="181" y="714"/>
                </a:cubicBezTo>
                <a:cubicBezTo>
                  <a:pt x="187" y="722"/>
                  <a:pt x="201" y="729"/>
                  <a:pt x="209" y="735"/>
                </a:cubicBezTo>
                <a:cubicBezTo>
                  <a:pt x="217" y="741"/>
                  <a:pt x="223" y="751"/>
                  <a:pt x="232" y="751"/>
                </a:cubicBezTo>
                <a:cubicBezTo>
                  <a:pt x="241" y="751"/>
                  <a:pt x="250" y="743"/>
                  <a:pt x="262" y="738"/>
                </a:cubicBezTo>
                <a:cubicBezTo>
                  <a:pt x="274" y="733"/>
                  <a:pt x="304" y="728"/>
                  <a:pt x="307" y="721"/>
                </a:cubicBezTo>
                <a:cubicBezTo>
                  <a:pt x="310" y="714"/>
                  <a:pt x="287" y="702"/>
                  <a:pt x="283" y="694"/>
                </a:cubicBezTo>
                <a:cubicBezTo>
                  <a:pt x="279" y="686"/>
                  <a:pt x="280" y="681"/>
                  <a:pt x="283" y="675"/>
                </a:cubicBezTo>
                <a:cubicBezTo>
                  <a:pt x="286" y="669"/>
                  <a:pt x="296" y="663"/>
                  <a:pt x="302" y="655"/>
                </a:cubicBezTo>
                <a:cubicBezTo>
                  <a:pt x="308" y="647"/>
                  <a:pt x="320" y="636"/>
                  <a:pt x="320" y="627"/>
                </a:cubicBezTo>
                <a:cubicBezTo>
                  <a:pt x="320" y="618"/>
                  <a:pt x="308" y="608"/>
                  <a:pt x="299" y="603"/>
                </a:cubicBezTo>
                <a:cubicBezTo>
                  <a:pt x="290" y="598"/>
                  <a:pt x="279" y="602"/>
                  <a:pt x="263" y="597"/>
                </a:cubicBezTo>
                <a:cubicBezTo>
                  <a:pt x="247" y="592"/>
                  <a:pt x="210" y="580"/>
                  <a:pt x="202" y="570"/>
                </a:cubicBezTo>
                <a:cubicBezTo>
                  <a:pt x="194" y="560"/>
                  <a:pt x="219" y="545"/>
                  <a:pt x="214" y="537"/>
                </a:cubicBezTo>
                <a:cubicBezTo>
                  <a:pt x="209" y="529"/>
                  <a:pt x="183" y="525"/>
                  <a:pt x="172" y="519"/>
                </a:cubicBezTo>
                <a:cubicBezTo>
                  <a:pt x="161" y="513"/>
                  <a:pt x="156" y="504"/>
                  <a:pt x="146" y="499"/>
                </a:cubicBezTo>
                <a:cubicBezTo>
                  <a:pt x="136" y="494"/>
                  <a:pt x="116" y="503"/>
                  <a:pt x="110" y="492"/>
                </a:cubicBezTo>
                <a:cubicBezTo>
                  <a:pt x="104" y="481"/>
                  <a:pt x="104" y="446"/>
                  <a:pt x="112" y="432"/>
                </a:cubicBezTo>
                <a:cubicBezTo>
                  <a:pt x="120" y="418"/>
                  <a:pt x="153" y="417"/>
                  <a:pt x="161" y="405"/>
                </a:cubicBezTo>
                <a:cubicBezTo>
                  <a:pt x="169" y="393"/>
                  <a:pt x="161" y="373"/>
                  <a:pt x="160" y="360"/>
                </a:cubicBezTo>
                <a:cubicBezTo>
                  <a:pt x="159" y="347"/>
                  <a:pt x="160" y="334"/>
                  <a:pt x="155" y="328"/>
                </a:cubicBezTo>
                <a:cubicBezTo>
                  <a:pt x="150" y="322"/>
                  <a:pt x="135" y="328"/>
                  <a:pt x="128" y="324"/>
                </a:cubicBezTo>
                <a:cubicBezTo>
                  <a:pt x="121" y="320"/>
                  <a:pt x="115" y="311"/>
                  <a:pt x="110" y="301"/>
                </a:cubicBezTo>
                <a:cubicBezTo>
                  <a:pt x="105" y="291"/>
                  <a:pt x="89" y="270"/>
                  <a:pt x="97" y="264"/>
                </a:cubicBezTo>
                <a:cubicBezTo>
                  <a:pt x="105" y="258"/>
                  <a:pt x="142" y="269"/>
                  <a:pt x="157" y="265"/>
                </a:cubicBezTo>
                <a:cubicBezTo>
                  <a:pt x="172" y="261"/>
                  <a:pt x="177" y="244"/>
                  <a:pt x="185" y="240"/>
                </a:cubicBezTo>
                <a:cubicBezTo>
                  <a:pt x="193" y="236"/>
                  <a:pt x="201" y="245"/>
                  <a:pt x="205" y="238"/>
                </a:cubicBezTo>
                <a:cubicBezTo>
                  <a:pt x="209" y="231"/>
                  <a:pt x="209" y="212"/>
                  <a:pt x="208" y="196"/>
                </a:cubicBezTo>
                <a:cubicBezTo>
                  <a:pt x="207" y="180"/>
                  <a:pt x="200" y="156"/>
                  <a:pt x="200" y="144"/>
                </a:cubicBezTo>
                <a:cubicBezTo>
                  <a:pt x="200" y="132"/>
                  <a:pt x="205" y="129"/>
                  <a:pt x="211" y="123"/>
                </a:cubicBezTo>
                <a:cubicBezTo>
                  <a:pt x="217" y="117"/>
                  <a:pt x="226" y="115"/>
                  <a:pt x="237" y="105"/>
                </a:cubicBezTo>
                <a:cubicBezTo>
                  <a:pt x="248" y="95"/>
                  <a:pt x="265" y="76"/>
                  <a:pt x="278" y="60"/>
                </a:cubicBezTo>
                <a:cubicBezTo>
                  <a:pt x="291" y="44"/>
                  <a:pt x="304" y="13"/>
                  <a:pt x="313" y="11"/>
                </a:cubicBezTo>
                <a:cubicBezTo>
                  <a:pt x="331" y="0"/>
                  <a:pt x="326" y="38"/>
                  <a:pt x="333" y="48"/>
                </a:cubicBezTo>
                <a:cubicBezTo>
                  <a:pt x="337" y="60"/>
                  <a:pt x="335" y="72"/>
                  <a:pt x="339" y="84"/>
                </a:cubicBezTo>
                <a:cubicBezTo>
                  <a:pt x="345" y="95"/>
                  <a:pt x="351" y="116"/>
                  <a:pt x="359" y="123"/>
                </a:cubicBezTo>
                <a:cubicBezTo>
                  <a:pt x="367" y="131"/>
                  <a:pt x="381" y="122"/>
                  <a:pt x="390" y="131"/>
                </a:cubicBezTo>
                <a:cubicBezTo>
                  <a:pt x="398" y="141"/>
                  <a:pt x="403" y="164"/>
                  <a:pt x="413" y="177"/>
                </a:cubicBezTo>
                <a:cubicBezTo>
                  <a:pt x="425" y="189"/>
                  <a:pt x="449" y="185"/>
                  <a:pt x="463" y="201"/>
                </a:cubicBezTo>
                <a:cubicBezTo>
                  <a:pt x="479" y="228"/>
                  <a:pt x="470" y="260"/>
                  <a:pt x="499" y="270"/>
                </a:cubicBezTo>
                <a:cubicBezTo>
                  <a:pt x="555" y="288"/>
                  <a:pt x="578" y="315"/>
                  <a:pt x="637" y="321"/>
                </a:cubicBezTo>
                <a:cubicBezTo>
                  <a:pt x="680" y="335"/>
                  <a:pt x="709" y="310"/>
                  <a:pt x="761" y="300"/>
                </a:cubicBezTo>
                <a:cubicBezTo>
                  <a:pt x="802" y="306"/>
                  <a:pt x="790" y="305"/>
                  <a:pt x="799" y="310"/>
                </a:cubicBezTo>
                <a:cubicBezTo>
                  <a:pt x="809" y="315"/>
                  <a:pt x="821" y="325"/>
                  <a:pt x="821" y="333"/>
                </a:cubicBezTo>
                <a:cubicBezTo>
                  <a:pt x="821" y="341"/>
                  <a:pt x="801" y="348"/>
                  <a:pt x="800" y="360"/>
                </a:cubicBezTo>
                <a:cubicBezTo>
                  <a:pt x="799" y="372"/>
                  <a:pt x="802" y="395"/>
                  <a:pt x="812" y="408"/>
                </a:cubicBezTo>
                <a:cubicBezTo>
                  <a:pt x="822" y="421"/>
                  <a:pt x="844" y="429"/>
                  <a:pt x="859" y="441"/>
                </a:cubicBezTo>
                <a:cubicBezTo>
                  <a:pt x="874" y="453"/>
                  <a:pt x="897" y="457"/>
                  <a:pt x="902" y="481"/>
                </a:cubicBezTo>
                <a:cubicBezTo>
                  <a:pt x="907" y="505"/>
                  <a:pt x="886" y="563"/>
                  <a:pt x="889" y="586"/>
                </a:cubicBezTo>
                <a:cubicBezTo>
                  <a:pt x="892" y="609"/>
                  <a:pt x="913" y="608"/>
                  <a:pt x="920" y="619"/>
                </a:cubicBezTo>
                <a:cubicBezTo>
                  <a:pt x="927" y="630"/>
                  <a:pt x="924" y="642"/>
                  <a:pt x="931" y="652"/>
                </a:cubicBezTo>
                <a:cubicBezTo>
                  <a:pt x="938" y="662"/>
                  <a:pt x="958" y="669"/>
                  <a:pt x="961" y="681"/>
                </a:cubicBezTo>
                <a:cubicBezTo>
                  <a:pt x="964" y="693"/>
                  <a:pt x="950" y="709"/>
                  <a:pt x="950" y="726"/>
                </a:cubicBezTo>
                <a:cubicBezTo>
                  <a:pt x="950" y="743"/>
                  <a:pt x="950" y="773"/>
                  <a:pt x="959" y="786"/>
                </a:cubicBezTo>
                <a:cubicBezTo>
                  <a:pt x="968" y="799"/>
                  <a:pt x="998" y="797"/>
                  <a:pt x="1004" y="804"/>
                </a:cubicBezTo>
                <a:cubicBezTo>
                  <a:pt x="1010" y="811"/>
                  <a:pt x="1002" y="815"/>
                  <a:pt x="998" y="826"/>
                </a:cubicBezTo>
                <a:cubicBezTo>
                  <a:pt x="994" y="837"/>
                  <a:pt x="984" y="860"/>
                  <a:pt x="977" y="873"/>
                </a:cubicBezTo>
                <a:cubicBezTo>
                  <a:pt x="970" y="886"/>
                  <a:pt x="962" y="890"/>
                  <a:pt x="955" y="901"/>
                </a:cubicBezTo>
                <a:cubicBezTo>
                  <a:pt x="948" y="912"/>
                  <a:pt x="945" y="927"/>
                  <a:pt x="937" y="940"/>
                </a:cubicBezTo>
                <a:cubicBezTo>
                  <a:pt x="929" y="953"/>
                  <a:pt x="923" y="968"/>
                  <a:pt x="907" y="978"/>
                </a:cubicBezTo>
                <a:cubicBezTo>
                  <a:pt x="891" y="988"/>
                  <a:pt x="853" y="992"/>
                  <a:pt x="842" y="1003"/>
                </a:cubicBezTo>
                <a:cubicBezTo>
                  <a:pt x="831" y="1014"/>
                  <a:pt x="844" y="1032"/>
                  <a:pt x="842" y="1044"/>
                </a:cubicBezTo>
                <a:cubicBezTo>
                  <a:pt x="840" y="1056"/>
                  <a:pt x="833" y="1069"/>
                  <a:pt x="827" y="1077"/>
                </a:cubicBezTo>
                <a:cubicBezTo>
                  <a:pt x="821" y="1085"/>
                  <a:pt x="824" y="1080"/>
                  <a:pt x="805" y="1092"/>
                </a:cubicBezTo>
                <a:cubicBezTo>
                  <a:pt x="786" y="1104"/>
                  <a:pt x="732" y="1136"/>
                  <a:pt x="710" y="1149"/>
                </a:cubicBezTo>
                <a:cubicBezTo>
                  <a:pt x="688" y="1162"/>
                  <a:pt x="681" y="1161"/>
                  <a:pt x="671" y="1168"/>
                </a:cubicBezTo>
                <a:cubicBezTo>
                  <a:pt x="661" y="1175"/>
                  <a:pt x="655" y="1179"/>
                  <a:pt x="649" y="1188"/>
                </a:cubicBezTo>
                <a:cubicBezTo>
                  <a:pt x="643" y="1197"/>
                  <a:pt x="638" y="1200"/>
                  <a:pt x="632" y="1222"/>
                </a:cubicBezTo>
                <a:cubicBezTo>
                  <a:pt x="626" y="1244"/>
                  <a:pt x="617" y="1302"/>
                  <a:pt x="611" y="1323"/>
                </a:cubicBezTo>
                <a:cubicBezTo>
                  <a:pt x="605" y="1344"/>
                  <a:pt x="598" y="1333"/>
                  <a:pt x="595" y="1347"/>
                </a:cubicBezTo>
                <a:cubicBezTo>
                  <a:pt x="592" y="1361"/>
                  <a:pt x="597" y="1382"/>
                  <a:pt x="595" y="1405"/>
                </a:cubicBezTo>
                <a:cubicBezTo>
                  <a:pt x="593" y="1428"/>
                  <a:pt x="594" y="1476"/>
                  <a:pt x="583" y="1485"/>
                </a:cubicBezTo>
                <a:cubicBezTo>
                  <a:pt x="572" y="1494"/>
                  <a:pt x="550" y="1468"/>
                  <a:pt x="532" y="1461"/>
                </a:cubicBezTo>
                <a:cubicBezTo>
                  <a:pt x="514" y="1454"/>
                  <a:pt x="484" y="1447"/>
                  <a:pt x="472" y="1443"/>
                </a:cubicBezTo>
              </a:path>
            </a:pathLst>
          </a:custGeom>
          <a:noFill/>
          <a:ln w="19050">
            <a:solidFill>
              <a:srgbClr val="FFCCC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14" name="Freeform 1953"/>
          <p:cNvSpPr>
            <a:spLocks/>
          </p:cNvSpPr>
          <p:nvPr/>
        </p:nvSpPr>
        <p:spPr bwMode="auto">
          <a:xfrm rot="145520">
            <a:off x="7259242" y="3668713"/>
            <a:ext cx="36115" cy="80962"/>
          </a:xfrm>
          <a:custGeom>
            <a:avLst/>
            <a:gdLst>
              <a:gd name="T0" fmla="*/ 0 w 30"/>
              <a:gd name="T1" fmla="*/ 2147483647 h 82"/>
              <a:gd name="T2" fmla="*/ 2147483647 w 30"/>
              <a:gd name="T3" fmla="*/ 2147483647 h 82"/>
              <a:gd name="T4" fmla="*/ 2147483647 w 30"/>
              <a:gd name="T5" fmla="*/ 2147483647 h 82"/>
              <a:gd name="T6" fmla="*/ 2147483647 w 30"/>
              <a:gd name="T7" fmla="*/ 0 h 82"/>
              <a:gd name="T8" fmla="*/ 0 60000 65536"/>
              <a:gd name="T9" fmla="*/ 0 60000 65536"/>
              <a:gd name="T10" fmla="*/ 0 60000 65536"/>
              <a:gd name="T11" fmla="*/ 0 60000 65536"/>
              <a:gd name="T12" fmla="*/ 0 w 30"/>
              <a:gd name="T13" fmla="*/ 0 h 82"/>
              <a:gd name="T14" fmla="*/ 30 w 30"/>
              <a:gd name="T15" fmla="*/ 82 h 82"/>
            </a:gdLst>
            <a:ahLst/>
            <a:cxnLst>
              <a:cxn ang="T8">
                <a:pos x="T0" y="T1"/>
              </a:cxn>
              <a:cxn ang="T9">
                <a:pos x="T2" y="T3"/>
              </a:cxn>
              <a:cxn ang="T10">
                <a:pos x="T4" y="T5"/>
              </a:cxn>
              <a:cxn ang="T11">
                <a:pos x="T6" y="T7"/>
              </a:cxn>
            </a:cxnLst>
            <a:rect l="T12" t="T13" r="T14" b="T15"/>
            <a:pathLst>
              <a:path w="30" h="82">
                <a:moveTo>
                  <a:pt x="0" y="82"/>
                </a:moveTo>
                <a:cubicBezTo>
                  <a:pt x="23" y="74"/>
                  <a:pt x="16" y="53"/>
                  <a:pt x="22" y="34"/>
                </a:cubicBezTo>
                <a:cubicBezTo>
                  <a:pt x="20" y="25"/>
                  <a:pt x="17" y="11"/>
                  <a:pt x="26" y="5"/>
                </a:cubicBezTo>
                <a:cubicBezTo>
                  <a:pt x="28" y="0"/>
                  <a:pt x="27" y="2"/>
                  <a:pt x="3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15" name="Freeform 1954"/>
          <p:cNvSpPr>
            <a:spLocks/>
          </p:cNvSpPr>
          <p:nvPr/>
        </p:nvSpPr>
        <p:spPr bwMode="auto">
          <a:xfrm>
            <a:off x="2882371" y="3560764"/>
            <a:ext cx="55033" cy="179387"/>
          </a:xfrm>
          <a:custGeom>
            <a:avLst/>
            <a:gdLst>
              <a:gd name="T0" fmla="*/ 2147483647 w 44"/>
              <a:gd name="T1" fmla="*/ 2147483647 h 182"/>
              <a:gd name="T2" fmla="*/ 2147483647 w 44"/>
              <a:gd name="T3" fmla="*/ 2147483647 h 182"/>
              <a:gd name="T4" fmla="*/ 2147483647 w 44"/>
              <a:gd name="T5" fmla="*/ 2147483647 h 182"/>
              <a:gd name="T6" fmla="*/ 2147483647 w 44"/>
              <a:gd name="T7" fmla="*/ 2147483647 h 182"/>
              <a:gd name="T8" fmla="*/ 2147483647 w 44"/>
              <a:gd name="T9" fmla="*/ 2147483647 h 182"/>
              <a:gd name="T10" fmla="*/ 0 w 44"/>
              <a:gd name="T11" fmla="*/ 0 h 182"/>
              <a:gd name="T12" fmla="*/ 0 60000 65536"/>
              <a:gd name="T13" fmla="*/ 0 60000 65536"/>
              <a:gd name="T14" fmla="*/ 0 60000 65536"/>
              <a:gd name="T15" fmla="*/ 0 60000 65536"/>
              <a:gd name="T16" fmla="*/ 0 60000 65536"/>
              <a:gd name="T17" fmla="*/ 0 60000 65536"/>
              <a:gd name="T18" fmla="*/ 0 w 44"/>
              <a:gd name="T19" fmla="*/ 0 h 182"/>
              <a:gd name="T20" fmla="*/ 44 w 44"/>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44" h="182">
                <a:moveTo>
                  <a:pt x="34" y="182"/>
                </a:moveTo>
                <a:cubicBezTo>
                  <a:pt x="44" y="163"/>
                  <a:pt x="42" y="138"/>
                  <a:pt x="39" y="118"/>
                </a:cubicBezTo>
                <a:cubicBezTo>
                  <a:pt x="37" y="106"/>
                  <a:pt x="21" y="95"/>
                  <a:pt x="17" y="82"/>
                </a:cubicBezTo>
                <a:cubicBezTo>
                  <a:pt x="15" y="69"/>
                  <a:pt x="13" y="62"/>
                  <a:pt x="10" y="50"/>
                </a:cubicBezTo>
                <a:cubicBezTo>
                  <a:pt x="9" y="39"/>
                  <a:pt x="8" y="28"/>
                  <a:pt x="7" y="17"/>
                </a:cubicBezTo>
                <a:cubicBezTo>
                  <a:pt x="6" y="10"/>
                  <a:pt x="0" y="6"/>
                  <a:pt x="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16" name="Freeform 1955"/>
          <p:cNvSpPr>
            <a:spLocks/>
          </p:cNvSpPr>
          <p:nvPr/>
        </p:nvSpPr>
        <p:spPr bwMode="auto">
          <a:xfrm>
            <a:off x="5988315" y="2786063"/>
            <a:ext cx="2447264" cy="3135312"/>
          </a:xfrm>
          <a:custGeom>
            <a:avLst/>
            <a:gdLst>
              <a:gd name="T0" fmla="*/ 2147483647 w 1494"/>
              <a:gd name="T1" fmla="*/ 2147483647 h 2389"/>
              <a:gd name="T2" fmla="*/ 2147483647 w 1494"/>
              <a:gd name="T3" fmla="*/ 2147483647 h 2389"/>
              <a:gd name="T4" fmla="*/ 2147483647 w 1494"/>
              <a:gd name="T5" fmla="*/ 2147483647 h 2389"/>
              <a:gd name="T6" fmla="*/ 2147483647 w 1494"/>
              <a:gd name="T7" fmla="*/ 2147483647 h 2389"/>
              <a:gd name="T8" fmla="*/ 2147483647 w 1494"/>
              <a:gd name="T9" fmla="*/ 2147483647 h 2389"/>
              <a:gd name="T10" fmla="*/ 2147483647 w 1494"/>
              <a:gd name="T11" fmla="*/ 2147483647 h 2389"/>
              <a:gd name="T12" fmla="*/ 2147483647 w 1494"/>
              <a:gd name="T13" fmla="*/ 2147483647 h 2389"/>
              <a:gd name="T14" fmla="*/ 2147483647 w 1494"/>
              <a:gd name="T15" fmla="*/ 2147483647 h 2389"/>
              <a:gd name="T16" fmla="*/ 2147483647 w 1494"/>
              <a:gd name="T17" fmla="*/ 2147483647 h 2389"/>
              <a:gd name="T18" fmla="*/ 2147483647 w 1494"/>
              <a:gd name="T19" fmla="*/ 2147483647 h 2389"/>
              <a:gd name="T20" fmla="*/ 2147483647 w 1494"/>
              <a:gd name="T21" fmla="*/ 2147483647 h 2389"/>
              <a:gd name="T22" fmla="*/ 2147483647 w 1494"/>
              <a:gd name="T23" fmla="*/ 2147483647 h 2389"/>
              <a:gd name="T24" fmla="*/ 2147483647 w 1494"/>
              <a:gd name="T25" fmla="*/ 2147483647 h 2389"/>
              <a:gd name="T26" fmla="*/ 2147483647 w 1494"/>
              <a:gd name="T27" fmla="*/ 2147483647 h 2389"/>
              <a:gd name="T28" fmla="*/ 2147483647 w 1494"/>
              <a:gd name="T29" fmla="*/ 2147483647 h 2389"/>
              <a:gd name="T30" fmla="*/ 2147483647 w 1494"/>
              <a:gd name="T31" fmla="*/ 2147483647 h 2389"/>
              <a:gd name="T32" fmla="*/ 2147483647 w 1494"/>
              <a:gd name="T33" fmla="*/ 2147483647 h 2389"/>
              <a:gd name="T34" fmla="*/ 2147483647 w 1494"/>
              <a:gd name="T35" fmla="*/ 2147483647 h 2389"/>
              <a:gd name="T36" fmla="*/ 2147483647 w 1494"/>
              <a:gd name="T37" fmla="*/ 2147483647 h 2389"/>
              <a:gd name="T38" fmla="*/ 2147483647 w 1494"/>
              <a:gd name="T39" fmla="*/ 2147483647 h 2389"/>
              <a:gd name="T40" fmla="*/ 2147483647 w 1494"/>
              <a:gd name="T41" fmla="*/ 2147483647 h 2389"/>
              <a:gd name="T42" fmla="*/ 2147483647 w 1494"/>
              <a:gd name="T43" fmla="*/ 2147483647 h 2389"/>
              <a:gd name="T44" fmla="*/ 2147483647 w 1494"/>
              <a:gd name="T45" fmla="*/ 2147483647 h 2389"/>
              <a:gd name="T46" fmla="*/ 2147483647 w 1494"/>
              <a:gd name="T47" fmla="*/ 2147483647 h 2389"/>
              <a:gd name="T48" fmla="*/ 2147483647 w 1494"/>
              <a:gd name="T49" fmla="*/ 2147483647 h 2389"/>
              <a:gd name="T50" fmla="*/ 2147483647 w 1494"/>
              <a:gd name="T51" fmla="*/ 2147483647 h 2389"/>
              <a:gd name="T52" fmla="*/ 2147483647 w 1494"/>
              <a:gd name="T53" fmla="*/ 2147483647 h 2389"/>
              <a:gd name="T54" fmla="*/ 2147483647 w 1494"/>
              <a:gd name="T55" fmla="*/ 2147483647 h 2389"/>
              <a:gd name="T56" fmla="*/ 2147483647 w 1494"/>
              <a:gd name="T57" fmla="*/ 2147483647 h 2389"/>
              <a:gd name="T58" fmla="*/ 2147483647 w 1494"/>
              <a:gd name="T59" fmla="*/ 2147483647 h 2389"/>
              <a:gd name="T60" fmla="*/ 2147483647 w 1494"/>
              <a:gd name="T61" fmla="*/ 2147483647 h 2389"/>
              <a:gd name="T62" fmla="*/ 2147483647 w 1494"/>
              <a:gd name="T63" fmla="*/ 2147483647 h 2389"/>
              <a:gd name="T64" fmla="*/ 2147483647 w 1494"/>
              <a:gd name="T65" fmla="*/ 2147483647 h 2389"/>
              <a:gd name="T66" fmla="*/ 2147483647 w 1494"/>
              <a:gd name="T67" fmla="*/ 2147483647 h 2389"/>
              <a:gd name="T68" fmla="*/ 2147483647 w 1494"/>
              <a:gd name="T69" fmla="*/ 2147483647 h 2389"/>
              <a:gd name="T70" fmla="*/ 2147483647 w 1494"/>
              <a:gd name="T71" fmla="*/ 2147483647 h 2389"/>
              <a:gd name="T72" fmla="*/ 2147483647 w 1494"/>
              <a:gd name="T73" fmla="*/ 2147483647 h 2389"/>
              <a:gd name="T74" fmla="*/ 2147483647 w 1494"/>
              <a:gd name="T75" fmla="*/ 2147483647 h 2389"/>
              <a:gd name="T76" fmla="*/ 2147483647 w 1494"/>
              <a:gd name="T77" fmla="*/ 2147483647 h 2389"/>
              <a:gd name="T78" fmla="*/ 2147483647 w 1494"/>
              <a:gd name="T79" fmla="*/ 2147483647 h 2389"/>
              <a:gd name="T80" fmla="*/ 2147483647 w 1494"/>
              <a:gd name="T81" fmla="*/ 2147483647 h 2389"/>
              <a:gd name="T82" fmla="*/ 2147483647 w 1494"/>
              <a:gd name="T83" fmla="*/ 2147483647 h 2389"/>
              <a:gd name="T84" fmla="*/ 2147483647 w 1494"/>
              <a:gd name="T85" fmla="*/ 2147483647 h 2389"/>
              <a:gd name="T86" fmla="*/ 2147483647 w 1494"/>
              <a:gd name="T87" fmla="*/ 2147483647 h 2389"/>
              <a:gd name="T88" fmla="*/ 2147483647 w 1494"/>
              <a:gd name="T89" fmla="*/ 2147483647 h 2389"/>
              <a:gd name="T90" fmla="*/ 2147483647 w 1494"/>
              <a:gd name="T91" fmla="*/ 2147483647 h 2389"/>
              <a:gd name="T92" fmla="*/ 2147483647 w 1494"/>
              <a:gd name="T93" fmla="*/ 2147483647 h 2389"/>
              <a:gd name="T94" fmla="*/ 2147483647 w 1494"/>
              <a:gd name="T95" fmla="*/ 2147483647 h 2389"/>
              <a:gd name="T96" fmla="*/ 2147483647 w 1494"/>
              <a:gd name="T97" fmla="*/ 2147483647 h 2389"/>
              <a:gd name="T98" fmla="*/ 2147483647 w 1494"/>
              <a:gd name="T99" fmla="*/ 2147483647 h 2389"/>
              <a:gd name="T100" fmla="*/ 2147483647 w 1494"/>
              <a:gd name="T101" fmla="*/ 2147483647 h 23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94"/>
              <a:gd name="T154" fmla="*/ 0 h 2389"/>
              <a:gd name="T155" fmla="*/ 1494 w 1494"/>
              <a:gd name="T156" fmla="*/ 2389 h 23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94" h="2389">
                <a:moveTo>
                  <a:pt x="126" y="1771"/>
                </a:moveTo>
                <a:cubicBezTo>
                  <a:pt x="140" y="1814"/>
                  <a:pt x="127" y="1800"/>
                  <a:pt x="156" y="1819"/>
                </a:cubicBezTo>
                <a:cubicBezTo>
                  <a:pt x="160" y="1825"/>
                  <a:pt x="162" y="1833"/>
                  <a:pt x="168" y="1837"/>
                </a:cubicBezTo>
                <a:cubicBezTo>
                  <a:pt x="179" y="1844"/>
                  <a:pt x="204" y="1829"/>
                  <a:pt x="204" y="1829"/>
                </a:cubicBezTo>
                <a:cubicBezTo>
                  <a:pt x="222" y="1802"/>
                  <a:pt x="242" y="1819"/>
                  <a:pt x="218" y="1795"/>
                </a:cubicBezTo>
                <a:cubicBezTo>
                  <a:pt x="224" y="1791"/>
                  <a:pt x="216" y="1786"/>
                  <a:pt x="222" y="1783"/>
                </a:cubicBezTo>
                <a:cubicBezTo>
                  <a:pt x="228" y="1780"/>
                  <a:pt x="228" y="1766"/>
                  <a:pt x="232" y="1761"/>
                </a:cubicBezTo>
                <a:cubicBezTo>
                  <a:pt x="239" y="1751"/>
                  <a:pt x="252" y="1741"/>
                  <a:pt x="252" y="1741"/>
                </a:cubicBezTo>
                <a:cubicBezTo>
                  <a:pt x="224" y="1732"/>
                  <a:pt x="199" y="1727"/>
                  <a:pt x="174" y="1711"/>
                </a:cubicBezTo>
                <a:cubicBezTo>
                  <a:pt x="167" y="1700"/>
                  <a:pt x="165" y="1684"/>
                  <a:pt x="156" y="1675"/>
                </a:cubicBezTo>
                <a:cubicBezTo>
                  <a:pt x="134" y="1653"/>
                  <a:pt x="107" y="1640"/>
                  <a:pt x="78" y="1633"/>
                </a:cubicBezTo>
                <a:cubicBezTo>
                  <a:pt x="80" y="1593"/>
                  <a:pt x="55" y="1611"/>
                  <a:pt x="78" y="1597"/>
                </a:cubicBezTo>
                <a:cubicBezTo>
                  <a:pt x="89" y="1590"/>
                  <a:pt x="114" y="1585"/>
                  <a:pt x="114" y="1585"/>
                </a:cubicBezTo>
                <a:cubicBezTo>
                  <a:pt x="140" y="1545"/>
                  <a:pt x="127" y="1523"/>
                  <a:pt x="90" y="1511"/>
                </a:cubicBezTo>
                <a:cubicBezTo>
                  <a:pt x="78" y="1499"/>
                  <a:pt x="68" y="1481"/>
                  <a:pt x="76" y="1473"/>
                </a:cubicBezTo>
                <a:cubicBezTo>
                  <a:pt x="89" y="1460"/>
                  <a:pt x="96" y="1471"/>
                  <a:pt x="114" y="1465"/>
                </a:cubicBezTo>
                <a:cubicBezTo>
                  <a:pt x="126" y="1461"/>
                  <a:pt x="150" y="1453"/>
                  <a:pt x="150" y="1453"/>
                </a:cubicBezTo>
                <a:cubicBezTo>
                  <a:pt x="168" y="1426"/>
                  <a:pt x="154" y="1403"/>
                  <a:pt x="162" y="1369"/>
                </a:cubicBezTo>
                <a:cubicBezTo>
                  <a:pt x="165" y="1357"/>
                  <a:pt x="174" y="1333"/>
                  <a:pt x="174" y="1333"/>
                </a:cubicBezTo>
                <a:cubicBezTo>
                  <a:pt x="168" y="1329"/>
                  <a:pt x="163" y="1321"/>
                  <a:pt x="156" y="1321"/>
                </a:cubicBezTo>
                <a:cubicBezTo>
                  <a:pt x="143" y="1321"/>
                  <a:pt x="120" y="1333"/>
                  <a:pt x="120" y="1333"/>
                </a:cubicBezTo>
                <a:cubicBezTo>
                  <a:pt x="110" y="1302"/>
                  <a:pt x="126" y="1311"/>
                  <a:pt x="144" y="1285"/>
                </a:cubicBezTo>
                <a:cubicBezTo>
                  <a:pt x="136" y="1261"/>
                  <a:pt x="124" y="1256"/>
                  <a:pt x="132" y="1231"/>
                </a:cubicBezTo>
                <a:cubicBezTo>
                  <a:pt x="130" y="1225"/>
                  <a:pt x="130" y="1217"/>
                  <a:pt x="126" y="1213"/>
                </a:cubicBezTo>
                <a:cubicBezTo>
                  <a:pt x="116" y="1203"/>
                  <a:pt x="90" y="1189"/>
                  <a:pt x="90" y="1189"/>
                </a:cubicBezTo>
                <a:cubicBezTo>
                  <a:pt x="84" y="1171"/>
                  <a:pt x="73" y="1146"/>
                  <a:pt x="90" y="1129"/>
                </a:cubicBezTo>
                <a:cubicBezTo>
                  <a:pt x="102" y="1117"/>
                  <a:pt x="138" y="1117"/>
                  <a:pt x="138" y="1117"/>
                </a:cubicBezTo>
                <a:cubicBezTo>
                  <a:pt x="144" y="1113"/>
                  <a:pt x="151" y="1110"/>
                  <a:pt x="156" y="1105"/>
                </a:cubicBezTo>
                <a:cubicBezTo>
                  <a:pt x="165" y="1094"/>
                  <a:pt x="180" y="1069"/>
                  <a:pt x="180" y="1069"/>
                </a:cubicBezTo>
                <a:cubicBezTo>
                  <a:pt x="184" y="1046"/>
                  <a:pt x="186" y="1013"/>
                  <a:pt x="198" y="991"/>
                </a:cubicBezTo>
                <a:cubicBezTo>
                  <a:pt x="205" y="978"/>
                  <a:pt x="222" y="955"/>
                  <a:pt x="222" y="955"/>
                </a:cubicBezTo>
                <a:cubicBezTo>
                  <a:pt x="228" y="915"/>
                  <a:pt x="226" y="904"/>
                  <a:pt x="258" y="883"/>
                </a:cubicBezTo>
                <a:cubicBezTo>
                  <a:pt x="281" y="849"/>
                  <a:pt x="278" y="802"/>
                  <a:pt x="300" y="769"/>
                </a:cubicBezTo>
                <a:cubicBezTo>
                  <a:pt x="317" y="744"/>
                  <a:pt x="329" y="723"/>
                  <a:pt x="342" y="697"/>
                </a:cubicBezTo>
                <a:cubicBezTo>
                  <a:pt x="363" y="656"/>
                  <a:pt x="375" y="622"/>
                  <a:pt x="420" y="607"/>
                </a:cubicBezTo>
                <a:cubicBezTo>
                  <a:pt x="454" y="630"/>
                  <a:pt x="477" y="623"/>
                  <a:pt x="516" y="613"/>
                </a:cubicBezTo>
                <a:cubicBezTo>
                  <a:pt x="542" y="596"/>
                  <a:pt x="554" y="577"/>
                  <a:pt x="582" y="559"/>
                </a:cubicBezTo>
                <a:cubicBezTo>
                  <a:pt x="588" y="555"/>
                  <a:pt x="600" y="547"/>
                  <a:pt x="600" y="547"/>
                </a:cubicBezTo>
                <a:cubicBezTo>
                  <a:pt x="615" y="503"/>
                  <a:pt x="628" y="478"/>
                  <a:pt x="654" y="439"/>
                </a:cubicBezTo>
                <a:cubicBezTo>
                  <a:pt x="666" y="420"/>
                  <a:pt x="652" y="419"/>
                  <a:pt x="672" y="403"/>
                </a:cubicBezTo>
                <a:cubicBezTo>
                  <a:pt x="693" y="387"/>
                  <a:pt x="730" y="400"/>
                  <a:pt x="756" y="397"/>
                </a:cubicBezTo>
                <a:cubicBezTo>
                  <a:pt x="772" y="373"/>
                  <a:pt x="774" y="340"/>
                  <a:pt x="756" y="313"/>
                </a:cubicBezTo>
                <a:cubicBezTo>
                  <a:pt x="748" y="301"/>
                  <a:pt x="709" y="291"/>
                  <a:pt x="702" y="289"/>
                </a:cubicBezTo>
                <a:cubicBezTo>
                  <a:pt x="696" y="287"/>
                  <a:pt x="676" y="255"/>
                  <a:pt x="676" y="255"/>
                </a:cubicBezTo>
                <a:cubicBezTo>
                  <a:pt x="646" y="225"/>
                  <a:pt x="624" y="241"/>
                  <a:pt x="588" y="223"/>
                </a:cubicBezTo>
                <a:cubicBezTo>
                  <a:pt x="564" y="186"/>
                  <a:pt x="594" y="210"/>
                  <a:pt x="582" y="163"/>
                </a:cubicBezTo>
                <a:cubicBezTo>
                  <a:pt x="587" y="143"/>
                  <a:pt x="585" y="133"/>
                  <a:pt x="606" y="121"/>
                </a:cubicBezTo>
                <a:cubicBezTo>
                  <a:pt x="617" y="115"/>
                  <a:pt x="642" y="119"/>
                  <a:pt x="642" y="119"/>
                </a:cubicBezTo>
                <a:cubicBezTo>
                  <a:pt x="676" y="126"/>
                  <a:pt x="706" y="133"/>
                  <a:pt x="744" y="127"/>
                </a:cubicBezTo>
                <a:cubicBezTo>
                  <a:pt x="756" y="130"/>
                  <a:pt x="768" y="135"/>
                  <a:pt x="780" y="139"/>
                </a:cubicBezTo>
                <a:cubicBezTo>
                  <a:pt x="786" y="141"/>
                  <a:pt x="798" y="145"/>
                  <a:pt x="798" y="145"/>
                </a:cubicBezTo>
                <a:cubicBezTo>
                  <a:pt x="867" y="140"/>
                  <a:pt x="882" y="139"/>
                  <a:pt x="936" y="121"/>
                </a:cubicBezTo>
                <a:cubicBezTo>
                  <a:pt x="954" y="103"/>
                  <a:pt x="971" y="101"/>
                  <a:pt x="990" y="85"/>
                </a:cubicBezTo>
                <a:cubicBezTo>
                  <a:pt x="1009" y="69"/>
                  <a:pt x="1006" y="81"/>
                  <a:pt x="1026" y="67"/>
                </a:cubicBezTo>
                <a:cubicBezTo>
                  <a:pt x="1037" y="60"/>
                  <a:pt x="1063" y="20"/>
                  <a:pt x="1074" y="13"/>
                </a:cubicBezTo>
                <a:cubicBezTo>
                  <a:pt x="1134" y="33"/>
                  <a:pt x="1043" y="0"/>
                  <a:pt x="1110" y="37"/>
                </a:cubicBezTo>
                <a:cubicBezTo>
                  <a:pt x="1121" y="43"/>
                  <a:pt x="1135" y="42"/>
                  <a:pt x="1146" y="49"/>
                </a:cubicBezTo>
                <a:cubicBezTo>
                  <a:pt x="1167" y="63"/>
                  <a:pt x="1188" y="71"/>
                  <a:pt x="1212" y="79"/>
                </a:cubicBezTo>
                <a:cubicBezTo>
                  <a:pt x="1227" y="102"/>
                  <a:pt x="1248" y="93"/>
                  <a:pt x="1248" y="151"/>
                </a:cubicBezTo>
                <a:cubicBezTo>
                  <a:pt x="1255" y="164"/>
                  <a:pt x="1270" y="174"/>
                  <a:pt x="1284" y="179"/>
                </a:cubicBezTo>
                <a:cubicBezTo>
                  <a:pt x="1309" y="187"/>
                  <a:pt x="1285" y="189"/>
                  <a:pt x="1308" y="205"/>
                </a:cubicBezTo>
                <a:cubicBezTo>
                  <a:pt x="1326" y="187"/>
                  <a:pt x="1338" y="157"/>
                  <a:pt x="1350" y="193"/>
                </a:cubicBezTo>
                <a:cubicBezTo>
                  <a:pt x="1353" y="238"/>
                  <a:pt x="1349" y="281"/>
                  <a:pt x="1374" y="319"/>
                </a:cubicBezTo>
                <a:cubicBezTo>
                  <a:pt x="1377" y="347"/>
                  <a:pt x="1366" y="383"/>
                  <a:pt x="1386" y="403"/>
                </a:cubicBezTo>
                <a:cubicBezTo>
                  <a:pt x="1397" y="414"/>
                  <a:pt x="1452" y="423"/>
                  <a:pt x="1464" y="427"/>
                </a:cubicBezTo>
                <a:cubicBezTo>
                  <a:pt x="1470" y="429"/>
                  <a:pt x="1482" y="433"/>
                  <a:pt x="1482" y="433"/>
                </a:cubicBezTo>
                <a:cubicBezTo>
                  <a:pt x="1482" y="440"/>
                  <a:pt x="1494" y="454"/>
                  <a:pt x="1488" y="471"/>
                </a:cubicBezTo>
                <a:cubicBezTo>
                  <a:pt x="1483" y="484"/>
                  <a:pt x="1457" y="500"/>
                  <a:pt x="1450" y="511"/>
                </a:cubicBezTo>
                <a:cubicBezTo>
                  <a:pt x="1443" y="522"/>
                  <a:pt x="1462" y="525"/>
                  <a:pt x="1446" y="535"/>
                </a:cubicBezTo>
                <a:cubicBezTo>
                  <a:pt x="1418" y="552"/>
                  <a:pt x="1384" y="552"/>
                  <a:pt x="1356" y="571"/>
                </a:cubicBezTo>
                <a:cubicBezTo>
                  <a:pt x="1365" y="618"/>
                  <a:pt x="1358" y="639"/>
                  <a:pt x="1332" y="679"/>
                </a:cubicBezTo>
                <a:cubicBezTo>
                  <a:pt x="1328" y="685"/>
                  <a:pt x="1323" y="674"/>
                  <a:pt x="1316" y="675"/>
                </a:cubicBezTo>
                <a:cubicBezTo>
                  <a:pt x="1296" y="677"/>
                  <a:pt x="1280" y="701"/>
                  <a:pt x="1260" y="703"/>
                </a:cubicBezTo>
                <a:cubicBezTo>
                  <a:pt x="1233" y="721"/>
                  <a:pt x="1216" y="738"/>
                  <a:pt x="1206" y="769"/>
                </a:cubicBezTo>
                <a:cubicBezTo>
                  <a:pt x="1208" y="791"/>
                  <a:pt x="1209" y="813"/>
                  <a:pt x="1212" y="835"/>
                </a:cubicBezTo>
                <a:cubicBezTo>
                  <a:pt x="1214" y="848"/>
                  <a:pt x="1229" y="861"/>
                  <a:pt x="1206" y="871"/>
                </a:cubicBezTo>
                <a:cubicBezTo>
                  <a:pt x="1193" y="877"/>
                  <a:pt x="1178" y="875"/>
                  <a:pt x="1164" y="877"/>
                </a:cubicBezTo>
                <a:cubicBezTo>
                  <a:pt x="1155" y="905"/>
                  <a:pt x="1150" y="930"/>
                  <a:pt x="1134" y="955"/>
                </a:cubicBezTo>
                <a:cubicBezTo>
                  <a:pt x="1149" y="999"/>
                  <a:pt x="1143" y="979"/>
                  <a:pt x="1152" y="1015"/>
                </a:cubicBezTo>
                <a:cubicBezTo>
                  <a:pt x="1140" y="1065"/>
                  <a:pt x="1159" y="1018"/>
                  <a:pt x="1098" y="1045"/>
                </a:cubicBezTo>
                <a:cubicBezTo>
                  <a:pt x="1092" y="1048"/>
                  <a:pt x="1095" y="1057"/>
                  <a:pt x="1092" y="1063"/>
                </a:cubicBezTo>
                <a:cubicBezTo>
                  <a:pt x="1084" y="1073"/>
                  <a:pt x="1068" y="1113"/>
                  <a:pt x="1060" y="1121"/>
                </a:cubicBezTo>
                <a:cubicBezTo>
                  <a:pt x="1052" y="1129"/>
                  <a:pt x="1050" y="1114"/>
                  <a:pt x="1044" y="1111"/>
                </a:cubicBezTo>
                <a:cubicBezTo>
                  <a:pt x="1033" y="1114"/>
                  <a:pt x="1031" y="1109"/>
                  <a:pt x="1024" y="1103"/>
                </a:cubicBezTo>
                <a:cubicBezTo>
                  <a:pt x="1017" y="1097"/>
                  <a:pt x="1011" y="1074"/>
                  <a:pt x="1002" y="1073"/>
                </a:cubicBezTo>
                <a:cubicBezTo>
                  <a:pt x="990" y="1075"/>
                  <a:pt x="979" y="1081"/>
                  <a:pt x="970" y="1095"/>
                </a:cubicBezTo>
                <a:cubicBezTo>
                  <a:pt x="963" y="1106"/>
                  <a:pt x="960" y="1101"/>
                  <a:pt x="960" y="1101"/>
                </a:cubicBezTo>
                <a:cubicBezTo>
                  <a:pt x="939" y="1069"/>
                  <a:pt x="908" y="1068"/>
                  <a:pt x="868" y="1075"/>
                </a:cubicBezTo>
                <a:cubicBezTo>
                  <a:pt x="847" y="1082"/>
                  <a:pt x="859" y="1143"/>
                  <a:pt x="850" y="1157"/>
                </a:cubicBezTo>
                <a:cubicBezTo>
                  <a:pt x="841" y="1171"/>
                  <a:pt x="828" y="1154"/>
                  <a:pt x="816" y="1159"/>
                </a:cubicBezTo>
                <a:cubicBezTo>
                  <a:pt x="808" y="1229"/>
                  <a:pt x="797" y="1173"/>
                  <a:pt x="776" y="1187"/>
                </a:cubicBezTo>
                <a:cubicBezTo>
                  <a:pt x="750" y="1226"/>
                  <a:pt x="763" y="1217"/>
                  <a:pt x="774" y="1253"/>
                </a:cubicBezTo>
                <a:cubicBezTo>
                  <a:pt x="778" y="1265"/>
                  <a:pt x="770" y="1291"/>
                  <a:pt x="774" y="1303"/>
                </a:cubicBezTo>
                <a:cubicBezTo>
                  <a:pt x="776" y="1309"/>
                  <a:pt x="780" y="1321"/>
                  <a:pt x="780" y="1321"/>
                </a:cubicBezTo>
                <a:cubicBezTo>
                  <a:pt x="782" y="1336"/>
                  <a:pt x="811" y="1364"/>
                  <a:pt x="814" y="1391"/>
                </a:cubicBezTo>
                <a:cubicBezTo>
                  <a:pt x="817" y="1418"/>
                  <a:pt x="800" y="1465"/>
                  <a:pt x="798" y="1483"/>
                </a:cubicBezTo>
                <a:cubicBezTo>
                  <a:pt x="799" y="1489"/>
                  <a:pt x="799" y="1497"/>
                  <a:pt x="804" y="1501"/>
                </a:cubicBezTo>
                <a:cubicBezTo>
                  <a:pt x="814" y="1508"/>
                  <a:pt x="840" y="1513"/>
                  <a:pt x="840" y="1513"/>
                </a:cubicBezTo>
                <a:cubicBezTo>
                  <a:pt x="851" y="1517"/>
                  <a:pt x="859" y="1527"/>
                  <a:pt x="870" y="1531"/>
                </a:cubicBezTo>
                <a:cubicBezTo>
                  <a:pt x="881" y="1535"/>
                  <a:pt x="897" y="1535"/>
                  <a:pt x="904" y="1537"/>
                </a:cubicBezTo>
                <a:cubicBezTo>
                  <a:pt x="911" y="1539"/>
                  <a:pt x="908" y="1540"/>
                  <a:pt x="912" y="1543"/>
                </a:cubicBezTo>
                <a:cubicBezTo>
                  <a:pt x="918" y="1547"/>
                  <a:pt x="925" y="1549"/>
                  <a:pt x="930" y="1555"/>
                </a:cubicBezTo>
                <a:cubicBezTo>
                  <a:pt x="934" y="1560"/>
                  <a:pt x="926" y="1564"/>
                  <a:pt x="918" y="1573"/>
                </a:cubicBezTo>
                <a:cubicBezTo>
                  <a:pt x="910" y="1582"/>
                  <a:pt x="890" y="1606"/>
                  <a:pt x="882" y="1609"/>
                </a:cubicBezTo>
                <a:cubicBezTo>
                  <a:pt x="878" y="1603"/>
                  <a:pt x="873" y="1597"/>
                  <a:pt x="870" y="1591"/>
                </a:cubicBezTo>
                <a:cubicBezTo>
                  <a:pt x="867" y="1585"/>
                  <a:pt x="870" y="1574"/>
                  <a:pt x="864" y="1573"/>
                </a:cubicBezTo>
                <a:cubicBezTo>
                  <a:pt x="851" y="1571"/>
                  <a:pt x="832" y="1575"/>
                  <a:pt x="832" y="1575"/>
                </a:cubicBezTo>
                <a:cubicBezTo>
                  <a:pt x="818" y="1572"/>
                  <a:pt x="781" y="1581"/>
                  <a:pt x="766" y="1575"/>
                </a:cubicBezTo>
                <a:cubicBezTo>
                  <a:pt x="752" y="1567"/>
                  <a:pt x="762" y="1537"/>
                  <a:pt x="748" y="1525"/>
                </a:cubicBezTo>
                <a:cubicBezTo>
                  <a:pt x="726" y="1518"/>
                  <a:pt x="706" y="1512"/>
                  <a:pt x="684" y="1505"/>
                </a:cubicBezTo>
                <a:cubicBezTo>
                  <a:pt x="656" y="1514"/>
                  <a:pt x="622" y="1534"/>
                  <a:pt x="594" y="1543"/>
                </a:cubicBezTo>
                <a:cubicBezTo>
                  <a:pt x="603" y="1587"/>
                  <a:pt x="592" y="1567"/>
                  <a:pt x="636" y="1597"/>
                </a:cubicBezTo>
                <a:cubicBezTo>
                  <a:pt x="642" y="1601"/>
                  <a:pt x="654" y="1609"/>
                  <a:pt x="654" y="1609"/>
                </a:cubicBezTo>
                <a:cubicBezTo>
                  <a:pt x="659" y="1617"/>
                  <a:pt x="677" y="1613"/>
                  <a:pt x="680" y="1631"/>
                </a:cubicBezTo>
                <a:cubicBezTo>
                  <a:pt x="683" y="1649"/>
                  <a:pt x="671" y="1703"/>
                  <a:pt x="672" y="1719"/>
                </a:cubicBezTo>
                <a:cubicBezTo>
                  <a:pt x="670" y="1729"/>
                  <a:pt x="686" y="1719"/>
                  <a:pt x="684" y="1729"/>
                </a:cubicBezTo>
                <a:cubicBezTo>
                  <a:pt x="682" y="1735"/>
                  <a:pt x="694" y="1737"/>
                  <a:pt x="696" y="1743"/>
                </a:cubicBezTo>
                <a:cubicBezTo>
                  <a:pt x="697" y="1749"/>
                  <a:pt x="701" y="1753"/>
                  <a:pt x="704" y="1763"/>
                </a:cubicBezTo>
                <a:cubicBezTo>
                  <a:pt x="707" y="1773"/>
                  <a:pt x="711" y="1784"/>
                  <a:pt x="714" y="1801"/>
                </a:cubicBezTo>
                <a:cubicBezTo>
                  <a:pt x="716" y="1823"/>
                  <a:pt x="714" y="1846"/>
                  <a:pt x="720" y="1867"/>
                </a:cubicBezTo>
                <a:cubicBezTo>
                  <a:pt x="723" y="1881"/>
                  <a:pt x="752" y="1869"/>
                  <a:pt x="756" y="1875"/>
                </a:cubicBezTo>
                <a:cubicBezTo>
                  <a:pt x="760" y="1881"/>
                  <a:pt x="756" y="1883"/>
                  <a:pt x="744" y="1903"/>
                </a:cubicBezTo>
                <a:cubicBezTo>
                  <a:pt x="735" y="1955"/>
                  <a:pt x="722" y="1935"/>
                  <a:pt x="682" y="1995"/>
                </a:cubicBezTo>
                <a:cubicBezTo>
                  <a:pt x="667" y="2017"/>
                  <a:pt x="646" y="2008"/>
                  <a:pt x="636" y="2023"/>
                </a:cubicBezTo>
                <a:cubicBezTo>
                  <a:pt x="626" y="2038"/>
                  <a:pt x="632" y="2071"/>
                  <a:pt x="624" y="2083"/>
                </a:cubicBezTo>
                <a:cubicBezTo>
                  <a:pt x="613" y="2089"/>
                  <a:pt x="600" y="2091"/>
                  <a:pt x="588" y="2095"/>
                </a:cubicBezTo>
                <a:cubicBezTo>
                  <a:pt x="574" y="2100"/>
                  <a:pt x="552" y="2119"/>
                  <a:pt x="552" y="2119"/>
                </a:cubicBezTo>
                <a:cubicBezTo>
                  <a:pt x="534" y="2146"/>
                  <a:pt x="524" y="2149"/>
                  <a:pt x="492" y="2155"/>
                </a:cubicBezTo>
                <a:cubicBezTo>
                  <a:pt x="486" y="2159"/>
                  <a:pt x="478" y="2161"/>
                  <a:pt x="474" y="2167"/>
                </a:cubicBezTo>
                <a:cubicBezTo>
                  <a:pt x="462" y="2188"/>
                  <a:pt x="476" y="2231"/>
                  <a:pt x="450" y="2287"/>
                </a:cubicBezTo>
                <a:cubicBezTo>
                  <a:pt x="448" y="2299"/>
                  <a:pt x="448" y="2321"/>
                  <a:pt x="448" y="2321"/>
                </a:cubicBezTo>
                <a:cubicBezTo>
                  <a:pt x="446" y="2343"/>
                  <a:pt x="445" y="2371"/>
                  <a:pt x="432" y="2389"/>
                </a:cubicBezTo>
                <a:cubicBezTo>
                  <a:pt x="388" y="2363"/>
                  <a:pt x="370" y="2360"/>
                  <a:pt x="360" y="2353"/>
                </a:cubicBezTo>
                <a:cubicBezTo>
                  <a:pt x="340" y="2360"/>
                  <a:pt x="306" y="2383"/>
                  <a:pt x="306" y="2383"/>
                </a:cubicBezTo>
                <a:cubicBezTo>
                  <a:pt x="291" y="2381"/>
                  <a:pt x="297" y="2352"/>
                  <a:pt x="292" y="2335"/>
                </a:cubicBezTo>
                <a:cubicBezTo>
                  <a:pt x="289" y="2317"/>
                  <a:pt x="290" y="2296"/>
                  <a:pt x="288" y="2277"/>
                </a:cubicBezTo>
                <a:cubicBezTo>
                  <a:pt x="290" y="2256"/>
                  <a:pt x="282" y="2219"/>
                  <a:pt x="282" y="2219"/>
                </a:cubicBezTo>
                <a:cubicBezTo>
                  <a:pt x="278" y="2204"/>
                  <a:pt x="258" y="2213"/>
                  <a:pt x="250" y="2209"/>
                </a:cubicBezTo>
                <a:cubicBezTo>
                  <a:pt x="242" y="2205"/>
                  <a:pt x="237" y="2204"/>
                  <a:pt x="234" y="2197"/>
                </a:cubicBezTo>
                <a:cubicBezTo>
                  <a:pt x="229" y="2193"/>
                  <a:pt x="238" y="2180"/>
                  <a:pt x="232" y="2169"/>
                </a:cubicBezTo>
                <a:cubicBezTo>
                  <a:pt x="225" y="2166"/>
                  <a:pt x="198" y="2187"/>
                  <a:pt x="192" y="2181"/>
                </a:cubicBezTo>
                <a:cubicBezTo>
                  <a:pt x="186" y="2175"/>
                  <a:pt x="210" y="2155"/>
                  <a:pt x="198" y="2131"/>
                </a:cubicBezTo>
                <a:cubicBezTo>
                  <a:pt x="173" y="2094"/>
                  <a:pt x="169" y="2051"/>
                  <a:pt x="122" y="2035"/>
                </a:cubicBezTo>
                <a:cubicBezTo>
                  <a:pt x="86" y="2023"/>
                  <a:pt x="66" y="2053"/>
                  <a:pt x="36" y="2041"/>
                </a:cubicBezTo>
                <a:cubicBezTo>
                  <a:pt x="28" y="2038"/>
                  <a:pt x="25" y="2028"/>
                  <a:pt x="18" y="2023"/>
                </a:cubicBezTo>
                <a:cubicBezTo>
                  <a:pt x="13" y="2019"/>
                  <a:pt x="6" y="2019"/>
                  <a:pt x="0" y="2017"/>
                </a:cubicBezTo>
                <a:cubicBezTo>
                  <a:pt x="2" y="2009"/>
                  <a:pt x="2" y="2000"/>
                  <a:pt x="6" y="1993"/>
                </a:cubicBezTo>
                <a:cubicBezTo>
                  <a:pt x="12" y="1980"/>
                  <a:pt x="30" y="1957"/>
                  <a:pt x="30" y="1957"/>
                </a:cubicBezTo>
                <a:cubicBezTo>
                  <a:pt x="26" y="1944"/>
                  <a:pt x="24" y="1928"/>
                  <a:pt x="22" y="1915"/>
                </a:cubicBezTo>
                <a:cubicBezTo>
                  <a:pt x="17" y="1874"/>
                  <a:pt x="33" y="1863"/>
                  <a:pt x="66" y="1855"/>
                </a:cubicBezTo>
                <a:cubicBezTo>
                  <a:pt x="74" y="1843"/>
                  <a:pt x="82" y="1831"/>
                  <a:pt x="90" y="1819"/>
                </a:cubicBezTo>
                <a:cubicBezTo>
                  <a:pt x="99" y="1806"/>
                  <a:pt x="92" y="1804"/>
                  <a:pt x="102" y="1791"/>
                </a:cubicBezTo>
                <a:cubicBezTo>
                  <a:pt x="109" y="1781"/>
                  <a:pt x="120" y="1767"/>
                  <a:pt x="132" y="1765"/>
                </a:cubicBezTo>
                <a:cubicBezTo>
                  <a:pt x="134" y="1771"/>
                  <a:pt x="140" y="1777"/>
                  <a:pt x="138" y="1783"/>
                </a:cubicBezTo>
                <a:cubicBezTo>
                  <a:pt x="127" y="1822"/>
                  <a:pt x="115" y="1782"/>
                  <a:pt x="140" y="1807"/>
                </a:cubicBezTo>
              </a:path>
            </a:pathLst>
          </a:custGeom>
          <a:noFill/>
          <a:ln w="9525">
            <a:solidFill>
              <a:srgbClr val="FF3300"/>
            </a:solidFill>
            <a:prstDash val="lgDashDot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117" name="Freeform 1956"/>
          <p:cNvSpPr>
            <a:spLocks/>
          </p:cNvSpPr>
          <p:nvPr/>
        </p:nvSpPr>
        <p:spPr bwMode="auto">
          <a:xfrm>
            <a:off x="6469857" y="3898901"/>
            <a:ext cx="80831" cy="92075"/>
          </a:xfrm>
          <a:custGeom>
            <a:avLst/>
            <a:gdLst>
              <a:gd name="T0" fmla="*/ 0 w 63"/>
              <a:gd name="T1" fmla="*/ 0 h 94"/>
              <a:gd name="T2" fmla="*/ 2147483647 w 63"/>
              <a:gd name="T3" fmla="*/ 2147483647 h 94"/>
              <a:gd name="T4" fmla="*/ 2147483647 w 63"/>
              <a:gd name="T5" fmla="*/ 2147483647 h 94"/>
              <a:gd name="T6" fmla="*/ 2147483647 w 63"/>
              <a:gd name="T7" fmla="*/ 2147483647 h 94"/>
              <a:gd name="T8" fmla="*/ 0 60000 65536"/>
              <a:gd name="T9" fmla="*/ 0 60000 65536"/>
              <a:gd name="T10" fmla="*/ 0 60000 65536"/>
              <a:gd name="T11" fmla="*/ 0 60000 65536"/>
              <a:gd name="T12" fmla="*/ 0 w 63"/>
              <a:gd name="T13" fmla="*/ 0 h 94"/>
              <a:gd name="T14" fmla="*/ 63 w 63"/>
              <a:gd name="T15" fmla="*/ 94 h 94"/>
            </a:gdLst>
            <a:ahLst/>
            <a:cxnLst>
              <a:cxn ang="T8">
                <a:pos x="T0" y="T1"/>
              </a:cxn>
              <a:cxn ang="T9">
                <a:pos x="T2" y="T3"/>
              </a:cxn>
              <a:cxn ang="T10">
                <a:pos x="T4" y="T5"/>
              </a:cxn>
              <a:cxn ang="T11">
                <a:pos x="T6" y="T7"/>
              </a:cxn>
            </a:cxnLst>
            <a:rect l="T12" t="T13" r="T14" b="T15"/>
            <a:pathLst>
              <a:path w="63" h="94">
                <a:moveTo>
                  <a:pt x="0" y="0"/>
                </a:moveTo>
                <a:cubicBezTo>
                  <a:pt x="20" y="8"/>
                  <a:pt x="13" y="15"/>
                  <a:pt x="27" y="29"/>
                </a:cubicBezTo>
                <a:cubicBezTo>
                  <a:pt x="31" y="43"/>
                  <a:pt x="39" y="62"/>
                  <a:pt x="51" y="70"/>
                </a:cubicBezTo>
                <a:cubicBezTo>
                  <a:pt x="53" y="78"/>
                  <a:pt x="58" y="89"/>
                  <a:pt x="63" y="9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18" name="Freeform 1957"/>
          <p:cNvSpPr>
            <a:spLocks/>
          </p:cNvSpPr>
          <p:nvPr/>
        </p:nvSpPr>
        <p:spPr bwMode="auto">
          <a:xfrm>
            <a:off x="6425142" y="3968751"/>
            <a:ext cx="261408" cy="117475"/>
          </a:xfrm>
          <a:custGeom>
            <a:avLst/>
            <a:gdLst>
              <a:gd name="T0" fmla="*/ 0 w 214"/>
              <a:gd name="T1" fmla="*/ 0 h 120"/>
              <a:gd name="T2" fmla="*/ 2147483647 w 214"/>
              <a:gd name="T3" fmla="*/ 2147483647 h 120"/>
              <a:gd name="T4" fmla="*/ 2147483647 w 214"/>
              <a:gd name="T5" fmla="*/ 2147483647 h 120"/>
              <a:gd name="T6" fmla="*/ 2147483647 w 214"/>
              <a:gd name="T7" fmla="*/ 2147483647 h 120"/>
              <a:gd name="T8" fmla="*/ 2147483647 w 214"/>
              <a:gd name="T9" fmla="*/ 2147483647 h 120"/>
              <a:gd name="T10" fmla="*/ 2147483647 w 214"/>
              <a:gd name="T11" fmla="*/ 2147483647 h 120"/>
              <a:gd name="T12" fmla="*/ 0 60000 65536"/>
              <a:gd name="T13" fmla="*/ 0 60000 65536"/>
              <a:gd name="T14" fmla="*/ 0 60000 65536"/>
              <a:gd name="T15" fmla="*/ 0 60000 65536"/>
              <a:gd name="T16" fmla="*/ 0 60000 65536"/>
              <a:gd name="T17" fmla="*/ 0 60000 65536"/>
              <a:gd name="T18" fmla="*/ 0 w 214"/>
              <a:gd name="T19" fmla="*/ 0 h 120"/>
              <a:gd name="T20" fmla="*/ 214 w 214"/>
              <a:gd name="T21" fmla="*/ 120 h 120"/>
            </a:gdLst>
            <a:ahLst/>
            <a:cxnLst>
              <a:cxn ang="T12">
                <a:pos x="T0" y="T1"/>
              </a:cxn>
              <a:cxn ang="T13">
                <a:pos x="T2" y="T3"/>
              </a:cxn>
              <a:cxn ang="T14">
                <a:pos x="T4" y="T5"/>
              </a:cxn>
              <a:cxn ang="T15">
                <a:pos x="T6" y="T7"/>
              </a:cxn>
              <a:cxn ang="T16">
                <a:pos x="T8" y="T9"/>
              </a:cxn>
              <a:cxn ang="T17">
                <a:pos x="T10" y="T11"/>
              </a:cxn>
            </a:cxnLst>
            <a:rect l="T18" t="T19" r="T20" b="T21"/>
            <a:pathLst>
              <a:path w="214" h="120">
                <a:moveTo>
                  <a:pt x="0" y="0"/>
                </a:moveTo>
                <a:cubicBezTo>
                  <a:pt x="30" y="8"/>
                  <a:pt x="58" y="11"/>
                  <a:pt x="89" y="14"/>
                </a:cubicBezTo>
                <a:cubicBezTo>
                  <a:pt x="109" y="23"/>
                  <a:pt x="116" y="40"/>
                  <a:pt x="139" y="43"/>
                </a:cubicBezTo>
                <a:cubicBezTo>
                  <a:pt x="148" y="49"/>
                  <a:pt x="158" y="53"/>
                  <a:pt x="166" y="60"/>
                </a:cubicBezTo>
                <a:cubicBezTo>
                  <a:pt x="177" y="69"/>
                  <a:pt x="185" y="81"/>
                  <a:pt x="197" y="89"/>
                </a:cubicBezTo>
                <a:cubicBezTo>
                  <a:pt x="200" y="98"/>
                  <a:pt x="206" y="115"/>
                  <a:pt x="214" y="12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19" name="Freeform 1958"/>
          <p:cNvSpPr>
            <a:spLocks/>
          </p:cNvSpPr>
          <p:nvPr/>
        </p:nvSpPr>
        <p:spPr bwMode="auto">
          <a:xfrm>
            <a:off x="4977078" y="3905250"/>
            <a:ext cx="30956" cy="241300"/>
          </a:xfrm>
          <a:custGeom>
            <a:avLst/>
            <a:gdLst>
              <a:gd name="T0" fmla="*/ 2147483647 w 25"/>
              <a:gd name="T1" fmla="*/ 0 h 246"/>
              <a:gd name="T2" fmla="*/ 2147483647 w 25"/>
              <a:gd name="T3" fmla="*/ 2147483647 h 246"/>
              <a:gd name="T4" fmla="*/ 2147483647 w 25"/>
              <a:gd name="T5" fmla="*/ 2147483647 h 246"/>
              <a:gd name="T6" fmla="*/ 2147483647 w 25"/>
              <a:gd name="T7" fmla="*/ 2147483647 h 246"/>
              <a:gd name="T8" fmla="*/ 2147483647 w 25"/>
              <a:gd name="T9" fmla="*/ 2147483647 h 246"/>
              <a:gd name="T10" fmla="*/ 0 w 25"/>
              <a:gd name="T11" fmla="*/ 2147483647 h 246"/>
              <a:gd name="T12" fmla="*/ 2147483647 w 25"/>
              <a:gd name="T13" fmla="*/ 2147483647 h 246"/>
              <a:gd name="T14" fmla="*/ 2147483647 w 25"/>
              <a:gd name="T15" fmla="*/ 2147483647 h 246"/>
              <a:gd name="T16" fmla="*/ 2147483647 w 25"/>
              <a:gd name="T17" fmla="*/ 2147483647 h 246"/>
              <a:gd name="T18" fmla="*/ 2147483647 w 25"/>
              <a:gd name="T19" fmla="*/ 2147483647 h 246"/>
              <a:gd name="T20" fmla="*/ 2147483647 w 25"/>
              <a:gd name="T21" fmla="*/ 2147483647 h 246"/>
              <a:gd name="T22" fmla="*/ 2147483647 w 25"/>
              <a:gd name="T23" fmla="*/ 2147483647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46"/>
              <a:gd name="T38" fmla="*/ 25 w 25"/>
              <a:gd name="T39" fmla="*/ 246 h 2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46">
                <a:moveTo>
                  <a:pt x="25" y="0"/>
                </a:moveTo>
                <a:cubicBezTo>
                  <a:pt x="20" y="4"/>
                  <a:pt x="20" y="10"/>
                  <a:pt x="18" y="16"/>
                </a:cubicBezTo>
                <a:cubicBezTo>
                  <a:pt x="17" y="27"/>
                  <a:pt x="18" y="47"/>
                  <a:pt x="14" y="58"/>
                </a:cubicBezTo>
                <a:cubicBezTo>
                  <a:pt x="13" y="65"/>
                  <a:pt x="14" y="74"/>
                  <a:pt x="10" y="80"/>
                </a:cubicBezTo>
                <a:cubicBezTo>
                  <a:pt x="8" y="86"/>
                  <a:pt x="7" y="91"/>
                  <a:pt x="4" y="97"/>
                </a:cubicBezTo>
                <a:cubicBezTo>
                  <a:pt x="2" y="100"/>
                  <a:pt x="0" y="107"/>
                  <a:pt x="0" y="107"/>
                </a:cubicBezTo>
                <a:cubicBezTo>
                  <a:pt x="1" y="118"/>
                  <a:pt x="3" y="143"/>
                  <a:pt x="13" y="150"/>
                </a:cubicBezTo>
                <a:cubicBezTo>
                  <a:pt x="15" y="158"/>
                  <a:pt x="10" y="168"/>
                  <a:pt x="6" y="175"/>
                </a:cubicBezTo>
                <a:cubicBezTo>
                  <a:pt x="8" y="185"/>
                  <a:pt x="12" y="193"/>
                  <a:pt x="14" y="202"/>
                </a:cubicBezTo>
                <a:cubicBezTo>
                  <a:pt x="15" y="208"/>
                  <a:pt x="18" y="220"/>
                  <a:pt x="18" y="220"/>
                </a:cubicBezTo>
                <a:cubicBezTo>
                  <a:pt x="19" y="228"/>
                  <a:pt x="18" y="231"/>
                  <a:pt x="20" y="238"/>
                </a:cubicBezTo>
                <a:cubicBezTo>
                  <a:pt x="21" y="241"/>
                  <a:pt x="22" y="246"/>
                  <a:pt x="22" y="24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0" name="Freeform 1959"/>
          <p:cNvSpPr>
            <a:spLocks/>
          </p:cNvSpPr>
          <p:nvPr/>
        </p:nvSpPr>
        <p:spPr bwMode="auto">
          <a:xfrm>
            <a:off x="4203171" y="2432050"/>
            <a:ext cx="178858" cy="39688"/>
          </a:xfrm>
          <a:custGeom>
            <a:avLst/>
            <a:gdLst>
              <a:gd name="T0" fmla="*/ 0 w 146"/>
              <a:gd name="T1" fmla="*/ 2147483647 h 40"/>
              <a:gd name="T2" fmla="*/ 2147483647 w 146"/>
              <a:gd name="T3" fmla="*/ 2147483647 h 40"/>
              <a:gd name="T4" fmla="*/ 2147483647 w 146"/>
              <a:gd name="T5" fmla="*/ 2147483647 h 40"/>
              <a:gd name="T6" fmla="*/ 2147483647 w 146"/>
              <a:gd name="T7" fmla="*/ 2147483647 h 40"/>
              <a:gd name="T8" fmla="*/ 2147483647 w 146"/>
              <a:gd name="T9" fmla="*/ 2147483647 h 40"/>
              <a:gd name="T10" fmla="*/ 2147483647 w 146"/>
              <a:gd name="T11" fmla="*/ 2147483647 h 40"/>
              <a:gd name="T12" fmla="*/ 2147483647 w 146"/>
              <a:gd name="T13" fmla="*/ 2147483647 h 40"/>
              <a:gd name="T14" fmla="*/ 2147483647 w 146"/>
              <a:gd name="T15" fmla="*/ 2147483647 h 40"/>
              <a:gd name="T16" fmla="*/ 2147483647 w 146"/>
              <a:gd name="T17" fmla="*/ 2147483647 h 40"/>
              <a:gd name="T18" fmla="*/ 2147483647 w 146"/>
              <a:gd name="T19" fmla="*/ 2147483647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40"/>
              <a:gd name="T32" fmla="*/ 146 w 146"/>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40">
                <a:moveTo>
                  <a:pt x="0" y="34"/>
                </a:moveTo>
                <a:cubicBezTo>
                  <a:pt x="10" y="32"/>
                  <a:pt x="11" y="26"/>
                  <a:pt x="20" y="23"/>
                </a:cubicBezTo>
                <a:cubicBezTo>
                  <a:pt x="22" y="20"/>
                  <a:pt x="42" y="3"/>
                  <a:pt x="45" y="2"/>
                </a:cubicBezTo>
                <a:cubicBezTo>
                  <a:pt x="49" y="0"/>
                  <a:pt x="71" y="9"/>
                  <a:pt x="71" y="9"/>
                </a:cubicBezTo>
                <a:cubicBezTo>
                  <a:pt x="77" y="0"/>
                  <a:pt x="86" y="9"/>
                  <a:pt x="96" y="5"/>
                </a:cubicBezTo>
                <a:cubicBezTo>
                  <a:pt x="110" y="8"/>
                  <a:pt x="102" y="4"/>
                  <a:pt x="112" y="7"/>
                </a:cubicBezTo>
                <a:cubicBezTo>
                  <a:pt x="114" y="14"/>
                  <a:pt x="117" y="2"/>
                  <a:pt x="122" y="7"/>
                </a:cubicBezTo>
                <a:cubicBezTo>
                  <a:pt x="123" y="11"/>
                  <a:pt x="125" y="13"/>
                  <a:pt x="129" y="14"/>
                </a:cubicBezTo>
                <a:cubicBezTo>
                  <a:pt x="133" y="20"/>
                  <a:pt x="135" y="27"/>
                  <a:pt x="141" y="31"/>
                </a:cubicBezTo>
                <a:cubicBezTo>
                  <a:pt x="142" y="34"/>
                  <a:pt x="142" y="40"/>
                  <a:pt x="146" y="4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1" name="Freeform 1960"/>
          <p:cNvSpPr>
            <a:spLocks/>
          </p:cNvSpPr>
          <p:nvPr/>
        </p:nvSpPr>
        <p:spPr bwMode="auto">
          <a:xfrm>
            <a:off x="4254765" y="2541589"/>
            <a:ext cx="127265" cy="84137"/>
          </a:xfrm>
          <a:custGeom>
            <a:avLst/>
            <a:gdLst>
              <a:gd name="T0" fmla="*/ 0 w 104"/>
              <a:gd name="T1" fmla="*/ 2147483647 h 85"/>
              <a:gd name="T2" fmla="*/ 2147483647 w 104"/>
              <a:gd name="T3" fmla="*/ 2147483647 h 85"/>
              <a:gd name="T4" fmla="*/ 2147483647 w 104"/>
              <a:gd name="T5" fmla="*/ 2147483647 h 85"/>
              <a:gd name="T6" fmla="*/ 2147483647 w 104"/>
              <a:gd name="T7" fmla="*/ 2147483647 h 85"/>
              <a:gd name="T8" fmla="*/ 2147483647 w 104"/>
              <a:gd name="T9" fmla="*/ 2147483647 h 85"/>
              <a:gd name="T10" fmla="*/ 2147483647 w 104"/>
              <a:gd name="T11" fmla="*/ 2147483647 h 85"/>
              <a:gd name="T12" fmla="*/ 2147483647 w 104"/>
              <a:gd name="T13" fmla="*/ 2147483647 h 85"/>
              <a:gd name="T14" fmla="*/ 2147483647 w 104"/>
              <a:gd name="T15" fmla="*/ 2147483647 h 85"/>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85"/>
              <a:gd name="T26" fmla="*/ 104 w 104"/>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85">
                <a:moveTo>
                  <a:pt x="0" y="19"/>
                </a:moveTo>
                <a:cubicBezTo>
                  <a:pt x="4" y="31"/>
                  <a:pt x="14" y="3"/>
                  <a:pt x="23" y="3"/>
                </a:cubicBezTo>
                <a:cubicBezTo>
                  <a:pt x="39" y="5"/>
                  <a:pt x="48" y="0"/>
                  <a:pt x="62" y="5"/>
                </a:cubicBezTo>
                <a:cubicBezTo>
                  <a:pt x="66" y="11"/>
                  <a:pt x="72" y="27"/>
                  <a:pt x="78" y="33"/>
                </a:cubicBezTo>
                <a:cubicBezTo>
                  <a:pt x="81" y="36"/>
                  <a:pt x="86" y="42"/>
                  <a:pt x="86" y="42"/>
                </a:cubicBezTo>
                <a:cubicBezTo>
                  <a:pt x="88" y="54"/>
                  <a:pt x="86" y="65"/>
                  <a:pt x="95" y="74"/>
                </a:cubicBezTo>
                <a:cubicBezTo>
                  <a:pt x="96" y="78"/>
                  <a:pt x="98" y="77"/>
                  <a:pt x="101" y="81"/>
                </a:cubicBezTo>
                <a:cubicBezTo>
                  <a:pt x="102" y="82"/>
                  <a:pt x="104" y="85"/>
                  <a:pt x="104" y="8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2" name="Freeform 1961"/>
          <p:cNvSpPr>
            <a:spLocks/>
          </p:cNvSpPr>
          <p:nvPr/>
        </p:nvSpPr>
        <p:spPr bwMode="auto">
          <a:xfrm>
            <a:off x="6490495" y="4359276"/>
            <a:ext cx="108347" cy="104775"/>
          </a:xfrm>
          <a:custGeom>
            <a:avLst/>
            <a:gdLst>
              <a:gd name="T0" fmla="*/ 0 w 90"/>
              <a:gd name="T1" fmla="*/ 2147483647 h 107"/>
              <a:gd name="T2" fmla="*/ 2147483647 w 90"/>
              <a:gd name="T3" fmla="*/ 2147483647 h 107"/>
              <a:gd name="T4" fmla="*/ 2147483647 w 90"/>
              <a:gd name="T5" fmla="*/ 2147483647 h 107"/>
              <a:gd name="T6" fmla="*/ 2147483647 w 90"/>
              <a:gd name="T7" fmla="*/ 2147483647 h 107"/>
              <a:gd name="T8" fmla="*/ 2147483647 w 90"/>
              <a:gd name="T9" fmla="*/ 2147483647 h 107"/>
              <a:gd name="T10" fmla="*/ 2147483647 w 90"/>
              <a:gd name="T11" fmla="*/ 2147483647 h 107"/>
              <a:gd name="T12" fmla="*/ 2147483647 w 90"/>
              <a:gd name="T13" fmla="*/ 2147483647 h 107"/>
              <a:gd name="T14" fmla="*/ 2147483647 w 90"/>
              <a:gd name="T15" fmla="*/ 2147483647 h 107"/>
              <a:gd name="T16" fmla="*/ 2147483647 w 90"/>
              <a:gd name="T17" fmla="*/ 2147483647 h 107"/>
              <a:gd name="T18" fmla="*/ 2147483647 w 90"/>
              <a:gd name="T19" fmla="*/ 0 h 1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0"/>
              <a:gd name="T31" fmla="*/ 0 h 107"/>
              <a:gd name="T32" fmla="*/ 90 w 90"/>
              <a:gd name="T33" fmla="*/ 107 h 1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0" h="107">
                <a:moveTo>
                  <a:pt x="0" y="107"/>
                </a:moveTo>
                <a:cubicBezTo>
                  <a:pt x="3" y="102"/>
                  <a:pt x="5" y="97"/>
                  <a:pt x="8" y="92"/>
                </a:cubicBezTo>
                <a:cubicBezTo>
                  <a:pt x="8" y="92"/>
                  <a:pt x="26" y="78"/>
                  <a:pt x="28" y="77"/>
                </a:cubicBezTo>
                <a:cubicBezTo>
                  <a:pt x="31" y="70"/>
                  <a:pt x="32" y="67"/>
                  <a:pt x="37" y="62"/>
                </a:cubicBezTo>
                <a:cubicBezTo>
                  <a:pt x="38" y="57"/>
                  <a:pt x="38" y="56"/>
                  <a:pt x="42" y="53"/>
                </a:cubicBezTo>
                <a:cubicBezTo>
                  <a:pt x="45" y="47"/>
                  <a:pt x="53" y="42"/>
                  <a:pt x="60" y="40"/>
                </a:cubicBezTo>
                <a:cubicBezTo>
                  <a:pt x="63" y="36"/>
                  <a:pt x="67" y="32"/>
                  <a:pt x="72" y="31"/>
                </a:cubicBezTo>
                <a:cubicBezTo>
                  <a:pt x="75" y="28"/>
                  <a:pt x="76" y="25"/>
                  <a:pt x="79" y="22"/>
                </a:cubicBezTo>
                <a:cubicBezTo>
                  <a:pt x="80" y="16"/>
                  <a:pt x="78" y="12"/>
                  <a:pt x="84" y="10"/>
                </a:cubicBezTo>
                <a:cubicBezTo>
                  <a:pt x="85" y="6"/>
                  <a:pt x="86" y="2"/>
                  <a:pt x="9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3" name="Freeform 1962"/>
          <p:cNvSpPr>
            <a:spLocks/>
          </p:cNvSpPr>
          <p:nvPr/>
        </p:nvSpPr>
        <p:spPr bwMode="auto">
          <a:xfrm>
            <a:off x="6518011" y="3846514"/>
            <a:ext cx="218414" cy="212725"/>
          </a:xfrm>
          <a:custGeom>
            <a:avLst/>
            <a:gdLst>
              <a:gd name="T0" fmla="*/ 0 w 177"/>
              <a:gd name="T1" fmla="*/ 2147483647 h 215"/>
              <a:gd name="T2" fmla="*/ 2147483647 w 177"/>
              <a:gd name="T3" fmla="*/ 2147483647 h 215"/>
              <a:gd name="T4" fmla="*/ 2147483647 w 177"/>
              <a:gd name="T5" fmla="*/ 0 h 215"/>
              <a:gd name="T6" fmla="*/ 2147483647 w 177"/>
              <a:gd name="T7" fmla="*/ 2147483647 h 215"/>
              <a:gd name="T8" fmla="*/ 2147483647 w 177"/>
              <a:gd name="T9" fmla="*/ 2147483647 h 215"/>
              <a:gd name="T10" fmla="*/ 2147483647 w 177"/>
              <a:gd name="T11" fmla="*/ 2147483647 h 215"/>
              <a:gd name="T12" fmla="*/ 2147483647 w 177"/>
              <a:gd name="T13" fmla="*/ 2147483647 h 215"/>
              <a:gd name="T14" fmla="*/ 2147483647 w 177"/>
              <a:gd name="T15" fmla="*/ 2147483647 h 215"/>
              <a:gd name="T16" fmla="*/ 2147483647 w 177"/>
              <a:gd name="T17" fmla="*/ 2147483647 h 215"/>
              <a:gd name="T18" fmla="*/ 2147483647 w 177"/>
              <a:gd name="T19" fmla="*/ 2147483647 h 215"/>
              <a:gd name="T20" fmla="*/ 2147483647 w 177"/>
              <a:gd name="T21" fmla="*/ 2147483647 h 215"/>
              <a:gd name="T22" fmla="*/ 2147483647 w 177"/>
              <a:gd name="T23" fmla="*/ 2147483647 h 215"/>
              <a:gd name="T24" fmla="*/ 2147483647 w 177"/>
              <a:gd name="T25" fmla="*/ 2147483647 h 215"/>
              <a:gd name="T26" fmla="*/ 2147483647 w 177"/>
              <a:gd name="T27" fmla="*/ 2147483647 h 2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7"/>
              <a:gd name="T43" fmla="*/ 0 h 215"/>
              <a:gd name="T44" fmla="*/ 177 w 177"/>
              <a:gd name="T45" fmla="*/ 215 h 2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7" h="215">
                <a:moveTo>
                  <a:pt x="0" y="9"/>
                </a:moveTo>
                <a:cubicBezTo>
                  <a:pt x="17" y="6"/>
                  <a:pt x="22" y="6"/>
                  <a:pt x="45" y="5"/>
                </a:cubicBezTo>
                <a:cubicBezTo>
                  <a:pt x="53" y="3"/>
                  <a:pt x="60" y="2"/>
                  <a:pt x="68" y="0"/>
                </a:cubicBezTo>
                <a:cubicBezTo>
                  <a:pt x="79" y="1"/>
                  <a:pt x="88" y="3"/>
                  <a:pt x="98" y="6"/>
                </a:cubicBezTo>
                <a:cubicBezTo>
                  <a:pt x="102" y="18"/>
                  <a:pt x="106" y="36"/>
                  <a:pt x="113" y="47"/>
                </a:cubicBezTo>
                <a:cubicBezTo>
                  <a:pt x="114" y="55"/>
                  <a:pt x="115" y="61"/>
                  <a:pt x="116" y="68"/>
                </a:cubicBezTo>
                <a:cubicBezTo>
                  <a:pt x="117" y="81"/>
                  <a:pt x="114" y="102"/>
                  <a:pt x="126" y="110"/>
                </a:cubicBezTo>
                <a:cubicBezTo>
                  <a:pt x="129" y="120"/>
                  <a:pt x="129" y="130"/>
                  <a:pt x="137" y="138"/>
                </a:cubicBezTo>
                <a:cubicBezTo>
                  <a:pt x="138" y="143"/>
                  <a:pt x="139" y="145"/>
                  <a:pt x="143" y="148"/>
                </a:cubicBezTo>
                <a:cubicBezTo>
                  <a:pt x="147" y="155"/>
                  <a:pt x="147" y="161"/>
                  <a:pt x="152" y="168"/>
                </a:cubicBezTo>
                <a:cubicBezTo>
                  <a:pt x="153" y="174"/>
                  <a:pt x="156" y="179"/>
                  <a:pt x="158" y="185"/>
                </a:cubicBezTo>
                <a:cubicBezTo>
                  <a:pt x="159" y="192"/>
                  <a:pt x="162" y="200"/>
                  <a:pt x="168" y="204"/>
                </a:cubicBezTo>
                <a:cubicBezTo>
                  <a:pt x="170" y="211"/>
                  <a:pt x="167" y="203"/>
                  <a:pt x="173" y="209"/>
                </a:cubicBezTo>
                <a:cubicBezTo>
                  <a:pt x="175" y="211"/>
                  <a:pt x="177" y="215"/>
                  <a:pt x="177" y="21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4" name="Freeform 1963"/>
          <p:cNvSpPr>
            <a:spLocks/>
          </p:cNvSpPr>
          <p:nvPr/>
        </p:nvSpPr>
        <p:spPr bwMode="auto">
          <a:xfrm>
            <a:off x="6418263" y="4149725"/>
            <a:ext cx="223573" cy="12700"/>
          </a:xfrm>
          <a:custGeom>
            <a:avLst/>
            <a:gdLst>
              <a:gd name="T0" fmla="*/ 0 w 181"/>
              <a:gd name="T1" fmla="*/ 2147483647 h 13"/>
              <a:gd name="T2" fmla="*/ 2147483647 w 181"/>
              <a:gd name="T3" fmla="*/ 0 h 13"/>
              <a:gd name="T4" fmla="*/ 2147483647 w 181"/>
              <a:gd name="T5" fmla="*/ 2147483647 h 13"/>
              <a:gd name="T6" fmla="*/ 2147483647 w 181"/>
              <a:gd name="T7" fmla="*/ 2147483647 h 13"/>
              <a:gd name="T8" fmla="*/ 2147483647 w 181"/>
              <a:gd name="T9" fmla="*/ 2147483647 h 13"/>
              <a:gd name="T10" fmla="*/ 2147483647 w 181"/>
              <a:gd name="T11" fmla="*/ 2147483647 h 13"/>
              <a:gd name="T12" fmla="*/ 2147483647 w 181"/>
              <a:gd name="T13" fmla="*/ 2147483647 h 13"/>
              <a:gd name="T14" fmla="*/ 0 60000 65536"/>
              <a:gd name="T15" fmla="*/ 0 60000 65536"/>
              <a:gd name="T16" fmla="*/ 0 60000 65536"/>
              <a:gd name="T17" fmla="*/ 0 60000 65536"/>
              <a:gd name="T18" fmla="*/ 0 60000 65536"/>
              <a:gd name="T19" fmla="*/ 0 60000 65536"/>
              <a:gd name="T20" fmla="*/ 0 60000 65536"/>
              <a:gd name="T21" fmla="*/ 0 w 181"/>
              <a:gd name="T22" fmla="*/ 0 h 13"/>
              <a:gd name="T23" fmla="*/ 181 w 18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1" h="13">
                <a:moveTo>
                  <a:pt x="0" y="5"/>
                </a:moveTo>
                <a:cubicBezTo>
                  <a:pt x="7" y="3"/>
                  <a:pt x="12" y="1"/>
                  <a:pt x="20" y="0"/>
                </a:cubicBezTo>
                <a:cubicBezTo>
                  <a:pt x="52" y="1"/>
                  <a:pt x="64" y="3"/>
                  <a:pt x="93" y="1"/>
                </a:cubicBezTo>
                <a:cubicBezTo>
                  <a:pt x="108" y="3"/>
                  <a:pt x="122" y="5"/>
                  <a:pt x="137" y="9"/>
                </a:cubicBezTo>
                <a:cubicBezTo>
                  <a:pt x="143" y="8"/>
                  <a:pt x="150" y="7"/>
                  <a:pt x="156" y="7"/>
                </a:cubicBezTo>
                <a:cubicBezTo>
                  <a:pt x="162" y="7"/>
                  <a:pt x="175" y="10"/>
                  <a:pt x="175" y="10"/>
                </a:cubicBezTo>
                <a:cubicBezTo>
                  <a:pt x="180" y="12"/>
                  <a:pt x="179" y="11"/>
                  <a:pt x="181" y="1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5" name="Freeform 1964"/>
          <p:cNvSpPr>
            <a:spLocks/>
          </p:cNvSpPr>
          <p:nvPr/>
        </p:nvSpPr>
        <p:spPr bwMode="auto">
          <a:xfrm>
            <a:off x="7288477" y="4003675"/>
            <a:ext cx="27517" cy="114300"/>
          </a:xfrm>
          <a:custGeom>
            <a:avLst/>
            <a:gdLst>
              <a:gd name="T0" fmla="*/ 2147483647 w 23"/>
              <a:gd name="T1" fmla="*/ 0 h 116"/>
              <a:gd name="T2" fmla="*/ 2147483647 w 23"/>
              <a:gd name="T3" fmla="*/ 2147483647 h 116"/>
              <a:gd name="T4" fmla="*/ 2147483647 w 23"/>
              <a:gd name="T5" fmla="*/ 2147483647 h 116"/>
              <a:gd name="T6" fmla="*/ 2147483647 w 23"/>
              <a:gd name="T7" fmla="*/ 2147483647 h 116"/>
              <a:gd name="T8" fmla="*/ 2147483647 w 23"/>
              <a:gd name="T9" fmla="*/ 2147483647 h 116"/>
              <a:gd name="T10" fmla="*/ 2147483647 w 23"/>
              <a:gd name="T11" fmla="*/ 2147483647 h 116"/>
              <a:gd name="T12" fmla="*/ 2147483647 w 23"/>
              <a:gd name="T13" fmla="*/ 2147483647 h 116"/>
              <a:gd name="T14" fmla="*/ 0 60000 65536"/>
              <a:gd name="T15" fmla="*/ 0 60000 65536"/>
              <a:gd name="T16" fmla="*/ 0 60000 65536"/>
              <a:gd name="T17" fmla="*/ 0 60000 65536"/>
              <a:gd name="T18" fmla="*/ 0 60000 65536"/>
              <a:gd name="T19" fmla="*/ 0 60000 65536"/>
              <a:gd name="T20" fmla="*/ 0 60000 65536"/>
              <a:gd name="T21" fmla="*/ 0 w 23"/>
              <a:gd name="T22" fmla="*/ 0 h 116"/>
              <a:gd name="T23" fmla="*/ 23 w 23"/>
              <a:gd name="T24" fmla="*/ 116 h 1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16">
                <a:moveTo>
                  <a:pt x="23" y="0"/>
                </a:moveTo>
                <a:cubicBezTo>
                  <a:pt x="21" y="8"/>
                  <a:pt x="21" y="10"/>
                  <a:pt x="15" y="17"/>
                </a:cubicBezTo>
                <a:cubicBezTo>
                  <a:pt x="13" y="23"/>
                  <a:pt x="7" y="29"/>
                  <a:pt x="3" y="33"/>
                </a:cubicBezTo>
                <a:cubicBezTo>
                  <a:pt x="1" y="43"/>
                  <a:pt x="0" y="49"/>
                  <a:pt x="3" y="60"/>
                </a:cubicBezTo>
                <a:cubicBezTo>
                  <a:pt x="4" y="78"/>
                  <a:pt x="2" y="82"/>
                  <a:pt x="6" y="96"/>
                </a:cubicBezTo>
                <a:cubicBezTo>
                  <a:pt x="9" y="110"/>
                  <a:pt x="7" y="99"/>
                  <a:pt x="9" y="111"/>
                </a:cubicBezTo>
                <a:cubicBezTo>
                  <a:pt x="9" y="113"/>
                  <a:pt x="10" y="116"/>
                  <a:pt x="10" y="11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6" name="Freeform 1965"/>
          <p:cNvSpPr>
            <a:spLocks/>
          </p:cNvSpPr>
          <p:nvPr/>
        </p:nvSpPr>
        <p:spPr bwMode="auto">
          <a:xfrm>
            <a:off x="7322873" y="4005263"/>
            <a:ext cx="87710" cy="276225"/>
          </a:xfrm>
          <a:custGeom>
            <a:avLst/>
            <a:gdLst>
              <a:gd name="T0" fmla="*/ 2147483647 w 71"/>
              <a:gd name="T1" fmla="*/ 0 h 279"/>
              <a:gd name="T2" fmla="*/ 2147483647 w 71"/>
              <a:gd name="T3" fmla="*/ 2147483647 h 279"/>
              <a:gd name="T4" fmla="*/ 2147483647 w 71"/>
              <a:gd name="T5" fmla="*/ 2147483647 h 279"/>
              <a:gd name="T6" fmla="*/ 2147483647 w 71"/>
              <a:gd name="T7" fmla="*/ 2147483647 h 279"/>
              <a:gd name="T8" fmla="*/ 2147483647 w 71"/>
              <a:gd name="T9" fmla="*/ 2147483647 h 279"/>
              <a:gd name="T10" fmla="*/ 2147483647 w 71"/>
              <a:gd name="T11" fmla="*/ 2147483647 h 279"/>
              <a:gd name="T12" fmla="*/ 2147483647 w 71"/>
              <a:gd name="T13" fmla="*/ 2147483647 h 279"/>
              <a:gd name="T14" fmla="*/ 2147483647 w 71"/>
              <a:gd name="T15" fmla="*/ 2147483647 h 279"/>
              <a:gd name="T16" fmla="*/ 2147483647 w 71"/>
              <a:gd name="T17" fmla="*/ 2147483647 h 279"/>
              <a:gd name="T18" fmla="*/ 2147483647 w 71"/>
              <a:gd name="T19" fmla="*/ 2147483647 h 279"/>
              <a:gd name="T20" fmla="*/ 2147483647 w 71"/>
              <a:gd name="T21" fmla="*/ 2147483647 h 279"/>
              <a:gd name="T22" fmla="*/ 2147483647 w 71"/>
              <a:gd name="T23" fmla="*/ 2147483647 h 279"/>
              <a:gd name="T24" fmla="*/ 2147483647 w 71"/>
              <a:gd name="T25" fmla="*/ 2147483647 h 279"/>
              <a:gd name="T26" fmla="*/ 2147483647 w 71"/>
              <a:gd name="T27" fmla="*/ 2147483647 h 279"/>
              <a:gd name="T28" fmla="*/ 2147483647 w 71"/>
              <a:gd name="T29" fmla="*/ 2147483647 h 279"/>
              <a:gd name="T30" fmla="*/ 2147483647 w 71"/>
              <a:gd name="T31" fmla="*/ 2147483647 h 279"/>
              <a:gd name="T32" fmla="*/ 2147483647 w 71"/>
              <a:gd name="T33" fmla="*/ 2147483647 h 279"/>
              <a:gd name="T34" fmla="*/ 2147483647 w 71"/>
              <a:gd name="T35" fmla="*/ 2147483647 h 279"/>
              <a:gd name="T36" fmla="*/ 2147483647 w 71"/>
              <a:gd name="T37" fmla="*/ 2147483647 h 279"/>
              <a:gd name="T38" fmla="*/ 0 w 71"/>
              <a:gd name="T39" fmla="*/ 2147483647 h 27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1"/>
              <a:gd name="T61" fmla="*/ 0 h 279"/>
              <a:gd name="T62" fmla="*/ 71 w 71"/>
              <a:gd name="T63" fmla="*/ 279 h 27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1" h="279">
                <a:moveTo>
                  <a:pt x="47" y="0"/>
                </a:moveTo>
                <a:cubicBezTo>
                  <a:pt x="45" y="4"/>
                  <a:pt x="42" y="5"/>
                  <a:pt x="38" y="6"/>
                </a:cubicBezTo>
                <a:cubicBezTo>
                  <a:pt x="35" y="10"/>
                  <a:pt x="43" y="16"/>
                  <a:pt x="39" y="19"/>
                </a:cubicBezTo>
                <a:cubicBezTo>
                  <a:pt x="38" y="25"/>
                  <a:pt x="49" y="32"/>
                  <a:pt x="44" y="35"/>
                </a:cubicBezTo>
                <a:cubicBezTo>
                  <a:pt x="43" y="39"/>
                  <a:pt x="49" y="44"/>
                  <a:pt x="45" y="45"/>
                </a:cubicBezTo>
                <a:cubicBezTo>
                  <a:pt x="40" y="53"/>
                  <a:pt x="52" y="67"/>
                  <a:pt x="47" y="75"/>
                </a:cubicBezTo>
                <a:cubicBezTo>
                  <a:pt x="44" y="88"/>
                  <a:pt x="35" y="93"/>
                  <a:pt x="48" y="100"/>
                </a:cubicBezTo>
                <a:cubicBezTo>
                  <a:pt x="50" y="105"/>
                  <a:pt x="44" y="116"/>
                  <a:pt x="49" y="118"/>
                </a:cubicBezTo>
                <a:cubicBezTo>
                  <a:pt x="52" y="122"/>
                  <a:pt x="37" y="130"/>
                  <a:pt x="41" y="131"/>
                </a:cubicBezTo>
                <a:cubicBezTo>
                  <a:pt x="43" y="140"/>
                  <a:pt x="47" y="159"/>
                  <a:pt x="53" y="165"/>
                </a:cubicBezTo>
                <a:cubicBezTo>
                  <a:pt x="54" y="174"/>
                  <a:pt x="55" y="175"/>
                  <a:pt x="62" y="180"/>
                </a:cubicBezTo>
                <a:cubicBezTo>
                  <a:pt x="64" y="186"/>
                  <a:pt x="67" y="192"/>
                  <a:pt x="71" y="196"/>
                </a:cubicBezTo>
                <a:cubicBezTo>
                  <a:pt x="68" y="201"/>
                  <a:pt x="70" y="210"/>
                  <a:pt x="66" y="214"/>
                </a:cubicBezTo>
                <a:cubicBezTo>
                  <a:pt x="64" y="216"/>
                  <a:pt x="60" y="217"/>
                  <a:pt x="57" y="220"/>
                </a:cubicBezTo>
                <a:cubicBezTo>
                  <a:pt x="52" y="226"/>
                  <a:pt x="52" y="235"/>
                  <a:pt x="44" y="240"/>
                </a:cubicBezTo>
                <a:cubicBezTo>
                  <a:pt x="42" y="244"/>
                  <a:pt x="37" y="246"/>
                  <a:pt x="33" y="247"/>
                </a:cubicBezTo>
                <a:cubicBezTo>
                  <a:pt x="29" y="258"/>
                  <a:pt x="22" y="259"/>
                  <a:pt x="15" y="267"/>
                </a:cubicBezTo>
                <a:cubicBezTo>
                  <a:pt x="14" y="269"/>
                  <a:pt x="14" y="271"/>
                  <a:pt x="12" y="273"/>
                </a:cubicBezTo>
                <a:cubicBezTo>
                  <a:pt x="10" y="275"/>
                  <a:pt x="5" y="276"/>
                  <a:pt x="3" y="277"/>
                </a:cubicBezTo>
                <a:cubicBezTo>
                  <a:pt x="2" y="278"/>
                  <a:pt x="0" y="279"/>
                  <a:pt x="0" y="27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7" name="Freeform 1966"/>
          <p:cNvSpPr>
            <a:spLocks/>
          </p:cNvSpPr>
          <p:nvPr/>
        </p:nvSpPr>
        <p:spPr bwMode="auto">
          <a:xfrm>
            <a:off x="6392467" y="4010025"/>
            <a:ext cx="256248" cy="134938"/>
          </a:xfrm>
          <a:custGeom>
            <a:avLst/>
            <a:gdLst>
              <a:gd name="T0" fmla="*/ 2147483647 w 208"/>
              <a:gd name="T1" fmla="*/ 2147483647 h 139"/>
              <a:gd name="T2" fmla="*/ 2147483647 w 208"/>
              <a:gd name="T3" fmla="*/ 2147483647 h 139"/>
              <a:gd name="T4" fmla="*/ 2147483647 w 208"/>
              <a:gd name="T5" fmla="*/ 2147483647 h 139"/>
              <a:gd name="T6" fmla="*/ 2147483647 w 208"/>
              <a:gd name="T7" fmla="*/ 2147483647 h 139"/>
              <a:gd name="T8" fmla="*/ 2147483647 w 208"/>
              <a:gd name="T9" fmla="*/ 2147483647 h 139"/>
              <a:gd name="T10" fmla="*/ 2147483647 w 208"/>
              <a:gd name="T11" fmla="*/ 2147483647 h 139"/>
              <a:gd name="T12" fmla="*/ 2147483647 w 208"/>
              <a:gd name="T13" fmla="*/ 2147483647 h 139"/>
              <a:gd name="T14" fmla="*/ 2147483647 w 208"/>
              <a:gd name="T15" fmla="*/ 2147483647 h 139"/>
              <a:gd name="T16" fmla="*/ 0 w 208"/>
              <a:gd name="T17" fmla="*/ 0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139"/>
              <a:gd name="T29" fmla="*/ 208 w 20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139">
                <a:moveTo>
                  <a:pt x="208" y="139"/>
                </a:moveTo>
                <a:cubicBezTo>
                  <a:pt x="198" y="126"/>
                  <a:pt x="190" y="107"/>
                  <a:pt x="172" y="105"/>
                </a:cubicBezTo>
                <a:cubicBezTo>
                  <a:pt x="157" y="100"/>
                  <a:pt x="182" y="108"/>
                  <a:pt x="134" y="103"/>
                </a:cubicBezTo>
                <a:cubicBezTo>
                  <a:pt x="122" y="102"/>
                  <a:pt x="108" y="79"/>
                  <a:pt x="99" y="73"/>
                </a:cubicBezTo>
                <a:cubicBezTo>
                  <a:pt x="89" y="58"/>
                  <a:pt x="64" y="63"/>
                  <a:pt x="51" y="52"/>
                </a:cubicBezTo>
                <a:cubicBezTo>
                  <a:pt x="41" y="44"/>
                  <a:pt x="41" y="30"/>
                  <a:pt x="27" y="24"/>
                </a:cubicBezTo>
                <a:cubicBezTo>
                  <a:pt x="25" y="20"/>
                  <a:pt x="22" y="19"/>
                  <a:pt x="18" y="18"/>
                </a:cubicBezTo>
                <a:cubicBezTo>
                  <a:pt x="15" y="16"/>
                  <a:pt x="12" y="15"/>
                  <a:pt x="9" y="13"/>
                </a:cubicBezTo>
                <a:cubicBezTo>
                  <a:pt x="5" y="10"/>
                  <a:pt x="5" y="3"/>
                  <a:pt x="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8" name="Freeform 1967"/>
          <p:cNvSpPr>
            <a:spLocks/>
          </p:cNvSpPr>
          <p:nvPr/>
        </p:nvSpPr>
        <p:spPr bwMode="auto">
          <a:xfrm>
            <a:off x="6426863" y="4294189"/>
            <a:ext cx="125544" cy="123825"/>
          </a:xfrm>
          <a:custGeom>
            <a:avLst/>
            <a:gdLst>
              <a:gd name="T0" fmla="*/ 0 w 104"/>
              <a:gd name="T1" fmla="*/ 2147483647 h 126"/>
              <a:gd name="T2" fmla="*/ 2147483647 w 104"/>
              <a:gd name="T3" fmla="*/ 2147483647 h 126"/>
              <a:gd name="T4" fmla="*/ 2147483647 w 104"/>
              <a:gd name="T5" fmla="*/ 2147483647 h 126"/>
              <a:gd name="T6" fmla="*/ 2147483647 w 104"/>
              <a:gd name="T7" fmla="*/ 2147483647 h 126"/>
              <a:gd name="T8" fmla="*/ 2147483647 w 104"/>
              <a:gd name="T9" fmla="*/ 2147483647 h 126"/>
              <a:gd name="T10" fmla="*/ 2147483647 w 104"/>
              <a:gd name="T11" fmla="*/ 0 h 126"/>
              <a:gd name="T12" fmla="*/ 0 60000 65536"/>
              <a:gd name="T13" fmla="*/ 0 60000 65536"/>
              <a:gd name="T14" fmla="*/ 0 60000 65536"/>
              <a:gd name="T15" fmla="*/ 0 60000 65536"/>
              <a:gd name="T16" fmla="*/ 0 60000 65536"/>
              <a:gd name="T17" fmla="*/ 0 60000 65536"/>
              <a:gd name="T18" fmla="*/ 0 w 104"/>
              <a:gd name="T19" fmla="*/ 0 h 126"/>
              <a:gd name="T20" fmla="*/ 104 w 104"/>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104" h="126">
                <a:moveTo>
                  <a:pt x="0" y="126"/>
                </a:moveTo>
                <a:cubicBezTo>
                  <a:pt x="8" y="110"/>
                  <a:pt x="13" y="88"/>
                  <a:pt x="28" y="77"/>
                </a:cubicBezTo>
                <a:cubicBezTo>
                  <a:pt x="30" y="71"/>
                  <a:pt x="39" y="64"/>
                  <a:pt x="44" y="60"/>
                </a:cubicBezTo>
                <a:cubicBezTo>
                  <a:pt x="56" y="49"/>
                  <a:pt x="58" y="39"/>
                  <a:pt x="74" y="34"/>
                </a:cubicBezTo>
                <a:cubicBezTo>
                  <a:pt x="75" y="30"/>
                  <a:pt x="93" y="13"/>
                  <a:pt x="98" y="11"/>
                </a:cubicBezTo>
                <a:cubicBezTo>
                  <a:pt x="99" y="7"/>
                  <a:pt x="101" y="3"/>
                  <a:pt x="104"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29" name="Freeform 1968"/>
          <p:cNvSpPr>
            <a:spLocks/>
          </p:cNvSpPr>
          <p:nvPr/>
        </p:nvSpPr>
        <p:spPr bwMode="auto">
          <a:xfrm>
            <a:off x="6932481" y="3600450"/>
            <a:ext cx="142742" cy="63500"/>
          </a:xfrm>
          <a:custGeom>
            <a:avLst/>
            <a:gdLst>
              <a:gd name="T0" fmla="*/ 0 w 115"/>
              <a:gd name="T1" fmla="*/ 0 h 63"/>
              <a:gd name="T2" fmla="*/ 2147483647 w 115"/>
              <a:gd name="T3" fmla="*/ 2147483647 h 63"/>
              <a:gd name="T4" fmla="*/ 2147483647 w 115"/>
              <a:gd name="T5" fmla="*/ 2147483647 h 63"/>
              <a:gd name="T6" fmla="*/ 2147483647 w 115"/>
              <a:gd name="T7" fmla="*/ 2147483647 h 63"/>
              <a:gd name="T8" fmla="*/ 2147483647 w 115"/>
              <a:gd name="T9" fmla="*/ 2147483647 h 63"/>
              <a:gd name="T10" fmla="*/ 2147483647 w 115"/>
              <a:gd name="T11" fmla="*/ 2147483647 h 63"/>
              <a:gd name="T12" fmla="*/ 0 60000 65536"/>
              <a:gd name="T13" fmla="*/ 0 60000 65536"/>
              <a:gd name="T14" fmla="*/ 0 60000 65536"/>
              <a:gd name="T15" fmla="*/ 0 60000 65536"/>
              <a:gd name="T16" fmla="*/ 0 60000 65536"/>
              <a:gd name="T17" fmla="*/ 0 60000 65536"/>
              <a:gd name="T18" fmla="*/ 0 w 115"/>
              <a:gd name="T19" fmla="*/ 0 h 63"/>
              <a:gd name="T20" fmla="*/ 115 w 115"/>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15" h="63">
                <a:moveTo>
                  <a:pt x="0" y="0"/>
                </a:moveTo>
                <a:cubicBezTo>
                  <a:pt x="4" y="6"/>
                  <a:pt x="13" y="15"/>
                  <a:pt x="13" y="15"/>
                </a:cubicBezTo>
                <a:cubicBezTo>
                  <a:pt x="15" y="20"/>
                  <a:pt x="23" y="26"/>
                  <a:pt x="28" y="28"/>
                </a:cubicBezTo>
                <a:cubicBezTo>
                  <a:pt x="30" y="34"/>
                  <a:pt x="36" y="41"/>
                  <a:pt x="41" y="45"/>
                </a:cubicBezTo>
                <a:cubicBezTo>
                  <a:pt x="51" y="60"/>
                  <a:pt x="89" y="62"/>
                  <a:pt x="102" y="62"/>
                </a:cubicBezTo>
                <a:cubicBezTo>
                  <a:pt x="106" y="63"/>
                  <a:pt x="115" y="63"/>
                  <a:pt x="115" y="6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0" name="Freeform 1969"/>
          <p:cNvSpPr>
            <a:spLocks/>
          </p:cNvSpPr>
          <p:nvPr/>
        </p:nvSpPr>
        <p:spPr bwMode="auto">
          <a:xfrm>
            <a:off x="6330554" y="5483225"/>
            <a:ext cx="213254" cy="247650"/>
          </a:xfrm>
          <a:custGeom>
            <a:avLst/>
            <a:gdLst>
              <a:gd name="T0" fmla="*/ 2147483647 w 173"/>
              <a:gd name="T1" fmla="*/ 0 h 253"/>
              <a:gd name="T2" fmla="*/ 2147483647 w 173"/>
              <a:gd name="T3" fmla="*/ 2147483647 h 253"/>
              <a:gd name="T4" fmla="*/ 2147483647 w 173"/>
              <a:gd name="T5" fmla="*/ 2147483647 h 253"/>
              <a:gd name="T6" fmla="*/ 2147483647 w 173"/>
              <a:gd name="T7" fmla="*/ 2147483647 h 253"/>
              <a:gd name="T8" fmla="*/ 2147483647 w 173"/>
              <a:gd name="T9" fmla="*/ 2147483647 h 253"/>
              <a:gd name="T10" fmla="*/ 2147483647 w 173"/>
              <a:gd name="T11" fmla="*/ 2147483647 h 253"/>
              <a:gd name="T12" fmla="*/ 2147483647 w 173"/>
              <a:gd name="T13" fmla="*/ 2147483647 h 253"/>
              <a:gd name="T14" fmla="*/ 2147483647 w 173"/>
              <a:gd name="T15" fmla="*/ 2147483647 h 253"/>
              <a:gd name="T16" fmla="*/ 0 w 173"/>
              <a:gd name="T17" fmla="*/ 2147483647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253"/>
              <a:gd name="T29" fmla="*/ 173 w 173"/>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253">
                <a:moveTo>
                  <a:pt x="173" y="0"/>
                </a:moveTo>
                <a:cubicBezTo>
                  <a:pt x="158" y="13"/>
                  <a:pt x="144" y="32"/>
                  <a:pt x="125" y="38"/>
                </a:cubicBezTo>
                <a:cubicBezTo>
                  <a:pt x="107" y="34"/>
                  <a:pt x="93" y="31"/>
                  <a:pt x="74" y="29"/>
                </a:cubicBezTo>
                <a:cubicBezTo>
                  <a:pt x="57" y="12"/>
                  <a:pt x="65" y="30"/>
                  <a:pt x="38" y="32"/>
                </a:cubicBezTo>
                <a:cubicBezTo>
                  <a:pt x="42" y="51"/>
                  <a:pt x="28" y="62"/>
                  <a:pt x="45" y="74"/>
                </a:cubicBezTo>
                <a:cubicBezTo>
                  <a:pt x="58" y="114"/>
                  <a:pt x="45" y="116"/>
                  <a:pt x="23" y="141"/>
                </a:cubicBezTo>
                <a:cubicBezTo>
                  <a:pt x="19" y="152"/>
                  <a:pt x="42" y="162"/>
                  <a:pt x="33" y="170"/>
                </a:cubicBezTo>
                <a:cubicBezTo>
                  <a:pt x="29" y="184"/>
                  <a:pt x="24" y="198"/>
                  <a:pt x="40" y="203"/>
                </a:cubicBezTo>
                <a:cubicBezTo>
                  <a:pt x="40" y="227"/>
                  <a:pt x="14" y="237"/>
                  <a:pt x="0" y="25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1" name="Freeform 1970"/>
          <p:cNvSpPr>
            <a:spLocks/>
          </p:cNvSpPr>
          <p:nvPr/>
        </p:nvSpPr>
        <p:spPr bwMode="auto">
          <a:xfrm>
            <a:off x="5969398" y="3249613"/>
            <a:ext cx="44715" cy="63500"/>
          </a:xfrm>
          <a:custGeom>
            <a:avLst/>
            <a:gdLst>
              <a:gd name="T0" fmla="*/ 0 w 35"/>
              <a:gd name="T1" fmla="*/ 0 h 65"/>
              <a:gd name="T2" fmla="*/ 2147483647 w 35"/>
              <a:gd name="T3" fmla="*/ 2147483647 h 65"/>
              <a:gd name="T4" fmla="*/ 2147483647 w 35"/>
              <a:gd name="T5" fmla="*/ 2147483647 h 65"/>
              <a:gd name="T6" fmla="*/ 2147483647 w 35"/>
              <a:gd name="T7" fmla="*/ 2147483647 h 65"/>
              <a:gd name="T8" fmla="*/ 2147483647 w 35"/>
              <a:gd name="T9" fmla="*/ 2147483647 h 65"/>
              <a:gd name="T10" fmla="*/ 0 60000 65536"/>
              <a:gd name="T11" fmla="*/ 0 60000 65536"/>
              <a:gd name="T12" fmla="*/ 0 60000 65536"/>
              <a:gd name="T13" fmla="*/ 0 60000 65536"/>
              <a:gd name="T14" fmla="*/ 0 60000 65536"/>
              <a:gd name="T15" fmla="*/ 0 w 35"/>
              <a:gd name="T16" fmla="*/ 0 h 65"/>
              <a:gd name="T17" fmla="*/ 35 w 35"/>
              <a:gd name="T18" fmla="*/ 65 h 65"/>
            </a:gdLst>
            <a:ahLst/>
            <a:cxnLst>
              <a:cxn ang="T10">
                <a:pos x="T0" y="T1"/>
              </a:cxn>
              <a:cxn ang="T11">
                <a:pos x="T2" y="T3"/>
              </a:cxn>
              <a:cxn ang="T12">
                <a:pos x="T4" y="T5"/>
              </a:cxn>
              <a:cxn ang="T13">
                <a:pos x="T6" y="T7"/>
              </a:cxn>
              <a:cxn ang="T14">
                <a:pos x="T8" y="T9"/>
              </a:cxn>
            </a:cxnLst>
            <a:rect l="T15" t="T16" r="T17" b="T18"/>
            <a:pathLst>
              <a:path w="35" h="65">
                <a:moveTo>
                  <a:pt x="0" y="0"/>
                </a:moveTo>
                <a:cubicBezTo>
                  <a:pt x="3" y="4"/>
                  <a:pt x="4" y="5"/>
                  <a:pt x="9" y="7"/>
                </a:cubicBezTo>
                <a:cubicBezTo>
                  <a:pt x="15" y="13"/>
                  <a:pt x="15" y="21"/>
                  <a:pt x="21" y="25"/>
                </a:cubicBezTo>
                <a:cubicBezTo>
                  <a:pt x="24" y="37"/>
                  <a:pt x="24" y="35"/>
                  <a:pt x="32" y="43"/>
                </a:cubicBezTo>
                <a:cubicBezTo>
                  <a:pt x="35" y="51"/>
                  <a:pt x="35" y="61"/>
                  <a:pt x="35" y="6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2" name="Freeform 1971"/>
          <p:cNvSpPr>
            <a:spLocks/>
          </p:cNvSpPr>
          <p:nvPr/>
        </p:nvSpPr>
        <p:spPr bwMode="auto">
          <a:xfrm>
            <a:off x="3449902" y="3592513"/>
            <a:ext cx="173700" cy="74612"/>
          </a:xfrm>
          <a:custGeom>
            <a:avLst/>
            <a:gdLst>
              <a:gd name="T0" fmla="*/ 0 w 142"/>
              <a:gd name="T1" fmla="*/ 2147483647 h 75"/>
              <a:gd name="T2" fmla="*/ 2147483647 w 142"/>
              <a:gd name="T3" fmla="*/ 2147483647 h 75"/>
              <a:gd name="T4" fmla="*/ 2147483647 w 142"/>
              <a:gd name="T5" fmla="*/ 2147483647 h 75"/>
              <a:gd name="T6" fmla="*/ 2147483647 w 142"/>
              <a:gd name="T7" fmla="*/ 2147483647 h 75"/>
              <a:gd name="T8" fmla="*/ 2147483647 w 142"/>
              <a:gd name="T9" fmla="*/ 2147483647 h 75"/>
              <a:gd name="T10" fmla="*/ 0 60000 65536"/>
              <a:gd name="T11" fmla="*/ 0 60000 65536"/>
              <a:gd name="T12" fmla="*/ 0 60000 65536"/>
              <a:gd name="T13" fmla="*/ 0 60000 65536"/>
              <a:gd name="T14" fmla="*/ 0 60000 65536"/>
              <a:gd name="T15" fmla="*/ 0 w 142"/>
              <a:gd name="T16" fmla="*/ 0 h 75"/>
              <a:gd name="T17" fmla="*/ 142 w 142"/>
              <a:gd name="T18" fmla="*/ 75 h 75"/>
            </a:gdLst>
            <a:ahLst/>
            <a:cxnLst>
              <a:cxn ang="T10">
                <a:pos x="T0" y="T1"/>
              </a:cxn>
              <a:cxn ang="T11">
                <a:pos x="T2" y="T3"/>
              </a:cxn>
              <a:cxn ang="T12">
                <a:pos x="T4" y="T5"/>
              </a:cxn>
              <a:cxn ang="T13">
                <a:pos x="T6" y="T7"/>
              </a:cxn>
              <a:cxn ang="T14">
                <a:pos x="T8" y="T9"/>
              </a:cxn>
            </a:cxnLst>
            <a:rect l="T15" t="T16" r="T17" b="T18"/>
            <a:pathLst>
              <a:path w="142" h="75">
                <a:moveTo>
                  <a:pt x="0" y="6"/>
                </a:moveTo>
                <a:cubicBezTo>
                  <a:pt x="29" y="4"/>
                  <a:pt x="77" y="0"/>
                  <a:pt x="104" y="11"/>
                </a:cubicBezTo>
                <a:cubicBezTo>
                  <a:pt x="109" y="20"/>
                  <a:pt x="114" y="37"/>
                  <a:pt x="125" y="39"/>
                </a:cubicBezTo>
                <a:cubicBezTo>
                  <a:pt x="129" y="45"/>
                  <a:pt x="136" y="57"/>
                  <a:pt x="136" y="57"/>
                </a:cubicBezTo>
                <a:cubicBezTo>
                  <a:pt x="137" y="64"/>
                  <a:pt x="140" y="69"/>
                  <a:pt x="142" y="7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3" name="Freeform 1972"/>
          <p:cNvSpPr>
            <a:spLocks/>
          </p:cNvSpPr>
          <p:nvPr/>
        </p:nvSpPr>
        <p:spPr bwMode="auto">
          <a:xfrm>
            <a:off x="4951281" y="2809875"/>
            <a:ext cx="270007" cy="325438"/>
          </a:xfrm>
          <a:custGeom>
            <a:avLst/>
            <a:gdLst>
              <a:gd name="T0" fmla="*/ 0 w 220"/>
              <a:gd name="T1" fmla="*/ 2147483647 h 331"/>
              <a:gd name="T2" fmla="*/ 0 w 220"/>
              <a:gd name="T3" fmla="*/ 2147483647 h 331"/>
              <a:gd name="T4" fmla="*/ 2147483647 w 220"/>
              <a:gd name="T5" fmla="*/ 2147483647 h 331"/>
              <a:gd name="T6" fmla="*/ 2147483647 w 220"/>
              <a:gd name="T7" fmla="*/ 2147483647 h 331"/>
              <a:gd name="T8" fmla="*/ 2147483647 w 220"/>
              <a:gd name="T9" fmla="*/ 2147483647 h 331"/>
              <a:gd name="T10" fmla="*/ 2147483647 w 220"/>
              <a:gd name="T11" fmla="*/ 2147483647 h 331"/>
              <a:gd name="T12" fmla="*/ 2147483647 w 220"/>
              <a:gd name="T13" fmla="*/ 2147483647 h 331"/>
              <a:gd name="T14" fmla="*/ 2147483647 w 220"/>
              <a:gd name="T15" fmla="*/ 2147483647 h 331"/>
              <a:gd name="T16" fmla="*/ 2147483647 w 220"/>
              <a:gd name="T17" fmla="*/ 2147483647 h 331"/>
              <a:gd name="T18" fmla="*/ 2147483647 w 220"/>
              <a:gd name="T19" fmla="*/ 2147483647 h 331"/>
              <a:gd name="T20" fmla="*/ 2147483647 w 220"/>
              <a:gd name="T21" fmla="*/ 2147483647 h 331"/>
              <a:gd name="T22" fmla="*/ 2147483647 w 220"/>
              <a:gd name="T23" fmla="*/ 2147483647 h 331"/>
              <a:gd name="T24" fmla="*/ 2147483647 w 220"/>
              <a:gd name="T25" fmla="*/ 2147483647 h 331"/>
              <a:gd name="T26" fmla="*/ 2147483647 w 220"/>
              <a:gd name="T27" fmla="*/ 2147483647 h 331"/>
              <a:gd name="T28" fmla="*/ 2147483647 w 220"/>
              <a:gd name="T29" fmla="*/ 2147483647 h 331"/>
              <a:gd name="T30" fmla="*/ 2147483647 w 220"/>
              <a:gd name="T31" fmla="*/ 0 h 3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0"/>
              <a:gd name="T49" fmla="*/ 0 h 331"/>
              <a:gd name="T50" fmla="*/ 220 w 220"/>
              <a:gd name="T51" fmla="*/ 331 h 3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0" h="331">
                <a:moveTo>
                  <a:pt x="0" y="331"/>
                </a:moveTo>
                <a:cubicBezTo>
                  <a:pt x="3" y="315"/>
                  <a:pt x="5" y="306"/>
                  <a:pt x="0" y="290"/>
                </a:cubicBezTo>
                <a:cubicBezTo>
                  <a:pt x="2" y="279"/>
                  <a:pt x="2" y="274"/>
                  <a:pt x="12" y="269"/>
                </a:cubicBezTo>
                <a:cubicBezTo>
                  <a:pt x="15" y="258"/>
                  <a:pt x="19" y="257"/>
                  <a:pt x="26" y="249"/>
                </a:cubicBezTo>
                <a:cubicBezTo>
                  <a:pt x="32" y="243"/>
                  <a:pt x="41" y="228"/>
                  <a:pt x="41" y="228"/>
                </a:cubicBezTo>
                <a:cubicBezTo>
                  <a:pt x="45" y="208"/>
                  <a:pt x="51" y="186"/>
                  <a:pt x="72" y="177"/>
                </a:cubicBezTo>
                <a:cubicBezTo>
                  <a:pt x="78" y="169"/>
                  <a:pt x="82" y="169"/>
                  <a:pt x="91" y="165"/>
                </a:cubicBezTo>
                <a:cubicBezTo>
                  <a:pt x="97" y="157"/>
                  <a:pt x="100" y="147"/>
                  <a:pt x="103" y="137"/>
                </a:cubicBezTo>
                <a:cubicBezTo>
                  <a:pt x="95" y="124"/>
                  <a:pt x="91" y="112"/>
                  <a:pt x="106" y="103"/>
                </a:cubicBezTo>
                <a:cubicBezTo>
                  <a:pt x="109" y="88"/>
                  <a:pt x="107" y="65"/>
                  <a:pt x="125" y="60"/>
                </a:cubicBezTo>
                <a:cubicBezTo>
                  <a:pt x="132" y="55"/>
                  <a:pt x="138" y="54"/>
                  <a:pt x="146" y="50"/>
                </a:cubicBezTo>
                <a:cubicBezTo>
                  <a:pt x="151" y="47"/>
                  <a:pt x="161" y="41"/>
                  <a:pt x="161" y="41"/>
                </a:cubicBezTo>
                <a:cubicBezTo>
                  <a:pt x="163" y="38"/>
                  <a:pt x="163" y="35"/>
                  <a:pt x="166" y="33"/>
                </a:cubicBezTo>
                <a:cubicBezTo>
                  <a:pt x="170" y="30"/>
                  <a:pt x="180" y="29"/>
                  <a:pt x="180" y="29"/>
                </a:cubicBezTo>
                <a:cubicBezTo>
                  <a:pt x="188" y="20"/>
                  <a:pt x="193" y="20"/>
                  <a:pt x="204" y="17"/>
                </a:cubicBezTo>
                <a:cubicBezTo>
                  <a:pt x="220" y="6"/>
                  <a:pt x="220" y="13"/>
                  <a:pt x="216"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4" name="Freeform 1973"/>
          <p:cNvSpPr>
            <a:spLocks/>
          </p:cNvSpPr>
          <p:nvPr/>
        </p:nvSpPr>
        <p:spPr bwMode="auto">
          <a:xfrm>
            <a:off x="7150894" y="4921250"/>
            <a:ext cx="103188" cy="279400"/>
          </a:xfrm>
          <a:custGeom>
            <a:avLst/>
            <a:gdLst>
              <a:gd name="T0" fmla="*/ 0 w 84"/>
              <a:gd name="T1" fmla="*/ 0 h 282"/>
              <a:gd name="T2" fmla="*/ 2147483647 w 84"/>
              <a:gd name="T3" fmla="*/ 2147483647 h 282"/>
              <a:gd name="T4" fmla="*/ 2147483647 w 84"/>
              <a:gd name="T5" fmla="*/ 2147483647 h 282"/>
              <a:gd name="T6" fmla="*/ 2147483647 w 84"/>
              <a:gd name="T7" fmla="*/ 2147483647 h 282"/>
              <a:gd name="T8" fmla="*/ 2147483647 w 84"/>
              <a:gd name="T9" fmla="*/ 2147483647 h 282"/>
              <a:gd name="T10" fmla="*/ 2147483647 w 84"/>
              <a:gd name="T11" fmla="*/ 2147483647 h 282"/>
              <a:gd name="T12" fmla="*/ 2147483647 w 84"/>
              <a:gd name="T13" fmla="*/ 2147483647 h 282"/>
              <a:gd name="T14" fmla="*/ 0 w 84"/>
              <a:gd name="T15" fmla="*/ 2147483647 h 282"/>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282"/>
              <a:gd name="T26" fmla="*/ 84 w 84"/>
              <a:gd name="T27" fmla="*/ 282 h 2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282">
                <a:moveTo>
                  <a:pt x="0" y="0"/>
                </a:moveTo>
                <a:cubicBezTo>
                  <a:pt x="10" y="3"/>
                  <a:pt x="15" y="10"/>
                  <a:pt x="25" y="13"/>
                </a:cubicBezTo>
                <a:cubicBezTo>
                  <a:pt x="36" y="22"/>
                  <a:pt x="44" y="31"/>
                  <a:pt x="57" y="35"/>
                </a:cubicBezTo>
                <a:cubicBezTo>
                  <a:pt x="61" y="45"/>
                  <a:pt x="67" y="54"/>
                  <a:pt x="70" y="64"/>
                </a:cubicBezTo>
                <a:cubicBezTo>
                  <a:pt x="69" y="91"/>
                  <a:pt x="84" y="181"/>
                  <a:pt x="38" y="195"/>
                </a:cubicBezTo>
                <a:cubicBezTo>
                  <a:pt x="33" y="211"/>
                  <a:pt x="33" y="220"/>
                  <a:pt x="22" y="231"/>
                </a:cubicBezTo>
                <a:cubicBezTo>
                  <a:pt x="18" y="242"/>
                  <a:pt x="18" y="248"/>
                  <a:pt x="9" y="256"/>
                </a:cubicBezTo>
                <a:cubicBezTo>
                  <a:pt x="7" y="264"/>
                  <a:pt x="0" y="274"/>
                  <a:pt x="0" y="28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5" name="Freeform 1974"/>
          <p:cNvSpPr>
            <a:spLocks/>
          </p:cNvSpPr>
          <p:nvPr/>
        </p:nvSpPr>
        <p:spPr bwMode="auto">
          <a:xfrm>
            <a:off x="6583362" y="5303838"/>
            <a:ext cx="694796" cy="696912"/>
          </a:xfrm>
          <a:custGeom>
            <a:avLst/>
            <a:gdLst>
              <a:gd name="T0" fmla="*/ 0 w 566"/>
              <a:gd name="T1" fmla="*/ 2147483647 h 708"/>
              <a:gd name="T2" fmla="*/ 2147483647 w 566"/>
              <a:gd name="T3" fmla="*/ 2147483647 h 708"/>
              <a:gd name="T4" fmla="*/ 2147483647 w 566"/>
              <a:gd name="T5" fmla="*/ 2147483647 h 708"/>
              <a:gd name="T6" fmla="*/ 2147483647 w 566"/>
              <a:gd name="T7" fmla="*/ 2147483647 h 708"/>
              <a:gd name="T8" fmla="*/ 2147483647 w 566"/>
              <a:gd name="T9" fmla="*/ 2147483647 h 708"/>
              <a:gd name="T10" fmla="*/ 2147483647 w 566"/>
              <a:gd name="T11" fmla="*/ 2147483647 h 708"/>
              <a:gd name="T12" fmla="*/ 2147483647 w 566"/>
              <a:gd name="T13" fmla="*/ 2147483647 h 708"/>
              <a:gd name="T14" fmla="*/ 2147483647 w 566"/>
              <a:gd name="T15" fmla="*/ 2147483647 h 708"/>
              <a:gd name="T16" fmla="*/ 2147483647 w 566"/>
              <a:gd name="T17" fmla="*/ 2147483647 h 708"/>
              <a:gd name="T18" fmla="*/ 2147483647 w 566"/>
              <a:gd name="T19" fmla="*/ 2147483647 h 708"/>
              <a:gd name="T20" fmla="*/ 2147483647 w 566"/>
              <a:gd name="T21" fmla="*/ 2147483647 h 708"/>
              <a:gd name="T22" fmla="*/ 2147483647 w 566"/>
              <a:gd name="T23" fmla="*/ 2147483647 h 708"/>
              <a:gd name="T24" fmla="*/ 2147483647 w 566"/>
              <a:gd name="T25" fmla="*/ 2147483647 h 708"/>
              <a:gd name="T26" fmla="*/ 2147483647 w 566"/>
              <a:gd name="T27" fmla="*/ 2147483647 h 708"/>
              <a:gd name="T28" fmla="*/ 2147483647 w 566"/>
              <a:gd name="T29" fmla="*/ 2147483647 h 708"/>
              <a:gd name="T30" fmla="*/ 2147483647 w 566"/>
              <a:gd name="T31" fmla="*/ 2147483647 h 708"/>
              <a:gd name="T32" fmla="*/ 2147483647 w 566"/>
              <a:gd name="T33" fmla="*/ 2147483647 h 708"/>
              <a:gd name="T34" fmla="*/ 2147483647 w 566"/>
              <a:gd name="T35" fmla="*/ 2147483647 h 708"/>
              <a:gd name="T36" fmla="*/ 2147483647 w 566"/>
              <a:gd name="T37" fmla="*/ 2147483647 h 708"/>
              <a:gd name="T38" fmla="*/ 2147483647 w 566"/>
              <a:gd name="T39" fmla="*/ 2147483647 h 708"/>
              <a:gd name="T40" fmla="*/ 2147483647 w 566"/>
              <a:gd name="T41" fmla="*/ 2147483647 h 708"/>
              <a:gd name="T42" fmla="*/ 2147483647 w 566"/>
              <a:gd name="T43" fmla="*/ 0 h 7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66"/>
              <a:gd name="T67" fmla="*/ 0 h 708"/>
              <a:gd name="T68" fmla="*/ 566 w 566"/>
              <a:gd name="T69" fmla="*/ 708 h 7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66" h="708">
                <a:moveTo>
                  <a:pt x="0" y="708"/>
                </a:moveTo>
                <a:cubicBezTo>
                  <a:pt x="6" y="688"/>
                  <a:pt x="15" y="691"/>
                  <a:pt x="29" y="679"/>
                </a:cubicBezTo>
                <a:cubicBezTo>
                  <a:pt x="40" y="670"/>
                  <a:pt x="80" y="676"/>
                  <a:pt x="87" y="663"/>
                </a:cubicBezTo>
                <a:cubicBezTo>
                  <a:pt x="94" y="650"/>
                  <a:pt x="92" y="641"/>
                  <a:pt x="103" y="629"/>
                </a:cubicBezTo>
                <a:cubicBezTo>
                  <a:pt x="108" y="623"/>
                  <a:pt x="105" y="629"/>
                  <a:pt x="105" y="629"/>
                </a:cubicBezTo>
                <a:cubicBezTo>
                  <a:pt x="111" y="603"/>
                  <a:pt x="107" y="538"/>
                  <a:pt x="115" y="513"/>
                </a:cubicBezTo>
                <a:cubicBezTo>
                  <a:pt x="117" y="506"/>
                  <a:pt x="107" y="492"/>
                  <a:pt x="112" y="487"/>
                </a:cubicBezTo>
                <a:cubicBezTo>
                  <a:pt x="108" y="474"/>
                  <a:pt x="132" y="474"/>
                  <a:pt x="125" y="462"/>
                </a:cubicBezTo>
                <a:cubicBezTo>
                  <a:pt x="129" y="449"/>
                  <a:pt x="128" y="433"/>
                  <a:pt x="142" y="429"/>
                </a:cubicBezTo>
                <a:cubicBezTo>
                  <a:pt x="155" y="414"/>
                  <a:pt x="133" y="395"/>
                  <a:pt x="149" y="385"/>
                </a:cubicBezTo>
                <a:cubicBezTo>
                  <a:pt x="153" y="366"/>
                  <a:pt x="149" y="330"/>
                  <a:pt x="166" y="319"/>
                </a:cubicBezTo>
                <a:cubicBezTo>
                  <a:pt x="172" y="315"/>
                  <a:pt x="178" y="269"/>
                  <a:pt x="184" y="267"/>
                </a:cubicBezTo>
                <a:cubicBezTo>
                  <a:pt x="190" y="265"/>
                  <a:pt x="217" y="257"/>
                  <a:pt x="217" y="257"/>
                </a:cubicBezTo>
                <a:cubicBezTo>
                  <a:pt x="250" y="224"/>
                  <a:pt x="211" y="226"/>
                  <a:pt x="265" y="210"/>
                </a:cubicBezTo>
                <a:cubicBezTo>
                  <a:pt x="281" y="199"/>
                  <a:pt x="304" y="172"/>
                  <a:pt x="322" y="165"/>
                </a:cubicBezTo>
                <a:cubicBezTo>
                  <a:pt x="343" y="168"/>
                  <a:pt x="339" y="179"/>
                  <a:pt x="359" y="186"/>
                </a:cubicBezTo>
                <a:cubicBezTo>
                  <a:pt x="379" y="181"/>
                  <a:pt x="400" y="226"/>
                  <a:pt x="416" y="218"/>
                </a:cubicBezTo>
                <a:cubicBezTo>
                  <a:pt x="422" y="215"/>
                  <a:pt x="451" y="206"/>
                  <a:pt x="451" y="206"/>
                </a:cubicBezTo>
                <a:cubicBezTo>
                  <a:pt x="458" y="195"/>
                  <a:pt x="457" y="175"/>
                  <a:pt x="461" y="149"/>
                </a:cubicBezTo>
                <a:cubicBezTo>
                  <a:pt x="461" y="128"/>
                  <a:pt x="449" y="101"/>
                  <a:pt x="454" y="81"/>
                </a:cubicBezTo>
                <a:cubicBezTo>
                  <a:pt x="459" y="61"/>
                  <a:pt x="472" y="44"/>
                  <a:pt x="491" y="31"/>
                </a:cubicBezTo>
                <a:cubicBezTo>
                  <a:pt x="510" y="18"/>
                  <a:pt x="551" y="6"/>
                  <a:pt x="566" y="0"/>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6" name="Freeform 1975"/>
          <p:cNvSpPr>
            <a:spLocks/>
          </p:cNvSpPr>
          <p:nvPr/>
        </p:nvSpPr>
        <p:spPr bwMode="auto">
          <a:xfrm>
            <a:off x="8141494" y="3255964"/>
            <a:ext cx="366316" cy="217487"/>
          </a:xfrm>
          <a:custGeom>
            <a:avLst/>
            <a:gdLst>
              <a:gd name="T0" fmla="*/ 0 w 300"/>
              <a:gd name="T1" fmla="*/ 0 h 220"/>
              <a:gd name="T2" fmla="*/ 2147483647 w 300"/>
              <a:gd name="T3" fmla="*/ 2147483647 h 220"/>
              <a:gd name="T4" fmla="*/ 2147483647 w 300"/>
              <a:gd name="T5" fmla="*/ 2147483647 h 220"/>
              <a:gd name="T6" fmla="*/ 2147483647 w 300"/>
              <a:gd name="T7" fmla="*/ 2147483647 h 220"/>
              <a:gd name="T8" fmla="*/ 2147483647 w 300"/>
              <a:gd name="T9" fmla="*/ 2147483647 h 220"/>
              <a:gd name="T10" fmla="*/ 2147483647 w 300"/>
              <a:gd name="T11" fmla="*/ 2147483647 h 220"/>
              <a:gd name="T12" fmla="*/ 2147483647 w 300"/>
              <a:gd name="T13" fmla="*/ 2147483647 h 220"/>
              <a:gd name="T14" fmla="*/ 2147483647 w 300"/>
              <a:gd name="T15" fmla="*/ 2147483647 h 220"/>
              <a:gd name="T16" fmla="*/ 2147483647 w 300"/>
              <a:gd name="T17" fmla="*/ 2147483647 h 220"/>
              <a:gd name="T18" fmla="*/ 2147483647 w 300"/>
              <a:gd name="T19" fmla="*/ 2147483647 h 220"/>
              <a:gd name="T20" fmla="*/ 2147483647 w 300"/>
              <a:gd name="T21" fmla="*/ 2147483647 h 220"/>
              <a:gd name="T22" fmla="*/ 2147483647 w 300"/>
              <a:gd name="T23" fmla="*/ 2147483647 h 220"/>
              <a:gd name="T24" fmla="*/ 2147483647 w 300"/>
              <a:gd name="T25" fmla="*/ 2147483647 h 220"/>
              <a:gd name="T26" fmla="*/ 2147483647 w 300"/>
              <a:gd name="T27" fmla="*/ 2147483647 h 220"/>
              <a:gd name="T28" fmla="*/ 2147483647 w 300"/>
              <a:gd name="T29" fmla="*/ 2147483647 h 220"/>
              <a:gd name="T30" fmla="*/ 2147483647 w 300"/>
              <a:gd name="T31" fmla="*/ 2147483647 h 220"/>
              <a:gd name="T32" fmla="*/ 2147483647 w 300"/>
              <a:gd name="T33" fmla="*/ 2147483647 h 220"/>
              <a:gd name="T34" fmla="*/ 2147483647 w 300"/>
              <a:gd name="T35" fmla="*/ 2147483647 h 220"/>
              <a:gd name="T36" fmla="*/ 2147483647 w 300"/>
              <a:gd name="T37" fmla="*/ 2147483647 h 220"/>
              <a:gd name="T38" fmla="*/ 2147483647 w 300"/>
              <a:gd name="T39" fmla="*/ 2147483647 h 220"/>
              <a:gd name="T40" fmla="*/ 2147483647 w 300"/>
              <a:gd name="T41" fmla="*/ 2147483647 h 220"/>
              <a:gd name="T42" fmla="*/ 2147483647 w 300"/>
              <a:gd name="T43" fmla="*/ 2147483647 h 220"/>
              <a:gd name="T44" fmla="*/ 2147483647 w 300"/>
              <a:gd name="T45" fmla="*/ 2147483647 h 2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0"/>
              <a:gd name="T70" fmla="*/ 0 h 220"/>
              <a:gd name="T71" fmla="*/ 300 w 300"/>
              <a:gd name="T72" fmla="*/ 220 h 2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0" h="220">
                <a:moveTo>
                  <a:pt x="0" y="0"/>
                </a:moveTo>
                <a:cubicBezTo>
                  <a:pt x="3" y="4"/>
                  <a:pt x="7" y="8"/>
                  <a:pt x="11" y="11"/>
                </a:cubicBezTo>
                <a:cubicBezTo>
                  <a:pt x="12" y="15"/>
                  <a:pt x="15" y="17"/>
                  <a:pt x="18" y="20"/>
                </a:cubicBezTo>
                <a:cubicBezTo>
                  <a:pt x="20" y="27"/>
                  <a:pt x="18" y="25"/>
                  <a:pt x="23" y="28"/>
                </a:cubicBezTo>
                <a:cubicBezTo>
                  <a:pt x="29" y="37"/>
                  <a:pt x="37" y="50"/>
                  <a:pt x="48" y="54"/>
                </a:cubicBezTo>
                <a:cubicBezTo>
                  <a:pt x="50" y="58"/>
                  <a:pt x="52" y="58"/>
                  <a:pt x="56" y="60"/>
                </a:cubicBezTo>
                <a:cubicBezTo>
                  <a:pt x="59" y="68"/>
                  <a:pt x="71" y="68"/>
                  <a:pt x="78" y="69"/>
                </a:cubicBezTo>
                <a:cubicBezTo>
                  <a:pt x="86" y="68"/>
                  <a:pt x="100" y="68"/>
                  <a:pt x="107" y="64"/>
                </a:cubicBezTo>
                <a:cubicBezTo>
                  <a:pt x="113" y="61"/>
                  <a:pt x="116" y="59"/>
                  <a:pt x="122" y="57"/>
                </a:cubicBezTo>
                <a:cubicBezTo>
                  <a:pt x="123" y="57"/>
                  <a:pt x="125" y="56"/>
                  <a:pt x="125" y="56"/>
                </a:cubicBezTo>
                <a:cubicBezTo>
                  <a:pt x="128" y="54"/>
                  <a:pt x="135" y="51"/>
                  <a:pt x="135" y="51"/>
                </a:cubicBezTo>
                <a:cubicBezTo>
                  <a:pt x="138" y="48"/>
                  <a:pt x="144" y="44"/>
                  <a:pt x="144" y="44"/>
                </a:cubicBezTo>
                <a:cubicBezTo>
                  <a:pt x="149" y="36"/>
                  <a:pt x="162" y="28"/>
                  <a:pt x="171" y="26"/>
                </a:cubicBezTo>
                <a:cubicBezTo>
                  <a:pt x="175" y="23"/>
                  <a:pt x="185" y="20"/>
                  <a:pt x="185" y="20"/>
                </a:cubicBezTo>
                <a:cubicBezTo>
                  <a:pt x="191" y="16"/>
                  <a:pt x="192" y="17"/>
                  <a:pt x="199" y="18"/>
                </a:cubicBezTo>
                <a:cubicBezTo>
                  <a:pt x="205" y="21"/>
                  <a:pt x="207" y="26"/>
                  <a:pt x="213" y="28"/>
                </a:cubicBezTo>
                <a:cubicBezTo>
                  <a:pt x="215" y="32"/>
                  <a:pt x="216" y="33"/>
                  <a:pt x="221" y="35"/>
                </a:cubicBezTo>
                <a:cubicBezTo>
                  <a:pt x="222" y="38"/>
                  <a:pt x="228" y="42"/>
                  <a:pt x="228" y="42"/>
                </a:cubicBezTo>
                <a:cubicBezTo>
                  <a:pt x="230" y="51"/>
                  <a:pt x="231" y="60"/>
                  <a:pt x="239" y="65"/>
                </a:cubicBezTo>
                <a:cubicBezTo>
                  <a:pt x="245" y="84"/>
                  <a:pt x="254" y="99"/>
                  <a:pt x="264" y="116"/>
                </a:cubicBezTo>
                <a:cubicBezTo>
                  <a:pt x="267" y="128"/>
                  <a:pt x="270" y="142"/>
                  <a:pt x="275" y="153"/>
                </a:cubicBezTo>
                <a:cubicBezTo>
                  <a:pt x="276" y="161"/>
                  <a:pt x="278" y="186"/>
                  <a:pt x="288" y="189"/>
                </a:cubicBezTo>
                <a:cubicBezTo>
                  <a:pt x="292" y="194"/>
                  <a:pt x="300" y="213"/>
                  <a:pt x="300" y="22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7" name="Freeform 1976"/>
          <p:cNvSpPr>
            <a:spLocks/>
          </p:cNvSpPr>
          <p:nvPr/>
        </p:nvSpPr>
        <p:spPr bwMode="auto">
          <a:xfrm>
            <a:off x="7854290" y="4048126"/>
            <a:ext cx="276886" cy="106363"/>
          </a:xfrm>
          <a:custGeom>
            <a:avLst/>
            <a:gdLst>
              <a:gd name="T0" fmla="*/ 0 w 225"/>
              <a:gd name="T1" fmla="*/ 2147483647 h 109"/>
              <a:gd name="T2" fmla="*/ 2147483647 w 225"/>
              <a:gd name="T3" fmla="*/ 2147483647 h 109"/>
              <a:gd name="T4" fmla="*/ 2147483647 w 225"/>
              <a:gd name="T5" fmla="*/ 2147483647 h 109"/>
              <a:gd name="T6" fmla="*/ 2147483647 w 225"/>
              <a:gd name="T7" fmla="*/ 0 h 109"/>
              <a:gd name="T8" fmla="*/ 2147483647 w 225"/>
              <a:gd name="T9" fmla="*/ 2147483647 h 109"/>
              <a:gd name="T10" fmla="*/ 2147483647 w 225"/>
              <a:gd name="T11" fmla="*/ 2147483647 h 109"/>
              <a:gd name="T12" fmla="*/ 2147483647 w 225"/>
              <a:gd name="T13" fmla="*/ 2147483647 h 109"/>
              <a:gd name="T14" fmla="*/ 0 60000 65536"/>
              <a:gd name="T15" fmla="*/ 0 60000 65536"/>
              <a:gd name="T16" fmla="*/ 0 60000 65536"/>
              <a:gd name="T17" fmla="*/ 0 60000 65536"/>
              <a:gd name="T18" fmla="*/ 0 60000 65536"/>
              <a:gd name="T19" fmla="*/ 0 60000 65536"/>
              <a:gd name="T20" fmla="*/ 0 60000 65536"/>
              <a:gd name="T21" fmla="*/ 0 w 225"/>
              <a:gd name="T22" fmla="*/ 0 h 109"/>
              <a:gd name="T23" fmla="*/ 225 w 225"/>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9">
                <a:moveTo>
                  <a:pt x="0" y="9"/>
                </a:moveTo>
                <a:cubicBezTo>
                  <a:pt x="10" y="15"/>
                  <a:pt x="41" y="29"/>
                  <a:pt x="52" y="32"/>
                </a:cubicBezTo>
                <a:cubicBezTo>
                  <a:pt x="72" y="25"/>
                  <a:pt x="64" y="14"/>
                  <a:pt x="77" y="6"/>
                </a:cubicBezTo>
                <a:cubicBezTo>
                  <a:pt x="80" y="4"/>
                  <a:pt x="99" y="0"/>
                  <a:pt x="100" y="0"/>
                </a:cubicBezTo>
                <a:cubicBezTo>
                  <a:pt x="129" y="9"/>
                  <a:pt x="123" y="18"/>
                  <a:pt x="145" y="38"/>
                </a:cubicBezTo>
                <a:cubicBezTo>
                  <a:pt x="150" y="55"/>
                  <a:pt x="186" y="91"/>
                  <a:pt x="202" y="96"/>
                </a:cubicBezTo>
                <a:cubicBezTo>
                  <a:pt x="213" y="99"/>
                  <a:pt x="219" y="99"/>
                  <a:pt x="225" y="109"/>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8" name="Freeform 1977"/>
          <p:cNvSpPr>
            <a:spLocks/>
          </p:cNvSpPr>
          <p:nvPr/>
        </p:nvSpPr>
        <p:spPr bwMode="auto">
          <a:xfrm>
            <a:off x="6665913" y="3997325"/>
            <a:ext cx="1191816" cy="723900"/>
          </a:xfrm>
          <a:custGeom>
            <a:avLst/>
            <a:gdLst>
              <a:gd name="T0" fmla="*/ 2147483647 w 969"/>
              <a:gd name="T1" fmla="*/ 2147483647 h 736"/>
              <a:gd name="T2" fmla="*/ 2147483647 w 969"/>
              <a:gd name="T3" fmla="*/ 2147483647 h 736"/>
              <a:gd name="T4" fmla="*/ 2147483647 w 969"/>
              <a:gd name="T5" fmla="*/ 2147483647 h 736"/>
              <a:gd name="T6" fmla="*/ 2147483647 w 969"/>
              <a:gd name="T7" fmla="*/ 2147483647 h 736"/>
              <a:gd name="T8" fmla="*/ 2147483647 w 969"/>
              <a:gd name="T9" fmla="*/ 2147483647 h 736"/>
              <a:gd name="T10" fmla="*/ 2147483647 w 969"/>
              <a:gd name="T11" fmla="*/ 2147483647 h 736"/>
              <a:gd name="T12" fmla="*/ 2147483647 w 969"/>
              <a:gd name="T13" fmla="*/ 2147483647 h 736"/>
              <a:gd name="T14" fmla="*/ 2147483647 w 969"/>
              <a:gd name="T15" fmla="*/ 2147483647 h 736"/>
              <a:gd name="T16" fmla="*/ 2147483647 w 969"/>
              <a:gd name="T17" fmla="*/ 2147483647 h 736"/>
              <a:gd name="T18" fmla="*/ 2147483647 w 969"/>
              <a:gd name="T19" fmla="*/ 2147483647 h 736"/>
              <a:gd name="T20" fmla="*/ 2147483647 w 969"/>
              <a:gd name="T21" fmla="*/ 0 h 736"/>
              <a:gd name="T22" fmla="*/ 2147483647 w 969"/>
              <a:gd name="T23" fmla="*/ 2147483647 h 736"/>
              <a:gd name="T24" fmla="*/ 2147483647 w 969"/>
              <a:gd name="T25" fmla="*/ 2147483647 h 736"/>
              <a:gd name="T26" fmla="*/ 2147483647 w 969"/>
              <a:gd name="T27" fmla="*/ 2147483647 h 736"/>
              <a:gd name="T28" fmla="*/ 2147483647 w 969"/>
              <a:gd name="T29" fmla="*/ 2147483647 h 736"/>
              <a:gd name="T30" fmla="*/ 2147483647 w 969"/>
              <a:gd name="T31" fmla="*/ 2147483647 h 736"/>
              <a:gd name="T32" fmla="*/ 2147483647 w 969"/>
              <a:gd name="T33" fmla="*/ 2147483647 h 736"/>
              <a:gd name="T34" fmla="*/ 2147483647 w 969"/>
              <a:gd name="T35" fmla="*/ 2147483647 h 736"/>
              <a:gd name="T36" fmla="*/ 2147483647 w 969"/>
              <a:gd name="T37" fmla="*/ 2147483647 h 736"/>
              <a:gd name="T38" fmla="*/ 2147483647 w 969"/>
              <a:gd name="T39" fmla="*/ 2147483647 h 736"/>
              <a:gd name="T40" fmla="*/ 2147483647 w 969"/>
              <a:gd name="T41" fmla="*/ 2147483647 h 736"/>
              <a:gd name="T42" fmla="*/ 2147483647 w 969"/>
              <a:gd name="T43" fmla="*/ 2147483647 h 736"/>
              <a:gd name="T44" fmla="*/ 2147483647 w 969"/>
              <a:gd name="T45" fmla="*/ 2147483647 h 736"/>
              <a:gd name="T46" fmla="*/ 2147483647 w 969"/>
              <a:gd name="T47" fmla="*/ 2147483647 h 736"/>
              <a:gd name="T48" fmla="*/ 2147483647 w 969"/>
              <a:gd name="T49" fmla="*/ 2147483647 h 736"/>
              <a:gd name="T50" fmla="*/ 2147483647 w 969"/>
              <a:gd name="T51" fmla="*/ 2147483647 h 736"/>
              <a:gd name="T52" fmla="*/ 2147483647 w 969"/>
              <a:gd name="T53" fmla="*/ 2147483647 h 736"/>
              <a:gd name="T54" fmla="*/ 2147483647 w 969"/>
              <a:gd name="T55" fmla="*/ 2147483647 h 736"/>
              <a:gd name="T56" fmla="*/ 2147483647 w 969"/>
              <a:gd name="T57" fmla="*/ 2147483647 h 736"/>
              <a:gd name="T58" fmla="*/ 2147483647 w 969"/>
              <a:gd name="T59" fmla="*/ 2147483647 h 736"/>
              <a:gd name="T60" fmla="*/ 2147483647 w 969"/>
              <a:gd name="T61" fmla="*/ 2147483647 h 736"/>
              <a:gd name="T62" fmla="*/ 2147483647 w 969"/>
              <a:gd name="T63" fmla="*/ 2147483647 h 736"/>
              <a:gd name="T64" fmla="*/ 2147483647 w 969"/>
              <a:gd name="T65" fmla="*/ 2147483647 h 736"/>
              <a:gd name="T66" fmla="*/ 2147483647 w 969"/>
              <a:gd name="T67" fmla="*/ 2147483647 h 7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69"/>
              <a:gd name="T103" fmla="*/ 0 h 736"/>
              <a:gd name="T104" fmla="*/ 969 w 969"/>
              <a:gd name="T105" fmla="*/ 736 h 7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69" h="736">
                <a:moveTo>
                  <a:pt x="969" y="56"/>
                </a:moveTo>
                <a:cubicBezTo>
                  <a:pt x="960" y="53"/>
                  <a:pt x="935" y="31"/>
                  <a:pt x="915" y="28"/>
                </a:cubicBezTo>
                <a:cubicBezTo>
                  <a:pt x="896" y="22"/>
                  <a:pt x="877" y="22"/>
                  <a:pt x="856" y="19"/>
                </a:cubicBezTo>
                <a:cubicBezTo>
                  <a:pt x="832" y="11"/>
                  <a:pt x="813" y="17"/>
                  <a:pt x="788" y="9"/>
                </a:cubicBezTo>
                <a:cubicBezTo>
                  <a:pt x="779" y="12"/>
                  <a:pt x="769" y="16"/>
                  <a:pt x="760" y="19"/>
                </a:cubicBezTo>
                <a:cubicBezTo>
                  <a:pt x="750" y="28"/>
                  <a:pt x="737" y="31"/>
                  <a:pt x="724" y="35"/>
                </a:cubicBezTo>
                <a:cubicBezTo>
                  <a:pt x="719" y="31"/>
                  <a:pt x="714" y="25"/>
                  <a:pt x="708" y="22"/>
                </a:cubicBezTo>
                <a:cubicBezTo>
                  <a:pt x="702" y="19"/>
                  <a:pt x="689" y="16"/>
                  <a:pt x="689" y="16"/>
                </a:cubicBezTo>
                <a:cubicBezTo>
                  <a:pt x="678" y="7"/>
                  <a:pt x="674" y="5"/>
                  <a:pt x="660" y="9"/>
                </a:cubicBezTo>
                <a:cubicBezTo>
                  <a:pt x="635" y="7"/>
                  <a:pt x="620" y="7"/>
                  <a:pt x="596" y="12"/>
                </a:cubicBezTo>
                <a:cubicBezTo>
                  <a:pt x="582" y="9"/>
                  <a:pt x="569" y="5"/>
                  <a:pt x="555" y="0"/>
                </a:cubicBezTo>
                <a:cubicBezTo>
                  <a:pt x="529" y="3"/>
                  <a:pt x="512" y="8"/>
                  <a:pt x="491" y="22"/>
                </a:cubicBezTo>
                <a:cubicBezTo>
                  <a:pt x="485" y="41"/>
                  <a:pt x="457" y="80"/>
                  <a:pt x="443" y="96"/>
                </a:cubicBezTo>
                <a:cubicBezTo>
                  <a:pt x="437" y="113"/>
                  <a:pt x="419" y="125"/>
                  <a:pt x="404" y="134"/>
                </a:cubicBezTo>
                <a:cubicBezTo>
                  <a:pt x="394" y="166"/>
                  <a:pt x="372" y="150"/>
                  <a:pt x="340" y="182"/>
                </a:cubicBezTo>
                <a:cubicBezTo>
                  <a:pt x="326" y="194"/>
                  <a:pt x="328" y="231"/>
                  <a:pt x="312" y="236"/>
                </a:cubicBezTo>
                <a:cubicBezTo>
                  <a:pt x="304" y="255"/>
                  <a:pt x="289" y="261"/>
                  <a:pt x="282" y="280"/>
                </a:cubicBezTo>
                <a:cubicBezTo>
                  <a:pt x="277" y="293"/>
                  <a:pt x="268" y="310"/>
                  <a:pt x="262" y="322"/>
                </a:cubicBezTo>
                <a:cubicBezTo>
                  <a:pt x="251" y="345"/>
                  <a:pt x="248" y="379"/>
                  <a:pt x="225" y="393"/>
                </a:cubicBezTo>
                <a:cubicBezTo>
                  <a:pt x="217" y="420"/>
                  <a:pt x="212" y="430"/>
                  <a:pt x="193" y="453"/>
                </a:cubicBezTo>
                <a:cubicBezTo>
                  <a:pt x="179" y="472"/>
                  <a:pt x="120" y="452"/>
                  <a:pt x="107" y="462"/>
                </a:cubicBezTo>
                <a:cubicBezTo>
                  <a:pt x="92" y="471"/>
                  <a:pt x="103" y="490"/>
                  <a:pt x="101" y="505"/>
                </a:cubicBezTo>
                <a:cubicBezTo>
                  <a:pt x="83" y="519"/>
                  <a:pt x="97" y="540"/>
                  <a:pt x="92" y="550"/>
                </a:cubicBezTo>
                <a:cubicBezTo>
                  <a:pt x="87" y="560"/>
                  <a:pt x="82" y="563"/>
                  <a:pt x="73" y="566"/>
                </a:cubicBezTo>
                <a:cubicBezTo>
                  <a:pt x="62" y="568"/>
                  <a:pt x="47" y="565"/>
                  <a:pt x="35" y="566"/>
                </a:cubicBezTo>
                <a:cubicBezTo>
                  <a:pt x="9" y="573"/>
                  <a:pt x="18" y="574"/>
                  <a:pt x="2" y="592"/>
                </a:cubicBezTo>
                <a:cubicBezTo>
                  <a:pt x="0" y="599"/>
                  <a:pt x="2" y="603"/>
                  <a:pt x="11" y="614"/>
                </a:cubicBezTo>
                <a:cubicBezTo>
                  <a:pt x="19" y="620"/>
                  <a:pt x="42" y="621"/>
                  <a:pt x="49" y="628"/>
                </a:cubicBezTo>
                <a:cubicBezTo>
                  <a:pt x="56" y="635"/>
                  <a:pt x="40" y="652"/>
                  <a:pt x="56" y="656"/>
                </a:cubicBezTo>
                <a:cubicBezTo>
                  <a:pt x="58" y="690"/>
                  <a:pt x="108" y="644"/>
                  <a:pt x="143" y="654"/>
                </a:cubicBezTo>
                <a:cubicBezTo>
                  <a:pt x="162" y="650"/>
                  <a:pt x="160" y="646"/>
                  <a:pt x="179" y="643"/>
                </a:cubicBezTo>
                <a:cubicBezTo>
                  <a:pt x="191" y="642"/>
                  <a:pt x="203" y="641"/>
                  <a:pt x="214" y="642"/>
                </a:cubicBezTo>
                <a:cubicBezTo>
                  <a:pt x="225" y="643"/>
                  <a:pt x="236" y="632"/>
                  <a:pt x="246" y="648"/>
                </a:cubicBezTo>
                <a:cubicBezTo>
                  <a:pt x="282" y="644"/>
                  <a:pt x="267" y="721"/>
                  <a:pt x="274" y="736"/>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39" name="Freeform 1978"/>
          <p:cNvSpPr>
            <a:spLocks/>
          </p:cNvSpPr>
          <p:nvPr/>
        </p:nvSpPr>
        <p:spPr bwMode="auto">
          <a:xfrm>
            <a:off x="7711546" y="2698750"/>
            <a:ext cx="440267" cy="655638"/>
          </a:xfrm>
          <a:custGeom>
            <a:avLst/>
            <a:gdLst>
              <a:gd name="T0" fmla="*/ 2147483647 w 359"/>
              <a:gd name="T1" fmla="*/ 0 h 666"/>
              <a:gd name="T2" fmla="*/ 2147483647 w 359"/>
              <a:gd name="T3" fmla="*/ 2147483647 h 666"/>
              <a:gd name="T4" fmla="*/ 2147483647 w 359"/>
              <a:gd name="T5" fmla="*/ 2147483647 h 666"/>
              <a:gd name="T6" fmla="*/ 2147483647 w 359"/>
              <a:gd name="T7" fmla="*/ 2147483647 h 666"/>
              <a:gd name="T8" fmla="*/ 2147483647 w 359"/>
              <a:gd name="T9" fmla="*/ 2147483647 h 666"/>
              <a:gd name="T10" fmla="*/ 2147483647 w 359"/>
              <a:gd name="T11" fmla="*/ 2147483647 h 666"/>
              <a:gd name="T12" fmla="*/ 2147483647 w 359"/>
              <a:gd name="T13" fmla="*/ 2147483647 h 666"/>
              <a:gd name="T14" fmla="*/ 2147483647 w 359"/>
              <a:gd name="T15" fmla="*/ 2147483647 h 666"/>
              <a:gd name="T16" fmla="*/ 2147483647 w 359"/>
              <a:gd name="T17" fmla="*/ 2147483647 h 666"/>
              <a:gd name="T18" fmla="*/ 2147483647 w 359"/>
              <a:gd name="T19" fmla="*/ 2147483647 h 666"/>
              <a:gd name="T20" fmla="*/ 2147483647 w 359"/>
              <a:gd name="T21" fmla="*/ 2147483647 h 666"/>
              <a:gd name="T22" fmla="*/ 2147483647 w 359"/>
              <a:gd name="T23" fmla="*/ 2147483647 h 666"/>
              <a:gd name="T24" fmla="*/ 2147483647 w 359"/>
              <a:gd name="T25" fmla="*/ 2147483647 h 666"/>
              <a:gd name="T26" fmla="*/ 2147483647 w 359"/>
              <a:gd name="T27" fmla="*/ 2147483647 h 666"/>
              <a:gd name="T28" fmla="*/ 2147483647 w 359"/>
              <a:gd name="T29" fmla="*/ 2147483647 h 666"/>
              <a:gd name="T30" fmla="*/ 2147483647 w 359"/>
              <a:gd name="T31" fmla="*/ 2147483647 h 666"/>
              <a:gd name="T32" fmla="*/ 2147483647 w 359"/>
              <a:gd name="T33" fmla="*/ 2147483647 h 666"/>
              <a:gd name="T34" fmla="*/ 2147483647 w 359"/>
              <a:gd name="T35" fmla="*/ 2147483647 h 666"/>
              <a:gd name="T36" fmla="*/ 2147483647 w 359"/>
              <a:gd name="T37" fmla="*/ 2147483647 h 666"/>
              <a:gd name="T38" fmla="*/ 2147483647 w 359"/>
              <a:gd name="T39" fmla="*/ 2147483647 h 666"/>
              <a:gd name="T40" fmla="*/ 2147483647 w 359"/>
              <a:gd name="T41" fmla="*/ 2147483647 h 666"/>
              <a:gd name="T42" fmla="*/ 2147483647 w 359"/>
              <a:gd name="T43" fmla="*/ 2147483647 h 666"/>
              <a:gd name="T44" fmla="*/ 2147483647 w 359"/>
              <a:gd name="T45" fmla="*/ 2147483647 h 666"/>
              <a:gd name="T46" fmla="*/ 2147483647 w 359"/>
              <a:gd name="T47" fmla="*/ 2147483647 h 666"/>
              <a:gd name="T48" fmla="*/ 2147483647 w 359"/>
              <a:gd name="T49" fmla="*/ 2147483647 h 6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9"/>
              <a:gd name="T76" fmla="*/ 0 h 666"/>
              <a:gd name="T77" fmla="*/ 359 w 359"/>
              <a:gd name="T78" fmla="*/ 666 h 6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9" h="666">
                <a:moveTo>
                  <a:pt x="7" y="0"/>
                </a:moveTo>
                <a:cubicBezTo>
                  <a:pt x="8" y="10"/>
                  <a:pt x="0" y="28"/>
                  <a:pt x="9" y="42"/>
                </a:cubicBezTo>
                <a:cubicBezTo>
                  <a:pt x="11" y="45"/>
                  <a:pt x="21" y="62"/>
                  <a:pt x="23" y="64"/>
                </a:cubicBezTo>
                <a:cubicBezTo>
                  <a:pt x="25" y="67"/>
                  <a:pt x="27" y="70"/>
                  <a:pt x="29" y="74"/>
                </a:cubicBezTo>
                <a:cubicBezTo>
                  <a:pt x="35" y="87"/>
                  <a:pt x="37" y="100"/>
                  <a:pt x="45" y="112"/>
                </a:cubicBezTo>
                <a:cubicBezTo>
                  <a:pt x="49" y="122"/>
                  <a:pt x="54" y="126"/>
                  <a:pt x="58" y="131"/>
                </a:cubicBezTo>
                <a:cubicBezTo>
                  <a:pt x="62" y="136"/>
                  <a:pt x="65" y="136"/>
                  <a:pt x="71" y="140"/>
                </a:cubicBezTo>
                <a:cubicBezTo>
                  <a:pt x="83" y="150"/>
                  <a:pt x="88" y="140"/>
                  <a:pt x="95" y="153"/>
                </a:cubicBezTo>
                <a:cubicBezTo>
                  <a:pt x="102" y="165"/>
                  <a:pt x="119" y="151"/>
                  <a:pt x="130" y="159"/>
                </a:cubicBezTo>
                <a:cubicBezTo>
                  <a:pt x="138" y="170"/>
                  <a:pt x="173" y="176"/>
                  <a:pt x="187" y="180"/>
                </a:cubicBezTo>
                <a:cubicBezTo>
                  <a:pt x="199" y="188"/>
                  <a:pt x="217" y="189"/>
                  <a:pt x="231" y="193"/>
                </a:cubicBezTo>
                <a:cubicBezTo>
                  <a:pt x="240" y="203"/>
                  <a:pt x="248" y="210"/>
                  <a:pt x="259" y="218"/>
                </a:cubicBezTo>
                <a:cubicBezTo>
                  <a:pt x="264" y="221"/>
                  <a:pt x="252" y="243"/>
                  <a:pt x="256" y="248"/>
                </a:cubicBezTo>
                <a:cubicBezTo>
                  <a:pt x="258" y="251"/>
                  <a:pt x="265" y="271"/>
                  <a:pt x="268" y="273"/>
                </a:cubicBezTo>
                <a:cubicBezTo>
                  <a:pt x="273" y="277"/>
                  <a:pt x="262" y="297"/>
                  <a:pt x="268" y="300"/>
                </a:cubicBezTo>
                <a:cubicBezTo>
                  <a:pt x="275" y="315"/>
                  <a:pt x="299" y="314"/>
                  <a:pt x="304" y="330"/>
                </a:cubicBezTo>
                <a:cubicBezTo>
                  <a:pt x="310" y="348"/>
                  <a:pt x="323" y="360"/>
                  <a:pt x="337" y="374"/>
                </a:cubicBezTo>
                <a:cubicBezTo>
                  <a:pt x="341" y="387"/>
                  <a:pt x="294" y="415"/>
                  <a:pt x="298" y="429"/>
                </a:cubicBezTo>
                <a:cubicBezTo>
                  <a:pt x="297" y="440"/>
                  <a:pt x="299" y="452"/>
                  <a:pt x="288" y="458"/>
                </a:cubicBezTo>
                <a:cubicBezTo>
                  <a:pt x="279" y="463"/>
                  <a:pt x="259" y="467"/>
                  <a:pt x="259" y="467"/>
                </a:cubicBezTo>
                <a:cubicBezTo>
                  <a:pt x="246" y="482"/>
                  <a:pt x="250" y="497"/>
                  <a:pt x="256" y="515"/>
                </a:cubicBezTo>
                <a:cubicBezTo>
                  <a:pt x="254" y="524"/>
                  <a:pt x="250" y="532"/>
                  <a:pt x="250" y="541"/>
                </a:cubicBezTo>
                <a:cubicBezTo>
                  <a:pt x="250" y="565"/>
                  <a:pt x="277" y="586"/>
                  <a:pt x="298" y="592"/>
                </a:cubicBezTo>
                <a:cubicBezTo>
                  <a:pt x="311" y="602"/>
                  <a:pt x="323" y="612"/>
                  <a:pt x="336" y="621"/>
                </a:cubicBezTo>
                <a:cubicBezTo>
                  <a:pt x="346" y="635"/>
                  <a:pt x="351" y="651"/>
                  <a:pt x="359" y="666"/>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40" name="Freeform 1979"/>
          <p:cNvSpPr>
            <a:spLocks/>
          </p:cNvSpPr>
          <p:nvPr/>
        </p:nvSpPr>
        <p:spPr bwMode="auto">
          <a:xfrm>
            <a:off x="7367588" y="2727326"/>
            <a:ext cx="278606" cy="155575"/>
          </a:xfrm>
          <a:custGeom>
            <a:avLst/>
            <a:gdLst>
              <a:gd name="T0" fmla="*/ 2147483647 w 228"/>
              <a:gd name="T1" fmla="*/ 0 h 159"/>
              <a:gd name="T2" fmla="*/ 2147483647 w 228"/>
              <a:gd name="T3" fmla="*/ 2147483647 h 159"/>
              <a:gd name="T4" fmla="*/ 2147483647 w 228"/>
              <a:gd name="T5" fmla="*/ 2147483647 h 159"/>
              <a:gd name="T6" fmla="*/ 2147483647 w 228"/>
              <a:gd name="T7" fmla="*/ 2147483647 h 159"/>
              <a:gd name="T8" fmla="*/ 2147483647 w 228"/>
              <a:gd name="T9" fmla="*/ 2147483647 h 159"/>
              <a:gd name="T10" fmla="*/ 2147483647 w 228"/>
              <a:gd name="T11" fmla="*/ 2147483647 h 159"/>
              <a:gd name="T12" fmla="*/ 2147483647 w 228"/>
              <a:gd name="T13" fmla="*/ 2147483647 h 159"/>
              <a:gd name="T14" fmla="*/ 2147483647 w 228"/>
              <a:gd name="T15" fmla="*/ 2147483647 h 159"/>
              <a:gd name="T16" fmla="*/ 2147483647 w 228"/>
              <a:gd name="T17" fmla="*/ 2147483647 h 159"/>
              <a:gd name="T18" fmla="*/ 2147483647 w 228"/>
              <a:gd name="T19" fmla="*/ 2147483647 h 159"/>
              <a:gd name="T20" fmla="*/ 2147483647 w 228"/>
              <a:gd name="T21" fmla="*/ 2147483647 h 159"/>
              <a:gd name="T22" fmla="*/ 2147483647 w 228"/>
              <a:gd name="T23" fmla="*/ 2147483647 h 159"/>
              <a:gd name="T24" fmla="*/ 2147483647 w 228"/>
              <a:gd name="T25" fmla="*/ 2147483647 h 159"/>
              <a:gd name="T26" fmla="*/ 2147483647 w 228"/>
              <a:gd name="T27" fmla="*/ 2147483647 h 159"/>
              <a:gd name="T28" fmla="*/ 2147483647 w 228"/>
              <a:gd name="T29" fmla="*/ 2147483647 h 159"/>
              <a:gd name="T30" fmla="*/ 2147483647 w 228"/>
              <a:gd name="T31" fmla="*/ 2147483647 h 159"/>
              <a:gd name="T32" fmla="*/ 2147483647 w 228"/>
              <a:gd name="T33" fmla="*/ 2147483647 h 159"/>
              <a:gd name="T34" fmla="*/ 2147483647 w 228"/>
              <a:gd name="T35" fmla="*/ 0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8"/>
              <a:gd name="T55" fmla="*/ 0 h 159"/>
              <a:gd name="T56" fmla="*/ 228 w 228"/>
              <a:gd name="T57" fmla="*/ 159 h 1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8" h="159">
                <a:moveTo>
                  <a:pt x="209" y="0"/>
                </a:moveTo>
                <a:cubicBezTo>
                  <a:pt x="213" y="5"/>
                  <a:pt x="219" y="8"/>
                  <a:pt x="222" y="13"/>
                </a:cubicBezTo>
                <a:cubicBezTo>
                  <a:pt x="225" y="19"/>
                  <a:pt x="228" y="32"/>
                  <a:pt x="228" y="32"/>
                </a:cubicBezTo>
                <a:cubicBezTo>
                  <a:pt x="223" y="47"/>
                  <a:pt x="208" y="56"/>
                  <a:pt x="193" y="61"/>
                </a:cubicBezTo>
                <a:cubicBezTo>
                  <a:pt x="195" y="79"/>
                  <a:pt x="191" y="67"/>
                  <a:pt x="171" y="73"/>
                </a:cubicBezTo>
                <a:cubicBezTo>
                  <a:pt x="138" y="68"/>
                  <a:pt x="150" y="41"/>
                  <a:pt x="146" y="76"/>
                </a:cubicBezTo>
                <a:cubicBezTo>
                  <a:pt x="93" y="70"/>
                  <a:pt x="145" y="77"/>
                  <a:pt x="123" y="87"/>
                </a:cubicBezTo>
                <a:cubicBezTo>
                  <a:pt x="117" y="90"/>
                  <a:pt x="99" y="114"/>
                  <a:pt x="99" y="114"/>
                </a:cubicBezTo>
                <a:cubicBezTo>
                  <a:pt x="91" y="123"/>
                  <a:pt x="80" y="127"/>
                  <a:pt x="71" y="135"/>
                </a:cubicBezTo>
                <a:cubicBezTo>
                  <a:pt x="52" y="129"/>
                  <a:pt x="46" y="159"/>
                  <a:pt x="30" y="148"/>
                </a:cubicBezTo>
                <a:cubicBezTo>
                  <a:pt x="22" y="142"/>
                  <a:pt x="4" y="125"/>
                  <a:pt x="3" y="111"/>
                </a:cubicBezTo>
                <a:cubicBezTo>
                  <a:pt x="0" y="98"/>
                  <a:pt x="0" y="74"/>
                  <a:pt x="9" y="67"/>
                </a:cubicBezTo>
                <a:cubicBezTo>
                  <a:pt x="18" y="60"/>
                  <a:pt x="47" y="67"/>
                  <a:pt x="59" y="66"/>
                </a:cubicBezTo>
                <a:cubicBezTo>
                  <a:pt x="73" y="61"/>
                  <a:pt x="71" y="73"/>
                  <a:pt x="80" y="62"/>
                </a:cubicBezTo>
                <a:cubicBezTo>
                  <a:pt x="87" y="39"/>
                  <a:pt x="85" y="31"/>
                  <a:pt x="102" y="26"/>
                </a:cubicBezTo>
                <a:cubicBezTo>
                  <a:pt x="113" y="19"/>
                  <a:pt x="115" y="25"/>
                  <a:pt x="126" y="19"/>
                </a:cubicBezTo>
                <a:cubicBezTo>
                  <a:pt x="145" y="8"/>
                  <a:pt x="172" y="28"/>
                  <a:pt x="193" y="26"/>
                </a:cubicBezTo>
                <a:cubicBezTo>
                  <a:pt x="201" y="17"/>
                  <a:pt x="204" y="11"/>
                  <a:pt x="209" y="0"/>
                </a:cubicBezTo>
                <a:close/>
              </a:path>
            </a:pathLst>
          </a:custGeom>
          <a:solidFill>
            <a:srgbClr val="66CCFF"/>
          </a:solidFill>
          <a:ln w="9525">
            <a:solidFill>
              <a:srgbClr val="66CCFF"/>
            </a:solidFill>
            <a:round/>
            <a:headEnd/>
            <a:tailEnd/>
          </a:ln>
        </p:spPr>
        <p:txBody>
          <a:bodyPr wrap="none" anchor="ctr"/>
          <a:lstStyle/>
          <a:p>
            <a:endParaRPr lang="en-IN"/>
          </a:p>
        </p:txBody>
      </p:sp>
      <p:sp>
        <p:nvSpPr>
          <p:cNvPr id="4141" name="Freeform 1980"/>
          <p:cNvSpPr>
            <a:spLocks/>
          </p:cNvSpPr>
          <p:nvPr/>
        </p:nvSpPr>
        <p:spPr bwMode="auto">
          <a:xfrm>
            <a:off x="5892007" y="2027238"/>
            <a:ext cx="259689" cy="449262"/>
          </a:xfrm>
          <a:custGeom>
            <a:avLst/>
            <a:gdLst>
              <a:gd name="T0" fmla="*/ 2147483647 w 209"/>
              <a:gd name="T1" fmla="*/ 0 h 456"/>
              <a:gd name="T2" fmla="*/ 2147483647 w 209"/>
              <a:gd name="T3" fmla="*/ 2147483647 h 456"/>
              <a:gd name="T4" fmla="*/ 2147483647 w 209"/>
              <a:gd name="T5" fmla="*/ 2147483647 h 456"/>
              <a:gd name="T6" fmla="*/ 2147483647 w 209"/>
              <a:gd name="T7" fmla="*/ 2147483647 h 456"/>
              <a:gd name="T8" fmla="*/ 2147483647 w 209"/>
              <a:gd name="T9" fmla="*/ 2147483647 h 456"/>
              <a:gd name="T10" fmla="*/ 2147483647 w 209"/>
              <a:gd name="T11" fmla="*/ 2147483647 h 456"/>
              <a:gd name="T12" fmla="*/ 2147483647 w 209"/>
              <a:gd name="T13" fmla="*/ 2147483647 h 456"/>
              <a:gd name="T14" fmla="*/ 2147483647 w 209"/>
              <a:gd name="T15" fmla="*/ 2147483647 h 456"/>
              <a:gd name="T16" fmla="*/ 2147483647 w 209"/>
              <a:gd name="T17" fmla="*/ 2147483647 h 456"/>
              <a:gd name="T18" fmla="*/ 2147483647 w 209"/>
              <a:gd name="T19" fmla="*/ 2147483647 h 456"/>
              <a:gd name="T20" fmla="*/ 2147483647 w 209"/>
              <a:gd name="T21" fmla="*/ 2147483647 h 456"/>
              <a:gd name="T22" fmla="*/ 2147483647 w 209"/>
              <a:gd name="T23" fmla="*/ 2147483647 h 456"/>
              <a:gd name="T24" fmla="*/ 0 w 209"/>
              <a:gd name="T25" fmla="*/ 2147483647 h 4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9"/>
              <a:gd name="T40" fmla="*/ 0 h 456"/>
              <a:gd name="T41" fmla="*/ 209 w 209"/>
              <a:gd name="T42" fmla="*/ 456 h 4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9" h="456">
                <a:moveTo>
                  <a:pt x="209" y="0"/>
                </a:moveTo>
                <a:cubicBezTo>
                  <a:pt x="206" y="22"/>
                  <a:pt x="172" y="46"/>
                  <a:pt x="151" y="39"/>
                </a:cubicBezTo>
                <a:cubicBezTo>
                  <a:pt x="135" y="53"/>
                  <a:pt x="131" y="106"/>
                  <a:pt x="130" y="123"/>
                </a:cubicBezTo>
                <a:cubicBezTo>
                  <a:pt x="129" y="146"/>
                  <a:pt x="152" y="131"/>
                  <a:pt x="161" y="149"/>
                </a:cubicBezTo>
                <a:cubicBezTo>
                  <a:pt x="168" y="167"/>
                  <a:pt x="179" y="213"/>
                  <a:pt x="170" y="233"/>
                </a:cubicBezTo>
                <a:cubicBezTo>
                  <a:pt x="180" y="264"/>
                  <a:pt x="128" y="240"/>
                  <a:pt x="109" y="267"/>
                </a:cubicBezTo>
                <a:cubicBezTo>
                  <a:pt x="104" y="282"/>
                  <a:pt x="105" y="304"/>
                  <a:pt x="92" y="312"/>
                </a:cubicBezTo>
                <a:cubicBezTo>
                  <a:pt x="85" y="323"/>
                  <a:pt x="91" y="325"/>
                  <a:pt x="77" y="329"/>
                </a:cubicBezTo>
                <a:cubicBezTo>
                  <a:pt x="71" y="331"/>
                  <a:pt x="31" y="330"/>
                  <a:pt x="31" y="330"/>
                </a:cubicBezTo>
                <a:cubicBezTo>
                  <a:pt x="24" y="334"/>
                  <a:pt x="24" y="350"/>
                  <a:pt x="23" y="358"/>
                </a:cubicBezTo>
                <a:cubicBezTo>
                  <a:pt x="22" y="366"/>
                  <a:pt x="24" y="368"/>
                  <a:pt x="28" y="376"/>
                </a:cubicBezTo>
                <a:cubicBezTo>
                  <a:pt x="32" y="384"/>
                  <a:pt x="53" y="393"/>
                  <a:pt x="48" y="406"/>
                </a:cubicBezTo>
                <a:cubicBezTo>
                  <a:pt x="43" y="419"/>
                  <a:pt x="10" y="446"/>
                  <a:pt x="0" y="456"/>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42" name="Freeform 1981"/>
          <p:cNvSpPr>
            <a:spLocks/>
          </p:cNvSpPr>
          <p:nvPr/>
        </p:nvSpPr>
        <p:spPr bwMode="auto">
          <a:xfrm>
            <a:off x="6239404" y="5162550"/>
            <a:ext cx="1239970" cy="122238"/>
          </a:xfrm>
          <a:custGeom>
            <a:avLst/>
            <a:gdLst>
              <a:gd name="T0" fmla="*/ 0 w 1010"/>
              <a:gd name="T1" fmla="*/ 2147483647 h 125"/>
              <a:gd name="T2" fmla="*/ 2147483647 w 1010"/>
              <a:gd name="T3" fmla="*/ 2147483647 h 125"/>
              <a:gd name="T4" fmla="*/ 2147483647 w 1010"/>
              <a:gd name="T5" fmla="*/ 2147483647 h 125"/>
              <a:gd name="T6" fmla="*/ 2147483647 w 1010"/>
              <a:gd name="T7" fmla="*/ 2147483647 h 125"/>
              <a:gd name="T8" fmla="*/ 2147483647 w 1010"/>
              <a:gd name="T9" fmla="*/ 2147483647 h 125"/>
              <a:gd name="T10" fmla="*/ 2147483647 w 1010"/>
              <a:gd name="T11" fmla="*/ 2147483647 h 125"/>
              <a:gd name="T12" fmla="*/ 2147483647 w 1010"/>
              <a:gd name="T13" fmla="*/ 2147483647 h 125"/>
              <a:gd name="T14" fmla="*/ 2147483647 w 1010"/>
              <a:gd name="T15" fmla="*/ 2147483647 h 125"/>
              <a:gd name="T16" fmla="*/ 2147483647 w 1010"/>
              <a:gd name="T17" fmla="*/ 2147483647 h 125"/>
              <a:gd name="T18" fmla="*/ 2147483647 w 1010"/>
              <a:gd name="T19" fmla="*/ 2147483647 h 125"/>
              <a:gd name="T20" fmla="*/ 2147483647 w 1010"/>
              <a:gd name="T21" fmla="*/ 2147483647 h 125"/>
              <a:gd name="T22" fmla="*/ 2147483647 w 1010"/>
              <a:gd name="T23" fmla="*/ 2147483647 h 125"/>
              <a:gd name="T24" fmla="*/ 2147483647 w 1010"/>
              <a:gd name="T25" fmla="*/ 2147483647 h 125"/>
              <a:gd name="T26" fmla="*/ 2147483647 w 1010"/>
              <a:gd name="T27" fmla="*/ 2147483647 h 125"/>
              <a:gd name="T28" fmla="*/ 2147483647 w 1010"/>
              <a:gd name="T29" fmla="*/ 2147483647 h 125"/>
              <a:gd name="T30" fmla="*/ 2147483647 w 1010"/>
              <a:gd name="T31" fmla="*/ 2147483647 h 125"/>
              <a:gd name="T32" fmla="*/ 2147483647 w 1010"/>
              <a:gd name="T33" fmla="*/ 2147483647 h 125"/>
              <a:gd name="T34" fmla="*/ 2147483647 w 1010"/>
              <a:gd name="T35" fmla="*/ 2147483647 h 125"/>
              <a:gd name="T36" fmla="*/ 2147483647 w 1010"/>
              <a:gd name="T37" fmla="*/ 2147483647 h 125"/>
              <a:gd name="T38" fmla="*/ 2147483647 w 1010"/>
              <a:gd name="T39" fmla="*/ 2147483647 h 125"/>
              <a:gd name="T40" fmla="*/ 2147483647 w 1010"/>
              <a:gd name="T41" fmla="*/ 2147483647 h 125"/>
              <a:gd name="T42" fmla="*/ 2147483647 w 1010"/>
              <a:gd name="T43" fmla="*/ 2147483647 h 125"/>
              <a:gd name="T44" fmla="*/ 2147483647 w 1010"/>
              <a:gd name="T45" fmla="*/ 2147483647 h 125"/>
              <a:gd name="T46" fmla="*/ 2147483647 w 1010"/>
              <a:gd name="T47" fmla="*/ 2147483647 h 125"/>
              <a:gd name="T48" fmla="*/ 2147483647 w 1010"/>
              <a:gd name="T49" fmla="*/ 2147483647 h 125"/>
              <a:gd name="T50" fmla="*/ 2147483647 w 1010"/>
              <a:gd name="T51" fmla="*/ 2147483647 h 125"/>
              <a:gd name="T52" fmla="*/ 2147483647 w 1010"/>
              <a:gd name="T53" fmla="*/ 2147483647 h 1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10"/>
              <a:gd name="T82" fmla="*/ 0 h 125"/>
              <a:gd name="T83" fmla="*/ 1010 w 1010"/>
              <a:gd name="T84" fmla="*/ 125 h 1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10" h="125">
                <a:moveTo>
                  <a:pt x="0" y="9"/>
                </a:moveTo>
                <a:cubicBezTo>
                  <a:pt x="4" y="12"/>
                  <a:pt x="14" y="27"/>
                  <a:pt x="25" y="32"/>
                </a:cubicBezTo>
                <a:cubicBezTo>
                  <a:pt x="36" y="37"/>
                  <a:pt x="55" y="27"/>
                  <a:pt x="67" y="37"/>
                </a:cubicBezTo>
                <a:cubicBezTo>
                  <a:pt x="83" y="42"/>
                  <a:pt x="90" y="77"/>
                  <a:pt x="95" y="92"/>
                </a:cubicBezTo>
                <a:cubicBezTo>
                  <a:pt x="106" y="89"/>
                  <a:pt x="141" y="55"/>
                  <a:pt x="152" y="51"/>
                </a:cubicBezTo>
                <a:cubicBezTo>
                  <a:pt x="175" y="55"/>
                  <a:pt x="179" y="54"/>
                  <a:pt x="194" y="67"/>
                </a:cubicBezTo>
                <a:cubicBezTo>
                  <a:pt x="197" y="76"/>
                  <a:pt x="200" y="88"/>
                  <a:pt x="210" y="93"/>
                </a:cubicBezTo>
                <a:cubicBezTo>
                  <a:pt x="216" y="96"/>
                  <a:pt x="229" y="99"/>
                  <a:pt x="229" y="99"/>
                </a:cubicBezTo>
                <a:cubicBezTo>
                  <a:pt x="241" y="98"/>
                  <a:pt x="279" y="125"/>
                  <a:pt x="290" y="121"/>
                </a:cubicBezTo>
                <a:cubicBezTo>
                  <a:pt x="295" y="120"/>
                  <a:pt x="303" y="81"/>
                  <a:pt x="309" y="75"/>
                </a:cubicBezTo>
                <a:cubicBezTo>
                  <a:pt x="328" y="78"/>
                  <a:pt x="310" y="66"/>
                  <a:pt x="328" y="61"/>
                </a:cubicBezTo>
                <a:cubicBezTo>
                  <a:pt x="330" y="58"/>
                  <a:pt x="333" y="55"/>
                  <a:pt x="334" y="51"/>
                </a:cubicBezTo>
                <a:cubicBezTo>
                  <a:pt x="336" y="44"/>
                  <a:pt x="335" y="36"/>
                  <a:pt x="338" y="29"/>
                </a:cubicBezTo>
                <a:cubicBezTo>
                  <a:pt x="346" y="11"/>
                  <a:pt x="379" y="9"/>
                  <a:pt x="395" y="7"/>
                </a:cubicBezTo>
                <a:cubicBezTo>
                  <a:pt x="412" y="0"/>
                  <a:pt x="414" y="0"/>
                  <a:pt x="434" y="3"/>
                </a:cubicBezTo>
                <a:cubicBezTo>
                  <a:pt x="453" y="11"/>
                  <a:pt x="474" y="12"/>
                  <a:pt x="494" y="19"/>
                </a:cubicBezTo>
                <a:cubicBezTo>
                  <a:pt x="503" y="28"/>
                  <a:pt x="515" y="34"/>
                  <a:pt x="526" y="39"/>
                </a:cubicBezTo>
                <a:cubicBezTo>
                  <a:pt x="541" y="36"/>
                  <a:pt x="551" y="36"/>
                  <a:pt x="562" y="26"/>
                </a:cubicBezTo>
                <a:cubicBezTo>
                  <a:pt x="583" y="31"/>
                  <a:pt x="570" y="40"/>
                  <a:pt x="587" y="45"/>
                </a:cubicBezTo>
                <a:cubicBezTo>
                  <a:pt x="594" y="47"/>
                  <a:pt x="602" y="47"/>
                  <a:pt x="610" y="48"/>
                </a:cubicBezTo>
                <a:cubicBezTo>
                  <a:pt x="629" y="54"/>
                  <a:pt x="638" y="67"/>
                  <a:pt x="654" y="77"/>
                </a:cubicBezTo>
                <a:cubicBezTo>
                  <a:pt x="657" y="77"/>
                  <a:pt x="679" y="75"/>
                  <a:pt x="686" y="71"/>
                </a:cubicBezTo>
                <a:cubicBezTo>
                  <a:pt x="696" y="65"/>
                  <a:pt x="700" y="59"/>
                  <a:pt x="712" y="55"/>
                </a:cubicBezTo>
                <a:cubicBezTo>
                  <a:pt x="720" y="46"/>
                  <a:pt x="728" y="45"/>
                  <a:pt x="738" y="39"/>
                </a:cubicBezTo>
                <a:cubicBezTo>
                  <a:pt x="783" y="44"/>
                  <a:pt x="786" y="45"/>
                  <a:pt x="843" y="42"/>
                </a:cubicBezTo>
                <a:cubicBezTo>
                  <a:pt x="906" y="28"/>
                  <a:pt x="864" y="35"/>
                  <a:pt x="971" y="32"/>
                </a:cubicBezTo>
                <a:cubicBezTo>
                  <a:pt x="979" y="30"/>
                  <a:pt x="1010" y="20"/>
                  <a:pt x="1010" y="13"/>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43" name="Freeform 1982"/>
          <p:cNvSpPr>
            <a:spLocks/>
          </p:cNvSpPr>
          <p:nvPr/>
        </p:nvSpPr>
        <p:spPr bwMode="auto">
          <a:xfrm>
            <a:off x="5996914" y="5091113"/>
            <a:ext cx="287205" cy="311150"/>
          </a:xfrm>
          <a:custGeom>
            <a:avLst/>
            <a:gdLst>
              <a:gd name="T0" fmla="*/ 0 w 234"/>
              <a:gd name="T1" fmla="*/ 2147483647 h 317"/>
              <a:gd name="T2" fmla="*/ 2147483647 w 234"/>
              <a:gd name="T3" fmla="*/ 2147483647 h 317"/>
              <a:gd name="T4" fmla="*/ 2147483647 w 234"/>
              <a:gd name="T5" fmla="*/ 2147483647 h 317"/>
              <a:gd name="T6" fmla="*/ 2147483647 w 234"/>
              <a:gd name="T7" fmla="*/ 2147483647 h 317"/>
              <a:gd name="T8" fmla="*/ 2147483647 w 234"/>
              <a:gd name="T9" fmla="*/ 2147483647 h 317"/>
              <a:gd name="T10" fmla="*/ 2147483647 w 234"/>
              <a:gd name="T11" fmla="*/ 2147483647 h 317"/>
              <a:gd name="T12" fmla="*/ 2147483647 w 234"/>
              <a:gd name="T13" fmla="*/ 2147483647 h 317"/>
              <a:gd name="T14" fmla="*/ 2147483647 w 234"/>
              <a:gd name="T15" fmla="*/ 2147483647 h 317"/>
              <a:gd name="T16" fmla="*/ 2147483647 w 234"/>
              <a:gd name="T17" fmla="*/ 2147483647 h 317"/>
              <a:gd name="T18" fmla="*/ 2147483647 w 234"/>
              <a:gd name="T19" fmla="*/ 2147483647 h 317"/>
              <a:gd name="T20" fmla="*/ 2147483647 w 234"/>
              <a:gd name="T21" fmla="*/ 2147483647 h 317"/>
              <a:gd name="T22" fmla="*/ 2147483647 w 234"/>
              <a:gd name="T23" fmla="*/ 2147483647 h 3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4"/>
              <a:gd name="T37" fmla="*/ 0 h 317"/>
              <a:gd name="T38" fmla="*/ 234 w 234"/>
              <a:gd name="T39" fmla="*/ 317 h 3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4" h="317">
                <a:moveTo>
                  <a:pt x="0" y="317"/>
                </a:moveTo>
                <a:cubicBezTo>
                  <a:pt x="4" y="298"/>
                  <a:pt x="1" y="294"/>
                  <a:pt x="20" y="288"/>
                </a:cubicBezTo>
                <a:cubicBezTo>
                  <a:pt x="26" y="269"/>
                  <a:pt x="18" y="288"/>
                  <a:pt x="31" y="278"/>
                </a:cubicBezTo>
                <a:cubicBezTo>
                  <a:pt x="29" y="272"/>
                  <a:pt x="49" y="265"/>
                  <a:pt x="49" y="258"/>
                </a:cubicBezTo>
                <a:cubicBezTo>
                  <a:pt x="49" y="231"/>
                  <a:pt x="13" y="244"/>
                  <a:pt x="29" y="225"/>
                </a:cubicBezTo>
                <a:cubicBezTo>
                  <a:pt x="35" y="207"/>
                  <a:pt x="23" y="211"/>
                  <a:pt x="19" y="193"/>
                </a:cubicBezTo>
                <a:cubicBezTo>
                  <a:pt x="24" y="159"/>
                  <a:pt x="49" y="115"/>
                  <a:pt x="86" y="111"/>
                </a:cubicBezTo>
                <a:cubicBezTo>
                  <a:pt x="105" y="95"/>
                  <a:pt x="94" y="79"/>
                  <a:pt x="118" y="63"/>
                </a:cubicBezTo>
                <a:cubicBezTo>
                  <a:pt x="144" y="66"/>
                  <a:pt x="137" y="0"/>
                  <a:pt x="161" y="7"/>
                </a:cubicBezTo>
                <a:cubicBezTo>
                  <a:pt x="173" y="7"/>
                  <a:pt x="171" y="53"/>
                  <a:pt x="180" y="68"/>
                </a:cubicBezTo>
                <a:cubicBezTo>
                  <a:pt x="189" y="83"/>
                  <a:pt x="205" y="89"/>
                  <a:pt x="214" y="95"/>
                </a:cubicBezTo>
                <a:cubicBezTo>
                  <a:pt x="224" y="104"/>
                  <a:pt x="230" y="101"/>
                  <a:pt x="234" y="103"/>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44" name="Freeform 1983"/>
          <p:cNvSpPr>
            <a:spLocks/>
          </p:cNvSpPr>
          <p:nvPr/>
        </p:nvSpPr>
        <p:spPr bwMode="auto">
          <a:xfrm>
            <a:off x="5995194" y="5391150"/>
            <a:ext cx="682758" cy="654050"/>
          </a:xfrm>
          <a:custGeom>
            <a:avLst/>
            <a:gdLst>
              <a:gd name="T0" fmla="*/ 0 w 556"/>
              <a:gd name="T1" fmla="*/ 0 h 665"/>
              <a:gd name="T2" fmla="*/ 2147483647 w 556"/>
              <a:gd name="T3" fmla="*/ 2147483647 h 665"/>
              <a:gd name="T4" fmla="*/ 2147483647 w 556"/>
              <a:gd name="T5" fmla="*/ 2147483647 h 665"/>
              <a:gd name="T6" fmla="*/ 2147483647 w 556"/>
              <a:gd name="T7" fmla="*/ 2147483647 h 665"/>
              <a:gd name="T8" fmla="*/ 2147483647 w 556"/>
              <a:gd name="T9" fmla="*/ 2147483647 h 665"/>
              <a:gd name="T10" fmla="*/ 2147483647 w 556"/>
              <a:gd name="T11" fmla="*/ 2147483647 h 665"/>
              <a:gd name="T12" fmla="*/ 2147483647 w 556"/>
              <a:gd name="T13" fmla="*/ 2147483647 h 665"/>
              <a:gd name="T14" fmla="*/ 2147483647 w 556"/>
              <a:gd name="T15" fmla="*/ 2147483647 h 665"/>
              <a:gd name="T16" fmla="*/ 2147483647 w 556"/>
              <a:gd name="T17" fmla="*/ 2147483647 h 665"/>
              <a:gd name="T18" fmla="*/ 2147483647 w 556"/>
              <a:gd name="T19" fmla="*/ 2147483647 h 665"/>
              <a:gd name="T20" fmla="*/ 2147483647 w 556"/>
              <a:gd name="T21" fmla="*/ 2147483647 h 665"/>
              <a:gd name="T22" fmla="*/ 2147483647 w 556"/>
              <a:gd name="T23" fmla="*/ 2147483647 h 665"/>
              <a:gd name="T24" fmla="*/ 2147483647 w 556"/>
              <a:gd name="T25" fmla="*/ 2147483647 h 665"/>
              <a:gd name="T26" fmla="*/ 2147483647 w 556"/>
              <a:gd name="T27" fmla="*/ 2147483647 h 665"/>
              <a:gd name="T28" fmla="*/ 2147483647 w 556"/>
              <a:gd name="T29" fmla="*/ 2147483647 h 665"/>
              <a:gd name="T30" fmla="*/ 2147483647 w 556"/>
              <a:gd name="T31" fmla="*/ 2147483647 h 665"/>
              <a:gd name="T32" fmla="*/ 2147483647 w 556"/>
              <a:gd name="T33" fmla="*/ 2147483647 h 665"/>
              <a:gd name="T34" fmla="*/ 2147483647 w 556"/>
              <a:gd name="T35" fmla="*/ 2147483647 h 665"/>
              <a:gd name="T36" fmla="*/ 2147483647 w 556"/>
              <a:gd name="T37" fmla="*/ 2147483647 h 665"/>
              <a:gd name="T38" fmla="*/ 2147483647 w 556"/>
              <a:gd name="T39" fmla="*/ 2147483647 h 6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56"/>
              <a:gd name="T61" fmla="*/ 0 h 665"/>
              <a:gd name="T62" fmla="*/ 556 w 556"/>
              <a:gd name="T63" fmla="*/ 665 h 66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56" h="665">
                <a:moveTo>
                  <a:pt x="0" y="0"/>
                </a:moveTo>
                <a:cubicBezTo>
                  <a:pt x="5" y="35"/>
                  <a:pt x="15" y="72"/>
                  <a:pt x="51" y="84"/>
                </a:cubicBezTo>
                <a:cubicBezTo>
                  <a:pt x="60" y="93"/>
                  <a:pt x="65" y="103"/>
                  <a:pt x="69" y="115"/>
                </a:cubicBezTo>
                <a:cubicBezTo>
                  <a:pt x="64" y="131"/>
                  <a:pt x="59" y="141"/>
                  <a:pt x="79" y="147"/>
                </a:cubicBezTo>
                <a:cubicBezTo>
                  <a:pt x="87" y="171"/>
                  <a:pt x="76" y="142"/>
                  <a:pt x="89" y="163"/>
                </a:cubicBezTo>
                <a:cubicBezTo>
                  <a:pt x="106" y="190"/>
                  <a:pt x="92" y="195"/>
                  <a:pt x="124" y="214"/>
                </a:cubicBezTo>
                <a:cubicBezTo>
                  <a:pt x="139" y="240"/>
                  <a:pt x="120" y="212"/>
                  <a:pt x="140" y="227"/>
                </a:cubicBezTo>
                <a:cubicBezTo>
                  <a:pt x="163" y="244"/>
                  <a:pt x="160" y="264"/>
                  <a:pt x="194" y="275"/>
                </a:cubicBezTo>
                <a:cubicBezTo>
                  <a:pt x="205" y="284"/>
                  <a:pt x="208" y="295"/>
                  <a:pt x="217" y="304"/>
                </a:cubicBezTo>
                <a:cubicBezTo>
                  <a:pt x="223" y="321"/>
                  <a:pt x="248" y="329"/>
                  <a:pt x="265" y="336"/>
                </a:cubicBezTo>
                <a:cubicBezTo>
                  <a:pt x="276" y="352"/>
                  <a:pt x="284" y="374"/>
                  <a:pt x="297" y="387"/>
                </a:cubicBezTo>
                <a:cubicBezTo>
                  <a:pt x="304" y="407"/>
                  <a:pt x="296" y="383"/>
                  <a:pt x="306" y="416"/>
                </a:cubicBezTo>
                <a:cubicBezTo>
                  <a:pt x="307" y="419"/>
                  <a:pt x="309" y="425"/>
                  <a:pt x="309" y="425"/>
                </a:cubicBezTo>
                <a:cubicBezTo>
                  <a:pt x="317" y="475"/>
                  <a:pt x="284" y="555"/>
                  <a:pt x="329" y="582"/>
                </a:cubicBezTo>
                <a:cubicBezTo>
                  <a:pt x="346" y="580"/>
                  <a:pt x="357" y="575"/>
                  <a:pt x="373" y="579"/>
                </a:cubicBezTo>
                <a:cubicBezTo>
                  <a:pt x="384" y="589"/>
                  <a:pt x="378" y="596"/>
                  <a:pt x="393" y="601"/>
                </a:cubicBezTo>
                <a:cubicBezTo>
                  <a:pt x="417" y="598"/>
                  <a:pt x="439" y="597"/>
                  <a:pt x="463" y="604"/>
                </a:cubicBezTo>
                <a:cubicBezTo>
                  <a:pt x="469" y="611"/>
                  <a:pt x="489" y="617"/>
                  <a:pt x="489" y="617"/>
                </a:cubicBezTo>
                <a:cubicBezTo>
                  <a:pt x="496" y="626"/>
                  <a:pt x="503" y="629"/>
                  <a:pt x="514" y="633"/>
                </a:cubicBezTo>
                <a:cubicBezTo>
                  <a:pt x="527" y="646"/>
                  <a:pt x="539" y="660"/>
                  <a:pt x="556" y="665"/>
                </a:cubicBezTo>
              </a:path>
            </a:pathLst>
          </a:custGeom>
          <a:noFill/>
          <a:ln w="2857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45" name="Freeform 1984"/>
          <p:cNvSpPr>
            <a:spLocks/>
          </p:cNvSpPr>
          <p:nvPr/>
        </p:nvSpPr>
        <p:spPr bwMode="auto">
          <a:xfrm>
            <a:off x="3952082" y="1428750"/>
            <a:ext cx="1537494" cy="476250"/>
          </a:xfrm>
          <a:custGeom>
            <a:avLst/>
            <a:gdLst>
              <a:gd name="T0" fmla="*/ 2147483647 w 1254"/>
              <a:gd name="T1" fmla="*/ 2147483647 h 486"/>
              <a:gd name="T2" fmla="*/ 2147483647 w 1254"/>
              <a:gd name="T3" fmla="*/ 2147483647 h 486"/>
              <a:gd name="T4" fmla="*/ 2147483647 w 1254"/>
              <a:gd name="T5" fmla="*/ 2147483647 h 486"/>
              <a:gd name="T6" fmla="*/ 2147483647 w 1254"/>
              <a:gd name="T7" fmla="*/ 2147483647 h 486"/>
              <a:gd name="T8" fmla="*/ 2147483647 w 1254"/>
              <a:gd name="T9" fmla="*/ 2147483647 h 486"/>
              <a:gd name="T10" fmla="*/ 2147483647 w 1254"/>
              <a:gd name="T11" fmla="*/ 2147483647 h 486"/>
              <a:gd name="T12" fmla="*/ 2147483647 w 1254"/>
              <a:gd name="T13" fmla="*/ 2147483647 h 486"/>
              <a:gd name="T14" fmla="*/ 2147483647 w 1254"/>
              <a:gd name="T15" fmla="*/ 2147483647 h 486"/>
              <a:gd name="T16" fmla="*/ 2147483647 w 1254"/>
              <a:gd name="T17" fmla="*/ 0 h 486"/>
              <a:gd name="T18" fmla="*/ 2147483647 w 1254"/>
              <a:gd name="T19" fmla="*/ 2147483647 h 486"/>
              <a:gd name="T20" fmla="*/ 2147483647 w 1254"/>
              <a:gd name="T21" fmla="*/ 2147483647 h 486"/>
              <a:gd name="T22" fmla="*/ 2147483647 w 1254"/>
              <a:gd name="T23" fmla="*/ 2147483647 h 486"/>
              <a:gd name="T24" fmla="*/ 2147483647 w 1254"/>
              <a:gd name="T25" fmla="*/ 2147483647 h 486"/>
              <a:gd name="T26" fmla="*/ 2147483647 w 1254"/>
              <a:gd name="T27" fmla="*/ 2147483647 h 486"/>
              <a:gd name="T28" fmla="*/ 2147483647 w 1254"/>
              <a:gd name="T29" fmla="*/ 2147483647 h 486"/>
              <a:gd name="T30" fmla="*/ 2147483647 w 1254"/>
              <a:gd name="T31" fmla="*/ 2147483647 h 486"/>
              <a:gd name="T32" fmla="*/ 2147483647 w 1254"/>
              <a:gd name="T33" fmla="*/ 2147483647 h 486"/>
              <a:gd name="T34" fmla="*/ 2147483647 w 1254"/>
              <a:gd name="T35" fmla="*/ 2147483647 h 486"/>
              <a:gd name="T36" fmla="*/ 2147483647 w 1254"/>
              <a:gd name="T37" fmla="*/ 2147483647 h 486"/>
              <a:gd name="T38" fmla="*/ 2147483647 w 1254"/>
              <a:gd name="T39" fmla="*/ 2147483647 h 486"/>
              <a:gd name="T40" fmla="*/ 2147483647 w 1254"/>
              <a:gd name="T41" fmla="*/ 2147483647 h 486"/>
              <a:gd name="T42" fmla="*/ 2147483647 w 1254"/>
              <a:gd name="T43" fmla="*/ 2147483647 h 486"/>
              <a:gd name="T44" fmla="*/ 2147483647 w 1254"/>
              <a:gd name="T45" fmla="*/ 2147483647 h 486"/>
              <a:gd name="T46" fmla="*/ 2147483647 w 1254"/>
              <a:gd name="T47" fmla="*/ 2147483647 h 486"/>
              <a:gd name="T48" fmla="*/ 2147483647 w 1254"/>
              <a:gd name="T49" fmla="*/ 2147483647 h 486"/>
              <a:gd name="T50" fmla="*/ 2147483647 w 1254"/>
              <a:gd name="T51" fmla="*/ 2147483647 h 486"/>
              <a:gd name="T52" fmla="*/ 2147483647 w 1254"/>
              <a:gd name="T53" fmla="*/ 2147483647 h 486"/>
              <a:gd name="T54" fmla="*/ 2147483647 w 1254"/>
              <a:gd name="T55" fmla="*/ 2147483647 h 486"/>
              <a:gd name="T56" fmla="*/ 2147483647 w 1254"/>
              <a:gd name="T57" fmla="*/ 2147483647 h 486"/>
              <a:gd name="T58" fmla="*/ 2147483647 w 1254"/>
              <a:gd name="T59" fmla="*/ 2147483647 h 486"/>
              <a:gd name="T60" fmla="*/ 0 w 1254"/>
              <a:gd name="T61" fmla="*/ 2147483647 h 4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54"/>
              <a:gd name="T94" fmla="*/ 0 h 486"/>
              <a:gd name="T95" fmla="*/ 1254 w 1254"/>
              <a:gd name="T96" fmla="*/ 486 h 4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54" h="486">
                <a:moveTo>
                  <a:pt x="1254" y="174"/>
                </a:moveTo>
                <a:cubicBezTo>
                  <a:pt x="1247" y="171"/>
                  <a:pt x="1223" y="192"/>
                  <a:pt x="1215" y="187"/>
                </a:cubicBezTo>
                <a:cubicBezTo>
                  <a:pt x="1207" y="182"/>
                  <a:pt x="1222" y="162"/>
                  <a:pt x="1205" y="146"/>
                </a:cubicBezTo>
                <a:cubicBezTo>
                  <a:pt x="1188" y="130"/>
                  <a:pt x="1134" y="106"/>
                  <a:pt x="1114" y="93"/>
                </a:cubicBezTo>
                <a:cubicBezTo>
                  <a:pt x="1100" y="89"/>
                  <a:pt x="1091" y="78"/>
                  <a:pt x="1082" y="67"/>
                </a:cubicBezTo>
                <a:cubicBezTo>
                  <a:pt x="1077" y="51"/>
                  <a:pt x="1067" y="50"/>
                  <a:pt x="1053" y="42"/>
                </a:cubicBezTo>
                <a:cubicBezTo>
                  <a:pt x="1035" y="38"/>
                  <a:pt x="1007" y="35"/>
                  <a:pt x="979" y="34"/>
                </a:cubicBezTo>
                <a:cubicBezTo>
                  <a:pt x="951" y="33"/>
                  <a:pt x="906" y="44"/>
                  <a:pt x="884" y="38"/>
                </a:cubicBezTo>
                <a:cubicBezTo>
                  <a:pt x="871" y="21"/>
                  <a:pt x="871" y="7"/>
                  <a:pt x="848" y="0"/>
                </a:cubicBezTo>
                <a:cubicBezTo>
                  <a:pt x="828" y="5"/>
                  <a:pt x="790" y="3"/>
                  <a:pt x="773" y="14"/>
                </a:cubicBezTo>
                <a:cubicBezTo>
                  <a:pt x="763" y="20"/>
                  <a:pt x="744" y="42"/>
                  <a:pt x="735" y="46"/>
                </a:cubicBezTo>
                <a:cubicBezTo>
                  <a:pt x="711" y="55"/>
                  <a:pt x="697" y="74"/>
                  <a:pt x="672" y="80"/>
                </a:cubicBezTo>
                <a:cubicBezTo>
                  <a:pt x="663" y="86"/>
                  <a:pt x="657" y="93"/>
                  <a:pt x="647" y="96"/>
                </a:cubicBezTo>
                <a:cubicBezTo>
                  <a:pt x="638" y="104"/>
                  <a:pt x="635" y="109"/>
                  <a:pt x="624" y="112"/>
                </a:cubicBezTo>
                <a:cubicBezTo>
                  <a:pt x="612" y="120"/>
                  <a:pt x="599" y="127"/>
                  <a:pt x="586" y="131"/>
                </a:cubicBezTo>
                <a:cubicBezTo>
                  <a:pt x="577" y="141"/>
                  <a:pt x="558" y="156"/>
                  <a:pt x="544" y="160"/>
                </a:cubicBezTo>
                <a:cubicBezTo>
                  <a:pt x="528" y="170"/>
                  <a:pt x="508" y="172"/>
                  <a:pt x="489" y="180"/>
                </a:cubicBezTo>
                <a:cubicBezTo>
                  <a:pt x="470" y="188"/>
                  <a:pt x="444" y="201"/>
                  <a:pt x="432" y="211"/>
                </a:cubicBezTo>
                <a:cubicBezTo>
                  <a:pt x="409" y="221"/>
                  <a:pt x="425" y="236"/>
                  <a:pt x="415" y="240"/>
                </a:cubicBezTo>
                <a:cubicBezTo>
                  <a:pt x="405" y="244"/>
                  <a:pt x="384" y="236"/>
                  <a:pt x="372" y="238"/>
                </a:cubicBezTo>
                <a:cubicBezTo>
                  <a:pt x="360" y="240"/>
                  <a:pt x="350" y="246"/>
                  <a:pt x="342" y="250"/>
                </a:cubicBezTo>
                <a:cubicBezTo>
                  <a:pt x="340" y="253"/>
                  <a:pt x="327" y="258"/>
                  <a:pt x="324" y="260"/>
                </a:cubicBezTo>
                <a:cubicBezTo>
                  <a:pt x="318" y="263"/>
                  <a:pt x="311" y="266"/>
                  <a:pt x="306" y="271"/>
                </a:cubicBezTo>
                <a:cubicBezTo>
                  <a:pt x="301" y="276"/>
                  <a:pt x="300" y="273"/>
                  <a:pt x="295" y="278"/>
                </a:cubicBezTo>
                <a:cubicBezTo>
                  <a:pt x="288" y="285"/>
                  <a:pt x="276" y="288"/>
                  <a:pt x="267" y="294"/>
                </a:cubicBezTo>
                <a:cubicBezTo>
                  <a:pt x="252" y="315"/>
                  <a:pt x="233" y="322"/>
                  <a:pt x="208" y="328"/>
                </a:cubicBezTo>
                <a:cubicBezTo>
                  <a:pt x="194" y="338"/>
                  <a:pt x="173" y="347"/>
                  <a:pt x="160" y="360"/>
                </a:cubicBezTo>
                <a:cubicBezTo>
                  <a:pt x="140" y="380"/>
                  <a:pt x="145" y="419"/>
                  <a:pt x="116" y="429"/>
                </a:cubicBezTo>
                <a:cubicBezTo>
                  <a:pt x="105" y="438"/>
                  <a:pt x="98" y="446"/>
                  <a:pt x="84" y="451"/>
                </a:cubicBezTo>
                <a:cubicBezTo>
                  <a:pt x="69" y="466"/>
                  <a:pt x="47" y="465"/>
                  <a:pt x="29" y="474"/>
                </a:cubicBezTo>
                <a:cubicBezTo>
                  <a:pt x="20" y="479"/>
                  <a:pt x="0" y="486"/>
                  <a:pt x="0" y="486"/>
                </a:cubicBezTo>
              </a:path>
            </a:pathLst>
          </a:custGeom>
          <a:noFill/>
          <a:ln w="2857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46" name="Freeform 1985"/>
          <p:cNvSpPr>
            <a:spLocks/>
          </p:cNvSpPr>
          <p:nvPr/>
        </p:nvSpPr>
        <p:spPr bwMode="auto">
          <a:xfrm>
            <a:off x="4789620" y="2084388"/>
            <a:ext cx="27517" cy="163512"/>
          </a:xfrm>
          <a:custGeom>
            <a:avLst/>
            <a:gdLst>
              <a:gd name="T0" fmla="*/ 2147483647 w 23"/>
              <a:gd name="T1" fmla="*/ 2147483647 h 163"/>
              <a:gd name="T2" fmla="*/ 2147483647 w 23"/>
              <a:gd name="T3" fmla="*/ 2147483647 h 163"/>
              <a:gd name="T4" fmla="*/ 2147483647 w 23"/>
              <a:gd name="T5" fmla="*/ 2147483647 h 163"/>
              <a:gd name="T6" fmla="*/ 2147483647 w 23"/>
              <a:gd name="T7" fmla="*/ 2147483647 h 163"/>
              <a:gd name="T8" fmla="*/ 2147483647 w 23"/>
              <a:gd name="T9" fmla="*/ 2147483647 h 163"/>
              <a:gd name="T10" fmla="*/ 2147483647 w 23"/>
              <a:gd name="T11" fmla="*/ 0 h 163"/>
              <a:gd name="T12" fmla="*/ 0 60000 65536"/>
              <a:gd name="T13" fmla="*/ 0 60000 65536"/>
              <a:gd name="T14" fmla="*/ 0 60000 65536"/>
              <a:gd name="T15" fmla="*/ 0 60000 65536"/>
              <a:gd name="T16" fmla="*/ 0 60000 65536"/>
              <a:gd name="T17" fmla="*/ 0 60000 65536"/>
              <a:gd name="T18" fmla="*/ 0 w 23"/>
              <a:gd name="T19" fmla="*/ 0 h 163"/>
              <a:gd name="T20" fmla="*/ 23 w 23"/>
              <a:gd name="T21" fmla="*/ 163 h 163"/>
            </a:gdLst>
            <a:ahLst/>
            <a:cxnLst>
              <a:cxn ang="T12">
                <a:pos x="T0" y="T1"/>
              </a:cxn>
              <a:cxn ang="T13">
                <a:pos x="T2" y="T3"/>
              </a:cxn>
              <a:cxn ang="T14">
                <a:pos x="T4" y="T5"/>
              </a:cxn>
              <a:cxn ang="T15">
                <a:pos x="T6" y="T7"/>
              </a:cxn>
              <a:cxn ang="T16">
                <a:pos x="T8" y="T9"/>
              </a:cxn>
              <a:cxn ang="T17">
                <a:pos x="T10" y="T11"/>
              </a:cxn>
            </a:cxnLst>
            <a:rect l="T18" t="T19" r="T20" b="T21"/>
            <a:pathLst>
              <a:path w="23" h="163">
                <a:moveTo>
                  <a:pt x="4" y="163"/>
                </a:moveTo>
                <a:cubicBezTo>
                  <a:pt x="0" y="145"/>
                  <a:pt x="5" y="105"/>
                  <a:pt x="17" y="89"/>
                </a:cubicBezTo>
                <a:cubicBezTo>
                  <a:pt x="15" y="71"/>
                  <a:pt x="15" y="56"/>
                  <a:pt x="19" y="38"/>
                </a:cubicBezTo>
                <a:cubicBezTo>
                  <a:pt x="18" y="29"/>
                  <a:pt x="23" y="10"/>
                  <a:pt x="13" y="7"/>
                </a:cubicBezTo>
                <a:cubicBezTo>
                  <a:pt x="11" y="6"/>
                  <a:pt x="9" y="5"/>
                  <a:pt x="8" y="3"/>
                </a:cubicBezTo>
                <a:cubicBezTo>
                  <a:pt x="8" y="2"/>
                  <a:pt x="10" y="0"/>
                  <a:pt x="1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47" name="Freeform 1986"/>
          <p:cNvSpPr>
            <a:spLocks/>
          </p:cNvSpPr>
          <p:nvPr/>
        </p:nvSpPr>
        <p:spPr bwMode="auto">
          <a:xfrm>
            <a:off x="5480976" y="4044951"/>
            <a:ext cx="369755" cy="34925"/>
          </a:xfrm>
          <a:custGeom>
            <a:avLst/>
            <a:gdLst>
              <a:gd name="T0" fmla="*/ 0 w 299"/>
              <a:gd name="T1" fmla="*/ 2147483647 h 36"/>
              <a:gd name="T2" fmla="*/ 2147483647 w 299"/>
              <a:gd name="T3" fmla="*/ 2147483647 h 36"/>
              <a:gd name="T4" fmla="*/ 2147483647 w 299"/>
              <a:gd name="T5" fmla="*/ 2147483647 h 36"/>
              <a:gd name="T6" fmla="*/ 2147483647 w 299"/>
              <a:gd name="T7" fmla="*/ 2147483647 h 36"/>
              <a:gd name="T8" fmla="*/ 2147483647 w 299"/>
              <a:gd name="T9" fmla="*/ 2147483647 h 36"/>
              <a:gd name="T10" fmla="*/ 2147483647 w 299"/>
              <a:gd name="T11" fmla="*/ 0 h 36"/>
              <a:gd name="T12" fmla="*/ 2147483647 w 299"/>
              <a:gd name="T13" fmla="*/ 2147483647 h 36"/>
              <a:gd name="T14" fmla="*/ 2147483647 w 299"/>
              <a:gd name="T15" fmla="*/ 2147483647 h 36"/>
              <a:gd name="T16" fmla="*/ 2147483647 w 299"/>
              <a:gd name="T17" fmla="*/ 2147483647 h 36"/>
              <a:gd name="T18" fmla="*/ 2147483647 w 299"/>
              <a:gd name="T19" fmla="*/ 2147483647 h 36"/>
              <a:gd name="T20" fmla="*/ 2147483647 w 299"/>
              <a:gd name="T21" fmla="*/ 2147483647 h 36"/>
              <a:gd name="T22" fmla="*/ 2147483647 w 299"/>
              <a:gd name="T23" fmla="*/ 2147483647 h 36"/>
              <a:gd name="T24" fmla="*/ 2147483647 w 299"/>
              <a:gd name="T25" fmla="*/ 2147483647 h 36"/>
              <a:gd name="T26" fmla="*/ 2147483647 w 299"/>
              <a:gd name="T27" fmla="*/ 2147483647 h 36"/>
              <a:gd name="T28" fmla="*/ 2147483647 w 299"/>
              <a:gd name="T29" fmla="*/ 2147483647 h 36"/>
              <a:gd name="T30" fmla="*/ 2147483647 w 299"/>
              <a:gd name="T31" fmla="*/ 2147483647 h 36"/>
              <a:gd name="T32" fmla="*/ 2147483647 w 299"/>
              <a:gd name="T33" fmla="*/ 2147483647 h 36"/>
              <a:gd name="T34" fmla="*/ 2147483647 w 299"/>
              <a:gd name="T35" fmla="*/ 2147483647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9"/>
              <a:gd name="T55" fmla="*/ 0 h 36"/>
              <a:gd name="T56" fmla="*/ 299 w 29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9" h="36">
                <a:moveTo>
                  <a:pt x="0" y="4"/>
                </a:moveTo>
                <a:cubicBezTo>
                  <a:pt x="5" y="17"/>
                  <a:pt x="15" y="24"/>
                  <a:pt x="29" y="26"/>
                </a:cubicBezTo>
                <a:cubicBezTo>
                  <a:pt x="36" y="36"/>
                  <a:pt x="41" y="31"/>
                  <a:pt x="56" y="30"/>
                </a:cubicBezTo>
                <a:cubicBezTo>
                  <a:pt x="62" y="21"/>
                  <a:pt x="76" y="18"/>
                  <a:pt x="86" y="15"/>
                </a:cubicBezTo>
                <a:cubicBezTo>
                  <a:pt x="92" y="11"/>
                  <a:pt x="98" y="7"/>
                  <a:pt x="105" y="4"/>
                </a:cubicBezTo>
                <a:cubicBezTo>
                  <a:pt x="109" y="2"/>
                  <a:pt x="117" y="0"/>
                  <a:pt x="117" y="0"/>
                </a:cubicBezTo>
                <a:cubicBezTo>
                  <a:pt x="127" y="3"/>
                  <a:pt x="126" y="12"/>
                  <a:pt x="132" y="18"/>
                </a:cubicBezTo>
                <a:cubicBezTo>
                  <a:pt x="134" y="20"/>
                  <a:pt x="138" y="22"/>
                  <a:pt x="138" y="22"/>
                </a:cubicBezTo>
                <a:cubicBezTo>
                  <a:pt x="141" y="27"/>
                  <a:pt x="146" y="27"/>
                  <a:pt x="152" y="28"/>
                </a:cubicBezTo>
                <a:cubicBezTo>
                  <a:pt x="157" y="28"/>
                  <a:pt x="163" y="28"/>
                  <a:pt x="168" y="27"/>
                </a:cubicBezTo>
                <a:cubicBezTo>
                  <a:pt x="172" y="26"/>
                  <a:pt x="173" y="18"/>
                  <a:pt x="174" y="15"/>
                </a:cubicBezTo>
                <a:cubicBezTo>
                  <a:pt x="176" y="9"/>
                  <a:pt x="184" y="7"/>
                  <a:pt x="189" y="6"/>
                </a:cubicBezTo>
                <a:cubicBezTo>
                  <a:pt x="193" y="3"/>
                  <a:pt x="196" y="3"/>
                  <a:pt x="201" y="2"/>
                </a:cubicBezTo>
                <a:cubicBezTo>
                  <a:pt x="209" y="3"/>
                  <a:pt x="217" y="3"/>
                  <a:pt x="225" y="6"/>
                </a:cubicBezTo>
                <a:cubicBezTo>
                  <a:pt x="229" y="8"/>
                  <a:pt x="237" y="10"/>
                  <a:pt x="237" y="10"/>
                </a:cubicBezTo>
                <a:cubicBezTo>
                  <a:pt x="240" y="14"/>
                  <a:pt x="248" y="18"/>
                  <a:pt x="248" y="18"/>
                </a:cubicBezTo>
                <a:cubicBezTo>
                  <a:pt x="254" y="27"/>
                  <a:pt x="269" y="31"/>
                  <a:pt x="279" y="36"/>
                </a:cubicBezTo>
                <a:cubicBezTo>
                  <a:pt x="284" y="35"/>
                  <a:pt x="293" y="32"/>
                  <a:pt x="299" y="3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48" name="Freeform 1987"/>
          <p:cNvSpPr>
            <a:spLocks/>
          </p:cNvSpPr>
          <p:nvPr/>
        </p:nvSpPr>
        <p:spPr bwMode="auto">
          <a:xfrm>
            <a:off x="7130257" y="2752725"/>
            <a:ext cx="196056" cy="71438"/>
          </a:xfrm>
          <a:custGeom>
            <a:avLst/>
            <a:gdLst>
              <a:gd name="T0" fmla="*/ 0 w 158"/>
              <a:gd name="T1" fmla="*/ 0 h 74"/>
              <a:gd name="T2" fmla="*/ 2147483647 w 158"/>
              <a:gd name="T3" fmla="*/ 2147483647 h 74"/>
              <a:gd name="T4" fmla="*/ 2147483647 w 158"/>
              <a:gd name="T5" fmla="*/ 2147483647 h 74"/>
              <a:gd name="T6" fmla="*/ 2147483647 w 158"/>
              <a:gd name="T7" fmla="*/ 2147483647 h 74"/>
              <a:gd name="T8" fmla="*/ 2147483647 w 158"/>
              <a:gd name="T9" fmla="*/ 2147483647 h 74"/>
              <a:gd name="T10" fmla="*/ 2147483647 w 158"/>
              <a:gd name="T11" fmla="*/ 2147483647 h 74"/>
              <a:gd name="T12" fmla="*/ 2147483647 w 158"/>
              <a:gd name="T13" fmla="*/ 2147483647 h 74"/>
              <a:gd name="T14" fmla="*/ 2147483647 w 158"/>
              <a:gd name="T15" fmla="*/ 2147483647 h 74"/>
              <a:gd name="T16" fmla="*/ 2147483647 w 158"/>
              <a:gd name="T17" fmla="*/ 2147483647 h 74"/>
              <a:gd name="T18" fmla="*/ 2147483647 w 158"/>
              <a:gd name="T19" fmla="*/ 2147483647 h 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
              <a:gd name="T31" fmla="*/ 0 h 74"/>
              <a:gd name="T32" fmla="*/ 158 w 158"/>
              <a:gd name="T33" fmla="*/ 74 h 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 h="74">
                <a:moveTo>
                  <a:pt x="0" y="0"/>
                </a:moveTo>
                <a:cubicBezTo>
                  <a:pt x="8" y="2"/>
                  <a:pt x="13" y="5"/>
                  <a:pt x="22" y="6"/>
                </a:cubicBezTo>
                <a:cubicBezTo>
                  <a:pt x="24" y="6"/>
                  <a:pt x="28" y="7"/>
                  <a:pt x="28" y="7"/>
                </a:cubicBezTo>
                <a:cubicBezTo>
                  <a:pt x="37" y="16"/>
                  <a:pt x="58" y="15"/>
                  <a:pt x="68" y="16"/>
                </a:cubicBezTo>
                <a:cubicBezTo>
                  <a:pt x="71" y="17"/>
                  <a:pt x="77" y="19"/>
                  <a:pt x="77" y="19"/>
                </a:cubicBezTo>
                <a:cubicBezTo>
                  <a:pt x="82" y="26"/>
                  <a:pt x="92" y="37"/>
                  <a:pt x="100" y="41"/>
                </a:cubicBezTo>
                <a:cubicBezTo>
                  <a:pt x="104" y="43"/>
                  <a:pt x="112" y="44"/>
                  <a:pt x="112" y="44"/>
                </a:cubicBezTo>
                <a:cubicBezTo>
                  <a:pt x="115" y="49"/>
                  <a:pt x="121" y="53"/>
                  <a:pt x="127" y="55"/>
                </a:cubicBezTo>
                <a:cubicBezTo>
                  <a:pt x="136" y="62"/>
                  <a:pt x="147" y="60"/>
                  <a:pt x="156" y="67"/>
                </a:cubicBezTo>
                <a:cubicBezTo>
                  <a:pt x="157" y="69"/>
                  <a:pt x="158" y="74"/>
                  <a:pt x="158" y="7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49" name="Freeform 1988"/>
          <p:cNvSpPr>
            <a:spLocks/>
          </p:cNvSpPr>
          <p:nvPr/>
        </p:nvSpPr>
        <p:spPr bwMode="auto">
          <a:xfrm>
            <a:off x="7088981" y="4165600"/>
            <a:ext cx="130704" cy="107950"/>
          </a:xfrm>
          <a:custGeom>
            <a:avLst/>
            <a:gdLst>
              <a:gd name="T0" fmla="*/ 2147483647 w 104"/>
              <a:gd name="T1" fmla="*/ 0 h 111"/>
              <a:gd name="T2" fmla="*/ 2147483647 w 104"/>
              <a:gd name="T3" fmla="*/ 2147483647 h 111"/>
              <a:gd name="T4" fmla="*/ 2147483647 w 104"/>
              <a:gd name="T5" fmla="*/ 2147483647 h 111"/>
              <a:gd name="T6" fmla="*/ 2147483647 w 104"/>
              <a:gd name="T7" fmla="*/ 2147483647 h 111"/>
              <a:gd name="T8" fmla="*/ 2147483647 w 104"/>
              <a:gd name="T9" fmla="*/ 2147483647 h 111"/>
              <a:gd name="T10" fmla="*/ 2147483647 w 104"/>
              <a:gd name="T11" fmla="*/ 2147483647 h 111"/>
              <a:gd name="T12" fmla="*/ 2147483647 w 104"/>
              <a:gd name="T13" fmla="*/ 2147483647 h 111"/>
              <a:gd name="T14" fmla="*/ 2147483647 w 104"/>
              <a:gd name="T15" fmla="*/ 2147483647 h 111"/>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111"/>
              <a:gd name="T26" fmla="*/ 104 w 104"/>
              <a:gd name="T27" fmla="*/ 111 h 1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111">
                <a:moveTo>
                  <a:pt x="8" y="0"/>
                </a:moveTo>
                <a:cubicBezTo>
                  <a:pt x="9" y="9"/>
                  <a:pt x="0" y="35"/>
                  <a:pt x="11" y="39"/>
                </a:cubicBezTo>
                <a:cubicBezTo>
                  <a:pt x="16" y="44"/>
                  <a:pt x="36" y="37"/>
                  <a:pt x="41" y="41"/>
                </a:cubicBezTo>
                <a:cubicBezTo>
                  <a:pt x="42" y="44"/>
                  <a:pt x="70" y="37"/>
                  <a:pt x="70" y="37"/>
                </a:cubicBezTo>
                <a:cubicBezTo>
                  <a:pt x="74" y="42"/>
                  <a:pt x="72" y="53"/>
                  <a:pt x="75" y="59"/>
                </a:cubicBezTo>
                <a:cubicBezTo>
                  <a:pt x="78" y="64"/>
                  <a:pt x="67" y="72"/>
                  <a:pt x="70" y="77"/>
                </a:cubicBezTo>
                <a:cubicBezTo>
                  <a:pt x="72" y="91"/>
                  <a:pt x="74" y="98"/>
                  <a:pt x="88" y="100"/>
                </a:cubicBezTo>
                <a:cubicBezTo>
                  <a:pt x="93" y="102"/>
                  <a:pt x="101" y="106"/>
                  <a:pt x="104" y="11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0" name="Freeform 1989"/>
          <p:cNvSpPr>
            <a:spLocks/>
          </p:cNvSpPr>
          <p:nvPr/>
        </p:nvSpPr>
        <p:spPr bwMode="auto">
          <a:xfrm>
            <a:off x="7047707" y="4486276"/>
            <a:ext cx="115227" cy="309563"/>
          </a:xfrm>
          <a:custGeom>
            <a:avLst/>
            <a:gdLst>
              <a:gd name="T0" fmla="*/ 2147483647 w 91"/>
              <a:gd name="T1" fmla="*/ 0 h 315"/>
              <a:gd name="T2" fmla="*/ 2147483647 w 91"/>
              <a:gd name="T3" fmla="*/ 2147483647 h 315"/>
              <a:gd name="T4" fmla="*/ 2147483647 w 91"/>
              <a:gd name="T5" fmla="*/ 2147483647 h 315"/>
              <a:gd name="T6" fmla="*/ 2147483647 w 91"/>
              <a:gd name="T7" fmla="*/ 2147483647 h 315"/>
              <a:gd name="T8" fmla="*/ 2147483647 w 91"/>
              <a:gd name="T9" fmla="*/ 2147483647 h 315"/>
              <a:gd name="T10" fmla="*/ 2147483647 w 91"/>
              <a:gd name="T11" fmla="*/ 2147483647 h 315"/>
              <a:gd name="T12" fmla="*/ 2147483647 w 91"/>
              <a:gd name="T13" fmla="*/ 2147483647 h 315"/>
              <a:gd name="T14" fmla="*/ 2147483647 w 91"/>
              <a:gd name="T15" fmla="*/ 2147483647 h 315"/>
              <a:gd name="T16" fmla="*/ 2147483647 w 91"/>
              <a:gd name="T17" fmla="*/ 2147483647 h 315"/>
              <a:gd name="T18" fmla="*/ 2147483647 w 91"/>
              <a:gd name="T19" fmla="*/ 2147483647 h 3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1"/>
              <a:gd name="T31" fmla="*/ 0 h 315"/>
              <a:gd name="T32" fmla="*/ 91 w 91"/>
              <a:gd name="T33" fmla="*/ 315 h 3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1" h="315">
                <a:moveTo>
                  <a:pt x="5" y="0"/>
                </a:moveTo>
                <a:cubicBezTo>
                  <a:pt x="5" y="6"/>
                  <a:pt x="0" y="33"/>
                  <a:pt x="11" y="40"/>
                </a:cubicBezTo>
                <a:cubicBezTo>
                  <a:pt x="12" y="43"/>
                  <a:pt x="14" y="50"/>
                  <a:pt x="14" y="50"/>
                </a:cubicBezTo>
                <a:cubicBezTo>
                  <a:pt x="15" y="67"/>
                  <a:pt x="12" y="115"/>
                  <a:pt x="29" y="132"/>
                </a:cubicBezTo>
                <a:cubicBezTo>
                  <a:pt x="30" y="139"/>
                  <a:pt x="29" y="147"/>
                  <a:pt x="34" y="152"/>
                </a:cubicBezTo>
                <a:cubicBezTo>
                  <a:pt x="38" y="164"/>
                  <a:pt x="44" y="177"/>
                  <a:pt x="47" y="189"/>
                </a:cubicBezTo>
                <a:cubicBezTo>
                  <a:pt x="49" y="199"/>
                  <a:pt x="49" y="209"/>
                  <a:pt x="52" y="219"/>
                </a:cubicBezTo>
                <a:cubicBezTo>
                  <a:pt x="53" y="250"/>
                  <a:pt x="43" y="273"/>
                  <a:pt x="65" y="288"/>
                </a:cubicBezTo>
                <a:cubicBezTo>
                  <a:pt x="67" y="291"/>
                  <a:pt x="74" y="299"/>
                  <a:pt x="76" y="300"/>
                </a:cubicBezTo>
                <a:cubicBezTo>
                  <a:pt x="78" y="306"/>
                  <a:pt x="91" y="311"/>
                  <a:pt x="91" y="31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1" name="Freeform 1990"/>
          <p:cNvSpPr>
            <a:spLocks/>
          </p:cNvSpPr>
          <p:nvPr/>
        </p:nvSpPr>
        <p:spPr bwMode="auto">
          <a:xfrm>
            <a:off x="6105261" y="3563938"/>
            <a:ext cx="161660" cy="82550"/>
          </a:xfrm>
          <a:custGeom>
            <a:avLst/>
            <a:gdLst>
              <a:gd name="T0" fmla="*/ 0 w 132"/>
              <a:gd name="T1" fmla="*/ 2147483647 h 84"/>
              <a:gd name="T2" fmla="*/ 2147483647 w 132"/>
              <a:gd name="T3" fmla="*/ 2147483647 h 84"/>
              <a:gd name="T4" fmla="*/ 2147483647 w 132"/>
              <a:gd name="T5" fmla="*/ 0 h 84"/>
              <a:gd name="T6" fmla="*/ 2147483647 w 132"/>
              <a:gd name="T7" fmla="*/ 2147483647 h 84"/>
              <a:gd name="T8" fmla="*/ 2147483647 w 132"/>
              <a:gd name="T9" fmla="*/ 2147483647 h 84"/>
              <a:gd name="T10" fmla="*/ 2147483647 w 132"/>
              <a:gd name="T11" fmla="*/ 2147483647 h 84"/>
              <a:gd name="T12" fmla="*/ 2147483647 w 132"/>
              <a:gd name="T13" fmla="*/ 2147483647 h 84"/>
              <a:gd name="T14" fmla="*/ 0 60000 65536"/>
              <a:gd name="T15" fmla="*/ 0 60000 65536"/>
              <a:gd name="T16" fmla="*/ 0 60000 65536"/>
              <a:gd name="T17" fmla="*/ 0 60000 65536"/>
              <a:gd name="T18" fmla="*/ 0 60000 65536"/>
              <a:gd name="T19" fmla="*/ 0 60000 65536"/>
              <a:gd name="T20" fmla="*/ 0 60000 65536"/>
              <a:gd name="T21" fmla="*/ 0 w 132"/>
              <a:gd name="T22" fmla="*/ 0 h 84"/>
              <a:gd name="T23" fmla="*/ 132 w 132"/>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84">
                <a:moveTo>
                  <a:pt x="0" y="4"/>
                </a:moveTo>
                <a:cubicBezTo>
                  <a:pt x="7" y="6"/>
                  <a:pt x="7" y="9"/>
                  <a:pt x="15" y="11"/>
                </a:cubicBezTo>
                <a:cubicBezTo>
                  <a:pt x="42" y="10"/>
                  <a:pt x="69" y="3"/>
                  <a:pt x="96" y="0"/>
                </a:cubicBezTo>
                <a:cubicBezTo>
                  <a:pt x="101" y="4"/>
                  <a:pt x="109" y="4"/>
                  <a:pt x="116" y="6"/>
                </a:cubicBezTo>
                <a:cubicBezTo>
                  <a:pt x="122" y="10"/>
                  <a:pt x="122" y="15"/>
                  <a:pt x="126" y="21"/>
                </a:cubicBezTo>
                <a:cubicBezTo>
                  <a:pt x="127" y="31"/>
                  <a:pt x="128" y="40"/>
                  <a:pt x="130" y="50"/>
                </a:cubicBezTo>
                <a:cubicBezTo>
                  <a:pt x="132" y="58"/>
                  <a:pt x="117" y="76"/>
                  <a:pt x="120" y="8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2" name="Freeform 1991"/>
          <p:cNvSpPr>
            <a:spLocks/>
          </p:cNvSpPr>
          <p:nvPr/>
        </p:nvSpPr>
        <p:spPr bwMode="auto">
          <a:xfrm>
            <a:off x="4829175" y="3921126"/>
            <a:ext cx="51594" cy="55563"/>
          </a:xfrm>
          <a:custGeom>
            <a:avLst/>
            <a:gdLst>
              <a:gd name="T0" fmla="*/ 0 w 41"/>
              <a:gd name="T1" fmla="*/ 0 h 56"/>
              <a:gd name="T2" fmla="*/ 2147483647 w 41"/>
              <a:gd name="T3" fmla="*/ 2147483647 h 56"/>
              <a:gd name="T4" fmla="*/ 2147483647 w 41"/>
              <a:gd name="T5" fmla="*/ 2147483647 h 56"/>
              <a:gd name="T6" fmla="*/ 2147483647 w 41"/>
              <a:gd name="T7" fmla="*/ 2147483647 h 56"/>
              <a:gd name="T8" fmla="*/ 0 60000 65536"/>
              <a:gd name="T9" fmla="*/ 0 60000 65536"/>
              <a:gd name="T10" fmla="*/ 0 60000 65536"/>
              <a:gd name="T11" fmla="*/ 0 60000 65536"/>
              <a:gd name="T12" fmla="*/ 0 w 41"/>
              <a:gd name="T13" fmla="*/ 0 h 56"/>
              <a:gd name="T14" fmla="*/ 41 w 41"/>
              <a:gd name="T15" fmla="*/ 56 h 56"/>
            </a:gdLst>
            <a:ahLst/>
            <a:cxnLst>
              <a:cxn ang="T8">
                <a:pos x="T0" y="T1"/>
              </a:cxn>
              <a:cxn ang="T9">
                <a:pos x="T2" y="T3"/>
              </a:cxn>
              <a:cxn ang="T10">
                <a:pos x="T4" y="T5"/>
              </a:cxn>
              <a:cxn ang="T11">
                <a:pos x="T6" y="T7"/>
              </a:cxn>
            </a:cxnLst>
            <a:rect l="T12" t="T13" r="T14" b="T15"/>
            <a:pathLst>
              <a:path w="41" h="56">
                <a:moveTo>
                  <a:pt x="0" y="0"/>
                </a:moveTo>
                <a:cubicBezTo>
                  <a:pt x="8" y="3"/>
                  <a:pt x="13" y="9"/>
                  <a:pt x="20" y="14"/>
                </a:cubicBezTo>
                <a:cubicBezTo>
                  <a:pt x="24" y="21"/>
                  <a:pt x="24" y="34"/>
                  <a:pt x="32" y="37"/>
                </a:cubicBezTo>
                <a:cubicBezTo>
                  <a:pt x="33" y="40"/>
                  <a:pt x="36" y="56"/>
                  <a:pt x="41" y="5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3" name="Freeform 1992"/>
          <p:cNvSpPr>
            <a:spLocks/>
          </p:cNvSpPr>
          <p:nvPr/>
        </p:nvSpPr>
        <p:spPr bwMode="auto">
          <a:xfrm>
            <a:off x="2516056" y="2984500"/>
            <a:ext cx="345678" cy="514350"/>
          </a:xfrm>
          <a:custGeom>
            <a:avLst/>
            <a:gdLst>
              <a:gd name="T0" fmla="*/ 0 w 281"/>
              <a:gd name="T1" fmla="*/ 0 h 522"/>
              <a:gd name="T2" fmla="*/ 2147483647 w 281"/>
              <a:gd name="T3" fmla="*/ 2147483647 h 522"/>
              <a:gd name="T4" fmla="*/ 2147483647 w 281"/>
              <a:gd name="T5" fmla="*/ 2147483647 h 522"/>
              <a:gd name="T6" fmla="*/ 2147483647 w 281"/>
              <a:gd name="T7" fmla="*/ 2147483647 h 522"/>
              <a:gd name="T8" fmla="*/ 2147483647 w 281"/>
              <a:gd name="T9" fmla="*/ 2147483647 h 522"/>
              <a:gd name="T10" fmla="*/ 2147483647 w 281"/>
              <a:gd name="T11" fmla="*/ 2147483647 h 522"/>
              <a:gd name="T12" fmla="*/ 2147483647 w 281"/>
              <a:gd name="T13" fmla="*/ 2147483647 h 522"/>
              <a:gd name="T14" fmla="*/ 2147483647 w 281"/>
              <a:gd name="T15" fmla="*/ 2147483647 h 522"/>
              <a:gd name="T16" fmla="*/ 2147483647 w 281"/>
              <a:gd name="T17" fmla="*/ 2147483647 h 522"/>
              <a:gd name="T18" fmla="*/ 2147483647 w 281"/>
              <a:gd name="T19" fmla="*/ 2147483647 h 522"/>
              <a:gd name="T20" fmla="*/ 2147483647 w 281"/>
              <a:gd name="T21" fmla="*/ 2147483647 h 522"/>
              <a:gd name="T22" fmla="*/ 2147483647 w 281"/>
              <a:gd name="T23" fmla="*/ 2147483647 h 522"/>
              <a:gd name="T24" fmla="*/ 2147483647 w 281"/>
              <a:gd name="T25" fmla="*/ 2147483647 h 522"/>
              <a:gd name="T26" fmla="*/ 2147483647 w 281"/>
              <a:gd name="T27" fmla="*/ 2147483647 h 522"/>
              <a:gd name="T28" fmla="*/ 2147483647 w 281"/>
              <a:gd name="T29" fmla="*/ 2147483647 h 522"/>
              <a:gd name="T30" fmla="*/ 2147483647 w 281"/>
              <a:gd name="T31" fmla="*/ 2147483647 h 5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1"/>
              <a:gd name="T49" fmla="*/ 0 h 522"/>
              <a:gd name="T50" fmla="*/ 281 w 281"/>
              <a:gd name="T51" fmla="*/ 522 h 5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1" h="522">
                <a:moveTo>
                  <a:pt x="0" y="0"/>
                </a:moveTo>
                <a:cubicBezTo>
                  <a:pt x="26" y="8"/>
                  <a:pt x="43" y="25"/>
                  <a:pt x="70" y="29"/>
                </a:cubicBezTo>
                <a:cubicBezTo>
                  <a:pt x="83" y="33"/>
                  <a:pt x="85" y="39"/>
                  <a:pt x="99" y="42"/>
                </a:cubicBezTo>
                <a:cubicBezTo>
                  <a:pt x="102" y="44"/>
                  <a:pt x="107" y="45"/>
                  <a:pt x="109" y="48"/>
                </a:cubicBezTo>
                <a:cubicBezTo>
                  <a:pt x="113" y="54"/>
                  <a:pt x="115" y="68"/>
                  <a:pt x="115" y="68"/>
                </a:cubicBezTo>
                <a:cubicBezTo>
                  <a:pt x="111" y="85"/>
                  <a:pt x="104" y="102"/>
                  <a:pt x="99" y="119"/>
                </a:cubicBezTo>
                <a:cubicBezTo>
                  <a:pt x="97" y="139"/>
                  <a:pt x="110" y="173"/>
                  <a:pt x="115" y="188"/>
                </a:cubicBezTo>
                <a:cubicBezTo>
                  <a:pt x="120" y="205"/>
                  <a:pt x="128" y="208"/>
                  <a:pt x="130" y="219"/>
                </a:cubicBezTo>
                <a:cubicBezTo>
                  <a:pt x="134" y="230"/>
                  <a:pt x="118" y="246"/>
                  <a:pt x="125" y="255"/>
                </a:cubicBezTo>
                <a:cubicBezTo>
                  <a:pt x="129" y="260"/>
                  <a:pt x="131" y="286"/>
                  <a:pt x="136" y="291"/>
                </a:cubicBezTo>
                <a:cubicBezTo>
                  <a:pt x="142" y="310"/>
                  <a:pt x="164" y="309"/>
                  <a:pt x="179" y="324"/>
                </a:cubicBezTo>
                <a:cubicBezTo>
                  <a:pt x="191" y="336"/>
                  <a:pt x="200" y="358"/>
                  <a:pt x="217" y="362"/>
                </a:cubicBezTo>
                <a:cubicBezTo>
                  <a:pt x="233" y="382"/>
                  <a:pt x="222" y="389"/>
                  <a:pt x="243" y="407"/>
                </a:cubicBezTo>
                <a:cubicBezTo>
                  <a:pt x="259" y="404"/>
                  <a:pt x="240" y="422"/>
                  <a:pt x="256" y="426"/>
                </a:cubicBezTo>
                <a:cubicBezTo>
                  <a:pt x="270" y="435"/>
                  <a:pt x="260" y="474"/>
                  <a:pt x="271" y="485"/>
                </a:cubicBezTo>
                <a:cubicBezTo>
                  <a:pt x="281" y="516"/>
                  <a:pt x="264" y="506"/>
                  <a:pt x="253" y="522"/>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4" name="Freeform 1993"/>
          <p:cNvSpPr>
            <a:spLocks/>
          </p:cNvSpPr>
          <p:nvPr/>
        </p:nvSpPr>
        <p:spPr bwMode="auto">
          <a:xfrm>
            <a:off x="2894411" y="3100388"/>
            <a:ext cx="125544" cy="80962"/>
          </a:xfrm>
          <a:custGeom>
            <a:avLst/>
            <a:gdLst>
              <a:gd name="T0" fmla="*/ 0 w 103"/>
              <a:gd name="T1" fmla="*/ 2147483647 h 82"/>
              <a:gd name="T2" fmla="*/ 2147483647 w 103"/>
              <a:gd name="T3" fmla="*/ 2147483647 h 82"/>
              <a:gd name="T4" fmla="*/ 2147483647 w 103"/>
              <a:gd name="T5" fmla="*/ 0 h 82"/>
              <a:gd name="T6" fmla="*/ 0 60000 65536"/>
              <a:gd name="T7" fmla="*/ 0 60000 65536"/>
              <a:gd name="T8" fmla="*/ 0 60000 65536"/>
              <a:gd name="T9" fmla="*/ 0 w 103"/>
              <a:gd name="T10" fmla="*/ 0 h 82"/>
              <a:gd name="T11" fmla="*/ 103 w 103"/>
              <a:gd name="T12" fmla="*/ 82 h 82"/>
            </a:gdLst>
            <a:ahLst/>
            <a:cxnLst>
              <a:cxn ang="T6">
                <a:pos x="T0" y="T1"/>
              </a:cxn>
              <a:cxn ang="T7">
                <a:pos x="T2" y="T3"/>
              </a:cxn>
              <a:cxn ang="T8">
                <a:pos x="T4" y="T5"/>
              </a:cxn>
            </a:cxnLst>
            <a:rect l="T9" t="T10" r="T11" b="T12"/>
            <a:pathLst>
              <a:path w="103" h="82">
                <a:moveTo>
                  <a:pt x="0" y="82"/>
                </a:moveTo>
                <a:cubicBezTo>
                  <a:pt x="10" y="74"/>
                  <a:pt x="50" y="60"/>
                  <a:pt x="67" y="46"/>
                </a:cubicBezTo>
                <a:cubicBezTo>
                  <a:pt x="84" y="32"/>
                  <a:pt x="96" y="10"/>
                  <a:pt x="103"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5" name="Freeform 1994"/>
          <p:cNvSpPr>
            <a:spLocks/>
          </p:cNvSpPr>
          <p:nvPr/>
        </p:nvSpPr>
        <p:spPr bwMode="auto">
          <a:xfrm>
            <a:off x="5603082" y="2274888"/>
            <a:ext cx="326760" cy="82550"/>
          </a:xfrm>
          <a:custGeom>
            <a:avLst/>
            <a:gdLst>
              <a:gd name="T0" fmla="*/ 0 w 265"/>
              <a:gd name="T1" fmla="*/ 2147483647 h 84"/>
              <a:gd name="T2" fmla="*/ 2147483647 w 265"/>
              <a:gd name="T3" fmla="*/ 2147483647 h 84"/>
              <a:gd name="T4" fmla="*/ 2147483647 w 265"/>
              <a:gd name="T5" fmla="*/ 2147483647 h 84"/>
              <a:gd name="T6" fmla="*/ 2147483647 w 265"/>
              <a:gd name="T7" fmla="*/ 2147483647 h 84"/>
              <a:gd name="T8" fmla="*/ 2147483647 w 265"/>
              <a:gd name="T9" fmla="*/ 0 h 84"/>
              <a:gd name="T10" fmla="*/ 2147483647 w 265"/>
              <a:gd name="T11" fmla="*/ 2147483647 h 84"/>
              <a:gd name="T12" fmla="*/ 2147483647 w 265"/>
              <a:gd name="T13" fmla="*/ 2147483647 h 84"/>
              <a:gd name="T14" fmla="*/ 2147483647 w 265"/>
              <a:gd name="T15" fmla="*/ 2147483647 h 84"/>
              <a:gd name="T16" fmla="*/ 2147483647 w 265"/>
              <a:gd name="T17" fmla="*/ 2147483647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5"/>
              <a:gd name="T28" fmla="*/ 0 h 84"/>
              <a:gd name="T29" fmla="*/ 265 w 265"/>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5" h="84">
                <a:moveTo>
                  <a:pt x="0" y="84"/>
                </a:moveTo>
                <a:cubicBezTo>
                  <a:pt x="6" y="71"/>
                  <a:pt x="40" y="27"/>
                  <a:pt x="54" y="20"/>
                </a:cubicBezTo>
                <a:cubicBezTo>
                  <a:pt x="62" y="5"/>
                  <a:pt x="72" y="8"/>
                  <a:pt x="87" y="12"/>
                </a:cubicBezTo>
                <a:cubicBezTo>
                  <a:pt x="110" y="9"/>
                  <a:pt x="115" y="8"/>
                  <a:pt x="140" y="10"/>
                </a:cubicBezTo>
                <a:cubicBezTo>
                  <a:pt x="150" y="7"/>
                  <a:pt x="160" y="4"/>
                  <a:pt x="169" y="0"/>
                </a:cubicBezTo>
                <a:cubicBezTo>
                  <a:pt x="189" y="4"/>
                  <a:pt x="210" y="7"/>
                  <a:pt x="229" y="15"/>
                </a:cubicBezTo>
                <a:cubicBezTo>
                  <a:pt x="230" y="18"/>
                  <a:pt x="239" y="34"/>
                  <a:pt x="241" y="36"/>
                </a:cubicBezTo>
                <a:cubicBezTo>
                  <a:pt x="245" y="40"/>
                  <a:pt x="255" y="46"/>
                  <a:pt x="255" y="46"/>
                </a:cubicBezTo>
                <a:cubicBezTo>
                  <a:pt x="258" y="58"/>
                  <a:pt x="261" y="69"/>
                  <a:pt x="265" y="80"/>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6" name="Freeform 1995"/>
          <p:cNvSpPr>
            <a:spLocks/>
          </p:cNvSpPr>
          <p:nvPr/>
        </p:nvSpPr>
        <p:spPr bwMode="auto">
          <a:xfrm>
            <a:off x="4302920" y="3022601"/>
            <a:ext cx="326760" cy="130175"/>
          </a:xfrm>
          <a:custGeom>
            <a:avLst/>
            <a:gdLst>
              <a:gd name="T0" fmla="*/ 2147483647 w 266"/>
              <a:gd name="T1" fmla="*/ 2147483647 h 134"/>
              <a:gd name="T2" fmla="*/ 2147483647 w 266"/>
              <a:gd name="T3" fmla="*/ 2147483647 h 134"/>
              <a:gd name="T4" fmla="*/ 2147483647 w 266"/>
              <a:gd name="T5" fmla="*/ 2147483647 h 134"/>
              <a:gd name="T6" fmla="*/ 2147483647 w 266"/>
              <a:gd name="T7" fmla="*/ 2147483647 h 134"/>
              <a:gd name="T8" fmla="*/ 2147483647 w 266"/>
              <a:gd name="T9" fmla="*/ 2147483647 h 134"/>
              <a:gd name="T10" fmla="*/ 2147483647 w 266"/>
              <a:gd name="T11" fmla="*/ 2147483647 h 134"/>
              <a:gd name="T12" fmla="*/ 2147483647 w 266"/>
              <a:gd name="T13" fmla="*/ 2147483647 h 134"/>
              <a:gd name="T14" fmla="*/ 2147483647 w 266"/>
              <a:gd name="T15" fmla="*/ 2147483647 h 134"/>
              <a:gd name="T16" fmla="*/ 2147483647 w 266"/>
              <a:gd name="T17" fmla="*/ 2147483647 h 134"/>
              <a:gd name="T18" fmla="*/ 2147483647 w 266"/>
              <a:gd name="T19" fmla="*/ 2147483647 h 134"/>
              <a:gd name="T20" fmla="*/ 2147483647 w 266"/>
              <a:gd name="T21" fmla="*/ 2147483647 h 134"/>
              <a:gd name="T22" fmla="*/ 2147483647 w 266"/>
              <a:gd name="T23" fmla="*/ 2147483647 h 1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6"/>
              <a:gd name="T37" fmla="*/ 0 h 134"/>
              <a:gd name="T38" fmla="*/ 266 w 266"/>
              <a:gd name="T39" fmla="*/ 134 h 1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6" h="134">
                <a:moveTo>
                  <a:pt x="2" y="134"/>
                </a:moveTo>
                <a:cubicBezTo>
                  <a:pt x="0" y="127"/>
                  <a:pt x="19" y="97"/>
                  <a:pt x="19" y="86"/>
                </a:cubicBezTo>
                <a:cubicBezTo>
                  <a:pt x="19" y="54"/>
                  <a:pt x="26" y="58"/>
                  <a:pt x="53" y="55"/>
                </a:cubicBezTo>
                <a:cubicBezTo>
                  <a:pt x="57" y="49"/>
                  <a:pt x="104" y="49"/>
                  <a:pt x="113" y="49"/>
                </a:cubicBezTo>
                <a:cubicBezTo>
                  <a:pt x="121" y="48"/>
                  <a:pt x="130" y="46"/>
                  <a:pt x="138" y="44"/>
                </a:cubicBezTo>
                <a:cubicBezTo>
                  <a:pt x="146" y="39"/>
                  <a:pt x="152" y="38"/>
                  <a:pt x="161" y="37"/>
                </a:cubicBezTo>
                <a:cubicBezTo>
                  <a:pt x="166" y="34"/>
                  <a:pt x="168" y="31"/>
                  <a:pt x="174" y="29"/>
                </a:cubicBezTo>
                <a:cubicBezTo>
                  <a:pt x="178" y="28"/>
                  <a:pt x="186" y="25"/>
                  <a:pt x="186" y="25"/>
                </a:cubicBezTo>
                <a:cubicBezTo>
                  <a:pt x="188" y="20"/>
                  <a:pt x="191" y="13"/>
                  <a:pt x="194" y="8"/>
                </a:cubicBezTo>
                <a:cubicBezTo>
                  <a:pt x="198" y="6"/>
                  <a:pt x="210" y="0"/>
                  <a:pt x="216" y="2"/>
                </a:cubicBezTo>
                <a:cubicBezTo>
                  <a:pt x="222" y="4"/>
                  <a:pt x="220" y="21"/>
                  <a:pt x="228" y="23"/>
                </a:cubicBezTo>
                <a:cubicBezTo>
                  <a:pt x="230" y="22"/>
                  <a:pt x="256" y="7"/>
                  <a:pt x="266" y="1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7" name="Freeform 1996"/>
          <p:cNvSpPr>
            <a:spLocks/>
          </p:cNvSpPr>
          <p:nvPr/>
        </p:nvSpPr>
        <p:spPr bwMode="auto">
          <a:xfrm>
            <a:off x="2748227" y="3540125"/>
            <a:ext cx="48154" cy="209550"/>
          </a:xfrm>
          <a:custGeom>
            <a:avLst/>
            <a:gdLst>
              <a:gd name="T0" fmla="*/ 2147483647 w 40"/>
              <a:gd name="T1" fmla="*/ 0 h 212"/>
              <a:gd name="T2" fmla="*/ 2147483647 w 40"/>
              <a:gd name="T3" fmla="*/ 2147483647 h 212"/>
              <a:gd name="T4" fmla="*/ 2147483647 w 40"/>
              <a:gd name="T5" fmla="*/ 2147483647 h 212"/>
              <a:gd name="T6" fmla="*/ 2147483647 w 40"/>
              <a:gd name="T7" fmla="*/ 2147483647 h 212"/>
              <a:gd name="T8" fmla="*/ 2147483647 w 40"/>
              <a:gd name="T9" fmla="*/ 2147483647 h 212"/>
              <a:gd name="T10" fmla="*/ 2147483647 w 40"/>
              <a:gd name="T11" fmla="*/ 2147483647 h 212"/>
              <a:gd name="T12" fmla="*/ 2147483647 w 40"/>
              <a:gd name="T13" fmla="*/ 2147483647 h 212"/>
              <a:gd name="T14" fmla="*/ 0 w 40"/>
              <a:gd name="T15" fmla="*/ 2147483647 h 212"/>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212"/>
              <a:gd name="T26" fmla="*/ 40 w 40"/>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212">
                <a:moveTo>
                  <a:pt x="36" y="0"/>
                </a:moveTo>
                <a:cubicBezTo>
                  <a:pt x="40" y="15"/>
                  <a:pt x="33" y="37"/>
                  <a:pt x="32" y="52"/>
                </a:cubicBezTo>
                <a:cubicBezTo>
                  <a:pt x="33" y="59"/>
                  <a:pt x="33" y="65"/>
                  <a:pt x="36" y="71"/>
                </a:cubicBezTo>
                <a:cubicBezTo>
                  <a:pt x="37" y="83"/>
                  <a:pt x="40" y="119"/>
                  <a:pt x="27" y="128"/>
                </a:cubicBezTo>
                <a:cubicBezTo>
                  <a:pt x="25" y="131"/>
                  <a:pt x="24" y="134"/>
                  <a:pt x="21" y="137"/>
                </a:cubicBezTo>
                <a:cubicBezTo>
                  <a:pt x="18" y="150"/>
                  <a:pt x="15" y="164"/>
                  <a:pt x="10" y="177"/>
                </a:cubicBezTo>
                <a:cubicBezTo>
                  <a:pt x="9" y="186"/>
                  <a:pt x="7" y="194"/>
                  <a:pt x="4" y="202"/>
                </a:cubicBezTo>
                <a:cubicBezTo>
                  <a:pt x="3" y="205"/>
                  <a:pt x="4" y="212"/>
                  <a:pt x="0" y="21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8" name="Freeform 1997"/>
          <p:cNvSpPr>
            <a:spLocks/>
          </p:cNvSpPr>
          <p:nvPr/>
        </p:nvSpPr>
        <p:spPr bwMode="auto">
          <a:xfrm>
            <a:off x="3023394" y="3532188"/>
            <a:ext cx="68792" cy="184150"/>
          </a:xfrm>
          <a:custGeom>
            <a:avLst/>
            <a:gdLst>
              <a:gd name="T0" fmla="*/ 2147483647 w 53"/>
              <a:gd name="T1" fmla="*/ 2147483647 h 188"/>
              <a:gd name="T2" fmla="*/ 2147483647 w 53"/>
              <a:gd name="T3" fmla="*/ 2147483647 h 188"/>
              <a:gd name="T4" fmla="*/ 2147483647 w 53"/>
              <a:gd name="T5" fmla="*/ 2147483647 h 188"/>
              <a:gd name="T6" fmla="*/ 2147483647 w 53"/>
              <a:gd name="T7" fmla="*/ 2147483647 h 188"/>
              <a:gd name="T8" fmla="*/ 2147483647 w 53"/>
              <a:gd name="T9" fmla="*/ 2147483647 h 188"/>
              <a:gd name="T10" fmla="*/ 2147483647 w 53"/>
              <a:gd name="T11" fmla="*/ 2147483647 h 188"/>
              <a:gd name="T12" fmla="*/ 2147483647 w 53"/>
              <a:gd name="T13" fmla="*/ 2147483647 h 188"/>
              <a:gd name="T14" fmla="*/ 2147483647 w 53"/>
              <a:gd name="T15" fmla="*/ 2147483647 h 188"/>
              <a:gd name="T16" fmla="*/ 2147483647 w 53"/>
              <a:gd name="T17" fmla="*/ 0 h 1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3"/>
              <a:gd name="T28" fmla="*/ 0 h 188"/>
              <a:gd name="T29" fmla="*/ 53 w 53"/>
              <a:gd name="T30" fmla="*/ 188 h 1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3" h="188">
                <a:moveTo>
                  <a:pt x="14" y="188"/>
                </a:moveTo>
                <a:cubicBezTo>
                  <a:pt x="20" y="179"/>
                  <a:pt x="21" y="170"/>
                  <a:pt x="25" y="160"/>
                </a:cubicBezTo>
                <a:cubicBezTo>
                  <a:pt x="27" y="146"/>
                  <a:pt x="32" y="141"/>
                  <a:pt x="39" y="130"/>
                </a:cubicBezTo>
                <a:cubicBezTo>
                  <a:pt x="42" y="125"/>
                  <a:pt x="45" y="113"/>
                  <a:pt x="45" y="113"/>
                </a:cubicBezTo>
                <a:cubicBezTo>
                  <a:pt x="44" y="109"/>
                  <a:pt x="43" y="106"/>
                  <a:pt x="41" y="102"/>
                </a:cubicBezTo>
                <a:cubicBezTo>
                  <a:pt x="39" y="82"/>
                  <a:pt x="34" y="60"/>
                  <a:pt x="43" y="42"/>
                </a:cubicBezTo>
                <a:cubicBezTo>
                  <a:pt x="44" y="36"/>
                  <a:pt x="43" y="27"/>
                  <a:pt x="49" y="25"/>
                </a:cubicBezTo>
                <a:cubicBezTo>
                  <a:pt x="53" y="13"/>
                  <a:pt x="30" y="2"/>
                  <a:pt x="20" y="1"/>
                </a:cubicBezTo>
                <a:cubicBezTo>
                  <a:pt x="8" y="0"/>
                  <a:pt x="0" y="0"/>
                  <a:pt x="7"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59" name="Freeform 1998"/>
          <p:cNvSpPr>
            <a:spLocks/>
          </p:cNvSpPr>
          <p:nvPr/>
        </p:nvSpPr>
        <p:spPr bwMode="auto">
          <a:xfrm>
            <a:off x="5995194" y="4465639"/>
            <a:ext cx="1515137" cy="1468437"/>
          </a:xfrm>
          <a:custGeom>
            <a:avLst/>
            <a:gdLst>
              <a:gd name="T0" fmla="*/ 2147483647 w 1232"/>
              <a:gd name="T1" fmla="*/ 2147483647 h 1492"/>
              <a:gd name="T2" fmla="*/ 2147483647 w 1232"/>
              <a:gd name="T3" fmla="*/ 2147483647 h 1492"/>
              <a:gd name="T4" fmla="*/ 2147483647 w 1232"/>
              <a:gd name="T5" fmla="*/ 2147483647 h 1492"/>
              <a:gd name="T6" fmla="*/ 2147483647 w 1232"/>
              <a:gd name="T7" fmla="*/ 2147483647 h 1492"/>
              <a:gd name="T8" fmla="*/ 2147483647 w 1232"/>
              <a:gd name="T9" fmla="*/ 2147483647 h 1492"/>
              <a:gd name="T10" fmla="*/ 2147483647 w 1232"/>
              <a:gd name="T11" fmla="*/ 2147483647 h 1492"/>
              <a:gd name="T12" fmla="*/ 2147483647 w 1232"/>
              <a:gd name="T13" fmla="*/ 2147483647 h 1492"/>
              <a:gd name="T14" fmla="*/ 2147483647 w 1232"/>
              <a:gd name="T15" fmla="*/ 2147483647 h 1492"/>
              <a:gd name="T16" fmla="*/ 2147483647 w 1232"/>
              <a:gd name="T17" fmla="*/ 2147483647 h 1492"/>
              <a:gd name="T18" fmla="*/ 2147483647 w 1232"/>
              <a:gd name="T19" fmla="*/ 2147483647 h 1492"/>
              <a:gd name="T20" fmla="*/ 2147483647 w 1232"/>
              <a:gd name="T21" fmla="*/ 2147483647 h 1492"/>
              <a:gd name="T22" fmla="*/ 2147483647 w 1232"/>
              <a:gd name="T23" fmla="*/ 2147483647 h 1492"/>
              <a:gd name="T24" fmla="*/ 2147483647 w 1232"/>
              <a:gd name="T25" fmla="*/ 2147483647 h 1492"/>
              <a:gd name="T26" fmla="*/ 2147483647 w 1232"/>
              <a:gd name="T27" fmla="*/ 2147483647 h 1492"/>
              <a:gd name="T28" fmla="*/ 2147483647 w 1232"/>
              <a:gd name="T29" fmla="*/ 2147483647 h 1492"/>
              <a:gd name="T30" fmla="*/ 2147483647 w 1232"/>
              <a:gd name="T31" fmla="*/ 2147483647 h 1492"/>
              <a:gd name="T32" fmla="*/ 2147483647 w 1232"/>
              <a:gd name="T33" fmla="*/ 2147483647 h 1492"/>
              <a:gd name="T34" fmla="*/ 2147483647 w 1232"/>
              <a:gd name="T35" fmla="*/ 2147483647 h 1492"/>
              <a:gd name="T36" fmla="*/ 2147483647 w 1232"/>
              <a:gd name="T37" fmla="*/ 2147483647 h 1492"/>
              <a:gd name="T38" fmla="*/ 2147483647 w 1232"/>
              <a:gd name="T39" fmla="*/ 2147483647 h 1492"/>
              <a:gd name="T40" fmla="*/ 2147483647 w 1232"/>
              <a:gd name="T41" fmla="*/ 2147483647 h 1492"/>
              <a:gd name="T42" fmla="*/ 2147483647 w 1232"/>
              <a:gd name="T43" fmla="*/ 2147483647 h 1492"/>
              <a:gd name="T44" fmla="*/ 2147483647 w 1232"/>
              <a:gd name="T45" fmla="*/ 2147483647 h 1492"/>
              <a:gd name="T46" fmla="*/ 2147483647 w 1232"/>
              <a:gd name="T47" fmla="*/ 2147483647 h 1492"/>
              <a:gd name="T48" fmla="*/ 2147483647 w 1232"/>
              <a:gd name="T49" fmla="*/ 2147483647 h 1492"/>
              <a:gd name="T50" fmla="*/ 2147483647 w 1232"/>
              <a:gd name="T51" fmla="*/ 2147483647 h 1492"/>
              <a:gd name="T52" fmla="*/ 2147483647 w 1232"/>
              <a:gd name="T53" fmla="*/ 2147483647 h 1492"/>
              <a:gd name="T54" fmla="*/ 2147483647 w 1232"/>
              <a:gd name="T55" fmla="*/ 2147483647 h 1492"/>
              <a:gd name="T56" fmla="*/ 2147483647 w 1232"/>
              <a:gd name="T57" fmla="*/ 2147483647 h 1492"/>
              <a:gd name="T58" fmla="*/ 0 w 1232"/>
              <a:gd name="T59" fmla="*/ 2147483647 h 1492"/>
              <a:gd name="T60" fmla="*/ 2147483647 w 1232"/>
              <a:gd name="T61" fmla="*/ 2147483647 h 1492"/>
              <a:gd name="T62" fmla="*/ 2147483647 w 1232"/>
              <a:gd name="T63" fmla="*/ 2147483647 h 14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32"/>
              <a:gd name="T97" fmla="*/ 0 h 1492"/>
              <a:gd name="T98" fmla="*/ 1232 w 1232"/>
              <a:gd name="T99" fmla="*/ 1492 h 14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32" h="1492">
                <a:moveTo>
                  <a:pt x="1026" y="0"/>
                </a:moveTo>
                <a:cubicBezTo>
                  <a:pt x="1016" y="34"/>
                  <a:pt x="1048" y="58"/>
                  <a:pt x="1066" y="85"/>
                </a:cubicBezTo>
                <a:cubicBezTo>
                  <a:pt x="1072" y="94"/>
                  <a:pt x="1076" y="114"/>
                  <a:pt x="1076" y="114"/>
                </a:cubicBezTo>
                <a:cubicBezTo>
                  <a:pt x="1071" y="144"/>
                  <a:pt x="1072" y="165"/>
                  <a:pt x="1090" y="190"/>
                </a:cubicBezTo>
                <a:cubicBezTo>
                  <a:pt x="1080" y="205"/>
                  <a:pt x="1077" y="217"/>
                  <a:pt x="1071" y="234"/>
                </a:cubicBezTo>
                <a:cubicBezTo>
                  <a:pt x="1079" y="306"/>
                  <a:pt x="1069" y="267"/>
                  <a:pt x="1104" y="306"/>
                </a:cubicBezTo>
                <a:cubicBezTo>
                  <a:pt x="1112" y="315"/>
                  <a:pt x="1117" y="318"/>
                  <a:pt x="1128" y="322"/>
                </a:cubicBezTo>
                <a:cubicBezTo>
                  <a:pt x="1137" y="325"/>
                  <a:pt x="1143" y="341"/>
                  <a:pt x="1152" y="344"/>
                </a:cubicBezTo>
                <a:cubicBezTo>
                  <a:pt x="1157" y="346"/>
                  <a:pt x="1174" y="340"/>
                  <a:pt x="1174" y="340"/>
                </a:cubicBezTo>
                <a:cubicBezTo>
                  <a:pt x="1206" y="329"/>
                  <a:pt x="1192" y="326"/>
                  <a:pt x="1224" y="349"/>
                </a:cubicBezTo>
                <a:cubicBezTo>
                  <a:pt x="1232" y="371"/>
                  <a:pt x="1223" y="373"/>
                  <a:pt x="1215" y="392"/>
                </a:cubicBezTo>
                <a:cubicBezTo>
                  <a:pt x="1201" y="423"/>
                  <a:pt x="1202" y="438"/>
                  <a:pt x="1167" y="450"/>
                </a:cubicBezTo>
                <a:cubicBezTo>
                  <a:pt x="1155" y="432"/>
                  <a:pt x="1154" y="415"/>
                  <a:pt x="1143" y="397"/>
                </a:cubicBezTo>
                <a:cubicBezTo>
                  <a:pt x="1130" y="389"/>
                  <a:pt x="1104" y="390"/>
                  <a:pt x="1085" y="391"/>
                </a:cubicBezTo>
                <a:cubicBezTo>
                  <a:pt x="1066" y="392"/>
                  <a:pt x="1040" y="411"/>
                  <a:pt x="1026" y="403"/>
                </a:cubicBezTo>
                <a:cubicBezTo>
                  <a:pt x="1017" y="390"/>
                  <a:pt x="1005" y="359"/>
                  <a:pt x="999" y="344"/>
                </a:cubicBezTo>
                <a:cubicBezTo>
                  <a:pt x="995" y="335"/>
                  <a:pt x="982" y="320"/>
                  <a:pt x="982" y="320"/>
                </a:cubicBezTo>
                <a:cubicBezTo>
                  <a:pt x="966" y="326"/>
                  <a:pt x="962" y="329"/>
                  <a:pt x="946" y="334"/>
                </a:cubicBezTo>
                <a:cubicBezTo>
                  <a:pt x="936" y="320"/>
                  <a:pt x="908" y="301"/>
                  <a:pt x="908" y="301"/>
                </a:cubicBezTo>
                <a:cubicBezTo>
                  <a:pt x="890" y="312"/>
                  <a:pt x="881" y="310"/>
                  <a:pt x="874" y="330"/>
                </a:cubicBezTo>
                <a:cubicBezTo>
                  <a:pt x="854" y="323"/>
                  <a:pt x="857" y="309"/>
                  <a:pt x="845" y="291"/>
                </a:cubicBezTo>
                <a:cubicBezTo>
                  <a:pt x="824" y="299"/>
                  <a:pt x="822" y="321"/>
                  <a:pt x="802" y="334"/>
                </a:cubicBezTo>
                <a:cubicBezTo>
                  <a:pt x="794" y="358"/>
                  <a:pt x="795" y="358"/>
                  <a:pt x="807" y="393"/>
                </a:cubicBezTo>
                <a:cubicBezTo>
                  <a:pt x="812" y="408"/>
                  <a:pt x="845" y="416"/>
                  <a:pt x="845" y="416"/>
                </a:cubicBezTo>
                <a:cubicBezTo>
                  <a:pt x="861" y="439"/>
                  <a:pt x="851" y="428"/>
                  <a:pt x="884" y="450"/>
                </a:cubicBezTo>
                <a:cubicBezTo>
                  <a:pt x="889" y="453"/>
                  <a:pt x="898" y="459"/>
                  <a:pt x="898" y="459"/>
                </a:cubicBezTo>
                <a:cubicBezTo>
                  <a:pt x="915" y="507"/>
                  <a:pt x="896" y="519"/>
                  <a:pt x="884" y="565"/>
                </a:cubicBezTo>
                <a:cubicBezTo>
                  <a:pt x="885" y="571"/>
                  <a:pt x="884" y="579"/>
                  <a:pt x="888" y="584"/>
                </a:cubicBezTo>
                <a:cubicBezTo>
                  <a:pt x="896" y="593"/>
                  <a:pt x="917" y="603"/>
                  <a:pt x="917" y="603"/>
                </a:cubicBezTo>
                <a:cubicBezTo>
                  <a:pt x="927" y="643"/>
                  <a:pt x="925" y="647"/>
                  <a:pt x="960" y="666"/>
                </a:cubicBezTo>
                <a:cubicBezTo>
                  <a:pt x="956" y="696"/>
                  <a:pt x="939" y="749"/>
                  <a:pt x="960" y="776"/>
                </a:cubicBezTo>
                <a:cubicBezTo>
                  <a:pt x="969" y="788"/>
                  <a:pt x="991" y="791"/>
                  <a:pt x="1004" y="795"/>
                </a:cubicBezTo>
                <a:cubicBezTo>
                  <a:pt x="999" y="824"/>
                  <a:pt x="985" y="860"/>
                  <a:pt x="960" y="877"/>
                </a:cubicBezTo>
                <a:cubicBezTo>
                  <a:pt x="955" y="893"/>
                  <a:pt x="936" y="920"/>
                  <a:pt x="936" y="920"/>
                </a:cubicBezTo>
                <a:cubicBezTo>
                  <a:pt x="923" y="966"/>
                  <a:pt x="895" y="970"/>
                  <a:pt x="855" y="982"/>
                </a:cubicBezTo>
                <a:cubicBezTo>
                  <a:pt x="832" y="997"/>
                  <a:pt x="835" y="1003"/>
                  <a:pt x="840" y="1030"/>
                </a:cubicBezTo>
                <a:cubicBezTo>
                  <a:pt x="833" y="1067"/>
                  <a:pt x="824" y="1075"/>
                  <a:pt x="788" y="1088"/>
                </a:cubicBezTo>
                <a:cubicBezTo>
                  <a:pt x="756" y="1118"/>
                  <a:pt x="723" y="1127"/>
                  <a:pt x="687" y="1150"/>
                </a:cubicBezTo>
                <a:cubicBezTo>
                  <a:pt x="674" y="1159"/>
                  <a:pt x="644" y="1170"/>
                  <a:pt x="644" y="1170"/>
                </a:cubicBezTo>
                <a:cubicBezTo>
                  <a:pt x="641" y="1179"/>
                  <a:pt x="637" y="1189"/>
                  <a:pt x="634" y="1198"/>
                </a:cubicBezTo>
                <a:cubicBezTo>
                  <a:pt x="632" y="1203"/>
                  <a:pt x="629" y="1213"/>
                  <a:pt x="629" y="1213"/>
                </a:cubicBezTo>
                <a:cubicBezTo>
                  <a:pt x="623" y="1249"/>
                  <a:pt x="630" y="1309"/>
                  <a:pt x="597" y="1332"/>
                </a:cubicBezTo>
                <a:cubicBezTo>
                  <a:pt x="590" y="1350"/>
                  <a:pt x="601" y="1376"/>
                  <a:pt x="594" y="1394"/>
                </a:cubicBezTo>
                <a:cubicBezTo>
                  <a:pt x="590" y="1403"/>
                  <a:pt x="591" y="1475"/>
                  <a:pt x="581" y="1478"/>
                </a:cubicBezTo>
                <a:cubicBezTo>
                  <a:pt x="561" y="1471"/>
                  <a:pt x="532" y="1447"/>
                  <a:pt x="511" y="1441"/>
                </a:cubicBezTo>
                <a:cubicBezTo>
                  <a:pt x="490" y="1445"/>
                  <a:pt x="489" y="1431"/>
                  <a:pt x="469" y="1436"/>
                </a:cubicBezTo>
                <a:cubicBezTo>
                  <a:pt x="449" y="1436"/>
                  <a:pt x="410" y="1492"/>
                  <a:pt x="396" y="1476"/>
                </a:cubicBezTo>
                <a:cubicBezTo>
                  <a:pt x="382" y="1460"/>
                  <a:pt x="389" y="1373"/>
                  <a:pt x="384" y="1342"/>
                </a:cubicBezTo>
                <a:cubicBezTo>
                  <a:pt x="380" y="1323"/>
                  <a:pt x="372" y="1308"/>
                  <a:pt x="365" y="1290"/>
                </a:cubicBezTo>
                <a:cubicBezTo>
                  <a:pt x="360" y="1271"/>
                  <a:pt x="380" y="1240"/>
                  <a:pt x="369" y="1226"/>
                </a:cubicBezTo>
                <a:cubicBezTo>
                  <a:pt x="361" y="1218"/>
                  <a:pt x="330" y="1252"/>
                  <a:pt x="318" y="1244"/>
                </a:cubicBezTo>
                <a:cubicBezTo>
                  <a:pt x="306" y="1236"/>
                  <a:pt x="308" y="1187"/>
                  <a:pt x="299" y="1181"/>
                </a:cubicBezTo>
                <a:cubicBezTo>
                  <a:pt x="284" y="1161"/>
                  <a:pt x="279" y="1195"/>
                  <a:pt x="260" y="1208"/>
                </a:cubicBezTo>
                <a:cubicBezTo>
                  <a:pt x="230" y="1188"/>
                  <a:pt x="255" y="1173"/>
                  <a:pt x="269" y="1150"/>
                </a:cubicBezTo>
                <a:cubicBezTo>
                  <a:pt x="263" y="1132"/>
                  <a:pt x="250" y="1123"/>
                  <a:pt x="240" y="1107"/>
                </a:cubicBezTo>
                <a:cubicBezTo>
                  <a:pt x="233" y="1062"/>
                  <a:pt x="226" y="1031"/>
                  <a:pt x="178" y="1021"/>
                </a:cubicBezTo>
                <a:cubicBezTo>
                  <a:pt x="162" y="1008"/>
                  <a:pt x="149" y="999"/>
                  <a:pt x="130" y="992"/>
                </a:cubicBezTo>
                <a:cubicBezTo>
                  <a:pt x="113" y="996"/>
                  <a:pt x="88" y="1000"/>
                  <a:pt x="72" y="1006"/>
                </a:cubicBezTo>
                <a:cubicBezTo>
                  <a:pt x="63" y="1009"/>
                  <a:pt x="44" y="1016"/>
                  <a:pt x="44" y="1016"/>
                </a:cubicBezTo>
                <a:cubicBezTo>
                  <a:pt x="21" y="1001"/>
                  <a:pt x="9" y="974"/>
                  <a:pt x="0" y="949"/>
                </a:cubicBezTo>
                <a:cubicBezTo>
                  <a:pt x="2" y="938"/>
                  <a:pt x="10" y="935"/>
                  <a:pt x="15" y="925"/>
                </a:cubicBezTo>
                <a:cubicBezTo>
                  <a:pt x="16" y="923"/>
                  <a:pt x="51" y="904"/>
                  <a:pt x="57" y="896"/>
                </a:cubicBezTo>
                <a:cubicBezTo>
                  <a:pt x="30" y="878"/>
                  <a:pt x="5" y="813"/>
                  <a:pt x="44" y="800"/>
                </a:cubicBezTo>
                <a:cubicBezTo>
                  <a:pt x="49" y="784"/>
                  <a:pt x="47" y="790"/>
                  <a:pt x="51" y="774"/>
                </a:cubicBezTo>
                <a:cubicBezTo>
                  <a:pt x="51" y="770"/>
                  <a:pt x="80" y="754"/>
                  <a:pt x="87" y="749"/>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0" name="Freeform 1999"/>
          <p:cNvSpPr>
            <a:spLocks/>
          </p:cNvSpPr>
          <p:nvPr/>
        </p:nvSpPr>
        <p:spPr bwMode="auto">
          <a:xfrm>
            <a:off x="7233444" y="2876550"/>
            <a:ext cx="1221052" cy="1600200"/>
          </a:xfrm>
          <a:custGeom>
            <a:avLst/>
            <a:gdLst>
              <a:gd name="T0" fmla="*/ 2147483647 w 993"/>
              <a:gd name="T1" fmla="*/ 0 h 1628"/>
              <a:gd name="T2" fmla="*/ 2147483647 w 993"/>
              <a:gd name="T3" fmla="*/ 2147483647 h 1628"/>
              <a:gd name="T4" fmla="*/ 2147483647 w 993"/>
              <a:gd name="T5" fmla="*/ 2147483647 h 1628"/>
              <a:gd name="T6" fmla="*/ 2147483647 w 993"/>
              <a:gd name="T7" fmla="*/ 2147483647 h 1628"/>
              <a:gd name="T8" fmla="*/ 2147483647 w 993"/>
              <a:gd name="T9" fmla="*/ 2147483647 h 1628"/>
              <a:gd name="T10" fmla="*/ 2147483647 w 993"/>
              <a:gd name="T11" fmla="*/ 2147483647 h 1628"/>
              <a:gd name="T12" fmla="*/ 2147483647 w 993"/>
              <a:gd name="T13" fmla="*/ 2147483647 h 1628"/>
              <a:gd name="T14" fmla="*/ 2147483647 w 993"/>
              <a:gd name="T15" fmla="*/ 2147483647 h 1628"/>
              <a:gd name="T16" fmla="*/ 2147483647 w 993"/>
              <a:gd name="T17" fmla="*/ 2147483647 h 1628"/>
              <a:gd name="T18" fmla="*/ 2147483647 w 993"/>
              <a:gd name="T19" fmla="*/ 2147483647 h 1628"/>
              <a:gd name="T20" fmla="*/ 2147483647 w 993"/>
              <a:gd name="T21" fmla="*/ 2147483647 h 1628"/>
              <a:gd name="T22" fmla="*/ 2147483647 w 993"/>
              <a:gd name="T23" fmla="*/ 2147483647 h 1628"/>
              <a:gd name="T24" fmla="*/ 2147483647 w 993"/>
              <a:gd name="T25" fmla="*/ 2147483647 h 1628"/>
              <a:gd name="T26" fmla="*/ 2147483647 w 993"/>
              <a:gd name="T27" fmla="*/ 2147483647 h 1628"/>
              <a:gd name="T28" fmla="*/ 2147483647 w 993"/>
              <a:gd name="T29" fmla="*/ 2147483647 h 1628"/>
              <a:gd name="T30" fmla="*/ 2147483647 w 993"/>
              <a:gd name="T31" fmla="*/ 2147483647 h 1628"/>
              <a:gd name="T32" fmla="*/ 2147483647 w 993"/>
              <a:gd name="T33" fmla="*/ 2147483647 h 1628"/>
              <a:gd name="T34" fmla="*/ 2147483647 w 993"/>
              <a:gd name="T35" fmla="*/ 2147483647 h 1628"/>
              <a:gd name="T36" fmla="*/ 2147483647 w 993"/>
              <a:gd name="T37" fmla="*/ 2147483647 h 1628"/>
              <a:gd name="T38" fmla="*/ 2147483647 w 993"/>
              <a:gd name="T39" fmla="*/ 2147483647 h 1628"/>
              <a:gd name="T40" fmla="*/ 2147483647 w 993"/>
              <a:gd name="T41" fmla="*/ 2147483647 h 1628"/>
              <a:gd name="T42" fmla="*/ 2147483647 w 993"/>
              <a:gd name="T43" fmla="*/ 2147483647 h 1628"/>
              <a:gd name="T44" fmla="*/ 2147483647 w 993"/>
              <a:gd name="T45" fmla="*/ 2147483647 h 1628"/>
              <a:gd name="T46" fmla="*/ 2147483647 w 993"/>
              <a:gd name="T47" fmla="*/ 2147483647 h 1628"/>
              <a:gd name="T48" fmla="*/ 2147483647 w 993"/>
              <a:gd name="T49" fmla="*/ 2147483647 h 1628"/>
              <a:gd name="T50" fmla="*/ 2147483647 w 993"/>
              <a:gd name="T51" fmla="*/ 2147483647 h 1628"/>
              <a:gd name="T52" fmla="*/ 2147483647 w 993"/>
              <a:gd name="T53" fmla="*/ 2147483647 h 1628"/>
              <a:gd name="T54" fmla="*/ 2147483647 w 993"/>
              <a:gd name="T55" fmla="*/ 2147483647 h 1628"/>
              <a:gd name="T56" fmla="*/ 2147483647 w 993"/>
              <a:gd name="T57" fmla="*/ 2147483647 h 1628"/>
              <a:gd name="T58" fmla="*/ 2147483647 w 993"/>
              <a:gd name="T59" fmla="*/ 2147483647 h 1628"/>
              <a:gd name="T60" fmla="*/ 2147483647 w 993"/>
              <a:gd name="T61" fmla="*/ 2147483647 h 1628"/>
              <a:gd name="T62" fmla="*/ 2147483647 w 993"/>
              <a:gd name="T63" fmla="*/ 2147483647 h 1628"/>
              <a:gd name="T64" fmla="*/ 2147483647 w 993"/>
              <a:gd name="T65" fmla="*/ 2147483647 h 1628"/>
              <a:gd name="T66" fmla="*/ 2147483647 w 993"/>
              <a:gd name="T67" fmla="*/ 2147483647 h 1628"/>
              <a:gd name="T68" fmla="*/ 2147483647 w 993"/>
              <a:gd name="T69" fmla="*/ 2147483647 h 1628"/>
              <a:gd name="T70" fmla="*/ 2147483647 w 993"/>
              <a:gd name="T71" fmla="*/ 2147483647 h 1628"/>
              <a:gd name="T72" fmla="*/ 2147483647 w 993"/>
              <a:gd name="T73" fmla="*/ 2147483647 h 1628"/>
              <a:gd name="T74" fmla="*/ 2147483647 w 993"/>
              <a:gd name="T75" fmla="*/ 2147483647 h 1628"/>
              <a:gd name="T76" fmla="*/ 2147483647 w 993"/>
              <a:gd name="T77" fmla="*/ 2147483647 h 1628"/>
              <a:gd name="T78" fmla="*/ 2147483647 w 993"/>
              <a:gd name="T79" fmla="*/ 2147483647 h 1628"/>
              <a:gd name="T80" fmla="*/ 2147483647 w 993"/>
              <a:gd name="T81" fmla="*/ 2147483647 h 1628"/>
              <a:gd name="T82" fmla="*/ 2147483647 w 993"/>
              <a:gd name="T83" fmla="*/ 2147483647 h 1628"/>
              <a:gd name="T84" fmla="*/ 2147483647 w 993"/>
              <a:gd name="T85" fmla="*/ 2147483647 h 1628"/>
              <a:gd name="T86" fmla="*/ 2147483647 w 993"/>
              <a:gd name="T87" fmla="*/ 2147483647 h 1628"/>
              <a:gd name="T88" fmla="*/ 2147483647 w 993"/>
              <a:gd name="T89" fmla="*/ 2147483647 h 1628"/>
              <a:gd name="T90" fmla="*/ 2147483647 w 993"/>
              <a:gd name="T91" fmla="*/ 2147483647 h 1628"/>
              <a:gd name="T92" fmla="*/ 2147483647 w 993"/>
              <a:gd name="T93" fmla="*/ 2147483647 h 1628"/>
              <a:gd name="T94" fmla="*/ 2147483647 w 993"/>
              <a:gd name="T95" fmla="*/ 2147483647 h 1628"/>
              <a:gd name="T96" fmla="*/ 2147483647 w 993"/>
              <a:gd name="T97" fmla="*/ 2147483647 h 1628"/>
              <a:gd name="T98" fmla="*/ 2147483647 w 993"/>
              <a:gd name="T99" fmla="*/ 2147483647 h 1628"/>
              <a:gd name="T100" fmla="*/ 2147483647 w 993"/>
              <a:gd name="T101" fmla="*/ 2147483647 h 1628"/>
              <a:gd name="T102" fmla="*/ 2147483647 w 993"/>
              <a:gd name="T103" fmla="*/ 2147483647 h 1628"/>
              <a:gd name="T104" fmla="*/ 2147483647 w 993"/>
              <a:gd name="T105" fmla="*/ 2147483647 h 1628"/>
              <a:gd name="T106" fmla="*/ 2147483647 w 993"/>
              <a:gd name="T107" fmla="*/ 2147483647 h 1628"/>
              <a:gd name="T108" fmla="*/ 2147483647 w 993"/>
              <a:gd name="T109" fmla="*/ 2147483647 h 1628"/>
              <a:gd name="T110" fmla="*/ 2147483647 w 993"/>
              <a:gd name="T111" fmla="*/ 2147483647 h 1628"/>
              <a:gd name="T112" fmla="*/ 2147483647 w 993"/>
              <a:gd name="T113" fmla="*/ 2147483647 h 1628"/>
              <a:gd name="T114" fmla="*/ 2147483647 w 993"/>
              <a:gd name="T115" fmla="*/ 2147483647 h 16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93"/>
              <a:gd name="T175" fmla="*/ 0 h 1628"/>
              <a:gd name="T176" fmla="*/ 993 w 993"/>
              <a:gd name="T177" fmla="*/ 1628 h 16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93" h="1628">
                <a:moveTo>
                  <a:pt x="531" y="0"/>
                </a:moveTo>
                <a:cubicBezTo>
                  <a:pt x="553" y="13"/>
                  <a:pt x="636" y="23"/>
                  <a:pt x="651" y="45"/>
                </a:cubicBezTo>
                <a:cubicBezTo>
                  <a:pt x="655" y="91"/>
                  <a:pt x="645" y="110"/>
                  <a:pt x="680" y="131"/>
                </a:cubicBezTo>
                <a:cubicBezTo>
                  <a:pt x="687" y="149"/>
                  <a:pt x="690" y="139"/>
                  <a:pt x="696" y="147"/>
                </a:cubicBezTo>
                <a:cubicBezTo>
                  <a:pt x="702" y="155"/>
                  <a:pt x="707" y="179"/>
                  <a:pt x="719" y="178"/>
                </a:cubicBezTo>
                <a:cubicBezTo>
                  <a:pt x="747" y="174"/>
                  <a:pt x="747" y="157"/>
                  <a:pt x="770" y="143"/>
                </a:cubicBezTo>
                <a:cubicBezTo>
                  <a:pt x="775" y="144"/>
                  <a:pt x="788" y="141"/>
                  <a:pt x="791" y="145"/>
                </a:cubicBezTo>
                <a:cubicBezTo>
                  <a:pt x="797" y="153"/>
                  <a:pt x="800" y="184"/>
                  <a:pt x="800" y="184"/>
                </a:cubicBezTo>
                <a:cubicBezTo>
                  <a:pt x="802" y="199"/>
                  <a:pt x="784" y="216"/>
                  <a:pt x="785" y="233"/>
                </a:cubicBezTo>
                <a:cubicBezTo>
                  <a:pt x="786" y="250"/>
                  <a:pt x="799" y="272"/>
                  <a:pt x="806" y="285"/>
                </a:cubicBezTo>
                <a:cubicBezTo>
                  <a:pt x="813" y="298"/>
                  <a:pt x="821" y="300"/>
                  <a:pt x="828" y="314"/>
                </a:cubicBezTo>
                <a:cubicBezTo>
                  <a:pt x="832" y="339"/>
                  <a:pt x="834" y="351"/>
                  <a:pt x="848" y="371"/>
                </a:cubicBezTo>
                <a:cubicBezTo>
                  <a:pt x="857" y="403"/>
                  <a:pt x="853" y="440"/>
                  <a:pt x="872" y="467"/>
                </a:cubicBezTo>
                <a:cubicBezTo>
                  <a:pt x="881" y="482"/>
                  <a:pt x="894" y="453"/>
                  <a:pt x="903" y="452"/>
                </a:cubicBezTo>
                <a:cubicBezTo>
                  <a:pt x="912" y="451"/>
                  <a:pt x="917" y="459"/>
                  <a:pt x="924" y="463"/>
                </a:cubicBezTo>
                <a:cubicBezTo>
                  <a:pt x="931" y="468"/>
                  <a:pt x="940" y="473"/>
                  <a:pt x="947" y="475"/>
                </a:cubicBezTo>
                <a:cubicBezTo>
                  <a:pt x="956" y="477"/>
                  <a:pt x="976" y="465"/>
                  <a:pt x="978" y="478"/>
                </a:cubicBezTo>
                <a:cubicBezTo>
                  <a:pt x="993" y="502"/>
                  <a:pt x="967" y="529"/>
                  <a:pt x="958" y="554"/>
                </a:cubicBezTo>
                <a:cubicBezTo>
                  <a:pt x="952" y="571"/>
                  <a:pt x="915" y="587"/>
                  <a:pt x="915" y="587"/>
                </a:cubicBezTo>
                <a:cubicBezTo>
                  <a:pt x="902" y="607"/>
                  <a:pt x="896" y="610"/>
                  <a:pt x="910" y="631"/>
                </a:cubicBezTo>
                <a:cubicBezTo>
                  <a:pt x="887" y="646"/>
                  <a:pt x="865" y="652"/>
                  <a:pt x="838" y="645"/>
                </a:cubicBezTo>
                <a:cubicBezTo>
                  <a:pt x="819" y="652"/>
                  <a:pt x="820" y="662"/>
                  <a:pt x="809" y="679"/>
                </a:cubicBezTo>
                <a:cubicBezTo>
                  <a:pt x="818" y="705"/>
                  <a:pt x="812" y="730"/>
                  <a:pt x="804" y="755"/>
                </a:cubicBezTo>
                <a:cubicBezTo>
                  <a:pt x="803" y="757"/>
                  <a:pt x="797" y="782"/>
                  <a:pt x="795" y="784"/>
                </a:cubicBezTo>
                <a:cubicBezTo>
                  <a:pt x="780" y="794"/>
                  <a:pt x="754" y="798"/>
                  <a:pt x="737" y="808"/>
                </a:cubicBezTo>
                <a:cubicBezTo>
                  <a:pt x="722" y="816"/>
                  <a:pt x="719" y="837"/>
                  <a:pt x="706" y="844"/>
                </a:cubicBezTo>
                <a:cubicBezTo>
                  <a:pt x="695" y="851"/>
                  <a:pt x="683" y="846"/>
                  <a:pt x="669" y="849"/>
                </a:cubicBezTo>
                <a:cubicBezTo>
                  <a:pt x="653" y="860"/>
                  <a:pt x="640" y="856"/>
                  <a:pt x="621" y="861"/>
                </a:cubicBezTo>
                <a:cubicBezTo>
                  <a:pt x="616" y="864"/>
                  <a:pt x="601" y="881"/>
                  <a:pt x="600" y="887"/>
                </a:cubicBezTo>
                <a:cubicBezTo>
                  <a:pt x="600" y="888"/>
                  <a:pt x="625" y="924"/>
                  <a:pt x="630" y="931"/>
                </a:cubicBezTo>
                <a:cubicBezTo>
                  <a:pt x="614" y="943"/>
                  <a:pt x="595" y="937"/>
                  <a:pt x="581" y="951"/>
                </a:cubicBezTo>
                <a:cubicBezTo>
                  <a:pt x="588" y="976"/>
                  <a:pt x="586" y="975"/>
                  <a:pt x="581" y="1001"/>
                </a:cubicBezTo>
                <a:cubicBezTo>
                  <a:pt x="603" y="1015"/>
                  <a:pt x="647" y="1014"/>
                  <a:pt x="604" y="1040"/>
                </a:cubicBezTo>
                <a:cubicBezTo>
                  <a:pt x="597" y="1066"/>
                  <a:pt x="561" y="1063"/>
                  <a:pt x="540" y="1077"/>
                </a:cubicBezTo>
                <a:cubicBezTo>
                  <a:pt x="539" y="1093"/>
                  <a:pt x="541" y="1110"/>
                  <a:pt x="536" y="1125"/>
                </a:cubicBezTo>
                <a:cubicBezTo>
                  <a:pt x="533" y="1136"/>
                  <a:pt x="516" y="1154"/>
                  <a:pt x="516" y="1154"/>
                </a:cubicBezTo>
                <a:cubicBezTo>
                  <a:pt x="510" y="1174"/>
                  <a:pt x="511" y="1181"/>
                  <a:pt x="492" y="1192"/>
                </a:cubicBezTo>
                <a:cubicBezTo>
                  <a:pt x="499" y="1212"/>
                  <a:pt x="511" y="1211"/>
                  <a:pt x="516" y="1231"/>
                </a:cubicBezTo>
                <a:cubicBezTo>
                  <a:pt x="520" y="1243"/>
                  <a:pt x="528" y="1261"/>
                  <a:pt x="526" y="1271"/>
                </a:cubicBezTo>
                <a:cubicBezTo>
                  <a:pt x="524" y="1281"/>
                  <a:pt x="518" y="1291"/>
                  <a:pt x="507" y="1293"/>
                </a:cubicBezTo>
                <a:cubicBezTo>
                  <a:pt x="505" y="1288"/>
                  <a:pt x="466" y="1286"/>
                  <a:pt x="461" y="1286"/>
                </a:cubicBezTo>
                <a:cubicBezTo>
                  <a:pt x="450" y="1286"/>
                  <a:pt x="455" y="1308"/>
                  <a:pt x="449" y="1322"/>
                </a:cubicBezTo>
                <a:cubicBezTo>
                  <a:pt x="442" y="1338"/>
                  <a:pt x="434" y="1347"/>
                  <a:pt x="420" y="1355"/>
                </a:cubicBezTo>
                <a:cubicBezTo>
                  <a:pt x="414" y="1386"/>
                  <a:pt x="418" y="1419"/>
                  <a:pt x="377" y="1408"/>
                </a:cubicBezTo>
                <a:cubicBezTo>
                  <a:pt x="364" y="1388"/>
                  <a:pt x="345" y="1366"/>
                  <a:pt x="326" y="1353"/>
                </a:cubicBezTo>
                <a:cubicBezTo>
                  <a:pt x="310" y="1329"/>
                  <a:pt x="313" y="1342"/>
                  <a:pt x="292" y="1355"/>
                </a:cubicBezTo>
                <a:cubicBezTo>
                  <a:pt x="290" y="1360"/>
                  <a:pt x="277" y="1387"/>
                  <a:pt x="262" y="1379"/>
                </a:cubicBezTo>
                <a:cubicBezTo>
                  <a:pt x="258" y="1377"/>
                  <a:pt x="261" y="1368"/>
                  <a:pt x="257" y="1365"/>
                </a:cubicBezTo>
                <a:cubicBezTo>
                  <a:pt x="249" y="1359"/>
                  <a:pt x="228" y="1355"/>
                  <a:pt x="228" y="1355"/>
                </a:cubicBezTo>
                <a:cubicBezTo>
                  <a:pt x="218" y="1391"/>
                  <a:pt x="208" y="1354"/>
                  <a:pt x="185" y="1346"/>
                </a:cubicBezTo>
                <a:cubicBezTo>
                  <a:pt x="177" y="1347"/>
                  <a:pt x="149" y="1348"/>
                  <a:pt x="142" y="1360"/>
                </a:cubicBezTo>
                <a:cubicBezTo>
                  <a:pt x="137" y="1369"/>
                  <a:pt x="132" y="1389"/>
                  <a:pt x="132" y="1389"/>
                </a:cubicBezTo>
                <a:cubicBezTo>
                  <a:pt x="139" y="1409"/>
                  <a:pt x="130" y="1415"/>
                  <a:pt x="118" y="1432"/>
                </a:cubicBezTo>
                <a:cubicBezTo>
                  <a:pt x="127" y="1458"/>
                  <a:pt x="104" y="1446"/>
                  <a:pt x="83" y="1461"/>
                </a:cubicBezTo>
                <a:cubicBezTo>
                  <a:pt x="74" y="1486"/>
                  <a:pt x="74" y="1513"/>
                  <a:pt x="51" y="1528"/>
                </a:cubicBezTo>
                <a:cubicBezTo>
                  <a:pt x="39" y="1512"/>
                  <a:pt x="40" y="1490"/>
                  <a:pt x="20" y="1484"/>
                </a:cubicBezTo>
                <a:cubicBezTo>
                  <a:pt x="0" y="1497"/>
                  <a:pt x="3" y="1509"/>
                  <a:pt x="10" y="1529"/>
                </a:cubicBezTo>
                <a:cubicBezTo>
                  <a:pt x="6" y="1553"/>
                  <a:pt x="13" y="1608"/>
                  <a:pt x="13" y="1628"/>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1" name="Freeform 2000"/>
          <p:cNvSpPr>
            <a:spLocks/>
          </p:cNvSpPr>
          <p:nvPr/>
        </p:nvSpPr>
        <p:spPr bwMode="auto">
          <a:xfrm>
            <a:off x="3040592" y="2890839"/>
            <a:ext cx="3589206" cy="693737"/>
          </a:xfrm>
          <a:custGeom>
            <a:avLst/>
            <a:gdLst>
              <a:gd name="T0" fmla="*/ 2147483647 w 2925"/>
              <a:gd name="T1" fmla="*/ 2147483647 h 706"/>
              <a:gd name="T2" fmla="*/ 2147483647 w 2925"/>
              <a:gd name="T3" fmla="*/ 2147483647 h 706"/>
              <a:gd name="T4" fmla="*/ 2147483647 w 2925"/>
              <a:gd name="T5" fmla="*/ 2147483647 h 706"/>
              <a:gd name="T6" fmla="*/ 2147483647 w 2925"/>
              <a:gd name="T7" fmla="*/ 2147483647 h 706"/>
              <a:gd name="T8" fmla="*/ 2147483647 w 2925"/>
              <a:gd name="T9" fmla="*/ 2147483647 h 706"/>
              <a:gd name="T10" fmla="*/ 2147483647 w 2925"/>
              <a:gd name="T11" fmla="*/ 2147483647 h 706"/>
              <a:gd name="T12" fmla="*/ 2147483647 w 2925"/>
              <a:gd name="T13" fmla="*/ 2147483647 h 706"/>
              <a:gd name="T14" fmla="*/ 2147483647 w 2925"/>
              <a:gd name="T15" fmla="*/ 2147483647 h 706"/>
              <a:gd name="T16" fmla="*/ 2147483647 w 2925"/>
              <a:gd name="T17" fmla="*/ 2147483647 h 706"/>
              <a:gd name="T18" fmla="*/ 2147483647 w 2925"/>
              <a:gd name="T19" fmla="*/ 2147483647 h 706"/>
              <a:gd name="T20" fmla="*/ 2147483647 w 2925"/>
              <a:gd name="T21" fmla="*/ 2147483647 h 706"/>
              <a:gd name="T22" fmla="*/ 2147483647 w 2925"/>
              <a:gd name="T23" fmla="*/ 2147483647 h 706"/>
              <a:gd name="T24" fmla="*/ 2147483647 w 2925"/>
              <a:gd name="T25" fmla="*/ 2147483647 h 706"/>
              <a:gd name="T26" fmla="*/ 2147483647 w 2925"/>
              <a:gd name="T27" fmla="*/ 2147483647 h 706"/>
              <a:gd name="T28" fmla="*/ 2147483647 w 2925"/>
              <a:gd name="T29" fmla="*/ 2147483647 h 706"/>
              <a:gd name="T30" fmla="*/ 2147483647 w 2925"/>
              <a:gd name="T31" fmla="*/ 2147483647 h 706"/>
              <a:gd name="T32" fmla="*/ 2147483647 w 2925"/>
              <a:gd name="T33" fmla="*/ 2147483647 h 706"/>
              <a:gd name="T34" fmla="*/ 2147483647 w 2925"/>
              <a:gd name="T35" fmla="*/ 2147483647 h 706"/>
              <a:gd name="T36" fmla="*/ 2147483647 w 2925"/>
              <a:gd name="T37" fmla="*/ 2147483647 h 706"/>
              <a:gd name="T38" fmla="*/ 2147483647 w 2925"/>
              <a:gd name="T39" fmla="*/ 2147483647 h 706"/>
              <a:gd name="T40" fmla="*/ 2147483647 w 2925"/>
              <a:gd name="T41" fmla="*/ 2147483647 h 706"/>
              <a:gd name="T42" fmla="*/ 2147483647 w 2925"/>
              <a:gd name="T43" fmla="*/ 2147483647 h 706"/>
              <a:gd name="T44" fmla="*/ 2147483647 w 2925"/>
              <a:gd name="T45" fmla="*/ 2147483647 h 706"/>
              <a:gd name="T46" fmla="*/ 2147483647 w 2925"/>
              <a:gd name="T47" fmla="*/ 2147483647 h 706"/>
              <a:gd name="T48" fmla="*/ 2147483647 w 2925"/>
              <a:gd name="T49" fmla="*/ 2147483647 h 706"/>
              <a:gd name="T50" fmla="*/ 2147483647 w 2925"/>
              <a:gd name="T51" fmla="*/ 2147483647 h 706"/>
              <a:gd name="T52" fmla="*/ 2147483647 w 2925"/>
              <a:gd name="T53" fmla="*/ 2147483647 h 706"/>
              <a:gd name="T54" fmla="*/ 2147483647 w 2925"/>
              <a:gd name="T55" fmla="*/ 2147483647 h 706"/>
              <a:gd name="T56" fmla="*/ 2147483647 w 2925"/>
              <a:gd name="T57" fmla="*/ 2147483647 h 706"/>
              <a:gd name="T58" fmla="*/ 2147483647 w 2925"/>
              <a:gd name="T59" fmla="*/ 2147483647 h 706"/>
              <a:gd name="T60" fmla="*/ 2147483647 w 2925"/>
              <a:gd name="T61" fmla="*/ 2147483647 h 706"/>
              <a:gd name="T62" fmla="*/ 2147483647 w 2925"/>
              <a:gd name="T63" fmla="*/ 2147483647 h 706"/>
              <a:gd name="T64" fmla="*/ 2147483647 w 2925"/>
              <a:gd name="T65" fmla="*/ 2147483647 h 706"/>
              <a:gd name="T66" fmla="*/ 2147483647 w 2925"/>
              <a:gd name="T67" fmla="*/ 2147483647 h 7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25"/>
              <a:gd name="T103" fmla="*/ 0 h 706"/>
              <a:gd name="T104" fmla="*/ 2925 w 2925"/>
              <a:gd name="T105" fmla="*/ 706 h 7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25" h="706">
                <a:moveTo>
                  <a:pt x="0" y="633"/>
                </a:moveTo>
                <a:cubicBezTo>
                  <a:pt x="37" y="650"/>
                  <a:pt x="91" y="641"/>
                  <a:pt x="141" y="657"/>
                </a:cubicBezTo>
                <a:cubicBezTo>
                  <a:pt x="180" y="647"/>
                  <a:pt x="179" y="675"/>
                  <a:pt x="260" y="664"/>
                </a:cubicBezTo>
                <a:cubicBezTo>
                  <a:pt x="294" y="677"/>
                  <a:pt x="308" y="704"/>
                  <a:pt x="325" y="706"/>
                </a:cubicBezTo>
                <a:cubicBezTo>
                  <a:pt x="342" y="706"/>
                  <a:pt x="352" y="676"/>
                  <a:pt x="365" y="664"/>
                </a:cubicBezTo>
                <a:cubicBezTo>
                  <a:pt x="378" y="652"/>
                  <a:pt x="389" y="641"/>
                  <a:pt x="405" y="635"/>
                </a:cubicBezTo>
                <a:cubicBezTo>
                  <a:pt x="421" y="629"/>
                  <a:pt x="435" y="628"/>
                  <a:pt x="459" y="627"/>
                </a:cubicBezTo>
                <a:cubicBezTo>
                  <a:pt x="487" y="628"/>
                  <a:pt x="526" y="621"/>
                  <a:pt x="548" y="630"/>
                </a:cubicBezTo>
                <a:cubicBezTo>
                  <a:pt x="570" y="639"/>
                  <a:pt x="579" y="676"/>
                  <a:pt x="593" y="684"/>
                </a:cubicBezTo>
                <a:cubicBezTo>
                  <a:pt x="619" y="677"/>
                  <a:pt x="609" y="685"/>
                  <a:pt x="635" y="678"/>
                </a:cubicBezTo>
                <a:cubicBezTo>
                  <a:pt x="649" y="673"/>
                  <a:pt x="630" y="634"/>
                  <a:pt x="651" y="615"/>
                </a:cubicBezTo>
                <a:cubicBezTo>
                  <a:pt x="672" y="596"/>
                  <a:pt x="736" y="576"/>
                  <a:pt x="762" y="562"/>
                </a:cubicBezTo>
                <a:cubicBezTo>
                  <a:pt x="806" y="531"/>
                  <a:pt x="758" y="539"/>
                  <a:pt x="810" y="532"/>
                </a:cubicBezTo>
                <a:cubicBezTo>
                  <a:pt x="830" y="525"/>
                  <a:pt x="836" y="504"/>
                  <a:pt x="857" y="497"/>
                </a:cubicBezTo>
                <a:cubicBezTo>
                  <a:pt x="877" y="481"/>
                  <a:pt x="923" y="482"/>
                  <a:pt x="947" y="476"/>
                </a:cubicBezTo>
                <a:cubicBezTo>
                  <a:pt x="968" y="462"/>
                  <a:pt x="946" y="379"/>
                  <a:pt x="969" y="371"/>
                </a:cubicBezTo>
                <a:cubicBezTo>
                  <a:pt x="980" y="367"/>
                  <a:pt x="1035" y="389"/>
                  <a:pt x="1035" y="389"/>
                </a:cubicBezTo>
                <a:cubicBezTo>
                  <a:pt x="1051" y="385"/>
                  <a:pt x="1055" y="380"/>
                  <a:pt x="1066" y="378"/>
                </a:cubicBezTo>
                <a:cubicBezTo>
                  <a:pt x="1077" y="376"/>
                  <a:pt x="1089" y="369"/>
                  <a:pt x="1102" y="375"/>
                </a:cubicBezTo>
                <a:cubicBezTo>
                  <a:pt x="1115" y="366"/>
                  <a:pt x="1132" y="420"/>
                  <a:pt x="1146" y="413"/>
                </a:cubicBezTo>
                <a:cubicBezTo>
                  <a:pt x="1159" y="416"/>
                  <a:pt x="1159" y="408"/>
                  <a:pt x="1167" y="410"/>
                </a:cubicBezTo>
                <a:cubicBezTo>
                  <a:pt x="1175" y="417"/>
                  <a:pt x="1189" y="449"/>
                  <a:pt x="1197" y="458"/>
                </a:cubicBezTo>
                <a:cubicBezTo>
                  <a:pt x="1205" y="467"/>
                  <a:pt x="1206" y="461"/>
                  <a:pt x="1216" y="463"/>
                </a:cubicBezTo>
                <a:cubicBezTo>
                  <a:pt x="1221" y="458"/>
                  <a:pt x="1241" y="470"/>
                  <a:pt x="1255" y="471"/>
                </a:cubicBezTo>
                <a:cubicBezTo>
                  <a:pt x="1269" y="472"/>
                  <a:pt x="1288" y="482"/>
                  <a:pt x="1298" y="471"/>
                </a:cubicBezTo>
                <a:cubicBezTo>
                  <a:pt x="1309" y="461"/>
                  <a:pt x="1307" y="420"/>
                  <a:pt x="1314" y="402"/>
                </a:cubicBezTo>
                <a:cubicBezTo>
                  <a:pt x="1321" y="384"/>
                  <a:pt x="1332" y="389"/>
                  <a:pt x="1341" y="366"/>
                </a:cubicBezTo>
                <a:cubicBezTo>
                  <a:pt x="1350" y="343"/>
                  <a:pt x="1356" y="280"/>
                  <a:pt x="1368" y="263"/>
                </a:cubicBezTo>
                <a:cubicBezTo>
                  <a:pt x="1380" y="246"/>
                  <a:pt x="1403" y="253"/>
                  <a:pt x="1416" y="261"/>
                </a:cubicBezTo>
                <a:cubicBezTo>
                  <a:pt x="1429" y="263"/>
                  <a:pt x="1433" y="304"/>
                  <a:pt x="1448" y="314"/>
                </a:cubicBezTo>
                <a:cubicBezTo>
                  <a:pt x="1462" y="317"/>
                  <a:pt x="1484" y="287"/>
                  <a:pt x="1502" y="280"/>
                </a:cubicBezTo>
                <a:cubicBezTo>
                  <a:pt x="1520" y="267"/>
                  <a:pt x="1533" y="277"/>
                  <a:pt x="1554" y="272"/>
                </a:cubicBezTo>
                <a:cubicBezTo>
                  <a:pt x="1570" y="267"/>
                  <a:pt x="1582" y="255"/>
                  <a:pt x="1592" y="251"/>
                </a:cubicBezTo>
                <a:cubicBezTo>
                  <a:pt x="1602" y="244"/>
                  <a:pt x="1607" y="237"/>
                  <a:pt x="1617" y="233"/>
                </a:cubicBezTo>
                <a:cubicBezTo>
                  <a:pt x="1630" y="225"/>
                  <a:pt x="1654" y="227"/>
                  <a:pt x="1654" y="227"/>
                </a:cubicBezTo>
                <a:cubicBezTo>
                  <a:pt x="1701" y="235"/>
                  <a:pt x="1706" y="226"/>
                  <a:pt x="1744" y="246"/>
                </a:cubicBezTo>
                <a:cubicBezTo>
                  <a:pt x="1765" y="257"/>
                  <a:pt x="1787" y="248"/>
                  <a:pt x="1808" y="263"/>
                </a:cubicBezTo>
                <a:cubicBezTo>
                  <a:pt x="1829" y="277"/>
                  <a:pt x="1833" y="283"/>
                  <a:pt x="1857" y="292"/>
                </a:cubicBezTo>
                <a:cubicBezTo>
                  <a:pt x="1862" y="297"/>
                  <a:pt x="1887" y="335"/>
                  <a:pt x="1894" y="336"/>
                </a:cubicBezTo>
                <a:cubicBezTo>
                  <a:pt x="1905" y="338"/>
                  <a:pt x="1919" y="356"/>
                  <a:pt x="1930" y="356"/>
                </a:cubicBezTo>
                <a:cubicBezTo>
                  <a:pt x="1961" y="356"/>
                  <a:pt x="1960" y="350"/>
                  <a:pt x="1991" y="352"/>
                </a:cubicBezTo>
                <a:cubicBezTo>
                  <a:pt x="2000" y="350"/>
                  <a:pt x="2016" y="338"/>
                  <a:pt x="2025" y="335"/>
                </a:cubicBezTo>
                <a:cubicBezTo>
                  <a:pt x="2053" y="326"/>
                  <a:pt x="2037" y="340"/>
                  <a:pt x="2051" y="322"/>
                </a:cubicBezTo>
                <a:cubicBezTo>
                  <a:pt x="2058" y="313"/>
                  <a:pt x="2080" y="328"/>
                  <a:pt x="2088" y="320"/>
                </a:cubicBezTo>
                <a:cubicBezTo>
                  <a:pt x="2100" y="308"/>
                  <a:pt x="2112" y="295"/>
                  <a:pt x="2123" y="282"/>
                </a:cubicBezTo>
                <a:cubicBezTo>
                  <a:pt x="2139" y="263"/>
                  <a:pt x="2149" y="269"/>
                  <a:pt x="2170" y="255"/>
                </a:cubicBezTo>
                <a:cubicBezTo>
                  <a:pt x="2185" y="241"/>
                  <a:pt x="2195" y="236"/>
                  <a:pt x="2204" y="230"/>
                </a:cubicBezTo>
                <a:cubicBezTo>
                  <a:pt x="2213" y="217"/>
                  <a:pt x="2217" y="196"/>
                  <a:pt x="2224" y="178"/>
                </a:cubicBezTo>
                <a:cubicBezTo>
                  <a:pt x="2237" y="158"/>
                  <a:pt x="2239" y="142"/>
                  <a:pt x="2247" y="122"/>
                </a:cubicBezTo>
                <a:cubicBezTo>
                  <a:pt x="2251" y="106"/>
                  <a:pt x="2247" y="95"/>
                  <a:pt x="2250" y="82"/>
                </a:cubicBezTo>
                <a:cubicBezTo>
                  <a:pt x="2253" y="69"/>
                  <a:pt x="2252" y="44"/>
                  <a:pt x="2266" y="42"/>
                </a:cubicBezTo>
                <a:cubicBezTo>
                  <a:pt x="2280" y="40"/>
                  <a:pt x="2317" y="76"/>
                  <a:pt x="2333" y="71"/>
                </a:cubicBezTo>
                <a:cubicBezTo>
                  <a:pt x="2363" y="51"/>
                  <a:pt x="2331" y="21"/>
                  <a:pt x="2365" y="10"/>
                </a:cubicBezTo>
                <a:cubicBezTo>
                  <a:pt x="2374" y="0"/>
                  <a:pt x="2384" y="4"/>
                  <a:pt x="2392" y="10"/>
                </a:cubicBezTo>
                <a:cubicBezTo>
                  <a:pt x="2400" y="16"/>
                  <a:pt x="2407" y="28"/>
                  <a:pt x="2416" y="48"/>
                </a:cubicBezTo>
                <a:cubicBezTo>
                  <a:pt x="2425" y="68"/>
                  <a:pt x="2425" y="111"/>
                  <a:pt x="2444" y="128"/>
                </a:cubicBezTo>
                <a:cubicBezTo>
                  <a:pt x="2463" y="145"/>
                  <a:pt x="2513" y="136"/>
                  <a:pt x="2529" y="153"/>
                </a:cubicBezTo>
                <a:cubicBezTo>
                  <a:pt x="2541" y="172"/>
                  <a:pt x="2540" y="208"/>
                  <a:pt x="2540" y="229"/>
                </a:cubicBezTo>
                <a:cubicBezTo>
                  <a:pt x="2540" y="250"/>
                  <a:pt x="2528" y="258"/>
                  <a:pt x="2528" y="279"/>
                </a:cubicBezTo>
                <a:cubicBezTo>
                  <a:pt x="2542" y="293"/>
                  <a:pt x="2524" y="345"/>
                  <a:pt x="2542" y="356"/>
                </a:cubicBezTo>
                <a:cubicBezTo>
                  <a:pt x="2550" y="385"/>
                  <a:pt x="2553" y="390"/>
                  <a:pt x="2582" y="398"/>
                </a:cubicBezTo>
                <a:cubicBezTo>
                  <a:pt x="2601" y="412"/>
                  <a:pt x="2610" y="381"/>
                  <a:pt x="2633" y="375"/>
                </a:cubicBezTo>
                <a:cubicBezTo>
                  <a:pt x="2663" y="380"/>
                  <a:pt x="2649" y="340"/>
                  <a:pt x="2674" y="351"/>
                </a:cubicBezTo>
                <a:cubicBezTo>
                  <a:pt x="2691" y="355"/>
                  <a:pt x="2740" y="269"/>
                  <a:pt x="2757" y="284"/>
                </a:cubicBezTo>
                <a:cubicBezTo>
                  <a:pt x="2778" y="288"/>
                  <a:pt x="2782" y="348"/>
                  <a:pt x="2800" y="378"/>
                </a:cubicBezTo>
                <a:cubicBezTo>
                  <a:pt x="2833" y="390"/>
                  <a:pt x="2842" y="458"/>
                  <a:pt x="2866" y="466"/>
                </a:cubicBezTo>
                <a:cubicBezTo>
                  <a:pt x="2888" y="473"/>
                  <a:pt x="2869" y="466"/>
                  <a:pt x="2892" y="472"/>
                </a:cubicBezTo>
                <a:cubicBezTo>
                  <a:pt x="2899" y="454"/>
                  <a:pt x="2918" y="483"/>
                  <a:pt x="2925" y="486"/>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2" name="Freeform 2001"/>
          <p:cNvSpPr>
            <a:spLocks/>
          </p:cNvSpPr>
          <p:nvPr/>
        </p:nvSpPr>
        <p:spPr bwMode="auto">
          <a:xfrm>
            <a:off x="4158456" y="3900489"/>
            <a:ext cx="813462" cy="788987"/>
          </a:xfrm>
          <a:custGeom>
            <a:avLst/>
            <a:gdLst>
              <a:gd name="T0" fmla="*/ 2147483647 w 664"/>
              <a:gd name="T1" fmla="*/ 2147483647 h 801"/>
              <a:gd name="T2" fmla="*/ 2147483647 w 664"/>
              <a:gd name="T3" fmla="*/ 2147483647 h 801"/>
              <a:gd name="T4" fmla="*/ 2147483647 w 664"/>
              <a:gd name="T5" fmla="*/ 2147483647 h 801"/>
              <a:gd name="T6" fmla="*/ 2147483647 w 664"/>
              <a:gd name="T7" fmla="*/ 2147483647 h 801"/>
              <a:gd name="T8" fmla="*/ 2147483647 w 664"/>
              <a:gd name="T9" fmla="*/ 2147483647 h 801"/>
              <a:gd name="T10" fmla="*/ 2147483647 w 664"/>
              <a:gd name="T11" fmla="*/ 2147483647 h 801"/>
              <a:gd name="T12" fmla="*/ 2147483647 w 664"/>
              <a:gd name="T13" fmla="*/ 2147483647 h 801"/>
              <a:gd name="T14" fmla="*/ 2147483647 w 664"/>
              <a:gd name="T15" fmla="*/ 2147483647 h 801"/>
              <a:gd name="T16" fmla="*/ 2147483647 w 664"/>
              <a:gd name="T17" fmla="*/ 2147483647 h 801"/>
              <a:gd name="T18" fmla="*/ 2147483647 w 664"/>
              <a:gd name="T19" fmla="*/ 2147483647 h 801"/>
              <a:gd name="T20" fmla="*/ 2147483647 w 664"/>
              <a:gd name="T21" fmla="*/ 2147483647 h 801"/>
              <a:gd name="T22" fmla="*/ 2147483647 w 664"/>
              <a:gd name="T23" fmla="*/ 2147483647 h 801"/>
              <a:gd name="T24" fmla="*/ 2147483647 w 664"/>
              <a:gd name="T25" fmla="*/ 2147483647 h 801"/>
              <a:gd name="T26" fmla="*/ 2147483647 w 664"/>
              <a:gd name="T27" fmla="*/ 2147483647 h 801"/>
              <a:gd name="T28" fmla="*/ 2147483647 w 664"/>
              <a:gd name="T29" fmla="*/ 2147483647 h 801"/>
              <a:gd name="T30" fmla="*/ 2147483647 w 664"/>
              <a:gd name="T31" fmla="*/ 2147483647 h 801"/>
              <a:gd name="T32" fmla="*/ 2147483647 w 664"/>
              <a:gd name="T33" fmla="*/ 2147483647 h 801"/>
              <a:gd name="T34" fmla="*/ 2147483647 w 664"/>
              <a:gd name="T35" fmla="*/ 2147483647 h 801"/>
              <a:gd name="T36" fmla="*/ 2147483647 w 664"/>
              <a:gd name="T37" fmla="*/ 2147483647 h 801"/>
              <a:gd name="T38" fmla="*/ 2147483647 w 664"/>
              <a:gd name="T39" fmla="*/ 2147483647 h 801"/>
              <a:gd name="T40" fmla="*/ 2147483647 w 664"/>
              <a:gd name="T41" fmla="*/ 2147483647 h 801"/>
              <a:gd name="T42" fmla="*/ 2147483647 w 664"/>
              <a:gd name="T43" fmla="*/ 2147483647 h 801"/>
              <a:gd name="T44" fmla="*/ 2147483647 w 664"/>
              <a:gd name="T45" fmla="*/ 2147483647 h 801"/>
              <a:gd name="T46" fmla="*/ 2147483647 w 664"/>
              <a:gd name="T47" fmla="*/ 2147483647 h 801"/>
              <a:gd name="T48" fmla="*/ 2147483647 w 664"/>
              <a:gd name="T49" fmla="*/ 2147483647 h 801"/>
              <a:gd name="T50" fmla="*/ 0 w 664"/>
              <a:gd name="T51" fmla="*/ 2147483647 h 80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4"/>
              <a:gd name="T79" fmla="*/ 0 h 801"/>
              <a:gd name="T80" fmla="*/ 664 w 664"/>
              <a:gd name="T81" fmla="*/ 801 h 80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4" h="801">
                <a:moveTo>
                  <a:pt x="470" y="3"/>
                </a:moveTo>
                <a:cubicBezTo>
                  <a:pt x="481" y="3"/>
                  <a:pt x="518" y="16"/>
                  <a:pt x="536" y="16"/>
                </a:cubicBezTo>
                <a:cubicBezTo>
                  <a:pt x="554" y="16"/>
                  <a:pt x="566" y="0"/>
                  <a:pt x="581" y="2"/>
                </a:cubicBezTo>
                <a:cubicBezTo>
                  <a:pt x="594" y="10"/>
                  <a:pt x="614" y="14"/>
                  <a:pt x="624" y="26"/>
                </a:cubicBezTo>
                <a:cubicBezTo>
                  <a:pt x="664" y="70"/>
                  <a:pt x="627" y="42"/>
                  <a:pt x="658" y="64"/>
                </a:cubicBezTo>
                <a:cubicBezTo>
                  <a:pt x="659" y="75"/>
                  <a:pt x="658" y="98"/>
                  <a:pt x="646" y="108"/>
                </a:cubicBezTo>
                <a:cubicBezTo>
                  <a:pt x="634" y="121"/>
                  <a:pt x="613" y="141"/>
                  <a:pt x="584" y="143"/>
                </a:cubicBezTo>
                <a:cubicBezTo>
                  <a:pt x="555" y="145"/>
                  <a:pt x="495" y="121"/>
                  <a:pt x="470" y="119"/>
                </a:cubicBezTo>
                <a:cubicBezTo>
                  <a:pt x="445" y="117"/>
                  <a:pt x="449" y="128"/>
                  <a:pt x="432" y="131"/>
                </a:cubicBezTo>
                <a:cubicBezTo>
                  <a:pt x="425" y="137"/>
                  <a:pt x="372" y="122"/>
                  <a:pt x="365" y="136"/>
                </a:cubicBezTo>
                <a:cubicBezTo>
                  <a:pt x="358" y="145"/>
                  <a:pt x="384" y="172"/>
                  <a:pt x="390" y="184"/>
                </a:cubicBezTo>
                <a:cubicBezTo>
                  <a:pt x="396" y="196"/>
                  <a:pt x="401" y="202"/>
                  <a:pt x="400" y="210"/>
                </a:cubicBezTo>
                <a:cubicBezTo>
                  <a:pt x="395" y="208"/>
                  <a:pt x="391" y="231"/>
                  <a:pt x="386" y="233"/>
                </a:cubicBezTo>
                <a:cubicBezTo>
                  <a:pt x="373" y="238"/>
                  <a:pt x="389" y="275"/>
                  <a:pt x="389" y="275"/>
                </a:cubicBezTo>
                <a:cubicBezTo>
                  <a:pt x="372" y="299"/>
                  <a:pt x="374" y="323"/>
                  <a:pt x="358" y="346"/>
                </a:cubicBezTo>
                <a:cubicBezTo>
                  <a:pt x="348" y="384"/>
                  <a:pt x="367" y="423"/>
                  <a:pt x="336" y="448"/>
                </a:cubicBezTo>
                <a:cubicBezTo>
                  <a:pt x="323" y="458"/>
                  <a:pt x="307" y="463"/>
                  <a:pt x="293" y="472"/>
                </a:cubicBezTo>
                <a:cubicBezTo>
                  <a:pt x="274" y="485"/>
                  <a:pt x="257" y="504"/>
                  <a:pt x="236" y="510"/>
                </a:cubicBezTo>
                <a:cubicBezTo>
                  <a:pt x="209" y="537"/>
                  <a:pt x="186" y="566"/>
                  <a:pt x="154" y="587"/>
                </a:cubicBezTo>
                <a:cubicBezTo>
                  <a:pt x="146" y="610"/>
                  <a:pt x="135" y="601"/>
                  <a:pt x="120" y="621"/>
                </a:cubicBezTo>
                <a:cubicBezTo>
                  <a:pt x="113" y="630"/>
                  <a:pt x="107" y="640"/>
                  <a:pt x="101" y="650"/>
                </a:cubicBezTo>
                <a:cubicBezTo>
                  <a:pt x="79" y="684"/>
                  <a:pt x="106" y="643"/>
                  <a:pt x="82" y="678"/>
                </a:cubicBezTo>
                <a:cubicBezTo>
                  <a:pt x="79" y="683"/>
                  <a:pt x="72" y="693"/>
                  <a:pt x="72" y="693"/>
                </a:cubicBezTo>
                <a:cubicBezTo>
                  <a:pt x="67" y="709"/>
                  <a:pt x="48" y="736"/>
                  <a:pt x="48" y="736"/>
                </a:cubicBezTo>
                <a:cubicBezTo>
                  <a:pt x="42" y="756"/>
                  <a:pt x="44" y="763"/>
                  <a:pt x="24" y="770"/>
                </a:cubicBezTo>
                <a:cubicBezTo>
                  <a:pt x="15" y="784"/>
                  <a:pt x="17" y="801"/>
                  <a:pt x="0" y="794"/>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3" name="Freeform 2002"/>
          <p:cNvSpPr>
            <a:spLocks/>
          </p:cNvSpPr>
          <p:nvPr/>
        </p:nvSpPr>
        <p:spPr bwMode="auto">
          <a:xfrm>
            <a:off x="6208449" y="4454525"/>
            <a:ext cx="856456" cy="376238"/>
          </a:xfrm>
          <a:custGeom>
            <a:avLst/>
            <a:gdLst>
              <a:gd name="T0" fmla="*/ 0 w 697"/>
              <a:gd name="T1" fmla="*/ 2147483647 h 382"/>
              <a:gd name="T2" fmla="*/ 2147483647 w 697"/>
              <a:gd name="T3" fmla="*/ 2147483647 h 382"/>
              <a:gd name="T4" fmla="*/ 2147483647 w 697"/>
              <a:gd name="T5" fmla="*/ 2147483647 h 382"/>
              <a:gd name="T6" fmla="*/ 2147483647 w 697"/>
              <a:gd name="T7" fmla="*/ 2147483647 h 382"/>
              <a:gd name="T8" fmla="*/ 2147483647 w 697"/>
              <a:gd name="T9" fmla="*/ 2147483647 h 382"/>
              <a:gd name="T10" fmla="*/ 2147483647 w 697"/>
              <a:gd name="T11" fmla="*/ 2147483647 h 382"/>
              <a:gd name="T12" fmla="*/ 2147483647 w 697"/>
              <a:gd name="T13" fmla="*/ 2147483647 h 382"/>
              <a:gd name="T14" fmla="*/ 2147483647 w 697"/>
              <a:gd name="T15" fmla="*/ 2147483647 h 382"/>
              <a:gd name="T16" fmla="*/ 2147483647 w 697"/>
              <a:gd name="T17" fmla="*/ 2147483647 h 382"/>
              <a:gd name="T18" fmla="*/ 2147483647 w 697"/>
              <a:gd name="T19" fmla="*/ 2147483647 h 382"/>
              <a:gd name="T20" fmla="*/ 2147483647 w 697"/>
              <a:gd name="T21" fmla="*/ 2147483647 h 382"/>
              <a:gd name="T22" fmla="*/ 2147483647 w 697"/>
              <a:gd name="T23" fmla="*/ 2147483647 h 382"/>
              <a:gd name="T24" fmla="*/ 2147483647 w 697"/>
              <a:gd name="T25" fmla="*/ 2147483647 h 382"/>
              <a:gd name="T26" fmla="*/ 2147483647 w 697"/>
              <a:gd name="T27" fmla="*/ 2147483647 h 3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97"/>
              <a:gd name="T43" fmla="*/ 0 h 382"/>
              <a:gd name="T44" fmla="*/ 697 w 697"/>
              <a:gd name="T45" fmla="*/ 382 h 38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97" h="382">
                <a:moveTo>
                  <a:pt x="0" y="93"/>
                </a:moveTo>
                <a:cubicBezTo>
                  <a:pt x="8" y="88"/>
                  <a:pt x="9" y="115"/>
                  <a:pt x="20" y="117"/>
                </a:cubicBezTo>
                <a:cubicBezTo>
                  <a:pt x="31" y="119"/>
                  <a:pt x="46" y="123"/>
                  <a:pt x="66" y="105"/>
                </a:cubicBezTo>
                <a:cubicBezTo>
                  <a:pt x="86" y="87"/>
                  <a:pt x="126" y="20"/>
                  <a:pt x="142" y="11"/>
                </a:cubicBezTo>
                <a:cubicBezTo>
                  <a:pt x="160" y="0"/>
                  <a:pt x="155" y="38"/>
                  <a:pt x="162" y="48"/>
                </a:cubicBezTo>
                <a:cubicBezTo>
                  <a:pt x="166" y="60"/>
                  <a:pt x="164" y="72"/>
                  <a:pt x="168" y="84"/>
                </a:cubicBezTo>
                <a:cubicBezTo>
                  <a:pt x="174" y="95"/>
                  <a:pt x="180" y="116"/>
                  <a:pt x="188" y="123"/>
                </a:cubicBezTo>
                <a:cubicBezTo>
                  <a:pt x="196" y="131"/>
                  <a:pt x="210" y="122"/>
                  <a:pt x="219" y="131"/>
                </a:cubicBezTo>
                <a:cubicBezTo>
                  <a:pt x="227" y="141"/>
                  <a:pt x="232" y="164"/>
                  <a:pt x="242" y="177"/>
                </a:cubicBezTo>
                <a:cubicBezTo>
                  <a:pt x="254" y="189"/>
                  <a:pt x="278" y="185"/>
                  <a:pt x="292" y="201"/>
                </a:cubicBezTo>
                <a:cubicBezTo>
                  <a:pt x="308" y="228"/>
                  <a:pt x="299" y="260"/>
                  <a:pt x="328" y="270"/>
                </a:cubicBezTo>
                <a:cubicBezTo>
                  <a:pt x="384" y="288"/>
                  <a:pt x="407" y="315"/>
                  <a:pt x="466" y="321"/>
                </a:cubicBezTo>
                <a:cubicBezTo>
                  <a:pt x="509" y="335"/>
                  <a:pt x="569" y="288"/>
                  <a:pt x="612" y="299"/>
                </a:cubicBezTo>
                <a:cubicBezTo>
                  <a:pt x="625" y="302"/>
                  <a:pt x="679" y="365"/>
                  <a:pt x="697" y="382"/>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4" name="Freeform 2003"/>
          <p:cNvSpPr>
            <a:spLocks/>
          </p:cNvSpPr>
          <p:nvPr/>
        </p:nvSpPr>
        <p:spPr bwMode="auto">
          <a:xfrm>
            <a:off x="2319999" y="3255964"/>
            <a:ext cx="3790421" cy="617537"/>
          </a:xfrm>
          <a:custGeom>
            <a:avLst/>
            <a:gdLst>
              <a:gd name="T0" fmla="*/ 2147483647 w 3087"/>
              <a:gd name="T1" fmla="*/ 2147483647 h 628"/>
              <a:gd name="T2" fmla="*/ 2147483647 w 3087"/>
              <a:gd name="T3" fmla="*/ 2147483647 h 628"/>
              <a:gd name="T4" fmla="*/ 2147483647 w 3087"/>
              <a:gd name="T5" fmla="*/ 2147483647 h 628"/>
              <a:gd name="T6" fmla="*/ 2147483647 w 3087"/>
              <a:gd name="T7" fmla="*/ 2147483647 h 628"/>
              <a:gd name="T8" fmla="*/ 2147483647 w 3087"/>
              <a:gd name="T9" fmla="*/ 2147483647 h 628"/>
              <a:gd name="T10" fmla="*/ 2147483647 w 3087"/>
              <a:gd name="T11" fmla="*/ 2147483647 h 628"/>
              <a:gd name="T12" fmla="*/ 2147483647 w 3087"/>
              <a:gd name="T13" fmla="*/ 2147483647 h 628"/>
              <a:gd name="T14" fmla="*/ 2147483647 w 3087"/>
              <a:gd name="T15" fmla="*/ 2147483647 h 628"/>
              <a:gd name="T16" fmla="*/ 2147483647 w 3087"/>
              <a:gd name="T17" fmla="*/ 2147483647 h 628"/>
              <a:gd name="T18" fmla="*/ 2147483647 w 3087"/>
              <a:gd name="T19" fmla="*/ 2147483647 h 628"/>
              <a:gd name="T20" fmla="*/ 2147483647 w 3087"/>
              <a:gd name="T21" fmla="*/ 2147483647 h 628"/>
              <a:gd name="T22" fmla="*/ 2147483647 w 3087"/>
              <a:gd name="T23" fmla="*/ 2147483647 h 628"/>
              <a:gd name="T24" fmla="*/ 2147483647 w 3087"/>
              <a:gd name="T25" fmla="*/ 2147483647 h 628"/>
              <a:gd name="T26" fmla="*/ 2147483647 w 3087"/>
              <a:gd name="T27" fmla="*/ 2147483647 h 628"/>
              <a:gd name="T28" fmla="*/ 2147483647 w 3087"/>
              <a:gd name="T29" fmla="*/ 2147483647 h 628"/>
              <a:gd name="T30" fmla="*/ 2147483647 w 3087"/>
              <a:gd name="T31" fmla="*/ 2147483647 h 628"/>
              <a:gd name="T32" fmla="*/ 2147483647 w 3087"/>
              <a:gd name="T33" fmla="*/ 2147483647 h 628"/>
              <a:gd name="T34" fmla="*/ 2147483647 w 3087"/>
              <a:gd name="T35" fmla="*/ 2147483647 h 628"/>
              <a:gd name="T36" fmla="*/ 2147483647 w 3087"/>
              <a:gd name="T37" fmla="*/ 2147483647 h 628"/>
              <a:gd name="T38" fmla="*/ 2147483647 w 3087"/>
              <a:gd name="T39" fmla="*/ 2147483647 h 628"/>
              <a:gd name="T40" fmla="*/ 2147483647 w 3087"/>
              <a:gd name="T41" fmla="*/ 2147483647 h 628"/>
              <a:gd name="T42" fmla="*/ 2147483647 w 3087"/>
              <a:gd name="T43" fmla="*/ 2147483647 h 628"/>
              <a:gd name="T44" fmla="*/ 2147483647 w 3087"/>
              <a:gd name="T45" fmla="*/ 2147483647 h 628"/>
              <a:gd name="T46" fmla="*/ 2147483647 w 3087"/>
              <a:gd name="T47" fmla="*/ 2147483647 h 628"/>
              <a:gd name="T48" fmla="*/ 2147483647 w 3087"/>
              <a:gd name="T49" fmla="*/ 2147483647 h 628"/>
              <a:gd name="T50" fmla="*/ 2147483647 w 3087"/>
              <a:gd name="T51" fmla="*/ 2147483647 h 628"/>
              <a:gd name="T52" fmla="*/ 2147483647 w 3087"/>
              <a:gd name="T53" fmla="*/ 2147483647 h 628"/>
              <a:gd name="T54" fmla="*/ 2147483647 w 3087"/>
              <a:gd name="T55" fmla="*/ 2147483647 h 628"/>
              <a:gd name="T56" fmla="*/ 2147483647 w 3087"/>
              <a:gd name="T57" fmla="*/ 2147483647 h 628"/>
              <a:gd name="T58" fmla="*/ 2147483647 w 3087"/>
              <a:gd name="T59" fmla="*/ 2147483647 h 628"/>
              <a:gd name="T60" fmla="*/ 2147483647 w 3087"/>
              <a:gd name="T61" fmla="*/ 2147483647 h 628"/>
              <a:gd name="T62" fmla="*/ 2147483647 w 3087"/>
              <a:gd name="T63" fmla="*/ 2147483647 h 6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87"/>
              <a:gd name="T97" fmla="*/ 0 h 628"/>
              <a:gd name="T98" fmla="*/ 3087 w 3087"/>
              <a:gd name="T99" fmla="*/ 628 h 62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87" h="628">
                <a:moveTo>
                  <a:pt x="0" y="628"/>
                </a:moveTo>
                <a:cubicBezTo>
                  <a:pt x="32" y="620"/>
                  <a:pt x="118" y="601"/>
                  <a:pt x="151" y="598"/>
                </a:cubicBezTo>
                <a:cubicBezTo>
                  <a:pt x="175" y="594"/>
                  <a:pt x="173" y="578"/>
                  <a:pt x="185" y="575"/>
                </a:cubicBezTo>
                <a:cubicBezTo>
                  <a:pt x="197" y="572"/>
                  <a:pt x="208" y="580"/>
                  <a:pt x="221" y="580"/>
                </a:cubicBezTo>
                <a:cubicBezTo>
                  <a:pt x="234" y="580"/>
                  <a:pt x="253" y="584"/>
                  <a:pt x="263" y="576"/>
                </a:cubicBezTo>
                <a:cubicBezTo>
                  <a:pt x="270" y="571"/>
                  <a:pt x="275" y="536"/>
                  <a:pt x="283" y="532"/>
                </a:cubicBezTo>
                <a:cubicBezTo>
                  <a:pt x="292" y="528"/>
                  <a:pt x="313" y="528"/>
                  <a:pt x="313" y="528"/>
                </a:cubicBezTo>
                <a:cubicBezTo>
                  <a:pt x="320" y="523"/>
                  <a:pt x="326" y="513"/>
                  <a:pt x="335" y="509"/>
                </a:cubicBezTo>
                <a:cubicBezTo>
                  <a:pt x="342" y="504"/>
                  <a:pt x="349" y="502"/>
                  <a:pt x="355" y="499"/>
                </a:cubicBezTo>
                <a:cubicBezTo>
                  <a:pt x="361" y="496"/>
                  <a:pt x="366" y="490"/>
                  <a:pt x="373" y="492"/>
                </a:cubicBezTo>
                <a:cubicBezTo>
                  <a:pt x="380" y="494"/>
                  <a:pt x="393" y="507"/>
                  <a:pt x="399" y="511"/>
                </a:cubicBezTo>
                <a:cubicBezTo>
                  <a:pt x="405" y="515"/>
                  <a:pt x="404" y="514"/>
                  <a:pt x="409" y="516"/>
                </a:cubicBezTo>
                <a:cubicBezTo>
                  <a:pt x="414" y="518"/>
                  <a:pt x="419" y="523"/>
                  <a:pt x="427" y="523"/>
                </a:cubicBezTo>
                <a:cubicBezTo>
                  <a:pt x="435" y="523"/>
                  <a:pt x="439" y="520"/>
                  <a:pt x="456" y="514"/>
                </a:cubicBezTo>
                <a:cubicBezTo>
                  <a:pt x="473" y="508"/>
                  <a:pt x="494" y="498"/>
                  <a:pt x="527" y="489"/>
                </a:cubicBezTo>
                <a:cubicBezTo>
                  <a:pt x="560" y="480"/>
                  <a:pt x="614" y="472"/>
                  <a:pt x="654" y="462"/>
                </a:cubicBezTo>
                <a:cubicBezTo>
                  <a:pt x="694" y="448"/>
                  <a:pt x="726" y="434"/>
                  <a:pt x="770" y="428"/>
                </a:cubicBezTo>
                <a:cubicBezTo>
                  <a:pt x="821" y="410"/>
                  <a:pt x="788" y="417"/>
                  <a:pt x="870" y="423"/>
                </a:cubicBezTo>
                <a:cubicBezTo>
                  <a:pt x="929" y="433"/>
                  <a:pt x="999" y="417"/>
                  <a:pt x="1058" y="414"/>
                </a:cubicBezTo>
                <a:cubicBezTo>
                  <a:pt x="1076" y="419"/>
                  <a:pt x="1086" y="424"/>
                  <a:pt x="1103" y="418"/>
                </a:cubicBezTo>
                <a:cubicBezTo>
                  <a:pt x="1114" y="420"/>
                  <a:pt x="1109" y="431"/>
                  <a:pt x="1121" y="439"/>
                </a:cubicBezTo>
                <a:cubicBezTo>
                  <a:pt x="1133" y="447"/>
                  <a:pt x="1150" y="470"/>
                  <a:pt x="1173" y="463"/>
                </a:cubicBezTo>
                <a:cubicBezTo>
                  <a:pt x="1196" y="456"/>
                  <a:pt x="1243" y="412"/>
                  <a:pt x="1262" y="396"/>
                </a:cubicBezTo>
                <a:cubicBezTo>
                  <a:pt x="1272" y="393"/>
                  <a:pt x="1280" y="369"/>
                  <a:pt x="1290" y="366"/>
                </a:cubicBezTo>
                <a:cubicBezTo>
                  <a:pt x="1300" y="363"/>
                  <a:pt x="1317" y="356"/>
                  <a:pt x="1317" y="356"/>
                </a:cubicBezTo>
                <a:cubicBezTo>
                  <a:pt x="1357" y="342"/>
                  <a:pt x="1378" y="332"/>
                  <a:pt x="1422" y="327"/>
                </a:cubicBezTo>
                <a:cubicBezTo>
                  <a:pt x="1442" y="322"/>
                  <a:pt x="1453" y="315"/>
                  <a:pt x="1470" y="303"/>
                </a:cubicBezTo>
                <a:cubicBezTo>
                  <a:pt x="1507" y="312"/>
                  <a:pt x="1510" y="315"/>
                  <a:pt x="1566" y="303"/>
                </a:cubicBezTo>
                <a:cubicBezTo>
                  <a:pt x="1573" y="301"/>
                  <a:pt x="1598" y="266"/>
                  <a:pt x="1614" y="260"/>
                </a:cubicBezTo>
                <a:cubicBezTo>
                  <a:pt x="1636" y="229"/>
                  <a:pt x="1652" y="266"/>
                  <a:pt x="1682" y="274"/>
                </a:cubicBezTo>
                <a:cubicBezTo>
                  <a:pt x="1699" y="247"/>
                  <a:pt x="1719" y="246"/>
                  <a:pt x="1749" y="241"/>
                </a:cubicBezTo>
                <a:cubicBezTo>
                  <a:pt x="1754" y="239"/>
                  <a:pt x="1759" y="239"/>
                  <a:pt x="1763" y="236"/>
                </a:cubicBezTo>
                <a:cubicBezTo>
                  <a:pt x="1767" y="232"/>
                  <a:pt x="1768" y="225"/>
                  <a:pt x="1773" y="222"/>
                </a:cubicBezTo>
                <a:cubicBezTo>
                  <a:pt x="1782" y="217"/>
                  <a:pt x="1802" y="212"/>
                  <a:pt x="1802" y="212"/>
                </a:cubicBezTo>
                <a:cubicBezTo>
                  <a:pt x="1838" y="188"/>
                  <a:pt x="1815" y="180"/>
                  <a:pt x="1854" y="167"/>
                </a:cubicBezTo>
                <a:cubicBezTo>
                  <a:pt x="1859" y="165"/>
                  <a:pt x="1869" y="151"/>
                  <a:pt x="1869" y="151"/>
                </a:cubicBezTo>
                <a:cubicBezTo>
                  <a:pt x="1889" y="153"/>
                  <a:pt x="1889" y="163"/>
                  <a:pt x="1901" y="148"/>
                </a:cubicBezTo>
                <a:cubicBezTo>
                  <a:pt x="1907" y="140"/>
                  <a:pt x="1916" y="120"/>
                  <a:pt x="1926" y="117"/>
                </a:cubicBezTo>
                <a:cubicBezTo>
                  <a:pt x="1931" y="119"/>
                  <a:pt x="1942" y="121"/>
                  <a:pt x="1945" y="125"/>
                </a:cubicBezTo>
                <a:cubicBezTo>
                  <a:pt x="1949" y="128"/>
                  <a:pt x="1931" y="161"/>
                  <a:pt x="1934" y="167"/>
                </a:cubicBezTo>
                <a:cubicBezTo>
                  <a:pt x="1937" y="173"/>
                  <a:pt x="1954" y="162"/>
                  <a:pt x="1965" y="164"/>
                </a:cubicBezTo>
                <a:cubicBezTo>
                  <a:pt x="1977" y="167"/>
                  <a:pt x="1986" y="176"/>
                  <a:pt x="1998" y="178"/>
                </a:cubicBezTo>
                <a:cubicBezTo>
                  <a:pt x="2036" y="185"/>
                  <a:pt x="2064" y="132"/>
                  <a:pt x="2094" y="121"/>
                </a:cubicBezTo>
                <a:cubicBezTo>
                  <a:pt x="2105" y="124"/>
                  <a:pt x="2117" y="135"/>
                  <a:pt x="2128" y="130"/>
                </a:cubicBezTo>
                <a:cubicBezTo>
                  <a:pt x="2133" y="128"/>
                  <a:pt x="2134" y="120"/>
                  <a:pt x="2138" y="116"/>
                </a:cubicBezTo>
                <a:cubicBezTo>
                  <a:pt x="2149" y="105"/>
                  <a:pt x="2166" y="101"/>
                  <a:pt x="2181" y="97"/>
                </a:cubicBezTo>
                <a:cubicBezTo>
                  <a:pt x="2233" y="82"/>
                  <a:pt x="2286" y="69"/>
                  <a:pt x="2339" y="58"/>
                </a:cubicBezTo>
                <a:cubicBezTo>
                  <a:pt x="2408" y="61"/>
                  <a:pt x="2447" y="63"/>
                  <a:pt x="2507" y="73"/>
                </a:cubicBezTo>
                <a:cubicBezTo>
                  <a:pt x="2544" y="66"/>
                  <a:pt x="2526" y="84"/>
                  <a:pt x="2555" y="49"/>
                </a:cubicBezTo>
                <a:cubicBezTo>
                  <a:pt x="2572" y="29"/>
                  <a:pt x="2606" y="41"/>
                  <a:pt x="2632" y="39"/>
                </a:cubicBezTo>
                <a:cubicBezTo>
                  <a:pt x="2635" y="34"/>
                  <a:pt x="2637" y="28"/>
                  <a:pt x="2642" y="25"/>
                </a:cubicBezTo>
                <a:cubicBezTo>
                  <a:pt x="2650" y="20"/>
                  <a:pt x="2670" y="15"/>
                  <a:pt x="2670" y="15"/>
                </a:cubicBezTo>
                <a:cubicBezTo>
                  <a:pt x="2680" y="21"/>
                  <a:pt x="2689" y="28"/>
                  <a:pt x="2699" y="34"/>
                </a:cubicBezTo>
                <a:cubicBezTo>
                  <a:pt x="2708" y="40"/>
                  <a:pt x="2728" y="44"/>
                  <a:pt x="2728" y="44"/>
                </a:cubicBezTo>
                <a:cubicBezTo>
                  <a:pt x="2761" y="40"/>
                  <a:pt x="2809" y="8"/>
                  <a:pt x="2841" y="2"/>
                </a:cubicBezTo>
                <a:cubicBezTo>
                  <a:pt x="2867" y="0"/>
                  <a:pt x="2893" y="11"/>
                  <a:pt x="2901" y="25"/>
                </a:cubicBezTo>
                <a:cubicBezTo>
                  <a:pt x="2909" y="39"/>
                  <a:pt x="2893" y="72"/>
                  <a:pt x="2891" y="87"/>
                </a:cubicBezTo>
                <a:cubicBezTo>
                  <a:pt x="2886" y="112"/>
                  <a:pt x="2884" y="93"/>
                  <a:pt x="2892" y="117"/>
                </a:cubicBezTo>
                <a:cubicBezTo>
                  <a:pt x="2891" y="128"/>
                  <a:pt x="2901" y="134"/>
                  <a:pt x="2903" y="142"/>
                </a:cubicBezTo>
                <a:cubicBezTo>
                  <a:pt x="2907" y="149"/>
                  <a:pt x="2911" y="157"/>
                  <a:pt x="2919" y="161"/>
                </a:cubicBezTo>
                <a:cubicBezTo>
                  <a:pt x="2930" y="179"/>
                  <a:pt x="2932" y="162"/>
                  <a:pt x="2951" y="169"/>
                </a:cubicBezTo>
                <a:cubicBezTo>
                  <a:pt x="2990" y="165"/>
                  <a:pt x="2989" y="144"/>
                  <a:pt x="3023" y="156"/>
                </a:cubicBezTo>
                <a:cubicBezTo>
                  <a:pt x="3039" y="179"/>
                  <a:pt x="3057" y="256"/>
                  <a:pt x="3074" y="279"/>
                </a:cubicBezTo>
                <a:cubicBezTo>
                  <a:pt x="3086" y="295"/>
                  <a:pt x="3084" y="313"/>
                  <a:pt x="3087" y="322"/>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5" name="Freeform 2004"/>
          <p:cNvSpPr>
            <a:spLocks/>
          </p:cNvSpPr>
          <p:nvPr/>
        </p:nvSpPr>
        <p:spPr bwMode="auto">
          <a:xfrm>
            <a:off x="6106981" y="3571875"/>
            <a:ext cx="288925" cy="376238"/>
          </a:xfrm>
          <a:custGeom>
            <a:avLst/>
            <a:gdLst>
              <a:gd name="T0" fmla="*/ 2147483647 w 235"/>
              <a:gd name="T1" fmla="*/ 0 h 381"/>
              <a:gd name="T2" fmla="*/ 2147483647 w 235"/>
              <a:gd name="T3" fmla="*/ 2147483647 h 381"/>
              <a:gd name="T4" fmla="*/ 2147483647 w 235"/>
              <a:gd name="T5" fmla="*/ 2147483647 h 381"/>
              <a:gd name="T6" fmla="*/ 2147483647 w 235"/>
              <a:gd name="T7" fmla="*/ 2147483647 h 381"/>
              <a:gd name="T8" fmla="*/ 2147483647 w 235"/>
              <a:gd name="T9" fmla="*/ 2147483647 h 381"/>
              <a:gd name="T10" fmla="*/ 2147483647 w 235"/>
              <a:gd name="T11" fmla="*/ 2147483647 h 381"/>
              <a:gd name="T12" fmla="*/ 2147483647 w 235"/>
              <a:gd name="T13" fmla="*/ 2147483647 h 381"/>
              <a:gd name="T14" fmla="*/ 2147483647 w 235"/>
              <a:gd name="T15" fmla="*/ 2147483647 h 381"/>
              <a:gd name="T16" fmla="*/ 2147483647 w 235"/>
              <a:gd name="T17" fmla="*/ 2147483647 h 381"/>
              <a:gd name="T18" fmla="*/ 2147483647 w 235"/>
              <a:gd name="T19" fmla="*/ 2147483647 h 381"/>
              <a:gd name="T20" fmla="*/ 2147483647 w 235"/>
              <a:gd name="T21" fmla="*/ 2147483647 h 381"/>
              <a:gd name="T22" fmla="*/ 2147483647 w 235"/>
              <a:gd name="T23" fmla="*/ 2147483647 h 381"/>
              <a:gd name="T24" fmla="*/ 2147483647 w 235"/>
              <a:gd name="T25" fmla="*/ 2147483647 h 3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5"/>
              <a:gd name="T40" fmla="*/ 0 h 381"/>
              <a:gd name="T41" fmla="*/ 235 w 235"/>
              <a:gd name="T42" fmla="*/ 381 h 3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5" h="381">
                <a:moveTo>
                  <a:pt x="3" y="0"/>
                </a:moveTo>
                <a:cubicBezTo>
                  <a:pt x="0" y="10"/>
                  <a:pt x="10" y="27"/>
                  <a:pt x="7" y="37"/>
                </a:cubicBezTo>
                <a:cubicBezTo>
                  <a:pt x="5" y="42"/>
                  <a:pt x="2" y="51"/>
                  <a:pt x="2" y="51"/>
                </a:cubicBezTo>
                <a:cubicBezTo>
                  <a:pt x="6" y="68"/>
                  <a:pt x="9" y="112"/>
                  <a:pt x="26" y="123"/>
                </a:cubicBezTo>
                <a:cubicBezTo>
                  <a:pt x="35" y="128"/>
                  <a:pt x="55" y="133"/>
                  <a:pt x="55" y="133"/>
                </a:cubicBezTo>
                <a:cubicBezTo>
                  <a:pt x="68" y="151"/>
                  <a:pt x="72" y="169"/>
                  <a:pt x="79" y="191"/>
                </a:cubicBezTo>
                <a:cubicBezTo>
                  <a:pt x="83" y="204"/>
                  <a:pt x="98" y="203"/>
                  <a:pt x="108" y="212"/>
                </a:cubicBezTo>
                <a:cubicBezTo>
                  <a:pt x="112" y="215"/>
                  <a:pt x="123" y="219"/>
                  <a:pt x="127" y="221"/>
                </a:cubicBezTo>
                <a:cubicBezTo>
                  <a:pt x="137" y="227"/>
                  <a:pt x="165" y="236"/>
                  <a:pt x="165" y="236"/>
                </a:cubicBezTo>
                <a:cubicBezTo>
                  <a:pt x="183" y="263"/>
                  <a:pt x="188" y="269"/>
                  <a:pt x="199" y="302"/>
                </a:cubicBezTo>
                <a:cubicBezTo>
                  <a:pt x="202" y="312"/>
                  <a:pt x="213" y="310"/>
                  <a:pt x="216" y="320"/>
                </a:cubicBezTo>
                <a:cubicBezTo>
                  <a:pt x="218" y="325"/>
                  <a:pt x="234" y="345"/>
                  <a:pt x="234" y="345"/>
                </a:cubicBezTo>
                <a:cubicBezTo>
                  <a:pt x="233" y="363"/>
                  <a:pt x="235" y="374"/>
                  <a:pt x="235" y="381"/>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6" name="Freeform 2005"/>
          <p:cNvSpPr>
            <a:spLocks/>
          </p:cNvSpPr>
          <p:nvPr/>
        </p:nvSpPr>
        <p:spPr bwMode="auto">
          <a:xfrm>
            <a:off x="6105261" y="3321051"/>
            <a:ext cx="801423" cy="225425"/>
          </a:xfrm>
          <a:custGeom>
            <a:avLst/>
            <a:gdLst>
              <a:gd name="T0" fmla="*/ 0 w 654"/>
              <a:gd name="T1" fmla="*/ 2147483647 h 227"/>
              <a:gd name="T2" fmla="*/ 2147483647 w 654"/>
              <a:gd name="T3" fmla="*/ 2147483647 h 227"/>
              <a:gd name="T4" fmla="*/ 2147483647 w 654"/>
              <a:gd name="T5" fmla="*/ 2147483647 h 227"/>
              <a:gd name="T6" fmla="*/ 2147483647 w 654"/>
              <a:gd name="T7" fmla="*/ 2147483647 h 227"/>
              <a:gd name="T8" fmla="*/ 2147483647 w 654"/>
              <a:gd name="T9" fmla="*/ 2147483647 h 227"/>
              <a:gd name="T10" fmla="*/ 2147483647 w 654"/>
              <a:gd name="T11" fmla="*/ 2147483647 h 227"/>
              <a:gd name="T12" fmla="*/ 2147483647 w 654"/>
              <a:gd name="T13" fmla="*/ 0 h 227"/>
              <a:gd name="T14" fmla="*/ 2147483647 w 654"/>
              <a:gd name="T15" fmla="*/ 2147483647 h 227"/>
              <a:gd name="T16" fmla="*/ 2147483647 w 654"/>
              <a:gd name="T17" fmla="*/ 2147483647 h 227"/>
              <a:gd name="T18" fmla="*/ 2147483647 w 654"/>
              <a:gd name="T19" fmla="*/ 2147483647 h 227"/>
              <a:gd name="T20" fmla="*/ 2147483647 w 654"/>
              <a:gd name="T21" fmla="*/ 2147483647 h 227"/>
              <a:gd name="T22" fmla="*/ 2147483647 w 654"/>
              <a:gd name="T23" fmla="*/ 2147483647 h 227"/>
              <a:gd name="T24" fmla="*/ 2147483647 w 654"/>
              <a:gd name="T25" fmla="*/ 2147483647 h 227"/>
              <a:gd name="T26" fmla="*/ 2147483647 w 654"/>
              <a:gd name="T27" fmla="*/ 2147483647 h 227"/>
              <a:gd name="T28" fmla="*/ 2147483647 w 654"/>
              <a:gd name="T29" fmla="*/ 2147483647 h 227"/>
              <a:gd name="T30" fmla="*/ 2147483647 w 654"/>
              <a:gd name="T31" fmla="*/ 2147483647 h 227"/>
              <a:gd name="T32" fmla="*/ 2147483647 w 654"/>
              <a:gd name="T33" fmla="*/ 2147483647 h 2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4"/>
              <a:gd name="T52" fmla="*/ 0 h 227"/>
              <a:gd name="T53" fmla="*/ 654 w 654"/>
              <a:gd name="T54" fmla="*/ 227 h 2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4" h="227">
                <a:moveTo>
                  <a:pt x="0" y="219"/>
                </a:moveTo>
                <a:cubicBezTo>
                  <a:pt x="23" y="227"/>
                  <a:pt x="44" y="219"/>
                  <a:pt x="63" y="206"/>
                </a:cubicBezTo>
                <a:cubicBezTo>
                  <a:pt x="66" y="164"/>
                  <a:pt x="66" y="143"/>
                  <a:pt x="58" y="105"/>
                </a:cubicBezTo>
                <a:cubicBezTo>
                  <a:pt x="64" y="81"/>
                  <a:pt x="80" y="48"/>
                  <a:pt x="101" y="33"/>
                </a:cubicBezTo>
                <a:cubicBezTo>
                  <a:pt x="127" y="51"/>
                  <a:pt x="117" y="34"/>
                  <a:pt x="144" y="24"/>
                </a:cubicBezTo>
                <a:cubicBezTo>
                  <a:pt x="151" y="43"/>
                  <a:pt x="158" y="52"/>
                  <a:pt x="178" y="57"/>
                </a:cubicBezTo>
                <a:cubicBezTo>
                  <a:pt x="187" y="33"/>
                  <a:pt x="178" y="14"/>
                  <a:pt x="202" y="0"/>
                </a:cubicBezTo>
                <a:cubicBezTo>
                  <a:pt x="221" y="9"/>
                  <a:pt x="222" y="6"/>
                  <a:pt x="231" y="24"/>
                </a:cubicBezTo>
                <a:cubicBezTo>
                  <a:pt x="232" y="27"/>
                  <a:pt x="238" y="51"/>
                  <a:pt x="240" y="53"/>
                </a:cubicBezTo>
                <a:cubicBezTo>
                  <a:pt x="247" y="60"/>
                  <a:pt x="259" y="59"/>
                  <a:pt x="269" y="62"/>
                </a:cubicBezTo>
                <a:cubicBezTo>
                  <a:pt x="294" y="58"/>
                  <a:pt x="305" y="60"/>
                  <a:pt x="327" y="53"/>
                </a:cubicBezTo>
                <a:cubicBezTo>
                  <a:pt x="382" y="73"/>
                  <a:pt x="406" y="101"/>
                  <a:pt x="466" y="110"/>
                </a:cubicBezTo>
                <a:cubicBezTo>
                  <a:pt x="475" y="113"/>
                  <a:pt x="488" y="117"/>
                  <a:pt x="495" y="125"/>
                </a:cubicBezTo>
                <a:cubicBezTo>
                  <a:pt x="498" y="129"/>
                  <a:pt x="496" y="136"/>
                  <a:pt x="499" y="139"/>
                </a:cubicBezTo>
                <a:cubicBezTo>
                  <a:pt x="507" y="147"/>
                  <a:pt x="518" y="152"/>
                  <a:pt x="528" y="158"/>
                </a:cubicBezTo>
                <a:cubicBezTo>
                  <a:pt x="544" y="169"/>
                  <a:pt x="555" y="153"/>
                  <a:pt x="574" y="155"/>
                </a:cubicBezTo>
                <a:cubicBezTo>
                  <a:pt x="596" y="163"/>
                  <a:pt x="637" y="173"/>
                  <a:pt x="654" y="177"/>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7" name="Freeform 2006"/>
          <p:cNvSpPr>
            <a:spLocks/>
          </p:cNvSpPr>
          <p:nvPr/>
        </p:nvSpPr>
        <p:spPr bwMode="auto">
          <a:xfrm>
            <a:off x="6180932" y="3479800"/>
            <a:ext cx="278606" cy="387350"/>
          </a:xfrm>
          <a:custGeom>
            <a:avLst/>
            <a:gdLst>
              <a:gd name="T0" fmla="*/ 0 w 229"/>
              <a:gd name="T1" fmla="*/ 2147483647 h 393"/>
              <a:gd name="T2" fmla="*/ 2147483647 w 229"/>
              <a:gd name="T3" fmla="*/ 2147483647 h 393"/>
              <a:gd name="T4" fmla="*/ 2147483647 w 229"/>
              <a:gd name="T5" fmla="*/ 2147483647 h 393"/>
              <a:gd name="T6" fmla="*/ 2147483647 w 229"/>
              <a:gd name="T7" fmla="*/ 0 h 393"/>
              <a:gd name="T8" fmla="*/ 2147483647 w 229"/>
              <a:gd name="T9" fmla="*/ 2147483647 h 393"/>
              <a:gd name="T10" fmla="*/ 2147483647 w 229"/>
              <a:gd name="T11" fmla="*/ 2147483647 h 393"/>
              <a:gd name="T12" fmla="*/ 2147483647 w 229"/>
              <a:gd name="T13" fmla="*/ 2147483647 h 393"/>
              <a:gd name="T14" fmla="*/ 2147483647 w 229"/>
              <a:gd name="T15" fmla="*/ 2147483647 h 393"/>
              <a:gd name="T16" fmla="*/ 2147483647 w 229"/>
              <a:gd name="T17" fmla="*/ 2147483647 h 393"/>
              <a:gd name="T18" fmla="*/ 2147483647 w 229"/>
              <a:gd name="T19" fmla="*/ 2147483647 h 393"/>
              <a:gd name="T20" fmla="*/ 2147483647 w 229"/>
              <a:gd name="T21" fmla="*/ 2147483647 h 393"/>
              <a:gd name="T22" fmla="*/ 2147483647 w 229"/>
              <a:gd name="T23" fmla="*/ 2147483647 h 393"/>
              <a:gd name="T24" fmla="*/ 2147483647 w 229"/>
              <a:gd name="T25" fmla="*/ 2147483647 h 393"/>
              <a:gd name="T26" fmla="*/ 2147483647 w 229"/>
              <a:gd name="T27" fmla="*/ 2147483647 h 39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9"/>
              <a:gd name="T43" fmla="*/ 0 h 393"/>
              <a:gd name="T44" fmla="*/ 229 w 229"/>
              <a:gd name="T45" fmla="*/ 393 h 39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9" h="393">
                <a:moveTo>
                  <a:pt x="0" y="42"/>
                </a:moveTo>
                <a:cubicBezTo>
                  <a:pt x="10" y="39"/>
                  <a:pt x="27" y="25"/>
                  <a:pt x="37" y="22"/>
                </a:cubicBezTo>
                <a:cubicBezTo>
                  <a:pt x="43" y="20"/>
                  <a:pt x="56" y="16"/>
                  <a:pt x="56" y="16"/>
                </a:cubicBezTo>
                <a:cubicBezTo>
                  <a:pt x="63" y="8"/>
                  <a:pt x="67" y="4"/>
                  <a:pt x="78" y="0"/>
                </a:cubicBezTo>
                <a:cubicBezTo>
                  <a:pt x="91" y="4"/>
                  <a:pt x="96" y="6"/>
                  <a:pt x="101" y="19"/>
                </a:cubicBezTo>
                <a:cubicBezTo>
                  <a:pt x="100" y="30"/>
                  <a:pt x="99" y="40"/>
                  <a:pt x="97" y="51"/>
                </a:cubicBezTo>
                <a:cubicBezTo>
                  <a:pt x="96" y="58"/>
                  <a:pt x="91" y="70"/>
                  <a:pt x="91" y="70"/>
                </a:cubicBezTo>
                <a:cubicBezTo>
                  <a:pt x="95" y="91"/>
                  <a:pt x="98" y="106"/>
                  <a:pt x="117" y="118"/>
                </a:cubicBezTo>
                <a:cubicBezTo>
                  <a:pt x="120" y="165"/>
                  <a:pt x="114" y="174"/>
                  <a:pt x="152" y="189"/>
                </a:cubicBezTo>
                <a:cubicBezTo>
                  <a:pt x="159" y="211"/>
                  <a:pt x="154" y="252"/>
                  <a:pt x="171" y="272"/>
                </a:cubicBezTo>
                <a:cubicBezTo>
                  <a:pt x="175" y="277"/>
                  <a:pt x="183" y="280"/>
                  <a:pt x="187" y="285"/>
                </a:cubicBezTo>
                <a:cubicBezTo>
                  <a:pt x="193" y="303"/>
                  <a:pt x="209" y="310"/>
                  <a:pt x="219" y="326"/>
                </a:cubicBezTo>
                <a:cubicBezTo>
                  <a:pt x="226" y="348"/>
                  <a:pt x="223" y="339"/>
                  <a:pt x="229" y="355"/>
                </a:cubicBezTo>
                <a:cubicBezTo>
                  <a:pt x="226" y="368"/>
                  <a:pt x="225" y="381"/>
                  <a:pt x="219" y="39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8" name="Freeform 2007"/>
          <p:cNvSpPr>
            <a:spLocks/>
          </p:cNvSpPr>
          <p:nvPr/>
        </p:nvSpPr>
        <p:spPr bwMode="auto">
          <a:xfrm>
            <a:off x="6297877" y="3521075"/>
            <a:ext cx="343958" cy="95250"/>
          </a:xfrm>
          <a:custGeom>
            <a:avLst/>
            <a:gdLst>
              <a:gd name="T0" fmla="*/ 0 w 279"/>
              <a:gd name="T1" fmla="*/ 0 h 98"/>
              <a:gd name="T2" fmla="*/ 2147483647 w 279"/>
              <a:gd name="T3" fmla="*/ 2147483647 h 98"/>
              <a:gd name="T4" fmla="*/ 2147483647 w 279"/>
              <a:gd name="T5" fmla="*/ 2147483647 h 98"/>
              <a:gd name="T6" fmla="*/ 2147483647 w 279"/>
              <a:gd name="T7" fmla="*/ 2147483647 h 98"/>
              <a:gd name="T8" fmla="*/ 2147483647 w 279"/>
              <a:gd name="T9" fmla="*/ 2147483647 h 98"/>
              <a:gd name="T10" fmla="*/ 2147483647 w 279"/>
              <a:gd name="T11" fmla="*/ 2147483647 h 98"/>
              <a:gd name="T12" fmla="*/ 2147483647 w 279"/>
              <a:gd name="T13" fmla="*/ 2147483647 h 98"/>
              <a:gd name="T14" fmla="*/ 2147483647 w 279"/>
              <a:gd name="T15" fmla="*/ 2147483647 h 98"/>
              <a:gd name="T16" fmla="*/ 2147483647 w 279"/>
              <a:gd name="T17" fmla="*/ 2147483647 h 98"/>
              <a:gd name="T18" fmla="*/ 2147483647 w 279"/>
              <a:gd name="T19" fmla="*/ 2147483647 h 98"/>
              <a:gd name="T20" fmla="*/ 2147483647 w 279"/>
              <a:gd name="T21" fmla="*/ 2147483647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9"/>
              <a:gd name="T34" fmla="*/ 0 h 98"/>
              <a:gd name="T35" fmla="*/ 279 w 279"/>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9" h="98">
                <a:moveTo>
                  <a:pt x="0" y="0"/>
                </a:moveTo>
                <a:cubicBezTo>
                  <a:pt x="5" y="24"/>
                  <a:pt x="22" y="28"/>
                  <a:pt x="42" y="36"/>
                </a:cubicBezTo>
                <a:cubicBezTo>
                  <a:pt x="49" y="46"/>
                  <a:pt x="54" y="51"/>
                  <a:pt x="64" y="58"/>
                </a:cubicBezTo>
                <a:cubicBezTo>
                  <a:pt x="70" y="74"/>
                  <a:pt x="79" y="87"/>
                  <a:pt x="96" y="93"/>
                </a:cubicBezTo>
                <a:cubicBezTo>
                  <a:pt x="110" y="92"/>
                  <a:pt x="126" y="98"/>
                  <a:pt x="138" y="90"/>
                </a:cubicBezTo>
                <a:cubicBezTo>
                  <a:pt x="145" y="85"/>
                  <a:pt x="138" y="72"/>
                  <a:pt x="141" y="64"/>
                </a:cubicBezTo>
                <a:cubicBezTo>
                  <a:pt x="144" y="56"/>
                  <a:pt x="156" y="47"/>
                  <a:pt x="164" y="45"/>
                </a:cubicBezTo>
                <a:cubicBezTo>
                  <a:pt x="198" y="50"/>
                  <a:pt x="187" y="47"/>
                  <a:pt x="205" y="68"/>
                </a:cubicBezTo>
                <a:cubicBezTo>
                  <a:pt x="225" y="62"/>
                  <a:pt x="217" y="55"/>
                  <a:pt x="231" y="48"/>
                </a:cubicBezTo>
                <a:cubicBezTo>
                  <a:pt x="237" y="45"/>
                  <a:pt x="250" y="42"/>
                  <a:pt x="250" y="42"/>
                </a:cubicBezTo>
                <a:cubicBezTo>
                  <a:pt x="260" y="43"/>
                  <a:pt x="279" y="45"/>
                  <a:pt x="279" y="4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69" name="Freeform 2008"/>
          <p:cNvSpPr>
            <a:spLocks/>
          </p:cNvSpPr>
          <p:nvPr/>
        </p:nvSpPr>
        <p:spPr bwMode="auto">
          <a:xfrm>
            <a:off x="5608242" y="3048001"/>
            <a:ext cx="366315" cy="220663"/>
          </a:xfrm>
          <a:custGeom>
            <a:avLst/>
            <a:gdLst>
              <a:gd name="T0" fmla="*/ 0 w 297"/>
              <a:gd name="T1" fmla="*/ 2147483647 h 224"/>
              <a:gd name="T2" fmla="*/ 2147483647 w 297"/>
              <a:gd name="T3" fmla="*/ 2147483647 h 224"/>
              <a:gd name="T4" fmla="*/ 2147483647 w 297"/>
              <a:gd name="T5" fmla="*/ 2147483647 h 224"/>
              <a:gd name="T6" fmla="*/ 2147483647 w 297"/>
              <a:gd name="T7" fmla="*/ 2147483647 h 224"/>
              <a:gd name="T8" fmla="*/ 2147483647 w 297"/>
              <a:gd name="T9" fmla="*/ 2147483647 h 224"/>
              <a:gd name="T10" fmla="*/ 2147483647 w 297"/>
              <a:gd name="T11" fmla="*/ 2147483647 h 224"/>
              <a:gd name="T12" fmla="*/ 2147483647 w 297"/>
              <a:gd name="T13" fmla="*/ 2147483647 h 224"/>
              <a:gd name="T14" fmla="*/ 2147483647 w 297"/>
              <a:gd name="T15" fmla="*/ 2147483647 h 224"/>
              <a:gd name="T16" fmla="*/ 2147483647 w 297"/>
              <a:gd name="T17" fmla="*/ 2147483647 h 224"/>
              <a:gd name="T18" fmla="*/ 2147483647 w 297"/>
              <a:gd name="T19" fmla="*/ 2147483647 h 224"/>
              <a:gd name="T20" fmla="*/ 2147483647 w 297"/>
              <a:gd name="T21" fmla="*/ 0 h 2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7"/>
              <a:gd name="T34" fmla="*/ 0 h 224"/>
              <a:gd name="T35" fmla="*/ 297 w 297"/>
              <a:gd name="T36" fmla="*/ 224 h 2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7" h="224">
                <a:moveTo>
                  <a:pt x="0" y="224"/>
                </a:moveTo>
                <a:cubicBezTo>
                  <a:pt x="8" y="215"/>
                  <a:pt x="14" y="215"/>
                  <a:pt x="25" y="211"/>
                </a:cubicBezTo>
                <a:cubicBezTo>
                  <a:pt x="36" y="202"/>
                  <a:pt x="47" y="199"/>
                  <a:pt x="60" y="195"/>
                </a:cubicBezTo>
                <a:cubicBezTo>
                  <a:pt x="74" y="183"/>
                  <a:pt x="107" y="156"/>
                  <a:pt x="124" y="150"/>
                </a:cubicBezTo>
                <a:cubicBezTo>
                  <a:pt x="138" y="138"/>
                  <a:pt x="145" y="120"/>
                  <a:pt x="163" y="115"/>
                </a:cubicBezTo>
                <a:cubicBezTo>
                  <a:pt x="175" y="119"/>
                  <a:pt x="183" y="126"/>
                  <a:pt x="192" y="134"/>
                </a:cubicBezTo>
                <a:cubicBezTo>
                  <a:pt x="213" y="132"/>
                  <a:pt x="230" y="138"/>
                  <a:pt x="236" y="118"/>
                </a:cubicBezTo>
                <a:cubicBezTo>
                  <a:pt x="233" y="83"/>
                  <a:pt x="240" y="83"/>
                  <a:pt x="214" y="73"/>
                </a:cubicBezTo>
                <a:cubicBezTo>
                  <a:pt x="221" y="45"/>
                  <a:pt x="233" y="45"/>
                  <a:pt x="262" y="41"/>
                </a:cubicBezTo>
                <a:cubicBezTo>
                  <a:pt x="276" y="37"/>
                  <a:pt x="280" y="25"/>
                  <a:pt x="291" y="16"/>
                </a:cubicBezTo>
                <a:cubicBezTo>
                  <a:pt x="295" y="4"/>
                  <a:pt x="292" y="9"/>
                  <a:pt x="297"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0" name="Freeform 2009"/>
          <p:cNvSpPr>
            <a:spLocks/>
          </p:cNvSpPr>
          <p:nvPr/>
        </p:nvSpPr>
        <p:spPr bwMode="auto">
          <a:xfrm>
            <a:off x="4901406" y="3208339"/>
            <a:ext cx="228733" cy="173037"/>
          </a:xfrm>
          <a:custGeom>
            <a:avLst/>
            <a:gdLst>
              <a:gd name="T0" fmla="*/ 2147483647 w 186"/>
              <a:gd name="T1" fmla="*/ 0 h 176"/>
              <a:gd name="T2" fmla="*/ 2147483647 w 186"/>
              <a:gd name="T3" fmla="*/ 2147483647 h 176"/>
              <a:gd name="T4" fmla="*/ 2147483647 w 186"/>
              <a:gd name="T5" fmla="*/ 2147483647 h 176"/>
              <a:gd name="T6" fmla="*/ 2147483647 w 186"/>
              <a:gd name="T7" fmla="*/ 2147483647 h 176"/>
              <a:gd name="T8" fmla="*/ 0 w 186"/>
              <a:gd name="T9" fmla="*/ 2147483647 h 176"/>
              <a:gd name="T10" fmla="*/ 0 60000 65536"/>
              <a:gd name="T11" fmla="*/ 0 60000 65536"/>
              <a:gd name="T12" fmla="*/ 0 60000 65536"/>
              <a:gd name="T13" fmla="*/ 0 60000 65536"/>
              <a:gd name="T14" fmla="*/ 0 60000 65536"/>
              <a:gd name="T15" fmla="*/ 0 w 186"/>
              <a:gd name="T16" fmla="*/ 0 h 176"/>
              <a:gd name="T17" fmla="*/ 186 w 186"/>
              <a:gd name="T18" fmla="*/ 176 h 176"/>
            </a:gdLst>
            <a:ahLst/>
            <a:cxnLst>
              <a:cxn ang="T10">
                <a:pos x="T0" y="T1"/>
              </a:cxn>
              <a:cxn ang="T11">
                <a:pos x="T2" y="T3"/>
              </a:cxn>
              <a:cxn ang="T12">
                <a:pos x="T4" y="T5"/>
              </a:cxn>
              <a:cxn ang="T13">
                <a:pos x="T6" y="T7"/>
              </a:cxn>
              <a:cxn ang="T14">
                <a:pos x="T8" y="T9"/>
              </a:cxn>
            </a:cxnLst>
            <a:rect l="T15" t="T16" r="T17" b="T18"/>
            <a:pathLst>
              <a:path w="186" h="176">
                <a:moveTo>
                  <a:pt x="186" y="0"/>
                </a:moveTo>
                <a:cubicBezTo>
                  <a:pt x="182" y="11"/>
                  <a:pt x="168" y="22"/>
                  <a:pt x="157" y="25"/>
                </a:cubicBezTo>
                <a:cubicBezTo>
                  <a:pt x="147" y="37"/>
                  <a:pt x="127" y="43"/>
                  <a:pt x="112" y="48"/>
                </a:cubicBezTo>
                <a:cubicBezTo>
                  <a:pt x="105" y="68"/>
                  <a:pt x="91" y="108"/>
                  <a:pt x="71" y="115"/>
                </a:cubicBezTo>
                <a:cubicBezTo>
                  <a:pt x="43" y="139"/>
                  <a:pt x="51" y="176"/>
                  <a:pt x="0" y="17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1" name="Freeform 2010"/>
          <p:cNvSpPr>
            <a:spLocks/>
          </p:cNvSpPr>
          <p:nvPr/>
        </p:nvSpPr>
        <p:spPr bwMode="auto">
          <a:xfrm>
            <a:off x="5339954" y="3321050"/>
            <a:ext cx="316442" cy="196850"/>
          </a:xfrm>
          <a:custGeom>
            <a:avLst/>
            <a:gdLst>
              <a:gd name="T0" fmla="*/ 0 w 256"/>
              <a:gd name="T1" fmla="*/ 0 h 198"/>
              <a:gd name="T2" fmla="*/ 2147483647 w 256"/>
              <a:gd name="T3" fmla="*/ 2147483647 h 198"/>
              <a:gd name="T4" fmla="*/ 2147483647 w 256"/>
              <a:gd name="T5" fmla="*/ 2147483647 h 198"/>
              <a:gd name="T6" fmla="*/ 2147483647 w 256"/>
              <a:gd name="T7" fmla="*/ 2147483647 h 198"/>
              <a:gd name="T8" fmla="*/ 2147483647 w 256"/>
              <a:gd name="T9" fmla="*/ 2147483647 h 198"/>
              <a:gd name="T10" fmla="*/ 2147483647 w 256"/>
              <a:gd name="T11" fmla="*/ 2147483647 h 198"/>
              <a:gd name="T12" fmla="*/ 2147483647 w 256"/>
              <a:gd name="T13" fmla="*/ 2147483647 h 198"/>
              <a:gd name="T14" fmla="*/ 2147483647 w 256"/>
              <a:gd name="T15" fmla="*/ 2147483647 h 198"/>
              <a:gd name="T16" fmla="*/ 2147483647 w 256"/>
              <a:gd name="T17" fmla="*/ 2147483647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6"/>
              <a:gd name="T28" fmla="*/ 0 h 198"/>
              <a:gd name="T29" fmla="*/ 256 w 256"/>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6" h="198">
                <a:moveTo>
                  <a:pt x="0" y="0"/>
                </a:moveTo>
                <a:cubicBezTo>
                  <a:pt x="10" y="3"/>
                  <a:pt x="50" y="45"/>
                  <a:pt x="60" y="48"/>
                </a:cubicBezTo>
                <a:cubicBezTo>
                  <a:pt x="85" y="69"/>
                  <a:pt x="85" y="64"/>
                  <a:pt x="128" y="67"/>
                </a:cubicBezTo>
                <a:cubicBezTo>
                  <a:pt x="134" y="85"/>
                  <a:pt x="132" y="91"/>
                  <a:pt x="150" y="96"/>
                </a:cubicBezTo>
                <a:cubicBezTo>
                  <a:pt x="157" y="106"/>
                  <a:pt x="170" y="117"/>
                  <a:pt x="182" y="121"/>
                </a:cubicBezTo>
                <a:cubicBezTo>
                  <a:pt x="192" y="133"/>
                  <a:pt x="202" y="145"/>
                  <a:pt x="217" y="150"/>
                </a:cubicBezTo>
                <a:cubicBezTo>
                  <a:pt x="227" y="160"/>
                  <a:pt x="235" y="171"/>
                  <a:pt x="243" y="182"/>
                </a:cubicBezTo>
                <a:cubicBezTo>
                  <a:pt x="244" y="185"/>
                  <a:pt x="244" y="189"/>
                  <a:pt x="246" y="192"/>
                </a:cubicBezTo>
                <a:cubicBezTo>
                  <a:pt x="248" y="195"/>
                  <a:pt x="254" y="195"/>
                  <a:pt x="256" y="19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2" name="Freeform 2011"/>
          <p:cNvSpPr>
            <a:spLocks/>
          </p:cNvSpPr>
          <p:nvPr/>
        </p:nvSpPr>
        <p:spPr bwMode="auto">
          <a:xfrm>
            <a:off x="5133579" y="3321051"/>
            <a:ext cx="283765" cy="303213"/>
          </a:xfrm>
          <a:custGeom>
            <a:avLst/>
            <a:gdLst>
              <a:gd name="T0" fmla="*/ 0 w 231"/>
              <a:gd name="T1" fmla="*/ 0 h 307"/>
              <a:gd name="T2" fmla="*/ 2147483647 w 231"/>
              <a:gd name="T3" fmla="*/ 2147483647 h 307"/>
              <a:gd name="T4" fmla="*/ 2147483647 w 231"/>
              <a:gd name="T5" fmla="*/ 2147483647 h 307"/>
              <a:gd name="T6" fmla="*/ 2147483647 w 231"/>
              <a:gd name="T7" fmla="*/ 2147483647 h 307"/>
              <a:gd name="T8" fmla="*/ 2147483647 w 231"/>
              <a:gd name="T9" fmla="*/ 2147483647 h 307"/>
              <a:gd name="T10" fmla="*/ 2147483647 w 231"/>
              <a:gd name="T11" fmla="*/ 2147483647 h 307"/>
              <a:gd name="T12" fmla="*/ 2147483647 w 231"/>
              <a:gd name="T13" fmla="*/ 2147483647 h 307"/>
              <a:gd name="T14" fmla="*/ 2147483647 w 231"/>
              <a:gd name="T15" fmla="*/ 2147483647 h 307"/>
              <a:gd name="T16" fmla="*/ 2147483647 w 231"/>
              <a:gd name="T17" fmla="*/ 2147483647 h 307"/>
              <a:gd name="T18" fmla="*/ 2147483647 w 231"/>
              <a:gd name="T19" fmla="*/ 2147483647 h 3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1"/>
              <a:gd name="T31" fmla="*/ 0 h 307"/>
              <a:gd name="T32" fmla="*/ 231 w 231"/>
              <a:gd name="T33" fmla="*/ 307 h 3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1" h="307">
                <a:moveTo>
                  <a:pt x="0" y="0"/>
                </a:moveTo>
                <a:cubicBezTo>
                  <a:pt x="21" y="21"/>
                  <a:pt x="28" y="79"/>
                  <a:pt x="61" y="89"/>
                </a:cubicBezTo>
                <a:cubicBezTo>
                  <a:pt x="76" y="101"/>
                  <a:pt x="100" y="106"/>
                  <a:pt x="118" y="112"/>
                </a:cubicBezTo>
                <a:cubicBezTo>
                  <a:pt x="127" y="120"/>
                  <a:pt x="130" y="125"/>
                  <a:pt x="141" y="128"/>
                </a:cubicBezTo>
                <a:cubicBezTo>
                  <a:pt x="160" y="141"/>
                  <a:pt x="163" y="140"/>
                  <a:pt x="186" y="147"/>
                </a:cubicBezTo>
                <a:cubicBezTo>
                  <a:pt x="193" y="170"/>
                  <a:pt x="184" y="188"/>
                  <a:pt x="170" y="205"/>
                </a:cubicBezTo>
                <a:cubicBezTo>
                  <a:pt x="174" y="227"/>
                  <a:pt x="175" y="218"/>
                  <a:pt x="189" y="230"/>
                </a:cubicBezTo>
                <a:cubicBezTo>
                  <a:pt x="196" y="253"/>
                  <a:pt x="191" y="244"/>
                  <a:pt x="202" y="259"/>
                </a:cubicBezTo>
                <a:cubicBezTo>
                  <a:pt x="209" y="281"/>
                  <a:pt x="206" y="272"/>
                  <a:pt x="211" y="288"/>
                </a:cubicBezTo>
                <a:cubicBezTo>
                  <a:pt x="207" y="294"/>
                  <a:pt x="231" y="301"/>
                  <a:pt x="227" y="30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3" name="Freeform 2012"/>
          <p:cNvSpPr>
            <a:spLocks/>
          </p:cNvSpPr>
          <p:nvPr/>
        </p:nvSpPr>
        <p:spPr bwMode="auto">
          <a:xfrm>
            <a:off x="5002875" y="3344864"/>
            <a:ext cx="182298" cy="255587"/>
          </a:xfrm>
          <a:custGeom>
            <a:avLst/>
            <a:gdLst>
              <a:gd name="T0" fmla="*/ 0 w 148"/>
              <a:gd name="T1" fmla="*/ 0 h 261"/>
              <a:gd name="T2" fmla="*/ 2147483647 w 148"/>
              <a:gd name="T3" fmla="*/ 2147483647 h 261"/>
              <a:gd name="T4" fmla="*/ 2147483647 w 148"/>
              <a:gd name="T5" fmla="*/ 2147483647 h 261"/>
              <a:gd name="T6" fmla="*/ 2147483647 w 148"/>
              <a:gd name="T7" fmla="*/ 2147483647 h 261"/>
              <a:gd name="T8" fmla="*/ 2147483647 w 148"/>
              <a:gd name="T9" fmla="*/ 2147483647 h 261"/>
              <a:gd name="T10" fmla="*/ 2147483647 w 148"/>
              <a:gd name="T11" fmla="*/ 2147483647 h 261"/>
              <a:gd name="T12" fmla="*/ 2147483647 w 148"/>
              <a:gd name="T13" fmla="*/ 2147483647 h 261"/>
              <a:gd name="T14" fmla="*/ 0 60000 65536"/>
              <a:gd name="T15" fmla="*/ 0 60000 65536"/>
              <a:gd name="T16" fmla="*/ 0 60000 65536"/>
              <a:gd name="T17" fmla="*/ 0 60000 65536"/>
              <a:gd name="T18" fmla="*/ 0 60000 65536"/>
              <a:gd name="T19" fmla="*/ 0 60000 65536"/>
              <a:gd name="T20" fmla="*/ 0 60000 65536"/>
              <a:gd name="T21" fmla="*/ 0 w 148"/>
              <a:gd name="T22" fmla="*/ 0 h 261"/>
              <a:gd name="T23" fmla="*/ 148 w 148"/>
              <a:gd name="T24" fmla="*/ 261 h 2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261">
                <a:moveTo>
                  <a:pt x="0" y="0"/>
                </a:moveTo>
                <a:cubicBezTo>
                  <a:pt x="3" y="20"/>
                  <a:pt x="28" y="62"/>
                  <a:pt x="48" y="55"/>
                </a:cubicBezTo>
                <a:cubicBezTo>
                  <a:pt x="64" y="57"/>
                  <a:pt x="72" y="57"/>
                  <a:pt x="84" y="67"/>
                </a:cubicBezTo>
                <a:cubicBezTo>
                  <a:pt x="95" y="103"/>
                  <a:pt x="111" y="137"/>
                  <a:pt x="122" y="173"/>
                </a:cubicBezTo>
                <a:cubicBezTo>
                  <a:pt x="127" y="261"/>
                  <a:pt x="115" y="204"/>
                  <a:pt x="141" y="234"/>
                </a:cubicBezTo>
                <a:cubicBezTo>
                  <a:pt x="142" y="237"/>
                  <a:pt x="143" y="240"/>
                  <a:pt x="144" y="243"/>
                </a:cubicBezTo>
                <a:cubicBezTo>
                  <a:pt x="145" y="246"/>
                  <a:pt x="147" y="250"/>
                  <a:pt x="148" y="25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4" name="Freeform 2013"/>
          <p:cNvSpPr>
            <a:spLocks/>
          </p:cNvSpPr>
          <p:nvPr/>
        </p:nvSpPr>
        <p:spPr bwMode="auto">
          <a:xfrm>
            <a:off x="4597004" y="3408364"/>
            <a:ext cx="187457" cy="471487"/>
          </a:xfrm>
          <a:custGeom>
            <a:avLst/>
            <a:gdLst>
              <a:gd name="T0" fmla="*/ 2147483647 w 154"/>
              <a:gd name="T1" fmla="*/ 0 h 477"/>
              <a:gd name="T2" fmla="*/ 2147483647 w 154"/>
              <a:gd name="T3" fmla="*/ 2147483647 h 477"/>
              <a:gd name="T4" fmla="*/ 2147483647 w 154"/>
              <a:gd name="T5" fmla="*/ 2147483647 h 477"/>
              <a:gd name="T6" fmla="*/ 2147483647 w 154"/>
              <a:gd name="T7" fmla="*/ 2147483647 h 477"/>
              <a:gd name="T8" fmla="*/ 2147483647 w 154"/>
              <a:gd name="T9" fmla="*/ 2147483647 h 477"/>
              <a:gd name="T10" fmla="*/ 2147483647 w 154"/>
              <a:gd name="T11" fmla="*/ 2147483647 h 477"/>
              <a:gd name="T12" fmla="*/ 2147483647 w 154"/>
              <a:gd name="T13" fmla="*/ 2147483647 h 477"/>
              <a:gd name="T14" fmla="*/ 2147483647 w 154"/>
              <a:gd name="T15" fmla="*/ 2147483647 h 477"/>
              <a:gd name="T16" fmla="*/ 2147483647 w 154"/>
              <a:gd name="T17" fmla="*/ 2147483647 h 477"/>
              <a:gd name="T18" fmla="*/ 2147483647 w 154"/>
              <a:gd name="T19" fmla="*/ 2147483647 h 477"/>
              <a:gd name="T20" fmla="*/ 2147483647 w 154"/>
              <a:gd name="T21" fmla="*/ 2147483647 h 477"/>
              <a:gd name="T22" fmla="*/ 2147483647 w 154"/>
              <a:gd name="T23" fmla="*/ 2147483647 h 477"/>
              <a:gd name="T24" fmla="*/ 2147483647 w 154"/>
              <a:gd name="T25" fmla="*/ 2147483647 h 477"/>
              <a:gd name="T26" fmla="*/ 2147483647 w 154"/>
              <a:gd name="T27" fmla="*/ 2147483647 h 477"/>
              <a:gd name="T28" fmla="*/ 0 w 154"/>
              <a:gd name="T29" fmla="*/ 2147483647 h 477"/>
              <a:gd name="T30" fmla="*/ 2147483647 w 154"/>
              <a:gd name="T31" fmla="*/ 2147483647 h 477"/>
              <a:gd name="T32" fmla="*/ 2147483647 w 154"/>
              <a:gd name="T33" fmla="*/ 2147483647 h 477"/>
              <a:gd name="T34" fmla="*/ 2147483647 w 154"/>
              <a:gd name="T35" fmla="*/ 2147483647 h 477"/>
              <a:gd name="T36" fmla="*/ 2147483647 w 154"/>
              <a:gd name="T37" fmla="*/ 2147483647 h 477"/>
              <a:gd name="T38" fmla="*/ 2147483647 w 154"/>
              <a:gd name="T39" fmla="*/ 2147483647 h 477"/>
              <a:gd name="T40" fmla="*/ 2147483647 w 154"/>
              <a:gd name="T41" fmla="*/ 2147483647 h 4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4"/>
              <a:gd name="T64" fmla="*/ 0 h 477"/>
              <a:gd name="T65" fmla="*/ 154 w 154"/>
              <a:gd name="T66" fmla="*/ 477 h 4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4" h="477">
                <a:moveTo>
                  <a:pt x="45" y="0"/>
                </a:moveTo>
                <a:cubicBezTo>
                  <a:pt x="65" y="20"/>
                  <a:pt x="61" y="83"/>
                  <a:pt x="93" y="94"/>
                </a:cubicBezTo>
                <a:cubicBezTo>
                  <a:pt x="99" y="99"/>
                  <a:pt x="97" y="113"/>
                  <a:pt x="102" y="120"/>
                </a:cubicBezTo>
                <a:cubicBezTo>
                  <a:pt x="107" y="126"/>
                  <a:pt x="115" y="139"/>
                  <a:pt x="115" y="139"/>
                </a:cubicBezTo>
                <a:cubicBezTo>
                  <a:pt x="114" y="144"/>
                  <a:pt x="113" y="162"/>
                  <a:pt x="108" y="168"/>
                </a:cubicBezTo>
                <a:cubicBezTo>
                  <a:pt x="103" y="174"/>
                  <a:pt x="92" y="184"/>
                  <a:pt x="92" y="184"/>
                </a:cubicBezTo>
                <a:cubicBezTo>
                  <a:pt x="88" y="196"/>
                  <a:pt x="85" y="201"/>
                  <a:pt x="89" y="213"/>
                </a:cubicBezTo>
                <a:cubicBezTo>
                  <a:pt x="84" y="234"/>
                  <a:pt x="86" y="261"/>
                  <a:pt x="67" y="273"/>
                </a:cubicBezTo>
                <a:cubicBezTo>
                  <a:pt x="66" y="278"/>
                  <a:pt x="60" y="288"/>
                  <a:pt x="67" y="293"/>
                </a:cubicBezTo>
                <a:cubicBezTo>
                  <a:pt x="72" y="297"/>
                  <a:pt x="86" y="299"/>
                  <a:pt x="86" y="299"/>
                </a:cubicBezTo>
                <a:cubicBezTo>
                  <a:pt x="87" y="302"/>
                  <a:pt x="90" y="306"/>
                  <a:pt x="89" y="309"/>
                </a:cubicBezTo>
                <a:cubicBezTo>
                  <a:pt x="89" y="310"/>
                  <a:pt x="68" y="320"/>
                  <a:pt x="64" y="321"/>
                </a:cubicBezTo>
                <a:cubicBezTo>
                  <a:pt x="53" y="332"/>
                  <a:pt x="35" y="335"/>
                  <a:pt x="25" y="347"/>
                </a:cubicBezTo>
                <a:cubicBezTo>
                  <a:pt x="21" y="352"/>
                  <a:pt x="16" y="358"/>
                  <a:pt x="12" y="363"/>
                </a:cubicBezTo>
                <a:cubicBezTo>
                  <a:pt x="7" y="369"/>
                  <a:pt x="0" y="382"/>
                  <a:pt x="0" y="382"/>
                </a:cubicBezTo>
                <a:cubicBezTo>
                  <a:pt x="7" y="411"/>
                  <a:pt x="3" y="400"/>
                  <a:pt x="9" y="417"/>
                </a:cubicBezTo>
                <a:cubicBezTo>
                  <a:pt x="8" y="426"/>
                  <a:pt x="20" y="429"/>
                  <a:pt x="18" y="438"/>
                </a:cubicBezTo>
                <a:cubicBezTo>
                  <a:pt x="17" y="445"/>
                  <a:pt x="46" y="441"/>
                  <a:pt x="46" y="441"/>
                </a:cubicBezTo>
                <a:cubicBezTo>
                  <a:pt x="54" y="450"/>
                  <a:pt x="70" y="473"/>
                  <a:pt x="82" y="477"/>
                </a:cubicBezTo>
                <a:cubicBezTo>
                  <a:pt x="95" y="477"/>
                  <a:pt x="112" y="469"/>
                  <a:pt x="124" y="463"/>
                </a:cubicBezTo>
                <a:cubicBezTo>
                  <a:pt x="136" y="457"/>
                  <a:pt x="148" y="443"/>
                  <a:pt x="154" y="43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5" name="Freeform 2014"/>
          <p:cNvSpPr>
            <a:spLocks/>
          </p:cNvSpPr>
          <p:nvPr/>
        </p:nvSpPr>
        <p:spPr bwMode="auto">
          <a:xfrm>
            <a:off x="4743185" y="3541714"/>
            <a:ext cx="345679" cy="53975"/>
          </a:xfrm>
          <a:custGeom>
            <a:avLst/>
            <a:gdLst>
              <a:gd name="T0" fmla="*/ 0 w 284"/>
              <a:gd name="T1" fmla="*/ 2147483647 h 55"/>
              <a:gd name="T2" fmla="*/ 2147483647 w 284"/>
              <a:gd name="T3" fmla="*/ 2147483647 h 55"/>
              <a:gd name="T4" fmla="*/ 2147483647 w 284"/>
              <a:gd name="T5" fmla="*/ 2147483647 h 55"/>
              <a:gd name="T6" fmla="*/ 2147483647 w 284"/>
              <a:gd name="T7" fmla="*/ 2147483647 h 55"/>
              <a:gd name="T8" fmla="*/ 2147483647 w 284"/>
              <a:gd name="T9" fmla="*/ 2147483647 h 55"/>
              <a:gd name="T10" fmla="*/ 2147483647 w 284"/>
              <a:gd name="T11" fmla="*/ 2147483647 h 55"/>
              <a:gd name="T12" fmla="*/ 2147483647 w 284"/>
              <a:gd name="T13" fmla="*/ 2147483647 h 55"/>
              <a:gd name="T14" fmla="*/ 2147483647 w 284"/>
              <a:gd name="T15" fmla="*/ 2147483647 h 55"/>
              <a:gd name="T16" fmla="*/ 2147483647 w 284"/>
              <a:gd name="T17" fmla="*/ 2147483647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4"/>
              <a:gd name="T28" fmla="*/ 0 h 55"/>
              <a:gd name="T29" fmla="*/ 284 w 28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4" h="55">
                <a:moveTo>
                  <a:pt x="0" y="7"/>
                </a:moveTo>
                <a:cubicBezTo>
                  <a:pt x="18" y="1"/>
                  <a:pt x="26" y="1"/>
                  <a:pt x="45" y="7"/>
                </a:cubicBezTo>
                <a:cubicBezTo>
                  <a:pt x="55" y="16"/>
                  <a:pt x="49" y="25"/>
                  <a:pt x="64" y="20"/>
                </a:cubicBezTo>
                <a:cubicBezTo>
                  <a:pt x="76" y="8"/>
                  <a:pt x="68" y="14"/>
                  <a:pt x="90" y="7"/>
                </a:cubicBezTo>
                <a:cubicBezTo>
                  <a:pt x="93" y="6"/>
                  <a:pt x="100" y="4"/>
                  <a:pt x="100" y="4"/>
                </a:cubicBezTo>
                <a:cubicBezTo>
                  <a:pt x="109" y="10"/>
                  <a:pt x="115" y="16"/>
                  <a:pt x="125" y="20"/>
                </a:cubicBezTo>
                <a:cubicBezTo>
                  <a:pt x="152" y="16"/>
                  <a:pt x="175" y="10"/>
                  <a:pt x="202" y="7"/>
                </a:cubicBezTo>
                <a:cubicBezTo>
                  <a:pt x="227" y="1"/>
                  <a:pt x="231" y="0"/>
                  <a:pt x="260" y="4"/>
                </a:cubicBezTo>
                <a:cubicBezTo>
                  <a:pt x="264" y="42"/>
                  <a:pt x="279" y="45"/>
                  <a:pt x="284" y="5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6" name="Freeform 2015"/>
          <p:cNvSpPr>
            <a:spLocks/>
          </p:cNvSpPr>
          <p:nvPr/>
        </p:nvSpPr>
        <p:spPr bwMode="auto">
          <a:xfrm>
            <a:off x="4660635" y="3214689"/>
            <a:ext cx="240771" cy="173037"/>
          </a:xfrm>
          <a:custGeom>
            <a:avLst/>
            <a:gdLst>
              <a:gd name="T0" fmla="*/ 0 w 146"/>
              <a:gd name="T1" fmla="*/ 2147483647 h 132"/>
              <a:gd name="T2" fmla="*/ 2147483647 w 146"/>
              <a:gd name="T3" fmla="*/ 2147483647 h 132"/>
              <a:gd name="T4" fmla="*/ 2147483647 w 146"/>
              <a:gd name="T5" fmla="*/ 0 h 132"/>
              <a:gd name="T6" fmla="*/ 2147483647 w 146"/>
              <a:gd name="T7" fmla="*/ 2147483647 h 132"/>
              <a:gd name="T8" fmla="*/ 2147483647 w 146"/>
              <a:gd name="T9" fmla="*/ 2147483647 h 132"/>
              <a:gd name="T10" fmla="*/ 2147483647 w 146"/>
              <a:gd name="T11" fmla="*/ 2147483647 h 132"/>
              <a:gd name="T12" fmla="*/ 2147483647 w 146"/>
              <a:gd name="T13" fmla="*/ 2147483647 h 132"/>
              <a:gd name="T14" fmla="*/ 2147483647 w 146"/>
              <a:gd name="T15" fmla="*/ 2147483647 h 132"/>
              <a:gd name="T16" fmla="*/ 0 60000 65536"/>
              <a:gd name="T17" fmla="*/ 0 60000 65536"/>
              <a:gd name="T18" fmla="*/ 0 60000 65536"/>
              <a:gd name="T19" fmla="*/ 0 60000 65536"/>
              <a:gd name="T20" fmla="*/ 0 60000 65536"/>
              <a:gd name="T21" fmla="*/ 0 60000 65536"/>
              <a:gd name="T22" fmla="*/ 0 60000 65536"/>
              <a:gd name="T23" fmla="*/ 0 60000 65536"/>
              <a:gd name="T24" fmla="*/ 0 w 146"/>
              <a:gd name="T25" fmla="*/ 0 h 132"/>
              <a:gd name="T26" fmla="*/ 146 w 146"/>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6" h="132">
                <a:moveTo>
                  <a:pt x="0" y="108"/>
                </a:moveTo>
                <a:cubicBezTo>
                  <a:pt x="11" y="101"/>
                  <a:pt x="7" y="72"/>
                  <a:pt x="17" y="67"/>
                </a:cubicBezTo>
                <a:cubicBezTo>
                  <a:pt x="23" y="64"/>
                  <a:pt x="53" y="3"/>
                  <a:pt x="60" y="0"/>
                </a:cubicBezTo>
                <a:cubicBezTo>
                  <a:pt x="87" y="8"/>
                  <a:pt x="65" y="38"/>
                  <a:pt x="99" y="40"/>
                </a:cubicBezTo>
                <a:cubicBezTo>
                  <a:pt x="115" y="46"/>
                  <a:pt x="84" y="81"/>
                  <a:pt x="100" y="85"/>
                </a:cubicBezTo>
                <a:cubicBezTo>
                  <a:pt x="118" y="101"/>
                  <a:pt x="92" y="79"/>
                  <a:pt x="112" y="92"/>
                </a:cubicBezTo>
                <a:cubicBezTo>
                  <a:pt x="124" y="99"/>
                  <a:pt x="118" y="119"/>
                  <a:pt x="133" y="124"/>
                </a:cubicBezTo>
                <a:cubicBezTo>
                  <a:pt x="136" y="132"/>
                  <a:pt x="141" y="123"/>
                  <a:pt x="146" y="12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7" name="Freeform 2016"/>
          <p:cNvSpPr>
            <a:spLocks/>
          </p:cNvSpPr>
          <p:nvPr/>
        </p:nvSpPr>
        <p:spPr bwMode="auto">
          <a:xfrm>
            <a:off x="4282281" y="3313114"/>
            <a:ext cx="185738" cy="193675"/>
          </a:xfrm>
          <a:custGeom>
            <a:avLst/>
            <a:gdLst>
              <a:gd name="T0" fmla="*/ 2147483647 w 154"/>
              <a:gd name="T1" fmla="*/ 2147483647 h 196"/>
              <a:gd name="T2" fmla="*/ 2147483647 w 154"/>
              <a:gd name="T3" fmla="*/ 2147483647 h 196"/>
              <a:gd name="T4" fmla="*/ 2147483647 w 154"/>
              <a:gd name="T5" fmla="*/ 2147483647 h 196"/>
              <a:gd name="T6" fmla="*/ 2147483647 w 154"/>
              <a:gd name="T7" fmla="*/ 2147483647 h 196"/>
              <a:gd name="T8" fmla="*/ 2147483647 w 154"/>
              <a:gd name="T9" fmla="*/ 2147483647 h 196"/>
              <a:gd name="T10" fmla="*/ 2147483647 w 154"/>
              <a:gd name="T11" fmla="*/ 2147483647 h 196"/>
              <a:gd name="T12" fmla="*/ 2147483647 w 154"/>
              <a:gd name="T13" fmla="*/ 2147483647 h 196"/>
              <a:gd name="T14" fmla="*/ 2147483647 w 154"/>
              <a:gd name="T15" fmla="*/ 2147483647 h 196"/>
              <a:gd name="T16" fmla="*/ 0 w 154"/>
              <a:gd name="T17" fmla="*/ 2147483647 h 1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196"/>
              <a:gd name="T29" fmla="*/ 154 w 154"/>
              <a:gd name="T30" fmla="*/ 196 h 1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196">
                <a:moveTo>
                  <a:pt x="57" y="196"/>
                </a:moveTo>
                <a:cubicBezTo>
                  <a:pt x="60" y="181"/>
                  <a:pt x="62" y="178"/>
                  <a:pt x="76" y="173"/>
                </a:cubicBezTo>
                <a:cubicBezTo>
                  <a:pt x="80" y="161"/>
                  <a:pt x="71" y="150"/>
                  <a:pt x="79" y="138"/>
                </a:cubicBezTo>
                <a:cubicBezTo>
                  <a:pt x="79" y="138"/>
                  <a:pt x="105" y="114"/>
                  <a:pt x="108" y="112"/>
                </a:cubicBezTo>
                <a:cubicBezTo>
                  <a:pt x="117" y="107"/>
                  <a:pt x="137" y="103"/>
                  <a:pt x="137" y="103"/>
                </a:cubicBezTo>
                <a:cubicBezTo>
                  <a:pt x="150" y="88"/>
                  <a:pt x="136" y="54"/>
                  <a:pt x="151" y="41"/>
                </a:cubicBezTo>
                <a:cubicBezTo>
                  <a:pt x="154" y="32"/>
                  <a:pt x="130" y="19"/>
                  <a:pt x="136" y="11"/>
                </a:cubicBezTo>
                <a:cubicBezTo>
                  <a:pt x="122" y="5"/>
                  <a:pt x="83" y="2"/>
                  <a:pt x="64" y="1"/>
                </a:cubicBezTo>
                <a:cubicBezTo>
                  <a:pt x="41" y="0"/>
                  <a:pt x="13" y="4"/>
                  <a:pt x="0" y="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8" name="Freeform 2017"/>
          <p:cNvSpPr>
            <a:spLocks/>
          </p:cNvSpPr>
          <p:nvPr/>
        </p:nvSpPr>
        <p:spPr bwMode="auto">
          <a:xfrm>
            <a:off x="4222090" y="3559176"/>
            <a:ext cx="70511" cy="265113"/>
          </a:xfrm>
          <a:custGeom>
            <a:avLst/>
            <a:gdLst>
              <a:gd name="T0" fmla="*/ 0 w 56"/>
              <a:gd name="T1" fmla="*/ 0 h 270"/>
              <a:gd name="T2" fmla="*/ 2147483647 w 56"/>
              <a:gd name="T3" fmla="*/ 2147483647 h 270"/>
              <a:gd name="T4" fmla="*/ 2147483647 w 56"/>
              <a:gd name="T5" fmla="*/ 2147483647 h 270"/>
              <a:gd name="T6" fmla="*/ 2147483647 w 56"/>
              <a:gd name="T7" fmla="*/ 2147483647 h 270"/>
              <a:gd name="T8" fmla="*/ 2147483647 w 56"/>
              <a:gd name="T9" fmla="*/ 2147483647 h 270"/>
              <a:gd name="T10" fmla="*/ 2147483647 w 56"/>
              <a:gd name="T11" fmla="*/ 2147483647 h 270"/>
              <a:gd name="T12" fmla="*/ 2147483647 w 56"/>
              <a:gd name="T13" fmla="*/ 2147483647 h 270"/>
              <a:gd name="T14" fmla="*/ 0 60000 65536"/>
              <a:gd name="T15" fmla="*/ 0 60000 65536"/>
              <a:gd name="T16" fmla="*/ 0 60000 65536"/>
              <a:gd name="T17" fmla="*/ 0 60000 65536"/>
              <a:gd name="T18" fmla="*/ 0 60000 65536"/>
              <a:gd name="T19" fmla="*/ 0 60000 65536"/>
              <a:gd name="T20" fmla="*/ 0 60000 65536"/>
              <a:gd name="T21" fmla="*/ 0 w 56"/>
              <a:gd name="T22" fmla="*/ 0 h 270"/>
              <a:gd name="T23" fmla="*/ 56 w 56"/>
              <a:gd name="T24" fmla="*/ 270 h 2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270">
                <a:moveTo>
                  <a:pt x="0" y="0"/>
                </a:moveTo>
                <a:cubicBezTo>
                  <a:pt x="9" y="10"/>
                  <a:pt x="15" y="6"/>
                  <a:pt x="19" y="20"/>
                </a:cubicBezTo>
                <a:cubicBezTo>
                  <a:pt x="9" y="35"/>
                  <a:pt x="16" y="47"/>
                  <a:pt x="29" y="58"/>
                </a:cubicBezTo>
                <a:cubicBezTo>
                  <a:pt x="33" y="71"/>
                  <a:pt x="37" y="84"/>
                  <a:pt x="42" y="96"/>
                </a:cubicBezTo>
                <a:cubicBezTo>
                  <a:pt x="44" y="126"/>
                  <a:pt x="48" y="146"/>
                  <a:pt x="54" y="173"/>
                </a:cubicBezTo>
                <a:cubicBezTo>
                  <a:pt x="52" y="200"/>
                  <a:pt x="56" y="239"/>
                  <a:pt x="35" y="260"/>
                </a:cubicBezTo>
                <a:cubicBezTo>
                  <a:pt x="32" y="270"/>
                  <a:pt x="35" y="269"/>
                  <a:pt x="29" y="26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79" name="Freeform 2018"/>
          <p:cNvSpPr>
            <a:spLocks/>
          </p:cNvSpPr>
          <p:nvPr/>
        </p:nvSpPr>
        <p:spPr bwMode="auto">
          <a:xfrm>
            <a:off x="4302919" y="3513139"/>
            <a:ext cx="247650" cy="274637"/>
          </a:xfrm>
          <a:custGeom>
            <a:avLst/>
            <a:gdLst>
              <a:gd name="T0" fmla="*/ 0 w 204"/>
              <a:gd name="T1" fmla="*/ 0 h 278"/>
              <a:gd name="T2" fmla="*/ 2147483647 w 204"/>
              <a:gd name="T3" fmla="*/ 2147483647 h 278"/>
              <a:gd name="T4" fmla="*/ 2147483647 w 204"/>
              <a:gd name="T5" fmla="*/ 2147483647 h 278"/>
              <a:gd name="T6" fmla="*/ 2147483647 w 204"/>
              <a:gd name="T7" fmla="*/ 2147483647 h 278"/>
              <a:gd name="T8" fmla="*/ 2147483647 w 204"/>
              <a:gd name="T9" fmla="*/ 2147483647 h 278"/>
              <a:gd name="T10" fmla="*/ 2147483647 w 204"/>
              <a:gd name="T11" fmla="*/ 2147483647 h 278"/>
              <a:gd name="T12" fmla="*/ 2147483647 w 204"/>
              <a:gd name="T13" fmla="*/ 2147483647 h 278"/>
              <a:gd name="T14" fmla="*/ 2147483647 w 204"/>
              <a:gd name="T15" fmla="*/ 2147483647 h 278"/>
              <a:gd name="T16" fmla="*/ 2147483647 w 204"/>
              <a:gd name="T17" fmla="*/ 2147483647 h 278"/>
              <a:gd name="T18" fmla="*/ 2147483647 w 204"/>
              <a:gd name="T19" fmla="*/ 2147483647 h 278"/>
              <a:gd name="T20" fmla="*/ 2147483647 w 204"/>
              <a:gd name="T21" fmla="*/ 2147483647 h 278"/>
              <a:gd name="T22" fmla="*/ 2147483647 w 204"/>
              <a:gd name="T23" fmla="*/ 2147483647 h 2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4"/>
              <a:gd name="T37" fmla="*/ 0 h 278"/>
              <a:gd name="T38" fmla="*/ 204 w 204"/>
              <a:gd name="T39" fmla="*/ 278 h 2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4" h="278">
                <a:moveTo>
                  <a:pt x="0" y="0"/>
                </a:moveTo>
                <a:cubicBezTo>
                  <a:pt x="3" y="17"/>
                  <a:pt x="4" y="27"/>
                  <a:pt x="13" y="41"/>
                </a:cubicBezTo>
                <a:cubicBezTo>
                  <a:pt x="16" y="52"/>
                  <a:pt x="21" y="55"/>
                  <a:pt x="29" y="64"/>
                </a:cubicBezTo>
                <a:cubicBezTo>
                  <a:pt x="33" y="76"/>
                  <a:pt x="34" y="82"/>
                  <a:pt x="45" y="89"/>
                </a:cubicBezTo>
                <a:cubicBezTo>
                  <a:pt x="53" y="100"/>
                  <a:pt x="64" y="111"/>
                  <a:pt x="77" y="115"/>
                </a:cubicBezTo>
                <a:cubicBezTo>
                  <a:pt x="90" y="111"/>
                  <a:pt x="99" y="114"/>
                  <a:pt x="112" y="118"/>
                </a:cubicBezTo>
                <a:cubicBezTo>
                  <a:pt x="120" y="139"/>
                  <a:pt x="112" y="126"/>
                  <a:pt x="148" y="131"/>
                </a:cubicBezTo>
                <a:cubicBezTo>
                  <a:pt x="159" y="133"/>
                  <a:pt x="180" y="137"/>
                  <a:pt x="180" y="137"/>
                </a:cubicBezTo>
                <a:cubicBezTo>
                  <a:pt x="185" y="155"/>
                  <a:pt x="190" y="162"/>
                  <a:pt x="176" y="176"/>
                </a:cubicBezTo>
                <a:cubicBezTo>
                  <a:pt x="180" y="193"/>
                  <a:pt x="186" y="202"/>
                  <a:pt x="199" y="214"/>
                </a:cubicBezTo>
                <a:cubicBezTo>
                  <a:pt x="204" y="240"/>
                  <a:pt x="199" y="251"/>
                  <a:pt x="183" y="269"/>
                </a:cubicBezTo>
                <a:cubicBezTo>
                  <a:pt x="182" y="272"/>
                  <a:pt x="180" y="278"/>
                  <a:pt x="180" y="27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0" name="Freeform 2019"/>
          <p:cNvSpPr>
            <a:spLocks/>
          </p:cNvSpPr>
          <p:nvPr/>
        </p:nvSpPr>
        <p:spPr bwMode="auto">
          <a:xfrm>
            <a:off x="4284002" y="3702050"/>
            <a:ext cx="154781" cy="77788"/>
          </a:xfrm>
          <a:custGeom>
            <a:avLst/>
            <a:gdLst>
              <a:gd name="T0" fmla="*/ 0 w 125"/>
              <a:gd name="T1" fmla="*/ 0 h 77"/>
              <a:gd name="T2" fmla="*/ 2147483647 w 125"/>
              <a:gd name="T3" fmla="*/ 2147483647 h 77"/>
              <a:gd name="T4" fmla="*/ 2147483647 w 125"/>
              <a:gd name="T5" fmla="*/ 2147483647 h 77"/>
              <a:gd name="T6" fmla="*/ 2147483647 w 125"/>
              <a:gd name="T7" fmla="*/ 2147483647 h 77"/>
              <a:gd name="T8" fmla="*/ 0 60000 65536"/>
              <a:gd name="T9" fmla="*/ 0 60000 65536"/>
              <a:gd name="T10" fmla="*/ 0 60000 65536"/>
              <a:gd name="T11" fmla="*/ 0 60000 65536"/>
              <a:gd name="T12" fmla="*/ 0 w 125"/>
              <a:gd name="T13" fmla="*/ 0 h 77"/>
              <a:gd name="T14" fmla="*/ 125 w 125"/>
              <a:gd name="T15" fmla="*/ 77 h 77"/>
            </a:gdLst>
            <a:ahLst/>
            <a:cxnLst>
              <a:cxn ang="T8">
                <a:pos x="T0" y="T1"/>
              </a:cxn>
              <a:cxn ang="T9">
                <a:pos x="T2" y="T3"/>
              </a:cxn>
              <a:cxn ang="T10">
                <a:pos x="T4" y="T5"/>
              </a:cxn>
              <a:cxn ang="T11">
                <a:pos x="T6" y="T7"/>
              </a:cxn>
            </a:cxnLst>
            <a:rect l="T12" t="T13" r="T14" b="T15"/>
            <a:pathLst>
              <a:path w="125" h="77">
                <a:moveTo>
                  <a:pt x="0" y="0"/>
                </a:moveTo>
                <a:cubicBezTo>
                  <a:pt x="24" y="8"/>
                  <a:pt x="62" y="1"/>
                  <a:pt x="89" y="3"/>
                </a:cubicBezTo>
                <a:cubicBezTo>
                  <a:pt x="105" y="8"/>
                  <a:pt x="100" y="22"/>
                  <a:pt x="112" y="32"/>
                </a:cubicBezTo>
                <a:cubicBezTo>
                  <a:pt x="116" y="45"/>
                  <a:pt x="125" y="63"/>
                  <a:pt x="125" y="7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1" name="Freeform 2020"/>
          <p:cNvSpPr>
            <a:spLocks/>
          </p:cNvSpPr>
          <p:nvPr/>
        </p:nvSpPr>
        <p:spPr bwMode="auto">
          <a:xfrm>
            <a:off x="2882372" y="3752850"/>
            <a:ext cx="326760" cy="230188"/>
          </a:xfrm>
          <a:custGeom>
            <a:avLst/>
            <a:gdLst>
              <a:gd name="T0" fmla="*/ 2147483647 w 269"/>
              <a:gd name="T1" fmla="*/ 0 h 234"/>
              <a:gd name="T2" fmla="*/ 0 w 269"/>
              <a:gd name="T3" fmla="*/ 2147483647 h 234"/>
              <a:gd name="T4" fmla="*/ 2147483647 w 269"/>
              <a:gd name="T5" fmla="*/ 2147483647 h 234"/>
              <a:gd name="T6" fmla="*/ 2147483647 w 269"/>
              <a:gd name="T7" fmla="*/ 2147483647 h 234"/>
              <a:gd name="T8" fmla="*/ 2147483647 w 269"/>
              <a:gd name="T9" fmla="*/ 2147483647 h 234"/>
              <a:gd name="T10" fmla="*/ 2147483647 w 269"/>
              <a:gd name="T11" fmla="*/ 2147483647 h 234"/>
              <a:gd name="T12" fmla="*/ 2147483647 w 269"/>
              <a:gd name="T13" fmla="*/ 2147483647 h 234"/>
              <a:gd name="T14" fmla="*/ 2147483647 w 269"/>
              <a:gd name="T15" fmla="*/ 2147483647 h 234"/>
              <a:gd name="T16" fmla="*/ 2147483647 w 269"/>
              <a:gd name="T17" fmla="*/ 2147483647 h 234"/>
              <a:gd name="T18" fmla="*/ 2147483647 w 269"/>
              <a:gd name="T19" fmla="*/ 2147483647 h 2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9"/>
              <a:gd name="T31" fmla="*/ 0 h 234"/>
              <a:gd name="T32" fmla="*/ 269 w 269"/>
              <a:gd name="T33" fmla="*/ 234 h 2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9" h="234">
                <a:moveTo>
                  <a:pt x="4" y="0"/>
                </a:moveTo>
                <a:cubicBezTo>
                  <a:pt x="0" y="13"/>
                  <a:pt x="5" y="35"/>
                  <a:pt x="0" y="48"/>
                </a:cubicBezTo>
                <a:cubicBezTo>
                  <a:pt x="9" y="69"/>
                  <a:pt x="9" y="64"/>
                  <a:pt x="36" y="61"/>
                </a:cubicBezTo>
                <a:cubicBezTo>
                  <a:pt x="49" y="65"/>
                  <a:pt x="45" y="72"/>
                  <a:pt x="55" y="80"/>
                </a:cubicBezTo>
                <a:cubicBezTo>
                  <a:pt x="64" y="87"/>
                  <a:pt x="74" y="89"/>
                  <a:pt x="84" y="93"/>
                </a:cubicBezTo>
                <a:cubicBezTo>
                  <a:pt x="103" y="112"/>
                  <a:pt x="69" y="138"/>
                  <a:pt x="79" y="153"/>
                </a:cubicBezTo>
                <a:cubicBezTo>
                  <a:pt x="82" y="162"/>
                  <a:pt x="105" y="180"/>
                  <a:pt x="112" y="186"/>
                </a:cubicBezTo>
                <a:cubicBezTo>
                  <a:pt x="124" y="197"/>
                  <a:pt x="146" y="186"/>
                  <a:pt x="156" y="202"/>
                </a:cubicBezTo>
                <a:cubicBezTo>
                  <a:pt x="173" y="229"/>
                  <a:pt x="166" y="221"/>
                  <a:pt x="205" y="234"/>
                </a:cubicBezTo>
                <a:cubicBezTo>
                  <a:pt x="222" y="233"/>
                  <a:pt x="250" y="233"/>
                  <a:pt x="269" y="23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2" name="Freeform 2021"/>
          <p:cNvSpPr>
            <a:spLocks/>
          </p:cNvSpPr>
          <p:nvPr/>
        </p:nvSpPr>
        <p:spPr bwMode="auto">
          <a:xfrm>
            <a:off x="3329517" y="3671889"/>
            <a:ext cx="104908" cy="376237"/>
          </a:xfrm>
          <a:custGeom>
            <a:avLst/>
            <a:gdLst>
              <a:gd name="T0" fmla="*/ 2147483647 w 86"/>
              <a:gd name="T1" fmla="*/ 0 h 381"/>
              <a:gd name="T2" fmla="*/ 2147483647 w 86"/>
              <a:gd name="T3" fmla="*/ 2147483647 h 381"/>
              <a:gd name="T4" fmla="*/ 2147483647 w 86"/>
              <a:gd name="T5" fmla="*/ 2147483647 h 381"/>
              <a:gd name="T6" fmla="*/ 2147483647 w 86"/>
              <a:gd name="T7" fmla="*/ 2147483647 h 381"/>
              <a:gd name="T8" fmla="*/ 2147483647 w 86"/>
              <a:gd name="T9" fmla="*/ 2147483647 h 381"/>
              <a:gd name="T10" fmla="*/ 2147483647 w 86"/>
              <a:gd name="T11" fmla="*/ 2147483647 h 381"/>
              <a:gd name="T12" fmla="*/ 2147483647 w 86"/>
              <a:gd name="T13" fmla="*/ 2147483647 h 381"/>
              <a:gd name="T14" fmla="*/ 2147483647 w 86"/>
              <a:gd name="T15" fmla="*/ 2147483647 h 381"/>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381"/>
              <a:gd name="T26" fmla="*/ 86 w 86"/>
              <a:gd name="T27" fmla="*/ 381 h 3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381">
                <a:moveTo>
                  <a:pt x="48" y="0"/>
                </a:moveTo>
                <a:cubicBezTo>
                  <a:pt x="42" y="14"/>
                  <a:pt x="53" y="22"/>
                  <a:pt x="67" y="26"/>
                </a:cubicBezTo>
                <a:cubicBezTo>
                  <a:pt x="76" y="41"/>
                  <a:pt x="72" y="55"/>
                  <a:pt x="67" y="71"/>
                </a:cubicBezTo>
                <a:cubicBezTo>
                  <a:pt x="70" y="91"/>
                  <a:pt x="86" y="129"/>
                  <a:pt x="57" y="138"/>
                </a:cubicBezTo>
                <a:cubicBezTo>
                  <a:pt x="46" y="146"/>
                  <a:pt x="35" y="154"/>
                  <a:pt x="25" y="164"/>
                </a:cubicBezTo>
                <a:cubicBezTo>
                  <a:pt x="20" y="178"/>
                  <a:pt x="19" y="189"/>
                  <a:pt x="9" y="199"/>
                </a:cubicBezTo>
                <a:cubicBezTo>
                  <a:pt x="0" y="225"/>
                  <a:pt x="9" y="293"/>
                  <a:pt x="25" y="317"/>
                </a:cubicBezTo>
                <a:cubicBezTo>
                  <a:pt x="31" y="336"/>
                  <a:pt x="42" y="368"/>
                  <a:pt x="47" y="38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3" name="Freeform 2022"/>
          <p:cNvSpPr>
            <a:spLocks/>
          </p:cNvSpPr>
          <p:nvPr/>
        </p:nvSpPr>
        <p:spPr bwMode="auto">
          <a:xfrm>
            <a:off x="3615003" y="3606800"/>
            <a:ext cx="472943" cy="427038"/>
          </a:xfrm>
          <a:custGeom>
            <a:avLst/>
            <a:gdLst>
              <a:gd name="T0" fmla="*/ 2147483647 w 384"/>
              <a:gd name="T1" fmla="*/ 0 h 434"/>
              <a:gd name="T2" fmla="*/ 2147483647 w 384"/>
              <a:gd name="T3" fmla="*/ 2147483647 h 434"/>
              <a:gd name="T4" fmla="*/ 2147483647 w 384"/>
              <a:gd name="T5" fmla="*/ 2147483647 h 434"/>
              <a:gd name="T6" fmla="*/ 2147483647 w 384"/>
              <a:gd name="T7" fmla="*/ 2147483647 h 434"/>
              <a:gd name="T8" fmla="*/ 2147483647 w 384"/>
              <a:gd name="T9" fmla="*/ 2147483647 h 434"/>
              <a:gd name="T10" fmla="*/ 2147483647 w 384"/>
              <a:gd name="T11" fmla="*/ 2147483647 h 434"/>
              <a:gd name="T12" fmla="*/ 2147483647 w 384"/>
              <a:gd name="T13" fmla="*/ 2147483647 h 434"/>
              <a:gd name="T14" fmla="*/ 2147483647 w 384"/>
              <a:gd name="T15" fmla="*/ 2147483647 h 434"/>
              <a:gd name="T16" fmla="*/ 2147483647 w 384"/>
              <a:gd name="T17" fmla="*/ 2147483647 h 434"/>
              <a:gd name="T18" fmla="*/ 2147483647 w 384"/>
              <a:gd name="T19" fmla="*/ 2147483647 h 434"/>
              <a:gd name="T20" fmla="*/ 2147483647 w 384"/>
              <a:gd name="T21" fmla="*/ 2147483647 h 434"/>
              <a:gd name="T22" fmla="*/ 2147483647 w 384"/>
              <a:gd name="T23" fmla="*/ 2147483647 h 434"/>
              <a:gd name="T24" fmla="*/ 2147483647 w 384"/>
              <a:gd name="T25" fmla="*/ 2147483647 h 434"/>
              <a:gd name="T26" fmla="*/ 2147483647 w 384"/>
              <a:gd name="T27" fmla="*/ 2147483647 h 434"/>
              <a:gd name="T28" fmla="*/ 2147483647 w 384"/>
              <a:gd name="T29" fmla="*/ 2147483647 h 434"/>
              <a:gd name="T30" fmla="*/ 2147483647 w 384"/>
              <a:gd name="T31" fmla="*/ 2147483647 h 434"/>
              <a:gd name="T32" fmla="*/ 2147483647 w 384"/>
              <a:gd name="T33" fmla="*/ 2147483647 h 434"/>
              <a:gd name="T34" fmla="*/ 2147483647 w 384"/>
              <a:gd name="T35" fmla="*/ 2147483647 h 434"/>
              <a:gd name="T36" fmla="*/ 2147483647 w 384"/>
              <a:gd name="T37" fmla="*/ 2147483647 h 434"/>
              <a:gd name="T38" fmla="*/ 2147483647 w 384"/>
              <a:gd name="T39" fmla="*/ 2147483647 h 434"/>
              <a:gd name="T40" fmla="*/ 2147483647 w 384"/>
              <a:gd name="T41" fmla="*/ 2147483647 h 434"/>
              <a:gd name="T42" fmla="*/ 2147483647 w 384"/>
              <a:gd name="T43" fmla="*/ 2147483647 h 434"/>
              <a:gd name="T44" fmla="*/ 0 w 384"/>
              <a:gd name="T45" fmla="*/ 2147483647 h 4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4"/>
              <a:gd name="T70" fmla="*/ 0 h 434"/>
              <a:gd name="T71" fmla="*/ 384 w 384"/>
              <a:gd name="T72" fmla="*/ 434 h 43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4" h="434">
                <a:moveTo>
                  <a:pt x="259" y="0"/>
                </a:moveTo>
                <a:cubicBezTo>
                  <a:pt x="293" y="26"/>
                  <a:pt x="261" y="4"/>
                  <a:pt x="291" y="18"/>
                </a:cubicBezTo>
                <a:cubicBezTo>
                  <a:pt x="301" y="23"/>
                  <a:pt x="302" y="30"/>
                  <a:pt x="314" y="34"/>
                </a:cubicBezTo>
                <a:cubicBezTo>
                  <a:pt x="320" y="36"/>
                  <a:pt x="327" y="38"/>
                  <a:pt x="333" y="40"/>
                </a:cubicBezTo>
                <a:cubicBezTo>
                  <a:pt x="336" y="41"/>
                  <a:pt x="343" y="43"/>
                  <a:pt x="343" y="43"/>
                </a:cubicBezTo>
                <a:cubicBezTo>
                  <a:pt x="352" y="53"/>
                  <a:pt x="347" y="57"/>
                  <a:pt x="343" y="69"/>
                </a:cubicBezTo>
                <a:cubicBezTo>
                  <a:pt x="347" y="82"/>
                  <a:pt x="352" y="84"/>
                  <a:pt x="365" y="88"/>
                </a:cubicBezTo>
                <a:cubicBezTo>
                  <a:pt x="369" y="93"/>
                  <a:pt x="375" y="96"/>
                  <a:pt x="378" y="101"/>
                </a:cubicBezTo>
                <a:cubicBezTo>
                  <a:pt x="381" y="107"/>
                  <a:pt x="384" y="120"/>
                  <a:pt x="384" y="120"/>
                </a:cubicBezTo>
                <a:cubicBezTo>
                  <a:pt x="383" y="123"/>
                  <a:pt x="383" y="127"/>
                  <a:pt x="381" y="130"/>
                </a:cubicBezTo>
                <a:cubicBezTo>
                  <a:pt x="379" y="133"/>
                  <a:pt x="373" y="133"/>
                  <a:pt x="371" y="136"/>
                </a:cubicBezTo>
                <a:cubicBezTo>
                  <a:pt x="370" y="137"/>
                  <a:pt x="359" y="174"/>
                  <a:pt x="359" y="175"/>
                </a:cubicBezTo>
                <a:cubicBezTo>
                  <a:pt x="358" y="179"/>
                  <a:pt x="352" y="181"/>
                  <a:pt x="349" y="184"/>
                </a:cubicBezTo>
                <a:cubicBezTo>
                  <a:pt x="342" y="191"/>
                  <a:pt x="339" y="200"/>
                  <a:pt x="333" y="207"/>
                </a:cubicBezTo>
                <a:cubicBezTo>
                  <a:pt x="329" y="219"/>
                  <a:pt x="326" y="225"/>
                  <a:pt x="314" y="229"/>
                </a:cubicBezTo>
                <a:cubicBezTo>
                  <a:pt x="305" y="237"/>
                  <a:pt x="302" y="242"/>
                  <a:pt x="291" y="245"/>
                </a:cubicBezTo>
                <a:cubicBezTo>
                  <a:pt x="268" y="260"/>
                  <a:pt x="275" y="283"/>
                  <a:pt x="253" y="290"/>
                </a:cubicBezTo>
                <a:cubicBezTo>
                  <a:pt x="245" y="302"/>
                  <a:pt x="242" y="313"/>
                  <a:pt x="237" y="328"/>
                </a:cubicBezTo>
                <a:cubicBezTo>
                  <a:pt x="231" y="346"/>
                  <a:pt x="198" y="355"/>
                  <a:pt x="183" y="360"/>
                </a:cubicBezTo>
                <a:cubicBezTo>
                  <a:pt x="171" y="372"/>
                  <a:pt x="177" y="377"/>
                  <a:pt x="153" y="387"/>
                </a:cubicBezTo>
                <a:cubicBezTo>
                  <a:pt x="146" y="390"/>
                  <a:pt x="133" y="405"/>
                  <a:pt x="133" y="405"/>
                </a:cubicBezTo>
                <a:cubicBezTo>
                  <a:pt x="115" y="417"/>
                  <a:pt x="100" y="428"/>
                  <a:pt x="79" y="434"/>
                </a:cubicBezTo>
                <a:cubicBezTo>
                  <a:pt x="52" y="431"/>
                  <a:pt x="26" y="421"/>
                  <a:pt x="0" y="42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4" name="Freeform 2023"/>
          <p:cNvSpPr>
            <a:spLocks/>
          </p:cNvSpPr>
          <p:nvPr/>
        </p:nvSpPr>
        <p:spPr bwMode="auto">
          <a:xfrm>
            <a:off x="3415507" y="3798889"/>
            <a:ext cx="209815" cy="180975"/>
          </a:xfrm>
          <a:custGeom>
            <a:avLst/>
            <a:gdLst>
              <a:gd name="T0" fmla="*/ 0 w 171"/>
              <a:gd name="T1" fmla="*/ 0 h 184"/>
              <a:gd name="T2" fmla="*/ 2147483647 w 171"/>
              <a:gd name="T3" fmla="*/ 2147483647 h 184"/>
              <a:gd name="T4" fmla="*/ 2147483647 w 171"/>
              <a:gd name="T5" fmla="*/ 2147483647 h 184"/>
              <a:gd name="T6" fmla="*/ 2147483647 w 171"/>
              <a:gd name="T7" fmla="*/ 2147483647 h 184"/>
              <a:gd name="T8" fmla="*/ 2147483647 w 171"/>
              <a:gd name="T9" fmla="*/ 2147483647 h 184"/>
              <a:gd name="T10" fmla="*/ 0 60000 65536"/>
              <a:gd name="T11" fmla="*/ 0 60000 65536"/>
              <a:gd name="T12" fmla="*/ 0 60000 65536"/>
              <a:gd name="T13" fmla="*/ 0 60000 65536"/>
              <a:gd name="T14" fmla="*/ 0 60000 65536"/>
              <a:gd name="T15" fmla="*/ 0 w 171"/>
              <a:gd name="T16" fmla="*/ 0 h 184"/>
              <a:gd name="T17" fmla="*/ 171 w 171"/>
              <a:gd name="T18" fmla="*/ 184 h 184"/>
            </a:gdLst>
            <a:ahLst/>
            <a:cxnLst>
              <a:cxn ang="T10">
                <a:pos x="T0" y="T1"/>
              </a:cxn>
              <a:cxn ang="T11">
                <a:pos x="T2" y="T3"/>
              </a:cxn>
              <a:cxn ang="T12">
                <a:pos x="T4" y="T5"/>
              </a:cxn>
              <a:cxn ang="T13">
                <a:pos x="T6" y="T7"/>
              </a:cxn>
              <a:cxn ang="T14">
                <a:pos x="T8" y="T9"/>
              </a:cxn>
            </a:cxnLst>
            <a:rect l="T15" t="T16" r="T17" b="T18"/>
            <a:pathLst>
              <a:path w="171" h="184">
                <a:moveTo>
                  <a:pt x="0" y="0"/>
                </a:moveTo>
                <a:cubicBezTo>
                  <a:pt x="13" y="19"/>
                  <a:pt x="27" y="21"/>
                  <a:pt x="48" y="25"/>
                </a:cubicBezTo>
                <a:cubicBezTo>
                  <a:pt x="76" y="37"/>
                  <a:pt x="79" y="38"/>
                  <a:pt x="117" y="40"/>
                </a:cubicBezTo>
                <a:cubicBezTo>
                  <a:pt x="124" y="52"/>
                  <a:pt x="119" y="84"/>
                  <a:pt x="123" y="97"/>
                </a:cubicBezTo>
                <a:cubicBezTo>
                  <a:pt x="125" y="104"/>
                  <a:pt x="161" y="166"/>
                  <a:pt x="171" y="18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5" name="Freeform 2024"/>
          <p:cNvSpPr>
            <a:spLocks/>
          </p:cNvSpPr>
          <p:nvPr/>
        </p:nvSpPr>
        <p:spPr bwMode="auto">
          <a:xfrm>
            <a:off x="7639315" y="3435350"/>
            <a:ext cx="278606" cy="585788"/>
          </a:xfrm>
          <a:custGeom>
            <a:avLst/>
            <a:gdLst>
              <a:gd name="T0" fmla="*/ 2147483647 w 227"/>
              <a:gd name="T1" fmla="*/ 0 h 595"/>
              <a:gd name="T2" fmla="*/ 2147483647 w 227"/>
              <a:gd name="T3" fmla="*/ 2147483647 h 595"/>
              <a:gd name="T4" fmla="*/ 2147483647 w 227"/>
              <a:gd name="T5" fmla="*/ 2147483647 h 595"/>
              <a:gd name="T6" fmla="*/ 2147483647 w 227"/>
              <a:gd name="T7" fmla="*/ 2147483647 h 595"/>
              <a:gd name="T8" fmla="*/ 2147483647 w 227"/>
              <a:gd name="T9" fmla="*/ 2147483647 h 595"/>
              <a:gd name="T10" fmla="*/ 2147483647 w 227"/>
              <a:gd name="T11" fmla="*/ 2147483647 h 595"/>
              <a:gd name="T12" fmla="*/ 2147483647 w 227"/>
              <a:gd name="T13" fmla="*/ 2147483647 h 595"/>
              <a:gd name="T14" fmla="*/ 2147483647 w 227"/>
              <a:gd name="T15" fmla="*/ 2147483647 h 595"/>
              <a:gd name="T16" fmla="*/ 2147483647 w 227"/>
              <a:gd name="T17" fmla="*/ 2147483647 h 595"/>
              <a:gd name="T18" fmla="*/ 0 w 227"/>
              <a:gd name="T19" fmla="*/ 2147483647 h 595"/>
              <a:gd name="T20" fmla="*/ 2147483647 w 227"/>
              <a:gd name="T21" fmla="*/ 2147483647 h 595"/>
              <a:gd name="T22" fmla="*/ 2147483647 w 227"/>
              <a:gd name="T23" fmla="*/ 2147483647 h 595"/>
              <a:gd name="T24" fmla="*/ 2147483647 w 227"/>
              <a:gd name="T25" fmla="*/ 2147483647 h 595"/>
              <a:gd name="T26" fmla="*/ 2147483647 w 227"/>
              <a:gd name="T27" fmla="*/ 2147483647 h 595"/>
              <a:gd name="T28" fmla="*/ 2147483647 w 227"/>
              <a:gd name="T29" fmla="*/ 2147483647 h 595"/>
              <a:gd name="T30" fmla="*/ 2147483647 w 227"/>
              <a:gd name="T31" fmla="*/ 2147483647 h 595"/>
              <a:gd name="T32" fmla="*/ 2147483647 w 227"/>
              <a:gd name="T33" fmla="*/ 2147483647 h 595"/>
              <a:gd name="T34" fmla="*/ 2147483647 w 227"/>
              <a:gd name="T35" fmla="*/ 2147483647 h 5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7"/>
              <a:gd name="T55" fmla="*/ 0 h 595"/>
              <a:gd name="T56" fmla="*/ 227 w 227"/>
              <a:gd name="T57" fmla="*/ 595 h 59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7" h="595">
                <a:moveTo>
                  <a:pt x="211" y="0"/>
                </a:moveTo>
                <a:cubicBezTo>
                  <a:pt x="219" y="27"/>
                  <a:pt x="227" y="66"/>
                  <a:pt x="204" y="86"/>
                </a:cubicBezTo>
                <a:cubicBezTo>
                  <a:pt x="200" y="99"/>
                  <a:pt x="188" y="112"/>
                  <a:pt x="179" y="122"/>
                </a:cubicBezTo>
                <a:cubicBezTo>
                  <a:pt x="176" y="140"/>
                  <a:pt x="169" y="160"/>
                  <a:pt x="156" y="173"/>
                </a:cubicBezTo>
                <a:cubicBezTo>
                  <a:pt x="150" y="191"/>
                  <a:pt x="151" y="207"/>
                  <a:pt x="131" y="214"/>
                </a:cubicBezTo>
                <a:cubicBezTo>
                  <a:pt x="119" y="226"/>
                  <a:pt x="101" y="213"/>
                  <a:pt x="86" y="208"/>
                </a:cubicBezTo>
                <a:cubicBezTo>
                  <a:pt x="83" y="207"/>
                  <a:pt x="76" y="205"/>
                  <a:pt x="76" y="205"/>
                </a:cubicBezTo>
                <a:cubicBezTo>
                  <a:pt x="46" y="212"/>
                  <a:pt x="62" y="211"/>
                  <a:pt x="44" y="227"/>
                </a:cubicBezTo>
                <a:cubicBezTo>
                  <a:pt x="38" y="245"/>
                  <a:pt x="38" y="247"/>
                  <a:pt x="25" y="259"/>
                </a:cubicBezTo>
                <a:cubicBezTo>
                  <a:pt x="16" y="287"/>
                  <a:pt x="7" y="314"/>
                  <a:pt x="0" y="342"/>
                </a:cubicBezTo>
                <a:cubicBezTo>
                  <a:pt x="7" y="366"/>
                  <a:pt x="11" y="385"/>
                  <a:pt x="32" y="400"/>
                </a:cubicBezTo>
                <a:cubicBezTo>
                  <a:pt x="38" y="405"/>
                  <a:pt x="45" y="409"/>
                  <a:pt x="51" y="413"/>
                </a:cubicBezTo>
                <a:cubicBezTo>
                  <a:pt x="54" y="415"/>
                  <a:pt x="60" y="419"/>
                  <a:pt x="60" y="419"/>
                </a:cubicBezTo>
                <a:cubicBezTo>
                  <a:pt x="72" y="437"/>
                  <a:pt x="77" y="449"/>
                  <a:pt x="83" y="470"/>
                </a:cubicBezTo>
                <a:cubicBezTo>
                  <a:pt x="84" y="474"/>
                  <a:pt x="92" y="499"/>
                  <a:pt x="92" y="499"/>
                </a:cubicBezTo>
                <a:cubicBezTo>
                  <a:pt x="105" y="503"/>
                  <a:pt x="99" y="501"/>
                  <a:pt x="112" y="506"/>
                </a:cubicBezTo>
                <a:cubicBezTo>
                  <a:pt x="122" y="521"/>
                  <a:pt x="126" y="533"/>
                  <a:pt x="108" y="544"/>
                </a:cubicBezTo>
                <a:cubicBezTo>
                  <a:pt x="102" y="565"/>
                  <a:pt x="107" y="585"/>
                  <a:pt x="107" y="59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6" name="Freeform 2025"/>
          <p:cNvSpPr>
            <a:spLocks/>
          </p:cNvSpPr>
          <p:nvPr/>
        </p:nvSpPr>
        <p:spPr bwMode="auto">
          <a:xfrm>
            <a:off x="6977195" y="3508376"/>
            <a:ext cx="245930" cy="385763"/>
          </a:xfrm>
          <a:custGeom>
            <a:avLst/>
            <a:gdLst>
              <a:gd name="T0" fmla="*/ 0 w 202"/>
              <a:gd name="T1" fmla="*/ 0 h 393"/>
              <a:gd name="T2" fmla="*/ 2147483647 w 202"/>
              <a:gd name="T3" fmla="*/ 2147483647 h 393"/>
              <a:gd name="T4" fmla="*/ 2147483647 w 202"/>
              <a:gd name="T5" fmla="*/ 2147483647 h 393"/>
              <a:gd name="T6" fmla="*/ 2147483647 w 202"/>
              <a:gd name="T7" fmla="*/ 2147483647 h 393"/>
              <a:gd name="T8" fmla="*/ 2147483647 w 202"/>
              <a:gd name="T9" fmla="*/ 2147483647 h 393"/>
              <a:gd name="T10" fmla="*/ 2147483647 w 202"/>
              <a:gd name="T11" fmla="*/ 2147483647 h 393"/>
              <a:gd name="T12" fmla="*/ 2147483647 w 202"/>
              <a:gd name="T13" fmla="*/ 2147483647 h 393"/>
              <a:gd name="T14" fmla="*/ 2147483647 w 202"/>
              <a:gd name="T15" fmla="*/ 2147483647 h 393"/>
              <a:gd name="T16" fmla="*/ 2147483647 w 202"/>
              <a:gd name="T17" fmla="*/ 2147483647 h 393"/>
              <a:gd name="T18" fmla="*/ 2147483647 w 202"/>
              <a:gd name="T19" fmla="*/ 2147483647 h 393"/>
              <a:gd name="T20" fmla="*/ 2147483647 w 202"/>
              <a:gd name="T21" fmla="*/ 2147483647 h 393"/>
              <a:gd name="T22" fmla="*/ 2147483647 w 202"/>
              <a:gd name="T23" fmla="*/ 2147483647 h 393"/>
              <a:gd name="T24" fmla="*/ 2147483647 w 202"/>
              <a:gd name="T25" fmla="*/ 2147483647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2"/>
              <a:gd name="T40" fmla="*/ 0 h 393"/>
              <a:gd name="T41" fmla="*/ 202 w 202"/>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2" h="393">
                <a:moveTo>
                  <a:pt x="0" y="0"/>
                </a:moveTo>
                <a:cubicBezTo>
                  <a:pt x="18" y="5"/>
                  <a:pt x="8" y="10"/>
                  <a:pt x="35" y="19"/>
                </a:cubicBezTo>
                <a:cubicBezTo>
                  <a:pt x="41" y="21"/>
                  <a:pt x="44" y="35"/>
                  <a:pt x="44" y="35"/>
                </a:cubicBezTo>
                <a:cubicBezTo>
                  <a:pt x="49" y="40"/>
                  <a:pt x="43" y="42"/>
                  <a:pt x="48" y="46"/>
                </a:cubicBezTo>
                <a:cubicBezTo>
                  <a:pt x="56" y="52"/>
                  <a:pt x="49" y="66"/>
                  <a:pt x="57" y="73"/>
                </a:cubicBezTo>
                <a:cubicBezTo>
                  <a:pt x="62" y="93"/>
                  <a:pt x="69" y="92"/>
                  <a:pt x="63" y="112"/>
                </a:cubicBezTo>
                <a:cubicBezTo>
                  <a:pt x="66" y="127"/>
                  <a:pt x="65" y="140"/>
                  <a:pt x="75" y="150"/>
                </a:cubicBezTo>
                <a:cubicBezTo>
                  <a:pt x="79" y="161"/>
                  <a:pt x="91" y="173"/>
                  <a:pt x="98" y="182"/>
                </a:cubicBezTo>
                <a:cubicBezTo>
                  <a:pt x="104" y="203"/>
                  <a:pt x="150" y="229"/>
                  <a:pt x="173" y="236"/>
                </a:cubicBezTo>
                <a:cubicBezTo>
                  <a:pt x="179" y="245"/>
                  <a:pt x="185" y="251"/>
                  <a:pt x="192" y="259"/>
                </a:cubicBezTo>
                <a:cubicBezTo>
                  <a:pt x="197" y="274"/>
                  <a:pt x="198" y="289"/>
                  <a:pt x="202" y="304"/>
                </a:cubicBezTo>
                <a:cubicBezTo>
                  <a:pt x="200" y="319"/>
                  <a:pt x="197" y="333"/>
                  <a:pt x="195" y="348"/>
                </a:cubicBezTo>
                <a:cubicBezTo>
                  <a:pt x="193" y="363"/>
                  <a:pt x="192" y="393"/>
                  <a:pt x="192" y="39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7" name="Freeform 2026"/>
          <p:cNvSpPr>
            <a:spLocks/>
          </p:cNvSpPr>
          <p:nvPr/>
        </p:nvSpPr>
        <p:spPr bwMode="auto">
          <a:xfrm>
            <a:off x="6705469" y="3629026"/>
            <a:ext cx="361156" cy="214313"/>
          </a:xfrm>
          <a:custGeom>
            <a:avLst/>
            <a:gdLst>
              <a:gd name="T0" fmla="*/ 0 w 294"/>
              <a:gd name="T1" fmla="*/ 0 h 220"/>
              <a:gd name="T2" fmla="*/ 2147483647 w 294"/>
              <a:gd name="T3" fmla="*/ 2147483647 h 220"/>
              <a:gd name="T4" fmla="*/ 2147483647 w 294"/>
              <a:gd name="T5" fmla="*/ 2147483647 h 220"/>
              <a:gd name="T6" fmla="*/ 2147483647 w 294"/>
              <a:gd name="T7" fmla="*/ 2147483647 h 220"/>
              <a:gd name="T8" fmla="*/ 2147483647 w 294"/>
              <a:gd name="T9" fmla="*/ 2147483647 h 220"/>
              <a:gd name="T10" fmla="*/ 2147483647 w 294"/>
              <a:gd name="T11" fmla="*/ 2147483647 h 220"/>
              <a:gd name="T12" fmla="*/ 2147483647 w 294"/>
              <a:gd name="T13" fmla="*/ 2147483647 h 220"/>
              <a:gd name="T14" fmla="*/ 2147483647 w 294"/>
              <a:gd name="T15" fmla="*/ 2147483647 h 220"/>
              <a:gd name="T16" fmla="*/ 0 60000 65536"/>
              <a:gd name="T17" fmla="*/ 0 60000 65536"/>
              <a:gd name="T18" fmla="*/ 0 60000 65536"/>
              <a:gd name="T19" fmla="*/ 0 60000 65536"/>
              <a:gd name="T20" fmla="*/ 0 60000 65536"/>
              <a:gd name="T21" fmla="*/ 0 60000 65536"/>
              <a:gd name="T22" fmla="*/ 0 60000 65536"/>
              <a:gd name="T23" fmla="*/ 0 60000 65536"/>
              <a:gd name="T24" fmla="*/ 0 w 294"/>
              <a:gd name="T25" fmla="*/ 0 h 220"/>
              <a:gd name="T26" fmla="*/ 294 w 294"/>
              <a:gd name="T27" fmla="*/ 220 h 2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4" h="220">
                <a:moveTo>
                  <a:pt x="0" y="0"/>
                </a:moveTo>
                <a:cubicBezTo>
                  <a:pt x="7" y="20"/>
                  <a:pt x="10" y="18"/>
                  <a:pt x="29" y="24"/>
                </a:cubicBezTo>
                <a:cubicBezTo>
                  <a:pt x="37" y="31"/>
                  <a:pt x="44" y="32"/>
                  <a:pt x="52" y="40"/>
                </a:cubicBezTo>
                <a:cubicBezTo>
                  <a:pt x="56" y="56"/>
                  <a:pt x="57" y="70"/>
                  <a:pt x="74" y="75"/>
                </a:cubicBezTo>
                <a:cubicBezTo>
                  <a:pt x="92" y="98"/>
                  <a:pt x="96" y="124"/>
                  <a:pt x="109" y="149"/>
                </a:cubicBezTo>
                <a:cubicBezTo>
                  <a:pt x="118" y="166"/>
                  <a:pt x="166" y="185"/>
                  <a:pt x="183" y="187"/>
                </a:cubicBezTo>
                <a:cubicBezTo>
                  <a:pt x="202" y="193"/>
                  <a:pt x="215" y="211"/>
                  <a:pt x="234" y="213"/>
                </a:cubicBezTo>
                <a:cubicBezTo>
                  <a:pt x="251" y="215"/>
                  <a:pt x="277" y="219"/>
                  <a:pt x="294" y="22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8" name="Freeform 2027"/>
          <p:cNvSpPr>
            <a:spLocks/>
          </p:cNvSpPr>
          <p:nvPr/>
        </p:nvSpPr>
        <p:spPr bwMode="auto">
          <a:xfrm>
            <a:off x="6583362" y="3654426"/>
            <a:ext cx="304404" cy="322263"/>
          </a:xfrm>
          <a:custGeom>
            <a:avLst/>
            <a:gdLst>
              <a:gd name="T0" fmla="*/ 0 w 248"/>
              <a:gd name="T1" fmla="*/ 0 h 330"/>
              <a:gd name="T2" fmla="*/ 2147483647 w 248"/>
              <a:gd name="T3" fmla="*/ 2147483647 h 330"/>
              <a:gd name="T4" fmla="*/ 2147483647 w 248"/>
              <a:gd name="T5" fmla="*/ 2147483647 h 330"/>
              <a:gd name="T6" fmla="*/ 2147483647 w 248"/>
              <a:gd name="T7" fmla="*/ 2147483647 h 330"/>
              <a:gd name="T8" fmla="*/ 2147483647 w 248"/>
              <a:gd name="T9" fmla="*/ 2147483647 h 330"/>
              <a:gd name="T10" fmla="*/ 2147483647 w 248"/>
              <a:gd name="T11" fmla="*/ 2147483647 h 330"/>
              <a:gd name="T12" fmla="*/ 2147483647 w 248"/>
              <a:gd name="T13" fmla="*/ 2147483647 h 330"/>
              <a:gd name="T14" fmla="*/ 2147483647 w 248"/>
              <a:gd name="T15" fmla="*/ 2147483647 h 330"/>
              <a:gd name="T16" fmla="*/ 2147483647 w 248"/>
              <a:gd name="T17" fmla="*/ 2147483647 h 330"/>
              <a:gd name="T18" fmla="*/ 2147483647 w 248"/>
              <a:gd name="T19" fmla="*/ 2147483647 h 330"/>
              <a:gd name="T20" fmla="*/ 2147483647 w 248"/>
              <a:gd name="T21" fmla="*/ 2147483647 h 330"/>
              <a:gd name="T22" fmla="*/ 2147483647 w 248"/>
              <a:gd name="T23" fmla="*/ 2147483647 h 330"/>
              <a:gd name="T24" fmla="*/ 2147483647 w 248"/>
              <a:gd name="T25" fmla="*/ 2147483647 h 330"/>
              <a:gd name="T26" fmla="*/ 2147483647 w 248"/>
              <a:gd name="T27" fmla="*/ 2147483647 h 330"/>
              <a:gd name="T28" fmla="*/ 2147483647 w 248"/>
              <a:gd name="T29" fmla="*/ 2147483647 h 3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8"/>
              <a:gd name="T46" fmla="*/ 0 h 330"/>
              <a:gd name="T47" fmla="*/ 248 w 248"/>
              <a:gd name="T48" fmla="*/ 330 h 3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8" h="330">
                <a:moveTo>
                  <a:pt x="0" y="0"/>
                </a:moveTo>
                <a:cubicBezTo>
                  <a:pt x="3" y="4"/>
                  <a:pt x="8" y="14"/>
                  <a:pt x="13" y="16"/>
                </a:cubicBezTo>
                <a:cubicBezTo>
                  <a:pt x="19" y="19"/>
                  <a:pt x="32" y="22"/>
                  <a:pt x="32" y="22"/>
                </a:cubicBezTo>
                <a:cubicBezTo>
                  <a:pt x="35" y="33"/>
                  <a:pt x="38" y="58"/>
                  <a:pt x="45" y="67"/>
                </a:cubicBezTo>
                <a:cubicBezTo>
                  <a:pt x="52" y="75"/>
                  <a:pt x="61" y="79"/>
                  <a:pt x="67" y="89"/>
                </a:cubicBezTo>
                <a:cubicBezTo>
                  <a:pt x="75" y="116"/>
                  <a:pt x="63" y="85"/>
                  <a:pt x="80" y="102"/>
                </a:cubicBezTo>
                <a:cubicBezTo>
                  <a:pt x="82" y="104"/>
                  <a:pt x="82" y="109"/>
                  <a:pt x="83" y="112"/>
                </a:cubicBezTo>
                <a:cubicBezTo>
                  <a:pt x="90" y="126"/>
                  <a:pt x="96" y="139"/>
                  <a:pt x="109" y="147"/>
                </a:cubicBezTo>
                <a:cubicBezTo>
                  <a:pt x="127" y="175"/>
                  <a:pt x="120" y="159"/>
                  <a:pt x="125" y="198"/>
                </a:cubicBezTo>
                <a:cubicBezTo>
                  <a:pt x="126" y="215"/>
                  <a:pt x="124" y="232"/>
                  <a:pt x="128" y="249"/>
                </a:cubicBezTo>
                <a:cubicBezTo>
                  <a:pt x="128" y="251"/>
                  <a:pt x="146" y="256"/>
                  <a:pt x="147" y="256"/>
                </a:cubicBezTo>
                <a:cubicBezTo>
                  <a:pt x="160" y="262"/>
                  <a:pt x="167" y="270"/>
                  <a:pt x="182" y="275"/>
                </a:cubicBezTo>
                <a:cubicBezTo>
                  <a:pt x="190" y="282"/>
                  <a:pt x="196" y="288"/>
                  <a:pt x="205" y="294"/>
                </a:cubicBezTo>
                <a:cubicBezTo>
                  <a:pt x="210" y="303"/>
                  <a:pt x="218" y="312"/>
                  <a:pt x="227" y="317"/>
                </a:cubicBezTo>
                <a:cubicBezTo>
                  <a:pt x="248" y="330"/>
                  <a:pt x="231" y="314"/>
                  <a:pt x="240" y="32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89" name="Freeform 2028"/>
          <p:cNvSpPr>
            <a:spLocks/>
          </p:cNvSpPr>
          <p:nvPr/>
        </p:nvSpPr>
        <p:spPr bwMode="auto">
          <a:xfrm>
            <a:off x="6175773" y="4281488"/>
            <a:ext cx="428228" cy="182562"/>
          </a:xfrm>
          <a:custGeom>
            <a:avLst/>
            <a:gdLst>
              <a:gd name="T0" fmla="*/ 0 w 350"/>
              <a:gd name="T1" fmla="*/ 2147483647 h 186"/>
              <a:gd name="T2" fmla="*/ 2147483647 w 350"/>
              <a:gd name="T3" fmla="*/ 2147483647 h 186"/>
              <a:gd name="T4" fmla="*/ 2147483647 w 350"/>
              <a:gd name="T5" fmla="*/ 2147483647 h 186"/>
              <a:gd name="T6" fmla="*/ 2147483647 w 350"/>
              <a:gd name="T7" fmla="*/ 2147483647 h 186"/>
              <a:gd name="T8" fmla="*/ 2147483647 w 350"/>
              <a:gd name="T9" fmla="*/ 2147483647 h 186"/>
              <a:gd name="T10" fmla="*/ 2147483647 w 350"/>
              <a:gd name="T11" fmla="*/ 2147483647 h 186"/>
              <a:gd name="T12" fmla="*/ 2147483647 w 350"/>
              <a:gd name="T13" fmla="*/ 2147483647 h 186"/>
              <a:gd name="T14" fmla="*/ 2147483647 w 350"/>
              <a:gd name="T15" fmla="*/ 0 h 186"/>
              <a:gd name="T16" fmla="*/ 0 60000 65536"/>
              <a:gd name="T17" fmla="*/ 0 60000 65536"/>
              <a:gd name="T18" fmla="*/ 0 60000 65536"/>
              <a:gd name="T19" fmla="*/ 0 60000 65536"/>
              <a:gd name="T20" fmla="*/ 0 60000 65536"/>
              <a:gd name="T21" fmla="*/ 0 60000 65536"/>
              <a:gd name="T22" fmla="*/ 0 60000 65536"/>
              <a:gd name="T23" fmla="*/ 0 60000 65536"/>
              <a:gd name="T24" fmla="*/ 0 w 350"/>
              <a:gd name="T25" fmla="*/ 0 h 186"/>
              <a:gd name="T26" fmla="*/ 350 w 350"/>
              <a:gd name="T27" fmla="*/ 186 h 1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0" h="186">
                <a:moveTo>
                  <a:pt x="0" y="186"/>
                </a:moveTo>
                <a:cubicBezTo>
                  <a:pt x="9" y="184"/>
                  <a:pt x="81" y="172"/>
                  <a:pt x="91" y="169"/>
                </a:cubicBezTo>
                <a:cubicBezTo>
                  <a:pt x="97" y="167"/>
                  <a:pt x="110" y="163"/>
                  <a:pt x="110" y="163"/>
                </a:cubicBezTo>
                <a:cubicBezTo>
                  <a:pt x="117" y="155"/>
                  <a:pt x="124" y="150"/>
                  <a:pt x="129" y="140"/>
                </a:cubicBezTo>
                <a:cubicBezTo>
                  <a:pt x="137" y="123"/>
                  <a:pt x="134" y="91"/>
                  <a:pt x="154" y="85"/>
                </a:cubicBezTo>
                <a:cubicBezTo>
                  <a:pt x="160" y="78"/>
                  <a:pt x="166" y="71"/>
                  <a:pt x="172" y="64"/>
                </a:cubicBezTo>
                <a:cubicBezTo>
                  <a:pt x="187" y="18"/>
                  <a:pt x="270" y="21"/>
                  <a:pt x="308" y="16"/>
                </a:cubicBezTo>
                <a:cubicBezTo>
                  <a:pt x="321" y="11"/>
                  <a:pt x="340" y="10"/>
                  <a:pt x="35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0" name="Freeform 2029"/>
          <p:cNvSpPr>
            <a:spLocks/>
          </p:cNvSpPr>
          <p:nvPr/>
        </p:nvSpPr>
        <p:spPr bwMode="auto">
          <a:xfrm>
            <a:off x="6499093" y="4040189"/>
            <a:ext cx="335359" cy="579437"/>
          </a:xfrm>
          <a:custGeom>
            <a:avLst/>
            <a:gdLst>
              <a:gd name="T0" fmla="*/ 2147483647 w 274"/>
              <a:gd name="T1" fmla="*/ 2147483647 h 590"/>
              <a:gd name="T2" fmla="*/ 2147483647 w 274"/>
              <a:gd name="T3" fmla="*/ 2147483647 h 590"/>
              <a:gd name="T4" fmla="*/ 2147483647 w 274"/>
              <a:gd name="T5" fmla="*/ 2147483647 h 590"/>
              <a:gd name="T6" fmla="*/ 2147483647 w 274"/>
              <a:gd name="T7" fmla="*/ 2147483647 h 590"/>
              <a:gd name="T8" fmla="*/ 2147483647 w 274"/>
              <a:gd name="T9" fmla="*/ 2147483647 h 590"/>
              <a:gd name="T10" fmla="*/ 2147483647 w 274"/>
              <a:gd name="T11" fmla="*/ 2147483647 h 590"/>
              <a:gd name="T12" fmla="*/ 2147483647 w 274"/>
              <a:gd name="T13" fmla="*/ 2147483647 h 590"/>
              <a:gd name="T14" fmla="*/ 2147483647 w 274"/>
              <a:gd name="T15" fmla="*/ 2147483647 h 590"/>
              <a:gd name="T16" fmla="*/ 2147483647 w 274"/>
              <a:gd name="T17" fmla="*/ 2147483647 h 590"/>
              <a:gd name="T18" fmla="*/ 2147483647 w 274"/>
              <a:gd name="T19" fmla="*/ 2147483647 h 590"/>
              <a:gd name="T20" fmla="*/ 2147483647 w 274"/>
              <a:gd name="T21" fmla="*/ 2147483647 h 590"/>
              <a:gd name="T22" fmla="*/ 2147483647 w 274"/>
              <a:gd name="T23" fmla="*/ 0 h 590"/>
              <a:gd name="T24" fmla="*/ 2147483647 w 274"/>
              <a:gd name="T25" fmla="*/ 2147483647 h 590"/>
              <a:gd name="T26" fmla="*/ 2147483647 w 274"/>
              <a:gd name="T27" fmla="*/ 2147483647 h 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4"/>
              <a:gd name="T43" fmla="*/ 0 h 590"/>
              <a:gd name="T44" fmla="*/ 274 w 274"/>
              <a:gd name="T45" fmla="*/ 590 h 5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4" h="590">
                <a:moveTo>
                  <a:pt x="17" y="590"/>
                </a:moveTo>
                <a:cubicBezTo>
                  <a:pt x="0" y="552"/>
                  <a:pt x="27" y="559"/>
                  <a:pt x="37" y="525"/>
                </a:cubicBezTo>
                <a:cubicBezTo>
                  <a:pt x="40" y="481"/>
                  <a:pt x="50" y="429"/>
                  <a:pt x="82" y="397"/>
                </a:cubicBezTo>
                <a:cubicBezTo>
                  <a:pt x="87" y="370"/>
                  <a:pt x="90" y="347"/>
                  <a:pt x="82" y="320"/>
                </a:cubicBezTo>
                <a:cubicBezTo>
                  <a:pt x="84" y="288"/>
                  <a:pt x="85" y="266"/>
                  <a:pt x="94" y="237"/>
                </a:cubicBezTo>
                <a:cubicBezTo>
                  <a:pt x="89" y="223"/>
                  <a:pt x="85" y="210"/>
                  <a:pt x="82" y="196"/>
                </a:cubicBezTo>
                <a:cubicBezTo>
                  <a:pt x="85" y="182"/>
                  <a:pt x="89" y="175"/>
                  <a:pt x="98" y="164"/>
                </a:cubicBezTo>
                <a:cubicBezTo>
                  <a:pt x="102" y="140"/>
                  <a:pt x="102" y="145"/>
                  <a:pt x="117" y="132"/>
                </a:cubicBezTo>
                <a:cubicBezTo>
                  <a:pt x="125" y="97"/>
                  <a:pt x="148" y="36"/>
                  <a:pt x="187" y="23"/>
                </a:cubicBezTo>
                <a:cubicBezTo>
                  <a:pt x="190" y="21"/>
                  <a:pt x="193" y="18"/>
                  <a:pt x="197" y="16"/>
                </a:cubicBezTo>
                <a:cubicBezTo>
                  <a:pt x="200" y="15"/>
                  <a:pt x="203" y="15"/>
                  <a:pt x="206" y="13"/>
                </a:cubicBezTo>
                <a:cubicBezTo>
                  <a:pt x="212" y="9"/>
                  <a:pt x="222" y="0"/>
                  <a:pt x="222" y="0"/>
                </a:cubicBezTo>
                <a:cubicBezTo>
                  <a:pt x="229" y="3"/>
                  <a:pt x="236" y="3"/>
                  <a:pt x="242" y="7"/>
                </a:cubicBezTo>
                <a:cubicBezTo>
                  <a:pt x="252" y="15"/>
                  <a:pt x="259" y="26"/>
                  <a:pt x="274" y="2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1" name="Freeform 2030"/>
          <p:cNvSpPr>
            <a:spLocks/>
          </p:cNvSpPr>
          <p:nvPr/>
        </p:nvSpPr>
        <p:spPr bwMode="auto">
          <a:xfrm>
            <a:off x="6794897" y="4487864"/>
            <a:ext cx="247650" cy="103187"/>
          </a:xfrm>
          <a:custGeom>
            <a:avLst/>
            <a:gdLst>
              <a:gd name="T0" fmla="*/ 0 w 204"/>
              <a:gd name="T1" fmla="*/ 0 h 105"/>
              <a:gd name="T2" fmla="*/ 2147483647 w 204"/>
              <a:gd name="T3" fmla="*/ 2147483647 h 105"/>
              <a:gd name="T4" fmla="*/ 2147483647 w 204"/>
              <a:gd name="T5" fmla="*/ 2147483647 h 105"/>
              <a:gd name="T6" fmla="*/ 2147483647 w 204"/>
              <a:gd name="T7" fmla="*/ 2147483647 h 105"/>
              <a:gd name="T8" fmla="*/ 2147483647 w 204"/>
              <a:gd name="T9" fmla="*/ 2147483647 h 105"/>
              <a:gd name="T10" fmla="*/ 2147483647 w 204"/>
              <a:gd name="T11" fmla="*/ 2147483647 h 105"/>
              <a:gd name="T12" fmla="*/ 2147483647 w 204"/>
              <a:gd name="T13" fmla="*/ 2147483647 h 105"/>
              <a:gd name="T14" fmla="*/ 0 60000 65536"/>
              <a:gd name="T15" fmla="*/ 0 60000 65536"/>
              <a:gd name="T16" fmla="*/ 0 60000 65536"/>
              <a:gd name="T17" fmla="*/ 0 60000 65536"/>
              <a:gd name="T18" fmla="*/ 0 60000 65536"/>
              <a:gd name="T19" fmla="*/ 0 60000 65536"/>
              <a:gd name="T20" fmla="*/ 0 60000 65536"/>
              <a:gd name="T21" fmla="*/ 0 w 204"/>
              <a:gd name="T22" fmla="*/ 0 h 105"/>
              <a:gd name="T23" fmla="*/ 204 w 204"/>
              <a:gd name="T24" fmla="*/ 105 h 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4" h="105">
                <a:moveTo>
                  <a:pt x="0" y="0"/>
                </a:moveTo>
                <a:cubicBezTo>
                  <a:pt x="4" y="13"/>
                  <a:pt x="71" y="43"/>
                  <a:pt x="83" y="50"/>
                </a:cubicBezTo>
                <a:cubicBezTo>
                  <a:pt x="89" y="69"/>
                  <a:pt x="105" y="32"/>
                  <a:pt x="119" y="48"/>
                </a:cubicBezTo>
                <a:cubicBezTo>
                  <a:pt x="125" y="65"/>
                  <a:pt x="148" y="45"/>
                  <a:pt x="162" y="57"/>
                </a:cubicBezTo>
                <a:cubicBezTo>
                  <a:pt x="166" y="72"/>
                  <a:pt x="189" y="46"/>
                  <a:pt x="184" y="60"/>
                </a:cubicBezTo>
                <a:cubicBezTo>
                  <a:pt x="204" y="80"/>
                  <a:pt x="190" y="51"/>
                  <a:pt x="198" y="78"/>
                </a:cubicBezTo>
                <a:cubicBezTo>
                  <a:pt x="201" y="104"/>
                  <a:pt x="181" y="82"/>
                  <a:pt x="191" y="10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2" name="Freeform 2031"/>
          <p:cNvSpPr>
            <a:spLocks/>
          </p:cNvSpPr>
          <p:nvPr/>
        </p:nvSpPr>
        <p:spPr bwMode="auto">
          <a:xfrm>
            <a:off x="6827574" y="3927475"/>
            <a:ext cx="438547" cy="141288"/>
          </a:xfrm>
          <a:custGeom>
            <a:avLst/>
            <a:gdLst>
              <a:gd name="T0" fmla="*/ 2147483647 w 357"/>
              <a:gd name="T1" fmla="*/ 2147483647 h 143"/>
              <a:gd name="T2" fmla="*/ 2147483647 w 357"/>
              <a:gd name="T3" fmla="*/ 2147483647 h 143"/>
              <a:gd name="T4" fmla="*/ 2147483647 w 357"/>
              <a:gd name="T5" fmla="*/ 2147483647 h 143"/>
              <a:gd name="T6" fmla="*/ 2147483647 w 357"/>
              <a:gd name="T7" fmla="*/ 2147483647 h 143"/>
              <a:gd name="T8" fmla="*/ 2147483647 w 357"/>
              <a:gd name="T9" fmla="*/ 2147483647 h 143"/>
              <a:gd name="T10" fmla="*/ 2147483647 w 357"/>
              <a:gd name="T11" fmla="*/ 0 h 143"/>
              <a:gd name="T12" fmla="*/ 2147483647 w 357"/>
              <a:gd name="T13" fmla="*/ 2147483647 h 143"/>
              <a:gd name="T14" fmla="*/ 2147483647 w 357"/>
              <a:gd name="T15" fmla="*/ 2147483647 h 143"/>
              <a:gd name="T16" fmla="*/ 2147483647 w 357"/>
              <a:gd name="T17" fmla="*/ 2147483647 h 143"/>
              <a:gd name="T18" fmla="*/ 2147483647 w 357"/>
              <a:gd name="T19" fmla="*/ 2147483647 h 143"/>
              <a:gd name="T20" fmla="*/ 2147483647 w 357"/>
              <a:gd name="T21" fmla="*/ 2147483647 h 143"/>
              <a:gd name="T22" fmla="*/ 0 w 357"/>
              <a:gd name="T23" fmla="*/ 2147483647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7"/>
              <a:gd name="T37" fmla="*/ 0 h 143"/>
              <a:gd name="T38" fmla="*/ 357 w 35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7" h="143">
                <a:moveTo>
                  <a:pt x="357" y="103"/>
                </a:moveTo>
                <a:cubicBezTo>
                  <a:pt x="343" y="97"/>
                  <a:pt x="348" y="92"/>
                  <a:pt x="337" y="83"/>
                </a:cubicBezTo>
                <a:cubicBezTo>
                  <a:pt x="323" y="72"/>
                  <a:pt x="310" y="67"/>
                  <a:pt x="293" y="61"/>
                </a:cubicBezTo>
                <a:cubicBezTo>
                  <a:pt x="284" y="53"/>
                  <a:pt x="272" y="46"/>
                  <a:pt x="261" y="42"/>
                </a:cubicBezTo>
                <a:cubicBezTo>
                  <a:pt x="241" y="22"/>
                  <a:pt x="265" y="27"/>
                  <a:pt x="219" y="23"/>
                </a:cubicBezTo>
                <a:cubicBezTo>
                  <a:pt x="206" y="18"/>
                  <a:pt x="196" y="11"/>
                  <a:pt x="187" y="0"/>
                </a:cubicBezTo>
                <a:cubicBezTo>
                  <a:pt x="134" y="7"/>
                  <a:pt x="174" y="7"/>
                  <a:pt x="152" y="29"/>
                </a:cubicBezTo>
                <a:cubicBezTo>
                  <a:pt x="147" y="34"/>
                  <a:pt x="140" y="34"/>
                  <a:pt x="133" y="35"/>
                </a:cubicBezTo>
                <a:cubicBezTo>
                  <a:pt x="106" y="37"/>
                  <a:pt x="80" y="38"/>
                  <a:pt x="53" y="39"/>
                </a:cubicBezTo>
                <a:cubicBezTo>
                  <a:pt x="36" y="43"/>
                  <a:pt x="39" y="46"/>
                  <a:pt x="33" y="61"/>
                </a:cubicBezTo>
                <a:cubicBezTo>
                  <a:pt x="39" y="75"/>
                  <a:pt x="58" y="86"/>
                  <a:pt x="33" y="93"/>
                </a:cubicBezTo>
                <a:cubicBezTo>
                  <a:pt x="19" y="88"/>
                  <a:pt x="7" y="131"/>
                  <a:pt x="0" y="143"/>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3" name="Freeform 2032"/>
          <p:cNvSpPr>
            <a:spLocks/>
          </p:cNvSpPr>
          <p:nvPr/>
        </p:nvSpPr>
        <p:spPr bwMode="auto">
          <a:xfrm>
            <a:off x="7156054" y="3154363"/>
            <a:ext cx="220133" cy="296862"/>
          </a:xfrm>
          <a:custGeom>
            <a:avLst/>
            <a:gdLst>
              <a:gd name="T0" fmla="*/ 2147483647 w 177"/>
              <a:gd name="T1" fmla="*/ 0 h 301"/>
              <a:gd name="T2" fmla="*/ 2147483647 w 177"/>
              <a:gd name="T3" fmla="*/ 2147483647 h 301"/>
              <a:gd name="T4" fmla="*/ 2147483647 w 177"/>
              <a:gd name="T5" fmla="*/ 2147483647 h 301"/>
              <a:gd name="T6" fmla="*/ 2147483647 w 177"/>
              <a:gd name="T7" fmla="*/ 2147483647 h 301"/>
              <a:gd name="T8" fmla="*/ 2147483647 w 177"/>
              <a:gd name="T9" fmla="*/ 2147483647 h 301"/>
              <a:gd name="T10" fmla="*/ 2147483647 w 177"/>
              <a:gd name="T11" fmla="*/ 2147483647 h 301"/>
              <a:gd name="T12" fmla="*/ 0 w 177"/>
              <a:gd name="T13" fmla="*/ 2147483647 h 301"/>
              <a:gd name="T14" fmla="*/ 2147483647 w 177"/>
              <a:gd name="T15" fmla="*/ 2147483647 h 301"/>
              <a:gd name="T16" fmla="*/ 2147483647 w 177"/>
              <a:gd name="T17" fmla="*/ 2147483647 h 301"/>
              <a:gd name="T18" fmla="*/ 2147483647 w 177"/>
              <a:gd name="T19" fmla="*/ 2147483647 h 301"/>
              <a:gd name="T20" fmla="*/ 2147483647 w 177"/>
              <a:gd name="T21" fmla="*/ 2147483647 h 301"/>
              <a:gd name="T22" fmla="*/ 2147483647 w 177"/>
              <a:gd name="T23" fmla="*/ 2147483647 h 301"/>
              <a:gd name="T24" fmla="*/ 2147483647 w 177"/>
              <a:gd name="T25" fmla="*/ 2147483647 h 3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7"/>
              <a:gd name="T40" fmla="*/ 0 h 301"/>
              <a:gd name="T41" fmla="*/ 177 w 177"/>
              <a:gd name="T42" fmla="*/ 301 h 3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7" h="301">
                <a:moveTo>
                  <a:pt x="134" y="0"/>
                </a:moveTo>
                <a:cubicBezTo>
                  <a:pt x="125" y="11"/>
                  <a:pt x="127" y="27"/>
                  <a:pt x="115" y="35"/>
                </a:cubicBezTo>
                <a:cubicBezTo>
                  <a:pt x="106" y="40"/>
                  <a:pt x="86" y="45"/>
                  <a:pt x="86" y="45"/>
                </a:cubicBezTo>
                <a:cubicBezTo>
                  <a:pt x="71" y="55"/>
                  <a:pt x="57" y="60"/>
                  <a:pt x="45" y="74"/>
                </a:cubicBezTo>
                <a:cubicBezTo>
                  <a:pt x="40" y="88"/>
                  <a:pt x="29" y="93"/>
                  <a:pt x="19" y="103"/>
                </a:cubicBezTo>
                <a:cubicBezTo>
                  <a:pt x="16" y="113"/>
                  <a:pt x="10" y="119"/>
                  <a:pt x="6" y="128"/>
                </a:cubicBezTo>
                <a:cubicBezTo>
                  <a:pt x="4" y="137"/>
                  <a:pt x="0" y="145"/>
                  <a:pt x="0" y="154"/>
                </a:cubicBezTo>
                <a:cubicBezTo>
                  <a:pt x="0" y="184"/>
                  <a:pt x="25" y="194"/>
                  <a:pt x="45" y="211"/>
                </a:cubicBezTo>
                <a:cubicBezTo>
                  <a:pt x="53" y="237"/>
                  <a:pt x="45" y="235"/>
                  <a:pt x="70" y="243"/>
                </a:cubicBezTo>
                <a:cubicBezTo>
                  <a:pt x="74" y="247"/>
                  <a:pt x="82" y="249"/>
                  <a:pt x="86" y="253"/>
                </a:cubicBezTo>
                <a:cubicBezTo>
                  <a:pt x="96" y="263"/>
                  <a:pt x="91" y="282"/>
                  <a:pt x="102" y="291"/>
                </a:cubicBezTo>
                <a:cubicBezTo>
                  <a:pt x="109" y="297"/>
                  <a:pt x="123" y="298"/>
                  <a:pt x="131" y="301"/>
                </a:cubicBezTo>
                <a:cubicBezTo>
                  <a:pt x="148" y="298"/>
                  <a:pt x="168" y="284"/>
                  <a:pt x="177" y="27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4" name="Freeform 2033"/>
          <p:cNvSpPr>
            <a:spLocks/>
          </p:cNvSpPr>
          <p:nvPr/>
        </p:nvSpPr>
        <p:spPr bwMode="auto">
          <a:xfrm>
            <a:off x="7338352" y="3217863"/>
            <a:ext cx="134144" cy="793750"/>
          </a:xfrm>
          <a:custGeom>
            <a:avLst/>
            <a:gdLst>
              <a:gd name="T0" fmla="*/ 2147483647 w 108"/>
              <a:gd name="T1" fmla="*/ 0 h 807"/>
              <a:gd name="T2" fmla="*/ 2147483647 w 108"/>
              <a:gd name="T3" fmla="*/ 2147483647 h 807"/>
              <a:gd name="T4" fmla="*/ 2147483647 w 108"/>
              <a:gd name="T5" fmla="*/ 2147483647 h 807"/>
              <a:gd name="T6" fmla="*/ 2147483647 w 108"/>
              <a:gd name="T7" fmla="*/ 2147483647 h 807"/>
              <a:gd name="T8" fmla="*/ 2147483647 w 108"/>
              <a:gd name="T9" fmla="*/ 2147483647 h 807"/>
              <a:gd name="T10" fmla="*/ 2147483647 w 108"/>
              <a:gd name="T11" fmla="*/ 2147483647 h 807"/>
              <a:gd name="T12" fmla="*/ 2147483647 w 108"/>
              <a:gd name="T13" fmla="*/ 2147483647 h 807"/>
              <a:gd name="T14" fmla="*/ 2147483647 w 108"/>
              <a:gd name="T15" fmla="*/ 2147483647 h 807"/>
              <a:gd name="T16" fmla="*/ 2147483647 w 108"/>
              <a:gd name="T17" fmla="*/ 2147483647 h 807"/>
              <a:gd name="T18" fmla="*/ 2147483647 w 108"/>
              <a:gd name="T19" fmla="*/ 2147483647 h 807"/>
              <a:gd name="T20" fmla="*/ 2147483647 w 108"/>
              <a:gd name="T21" fmla="*/ 2147483647 h 807"/>
              <a:gd name="T22" fmla="*/ 2147483647 w 108"/>
              <a:gd name="T23" fmla="*/ 2147483647 h 807"/>
              <a:gd name="T24" fmla="*/ 2147483647 w 108"/>
              <a:gd name="T25" fmla="*/ 2147483647 h 807"/>
              <a:gd name="T26" fmla="*/ 2147483647 w 108"/>
              <a:gd name="T27" fmla="*/ 2147483647 h 807"/>
              <a:gd name="T28" fmla="*/ 2147483647 w 108"/>
              <a:gd name="T29" fmla="*/ 2147483647 h 807"/>
              <a:gd name="T30" fmla="*/ 2147483647 w 108"/>
              <a:gd name="T31" fmla="*/ 2147483647 h 807"/>
              <a:gd name="T32" fmla="*/ 2147483647 w 108"/>
              <a:gd name="T33" fmla="*/ 2147483647 h 807"/>
              <a:gd name="T34" fmla="*/ 2147483647 w 108"/>
              <a:gd name="T35" fmla="*/ 2147483647 h 8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807"/>
              <a:gd name="T56" fmla="*/ 108 w 108"/>
              <a:gd name="T57" fmla="*/ 807 h 8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807">
                <a:moveTo>
                  <a:pt x="14" y="0"/>
                </a:moveTo>
                <a:cubicBezTo>
                  <a:pt x="5" y="27"/>
                  <a:pt x="7" y="12"/>
                  <a:pt x="11" y="45"/>
                </a:cubicBezTo>
                <a:cubicBezTo>
                  <a:pt x="9" y="71"/>
                  <a:pt x="0" y="121"/>
                  <a:pt x="24" y="141"/>
                </a:cubicBezTo>
                <a:cubicBezTo>
                  <a:pt x="29" y="157"/>
                  <a:pt x="23" y="171"/>
                  <a:pt x="17" y="186"/>
                </a:cubicBezTo>
                <a:cubicBezTo>
                  <a:pt x="18" y="206"/>
                  <a:pt x="48" y="233"/>
                  <a:pt x="55" y="252"/>
                </a:cubicBezTo>
                <a:cubicBezTo>
                  <a:pt x="62" y="271"/>
                  <a:pt x="66" y="284"/>
                  <a:pt x="61" y="299"/>
                </a:cubicBezTo>
                <a:cubicBezTo>
                  <a:pt x="67" y="317"/>
                  <a:pt x="37" y="326"/>
                  <a:pt x="27" y="343"/>
                </a:cubicBezTo>
                <a:cubicBezTo>
                  <a:pt x="34" y="365"/>
                  <a:pt x="85" y="342"/>
                  <a:pt x="78" y="361"/>
                </a:cubicBezTo>
                <a:cubicBezTo>
                  <a:pt x="87" y="374"/>
                  <a:pt x="85" y="391"/>
                  <a:pt x="102" y="396"/>
                </a:cubicBezTo>
                <a:cubicBezTo>
                  <a:pt x="105" y="400"/>
                  <a:pt x="97" y="426"/>
                  <a:pt x="102" y="428"/>
                </a:cubicBezTo>
                <a:cubicBezTo>
                  <a:pt x="108" y="431"/>
                  <a:pt x="85" y="449"/>
                  <a:pt x="85" y="449"/>
                </a:cubicBezTo>
                <a:cubicBezTo>
                  <a:pt x="96" y="461"/>
                  <a:pt x="72" y="528"/>
                  <a:pt x="62" y="538"/>
                </a:cubicBezTo>
                <a:cubicBezTo>
                  <a:pt x="55" y="552"/>
                  <a:pt x="56" y="566"/>
                  <a:pt x="46" y="579"/>
                </a:cubicBezTo>
                <a:cubicBezTo>
                  <a:pt x="48" y="626"/>
                  <a:pt x="46" y="625"/>
                  <a:pt x="56" y="656"/>
                </a:cubicBezTo>
                <a:cubicBezTo>
                  <a:pt x="57" y="666"/>
                  <a:pt x="56" y="676"/>
                  <a:pt x="59" y="685"/>
                </a:cubicBezTo>
                <a:cubicBezTo>
                  <a:pt x="62" y="695"/>
                  <a:pt x="84" y="705"/>
                  <a:pt x="91" y="714"/>
                </a:cubicBezTo>
                <a:cubicBezTo>
                  <a:pt x="94" y="724"/>
                  <a:pt x="97" y="733"/>
                  <a:pt x="101" y="743"/>
                </a:cubicBezTo>
                <a:cubicBezTo>
                  <a:pt x="100" y="764"/>
                  <a:pt x="97" y="807"/>
                  <a:pt x="97" y="807"/>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5" name="Freeform 2034"/>
          <p:cNvSpPr>
            <a:spLocks/>
          </p:cNvSpPr>
          <p:nvPr/>
        </p:nvSpPr>
        <p:spPr bwMode="auto">
          <a:xfrm>
            <a:off x="7199048" y="3508375"/>
            <a:ext cx="103188" cy="501650"/>
          </a:xfrm>
          <a:custGeom>
            <a:avLst/>
            <a:gdLst>
              <a:gd name="T0" fmla="*/ 2147483647 w 84"/>
              <a:gd name="T1" fmla="*/ 0 h 509"/>
              <a:gd name="T2" fmla="*/ 2147483647 w 84"/>
              <a:gd name="T3" fmla="*/ 2147483647 h 509"/>
              <a:gd name="T4" fmla="*/ 2147483647 w 84"/>
              <a:gd name="T5" fmla="*/ 2147483647 h 509"/>
              <a:gd name="T6" fmla="*/ 2147483647 w 84"/>
              <a:gd name="T7" fmla="*/ 2147483647 h 509"/>
              <a:gd name="T8" fmla="*/ 2147483647 w 84"/>
              <a:gd name="T9" fmla="*/ 2147483647 h 509"/>
              <a:gd name="T10" fmla="*/ 2147483647 w 84"/>
              <a:gd name="T11" fmla="*/ 2147483647 h 509"/>
              <a:gd name="T12" fmla="*/ 2147483647 w 84"/>
              <a:gd name="T13" fmla="*/ 2147483647 h 509"/>
              <a:gd name="T14" fmla="*/ 2147483647 w 84"/>
              <a:gd name="T15" fmla="*/ 2147483647 h 509"/>
              <a:gd name="T16" fmla="*/ 2147483647 w 84"/>
              <a:gd name="T17" fmla="*/ 2147483647 h 509"/>
              <a:gd name="T18" fmla="*/ 2147483647 w 84"/>
              <a:gd name="T19" fmla="*/ 2147483647 h 509"/>
              <a:gd name="T20" fmla="*/ 2147483647 w 84"/>
              <a:gd name="T21" fmla="*/ 2147483647 h 509"/>
              <a:gd name="T22" fmla="*/ 2147483647 w 84"/>
              <a:gd name="T23" fmla="*/ 2147483647 h 509"/>
              <a:gd name="T24" fmla="*/ 2147483647 w 84"/>
              <a:gd name="T25" fmla="*/ 2147483647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509"/>
              <a:gd name="T41" fmla="*/ 84 w 84"/>
              <a:gd name="T42" fmla="*/ 509 h 5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509">
                <a:moveTo>
                  <a:pt x="21" y="0"/>
                </a:moveTo>
                <a:cubicBezTo>
                  <a:pt x="23" y="17"/>
                  <a:pt x="2" y="69"/>
                  <a:pt x="1" y="94"/>
                </a:cubicBezTo>
                <a:cubicBezTo>
                  <a:pt x="0" y="119"/>
                  <a:pt x="11" y="131"/>
                  <a:pt x="17" y="150"/>
                </a:cubicBezTo>
                <a:cubicBezTo>
                  <a:pt x="23" y="169"/>
                  <a:pt x="33" y="175"/>
                  <a:pt x="36" y="208"/>
                </a:cubicBezTo>
                <a:cubicBezTo>
                  <a:pt x="30" y="215"/>
                  <a:pt x="67" y="281"/>
                  <a:pt x="67" y="281"/>
                </a:cubicBezTo>
                <a:cubicBezTo>
                  <a:pt x="57" y="293"/>
                  <a:pt x="64" y="302"/>
                  <a:pt x="48" y="307"/>
                </a:cubicBezTo>
                <a:cubicBezTo>
                  <a:pt x="42" y="316"/>
                  <a:pt x="35" y="323"/>
                  <a:pt x="29" y="332"/>
                </a:cubicBezTo>
                <a:cubicBezTo>
                  <a:pt x="27" y="352"/>
                  <a:pt x="26" y="368"/>
                  <a:pt x="13" y="384"/>
                </a:cubicBezTo>
                <a:cubicBezTo>
                  <a:pt x="4" y="412"/>
                  <a:pt x="13" y="429"/>
                  <a:pt x="29" y="448"/>
                </a:cubicBezTo>
                <a:cubicBezTo>
                  <a:pt x="30" y="451"/>
                  <a:pt x="29" y="455"/>
                  <a:pt x="32" y="457"/>
                </a:cubicBezTo>
                <a:cubicBezTo>
                  <a:pt x="39" y="461"/>
                  <a:pt x="55" y="464"/>
                  <a:pt x="55" y="464"/>
                </a:cubicBezTo>
                <a:cubicBezTo>
                  <a:pt x="79" y="480"/>
                  <a:pt x="61" y="472"/>
                  <a:pt x="77" y="496"/>
                </a:cubicBezTo>
                <a:cubicBezTo>
                  <a:pt x="84" y="506"/>
                  <a:pt x="83" y="509"/>
                  <a:pt x="83" y="50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6" name="Freeform 2035"/>
          <p:cNvSpPr>
            <a:spLocks/>
          </p:cNvSpPr>
          <p:nvPr/>
        </p:nvSpPr>
        <p:spPr bwMode="auto">
          <a:xfrm>
            <a:off x="6475016" y="2489200"/>
            <a:ext cx="1862534" cy="615950"/>
          </a:xfrm>
          <a:custGeom>
            <a:avLst/>
            <a:gdLst>
              <a:gd name="T0" fmla="*/ 2147483647 w 1514"/>
              <a:gd name="T1" fmla="*/ 0 h 624"/>
              <a:gd name="T2" fmla="*/ 2147483647 w 1514"/>
              <a:gd name="T3" fmla="*/ 2147483647 h 624"/>
              <a:gd name="T4" fmla="*/ 2147483647 w 1514"/>
              <a:gd name="T5" fmla="*/ 2147483647 h 624"/>
              <a:gd name="T6" fmla="*/ 2147483647 w 1514"/>
              <a:gd name="T7" fmla="*/ 2147483647 h 624"/>
              <a:gd name="T8" fmla="*/ 2147483647 w 1514"/>
              <a:gd name="T9" fmla="*/ 2147483647 h 624"/>
              <a:gd name="T10" fmla="*/ 2147483647 w 1514"/>
              <a:gd name="T11" fmla="*/ 2147483647 h 624"/>
              <a:gd name="T12" fmla="*/ 2147483647 w 1514"/>
              <a:gd name="T13" fmla="*/ 2147483647 h 624"/>
              <a:gd name="T14" fmla="*/ 2147483647 w 1514"/>
              <a:gd name="T15" fmla="*/ 2147483647 h 624"/>
              <a:gd name="T16" fmla="*/ 2147483647 w 1514"/>
              <a:gd name="T17" fmla="*/ 2147483647 h 624"/>
              <a:gd name="T18" fmla="*/ 2147483647 w 1514"/>
              <a:gd name="T19" fmla="*/ 2147483647 h 624"/>
              <a:gd name="T20" fmla="*/ 2147483647 w 1514"/>
              <a:gd name="T21" fmla="*/ 2147483647 h 624"/>
              <a:gd name="T22" fmla="*/ 2147483647 w 1514"/>
              <a:gd name="T23" fmla="*/ 2147483647 h 624"/>
              <a:gd name="T24" fmla="*/ 2147483647 w 1514"/>
              <a:gd name="T25" fmla="*/ 2147483647 h 624"/>
              <a:gd name="T26" fmla="*/ 2147483647 w 1514"/>
              <a:gd name="T27" fmla="*/ 2147483647 h 624"/>
              <a:gd name="T28" fmla="*/ 2147483647 w 1514"/>
              <a:gd name="T29" fmla="*/ 2147483647 h 624"/>
              <a:gd name="T30" fmla="*/ 2147483647 w 1514"/>
              <a:gd name="T31" fmla="*/ 2147483647 h 624"/>
              <a:gd name="T32" fmla="*/ 2147483647 w 1514"/>
              <a:gd name="T33" fmla="*/ 2147483647 h 624"/>
              <a:gd name="T34" fmla="*/ 2147483647 w 1514"/>
              <a:gd name="T35" fmla="*/ 2147483647 h 624"/>
              <a:gd name="T36" fmla="*/ 2147483647 w 1514"/>
              <a:gd name="T37" fmla="*/ 2147483647 h 624"/>
              <a:gd name="T38" fmla="*/ 2147483647 w 1514"/>
              <a:gd name="T39" fmla="*/ 2147483647 h 624"/>
              <a:gd name="T40" fmla="*/ 2147483647 w 1514"/>
              <a:gd name="T41" fmla="*/ 2147483647 h 624"/>
              <a:gd name="T42" fmla="*/ 2147483647 w 1514"/>
              <a:gd name="T43" fmla="*/ 2147483647 h 624"/>
              <a:gd name="T44" fmla="*/ 2147483647 w 1514"/>
              <a:gd name="T45" fmla="*/ 2147483647 h 624"/>
              <a:gd name="T46" fmla="*/ 2147483647 w 1514"/>
              <a:gd name="T47" fmla="*/ 2147483647 h 624"/>
              <a:gd name="T48" fmla="*/ 2147483647 w 1514"/>
              <a:gd name="T49" fmla="*/ 2147483647 h 624"/>
              <a:gd name="T50" fmla="*/ 2147483647 w 1514"/>
              <a:gd name="T51" fmla="*/ 2147483647 h 624"/>
              <a:gd name="T52" fmla="*/ 2147483647 w 1514"/>
              <a:gd name="T53" fmla="*/ 2147483647 h 624"/>
              <a:gd name="T54" fmla="*/ 2147483647 w 1514"/>
              <a:gd name="T55" fmla="*/ 2147483647 h 624"/>
              <a:gd name="T56" fmla="*/ 2147483647 w 1514"/>
              <a:gd name="T57" fmla="*/ 2147483647 h 624"/>
              <a:gd name="T58" fmla="*/ 2147483647 w 1514"/>
              <a:gd name="T59" fmla="*/ 2147483647 h 624"/>
              <a:gd name="T60" fmla="*/ 2147483647 w 1514"/>
              <a:gd name="T61" fmla="*/ 2147483647 h 624"/>
              <a:gd name="T62" fmla="*/ 2147483647 w 1514"/>
              <a:gd name="T63" fmla="*/ 2147483647 h 624"/>
              <a:gd name="T64" fmla="*/ 2147483647 w 1514"/>
              <a:gd name="T65" fmla="*/ 2147483647 h 624"/>
              <a:gd name="T66" fmla="*/ 2147483647 w 1514"/>
              <a:gd name="T67" fmla="*/ 2147483647 h 624"/>
              <a:gd name="T68" fmla="*/ 2147483647 w 1514"/>
              <a:gd name="T69" fmla="*/ 2147483647 h 624"/>
              <a:gd name="T70" fmla="*/ 2147483647 w 1514"/>
              <a:gd name="T71" fmla="*/ 2147483647 h 624"/>
              <a:gd name="T72" fmla="*/ 2147483647 w 1514"/>
              <a:gd name="T73" fmla="*/ 2147483647 h 624"/>
              <a:gd name="T74" fmla="*/ 2147483647 w 1514"/>
              <a:gd name="T75" fmla="*/ 2147483647 h 624"/>
              <a:gd name="T76" fmla="*/ 2147483647 w 1514"/>
              <a:gd name="T77" fmla="*/ 2147483647 h 624"/>
              <a:gd name="T78" fmla="*/ 2147483647 w 1514"/>
              <a:gd name="T79" fmla="*/ 2147483647 h 624"/>
              <a:gd name="T80" fmla="*/ 2147483647 w 1514"/>
              <a:gd name="T81" fmla="*/ 2147483647 h 6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4"/>
              <a:gd name="T124" fmla="*/ 0 h 624"/>
              <a:gd name="T125" fmla="*/ 1514 w 1514"/>
              <a:gd name="T126" fmla="*/ 624 h 62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4" h="624">
                <a:moveTo>
                  <a:pt x="1514" y="0"/>
                </a:moveTo>
                <a:cubicBezTo>
                  <a:pt x="1503" y="13"/>
                  <a:pt x="1490" y="25"/>
                  <a:pt x="1476" y="35"/>
                </a:cubicBezTo>
                <a:cubicBezTo>
                  <a:pt x="1461" y="72"/>
                  <a:pt x="1453" y="73"/>
                  <a:pt x="1418" y="87"/>
                </a:cubicBezTo>
                <a:cubicBezTo>
                  <a:pt x="1414" y="93"/>
                  <a:pt x="1409" y="97"/>
                  <a:pt x="1405" y="103"/>
                </a:cubicBezTo>
                <a:cubicBezTo>
                  <a:pt x="1398" y="115"/>
                  <a:pt x="1399" y="128"/>
                  <a:pt x="1389" y="138"/>
                </a:cubicBezTo>
                <a:cubicBezTo>
                  <a:pt x="1380" y="165"/>
                  <a:pt x="1328" y="168"/>
                  <a:pt x="1303" y="176"/>
                </a:cubicBezTo>
                <a:cubicBezTo>
                  <a:pt x="1283" y="170"/>
                  <a:pt x="1282" y="170"/>
                  <a:pt x="1258" y="173"/>
                </a:cubicBezTo>
                <a:cubicBezTo>
                  <a:pt x="1245" y="177"/>
                  <a:pt x="1233" y="179"/>
                  <a:pt x="1220" y="183"/>
                </a:cubicBezTo>
                <a:cubicBezTo>
                  <a:pt x="1193" y="180"/>
                  <a:pt x="1179" y="179"/>
                  <a:pt x="1156" y="173"/>
                </a:cubicBezTo>
                <a:cubicBezTo>
                  <a:pt x="1106" y="177"/>
                  <a:pt x="1063" y="192"/>
                  <a:pt x="1015" y="208"/>
                </a:cubicBezTo>
                <a:cubicBezTo>
                  <a:pt x="1013" y="208"/>
                  <a:pt x="993" y="204"/>
                  <a:pt x="989" y="202"/>
                </a:cubicBezTo>
                <a:cubicBezTo>
                  <a:pt x="965" y="187"/>
                  <a:pt x="965" y="172"/>
                  <a:pt x="932" y="167"/>
                </a:cubicBezTo>
                <a:cubicBezTo>
                  <a:pt x="919" y="154"/>
                  <a:pt x="912" y="141"/>
                  <a:pt x="893" y="135"/>
                </a:cubicBezTo>
                <a:cubicBezTo>
                  <a:pt x="877" y="136"/>
                  <a:pt x="861" y="136"/>
                  <a:pt x="845" y="138"/>
                </a:cubicBezTo>
                <a:cubicBezTo>
                  <a:pt x="810" y="143"/>
                  <a:pt x="779" y="166"/>
                  <a:pt x="746" y="176"/>
                </a:cubicBezTo>
                <a:cubicBezTo>
                  <a:pt x="732" y="173"/>
                  <a:pt x="718" y="168"/>
                  <a:pt x="704" y="163"/>
                </a:cubicBezTo>
                <a:cubicBezTo>
                  <a:pt x="652" y="179"/>
                  <a:pt x="629" y="177"/>
                  <a:pt x="564" y="179"/>
                </a:cubicBezTo>
                <a:cubicBezTo>
                  <a:pt x="537" y="190"/>
                  <a:pt x="576" y="176"/>
                  <a:pt x="519" y="179"/>
                </a:cubicBezTo>
                <a:cubicBezTo>
                  <a:pt x="494" y="180"/>
                  <a:pt x="463" y="197"/>
                  <a:pt x="439" y="205"/>
                </a:cubicBezTo>
                <a:cubicBezTo>
                  <a:pt x="410" y="200"/>
                  <a:pt x="423" y="201"/>
                  <a:pt x="384" y="205"/>
                </a:cubicBezTo>
                <a:cubicBezTo>
                  <a:pt x="368" y="207"/>
                  <a:pt x="336" y="211"/>
                  <a:pt x="336" y="211"/>
                </a:cubicBezTo>
                <a:cubicBezTo>
                  <a:pt x="333" y="244"/>
                  <a:pt x="330" y="209"/>
                  <a:pt x="298" y="218"/>
                </a:cubicBezTo>
                <a:cubicBezTo>
                  <a:pt x="279" y="231"/>
                  <a:pt x="261" y="218"/>
                  <a:pt x="240" y="225"/>
                </a:cubicBezTo>
                <a:cubicBezTo>
                  <a:pt x="216" y="241"/>
                  <a:pt x="220" y="216"/>
                  <a:pt x="193" y="225"/>
                </a:cubicBezTo>
                <a:cubicBezTo>
                  <a:pt x="181" y="237"/>
                  <a:pt x="177" y="216"/>
                  <a:pt x="156" y="230"/>
                </a:cubicBezTo>
                <a:cubicBezTo>
                  <a:pt x="153" y="232"/>
                  <a:pt x="136" y="236"/>
                  <a:pt x="136" y="236"/>
                </a:cubicBezTo>
                <a:cubicBezTo>
                  <a:pt x="135" y="239"/>
                  <a:pt x="106" y="234"/>
                  <a:pt x="103" y="236"/>
                </a:cubicBezTo>
                <a:cubicBezTo>
                  <a:pt x="98" y="240"/>
                  <a:pt x="89" y="237"/>
                  <a:pt x="89" y="237"/>
                </a:cubicBezTo>
                <a:cubicBezTo>
                  <a:pt x="78" y="239"/>
                  <a:pt x="93" y="272"/>
                  <a:pt x="86" y="274"/>
                </a:cubicBezTo>
                <a:cubicBezTo>
                  <a:pt x="79" y="276"/>
                  <a:pt x="60" y="252"/>
                  <a:pt x="46" y="250"/>
                </a:cubicBezTo>
                <a:cubicBezTo>
                  <a:pt x="32" y="248"/>
                  <a:pt x="0" y="245"/>
                  <a:pt x="2" y="261"/>
                </a:cubicBezTo>
                <a:cubicBezTo>
                  <a:pt x="4" y="277"/>
                  <a:pt x="46" y="329"/>
                  <a:pt x="58" y="343"/>
                </a:cubicBezTo>
                <a:cubicBezTo>
                  <a:pt x="70" y="357"/>
                  <a:pt x="63" y="342"/>
                  <a:pt x="74" y="346"/>
                </a:cubicBezTo>
                <a:cubicBezTo>
                  <a:pt x="70" y="353"/>
                  <a:pt x="124" y="354"/>
                  <a:pt x="126" y="369"/>
                </a:cubicBezTo>
                <a:cubicBezTo>
                  <a:pt x="127" y="378"/>
                  <a:pt x="84" y="389"/>
                  <a:pt x="78" y="403"/>
                </a:cubicBezTo>
                <a:cubicBezTo>
                  <a:pt x="88" y="404"/>
                  <a:pt x="79" y="452"/>
                  <a:pt x="89" y="453"/>
                </a:cubicBezTo>
                <a:cubicBezTo>
                  <a:pt x="100" y="457"/>
                  <a:pt x="86" y="464"/>
                  <a:pt x="97" y="467"/>
                </a:cubicBezTo>
                <a:cubicBezTo>
                  <a:pt x="104" y="491"/>
                  <a:pt x="74" y="481"/>
                  <a:pt x="90" y="491"/>
                </a:cubicBezTo>
                <a:cubicBezTo>
                  <a:pt x="101" y="509"/>
                  <a:pt x="109" y="509"/>
                  <a:pt x="93" y="512"/>
                </a:cubicBezTo>
                <a:cubicBezTo>
                  <a:pt x="96" y="539"/>
                  <a:pt x="102" y="538"/>
                  <a:pt x="106" y="563"/>
                </a:cubicBezTo>
                <a:cubicBezTo>
                  <a:pt x="103" y="590"/>
                  <a:pt x="89" y="615"/>
                  <a:pt x="119" y="624"/>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7" name="Freeform 2036"/>
          <p:cNvSpPr>
            <a:spLocks/>
          </p:cNvSpPr>
          <p:nvPr/>
        </p:nvSpPr>
        <p:spPr bwMode="auto">
          <a:xfrm>
            <a:off x="6162015" y="2735263"/>
            <a:ext cx="325040" cy="315912"/>
          </a:xfrm>
          <a:custGeom>
            <a:avLst/>
            <a:gdLst>
              <a:gd name="T0" fmla="*/ 2147483647 w 264"/>
              <a:gd name="T1" fmla="*/ 2147483647 h 321"/>
              <a:gd name="T2" fmla="*/ 2147483647 w 264"/>
              <a:gd name="T3" fmla="*/ 2147483647 h 321"/>
              <a:gd name="T4" fmla="*/ 2147483647 w 264"/>
              <a:gd name="T5" fmla="*/ 2147483647 h 321"/>
              <a:gd name="T6" fmla="*/ 2147483647 w 264"/>
              <a:gd name="T7" fmla="*/ 2147483647 h 321"/>
              <a:gd name="T8" fmla="*/ 2147483647 w 264"/>
              <a:gd name="T9" fmla="*/ 2147483647 h 321"/>
              <a:gd name="T10" fmla="*/ 2147483647 w 264"/>
              <a:gd name="T11" fmla="*/ 0 h 321"/>
              <a:gd name="T12" fmla="*/ 0 60000 65536"/>
              <a:gd name="T13" fmla="*/ 0 60000 65536"/>
              <a:gd name="T14" fmla="*/ 0 60000 65536"/>
              <a:gd name="T15" fmla="*/ 0 60000 65536"/>
              <a:gd name="T16" fmla="*/ 0 60000 65536"/>
              <a:gd name="T17" fmla="*/ 0 60000 65536"/>
              <a:gd name="T18" fmla="*/ 0 w 264"/>
              <a:gd name="T19" fmla="*/ 0 h 321"/>
              <a:gd name="T20" fmla="*/ 264 w 264"/>
              <a:gd name="T21" fmla="*/ 321 h 321"/>
            </a:gdLst>
            <a:ahLst/>
            <a:cxnLst>
              <a:cxn ang="T12">
                <a:pos x="T0" y="T1"/>
              </a:cxn>
              <a:cxn ang="T13">
                <a:pos x="T2" y="T3"/>
              </a:cxn>
              <a:cxn ang="T14">
                <a:pos x="T4" y="T5"/>
              </a:cxn>
              <a:cxn ang="T15">
                <a:pos x="T6" y="T7"/>
              </a:cxn>
              <a:cxn ang="T16">
                <a:pos x="T8" y="T9"/>
              </a:cxn>
              <a:cxn ang="T17">
                <a:pos x="T10" y="T11"/>
              </a:cxn>
            </a:cxnLst>
            <a:rect l="T18" t="T19" r="T20" b="T21"/>
            <a:pathLst>
              <a:path w="264" h="321">
                <a:moveTo>
                  <a:pt x="1" y="321"/>
                </a:moveTo>
                <a:cubicBezTo>
                  <a:pt x="0" y="296"/>
                  <a:pt x="37" y="255"/>
                  <a:pt x="45" y="225"/>
                </a:cubicBezTo>
                <a:cubicBezTo>
                  <a:pt x="65" y="212"/>
                  <a:pt x="79" y="170"/>
                  <a:pt x="102" y="167"/>
                </a:cubicBezTo>
                <a:cubicBezTo>
                  <a:pt x="155" y="151"/>
                  <a:pt x="123" y="91"/>
                  <a:pt x="191" y="89"/>
                </a:cubicBezTo>
                <a:cubicBezTo>
                  <a:pt x="208" y="77"/>
                  <a:pt x="209" y="59"/>
                  <a:pt x="226" y="47"/>
                </a:cubicBezTo>
                <a:cubicBezTo>
                  <a:pt x="240" y="26"/>
                  <a:pt x="256" y="10"/>
                  <a:pt x="264"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8" name="Freeform 2037"/>
          <p:cNvSpPr>
            <a:spLocks/>
          </p:cNvSpPr>
          <p:nvPr/>
        </p:nvSpPr>
        <p:spPr bwMode="auto">
          <a:xfrm>
            <a:off x="6483614" y="2965451"/>
            <a:ext cx="440267" cy="498475"/>
          </a:xfrm>
          <a:custGeom>
            <a:avLst/>
            <a:gdLst>
              <a:gd name="T0" fmla="*/ 2147483647 w 360"/>
              <a:gd name="T1" fmla="*/ 0 h 507"/>
              <a:gd name="T2" fmla="*/ 2147483647 w 360"/>
              <a:gd name="T3" fmla="*/ 2147483647 h 507"/>
              <a:gd name="T4" fmla="*/ 2147483647 w 360"/>
              <a:gd name="T5" fmla="*/ 2147483647 h 507"/>
              <a:gd name="T6" fmla="*/ 2147483647 w 360"/>
              <a:gd name="T7" fmla="*/ 2147483647 h 507"/>
              <a:gd name="T8" fmla="*/ 2147483647 w 360"/>
              <a:gd name="T9" fmla="*/ 2147483647 h 507"/>
              <a:gd name="T10" fmla="*/ 2147483647 w 360"/>
              <a:gd name="T11" fmla="*/ 2147483647 h 507"/>
              <a:gd name="T12" fmla="*/ 2147483647 w 360"/>
              <a:gd name="T13" fmla="*/ 2147483647 h 507"/>
              <a:gd name="T14" fmla="*/ 2147483647 w 360"/>
              <a:gd name="T15" fmla="*/ 2147483647 h 507"/>
              <a:gd name="T16" fmla="*/ 2147483647 w 360"/>
              <a:gd name="T17" fmla="*/ 2147483647 h 507"/>
              <a:gd name="T18" fmla="*/ 2147483647 w 360"/>
              <a:gd name="T19" fmla="*/ 2147483647 h 507"/>
              <a:gd name="T20" fmla="*/ 2147483647 w 360"/>
              <a:gd name="T21" fmla="*/ 2147483647 h 507"/>
              <a:gd name="T22" fmla="*/ 2147483647 w 360"/>
              <a:gd name="T23" fmla="*/ 2147483647 h 507"/>
              <a:gd name="T24" fmla="*/ 2147483647 w 360"/>
              <a:gd name="T25" fmla="*/ 2147483647 h 507"/>
              <a:gd name="T26" fmla="*/ 2147483647 w 360"/>
              <a:gd name="T27" fmla="*/ 2147483647 h 507"/>
              <a:gd name="T28" fmla="*/ 2147483647 w 360"/>
              <a:gd name="T29" fmla="*/ 2147483647 h 507"/>
              <a:gd name="T30" fmla="*/ 2147483647 w 360"/>
              <a:gd name="T31" fmla="*/ 2147483647 h 507"/>
              <a:gd name="T32" fmla="*/ 2147483647 w 360"/>
              <a:gd name="T33" fmla="*/ 2147483647 h 5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0"/>
              <a:gd name="T52" fmla="*/ 0 h 507"/>
              <a:gd name="T53" fmla="*/ 360 w 360"/>
              <a:gd name="T54" fmla="*/ 507 h 5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0" h="507">
                <a:moveTo>
                  <a:pt x="79" y="0"/>
                </a:moveTo>
                <a:cubicBezTo>
                  <a:pt x="66" y="4"/>
                  <a:pt x="72" y="34"/>
                  <a:pt x="62" y="42"/>
                </a:cubicBezTo>
                <a:cubicBezTo>
                  <a:pt x="55" y="54"/>
                  <a:pt x="64" y="95"/>
                  <a:pt x="55" y="107"/>
                </a:cubicBezTo>
                <a:cubicBezTo>
                  <a:pt x="46" y="119"/>
                  <a:pt x="12" y="106"/>
                  <a:pt x="5" y="113"/>
                </a:cubicBezTo>
                <a:cubicBezTo>
                  <a:pt x="0" y="116"/>
                  <a:pt x="16" y="146"/>
                  <a:pt x="10" y="149"/>
                </a:cubicBezTo>
                <a:cubicBezTo>
                  <a:pt x="4" y="152"/>
                  <a:pt x="12" y="168"/>
                  <a:pt x="12" y="168"/>
                </a:cubicBezTo>
                <a:cubicBezTo>
                  <a:pt x="8" y="173"/>
                  <a:pt x="34" y="206"/>
                  <a:pt x="31" y="211"/>
                </a:cubicBezTo>
                <a:cubicBezTo>
                  <a:pt x="28" y="217"/>
                  <a:pt x="25" y="230"/>
                  <a:pt x="25" y="230"/>
                </a:cubicBezTo>
                <a:cubicBezTo>
                  <a:pt x="27" y="251"/>
                  <a:pt x="32" y="302"/>
                  <a:pt x="57" y="310"/>
                </a:cubicBezTo>
                <a:cubicBezTo>
                  <a:pt x="65" y="319"/>
                  <a:pt x="71" y="319"/>
                  <a:pt x="82" y="323"/>
                </a:cubicBezTo>
                <a:cubicBezTo>
                  <a:pt x="92" y="333"/>
                  <a:pt x="99" y="344"/>
                  <a:pt x="111" y="352"/>
                </a:cubicBezTo>
                <a:cubicBezTo>
                  <a:pt x="120" y="365"/>
                  <a:pt x="125" y="374"/>
                  <a:pt x="137" y="384"/>
                </a:cubicBezTo>
                <a:cubicBezTo>
                  <a:pt x="141" y="397"/>
                  <a:pt x="146" y="399"/>
                  <a:pt x="159" y="403"/>
                </a:cubicBezTo>
                <a:cubicBezTo>
                  <a:pt x="167" y="411"/>
                  <a:pt x="174" y="416"/>
                  <a:pt x="185" y="419"/>
                </a:cubicBezTo>
                <a:cubicBezTo>
                  <a:pt x="194" y="430"/>
                  <a:pt x="192" y="443"/>
                  <a:pt x="207" y="448"/>
                </a:cubicBezTo>
                <a:cubicBezTo>
                  <a:pt x="239" y="445"/>
                  <a:pt x="248" y="442"/>
                  <a:pt x="281" y="445"/>
                </a:cubicBezTo>
                <a:cubicBezTo>
                  <a:pt x="296" y="460"/>
                  <a:pt x="344" y="494"/>
                  <a:pt x="360" y="50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199" name="Freeform 2038"/>
          <p:cNvSpPr>
            <a:spLocks/>
          </p:cNvSpPr>
          <p:nvPr/>
        </p:nvSpPr>
        <p:spPr bwMode="auto">
          <a:xfrm>
            <a:off x="6731264" y="2714625"/>
            <a:ext cx="297525" cy="304800"/>
          </a:xfrm>
          <a:custGeom>
            <a:avLst/>
            <a:gdLst>
              <a:gd name="T0" fmla="*/ 2147483647 w 244"/>
              <a:gd name="T1" fmla="*/ 0 h 310"/>
              <a:gd name="T2" fmla="*/ 2147483647 w 244"/>
              <a:gd name="T3" fmla="*/ 2147483647 h 310"/>
              <a:gd name="T4" fmla="*/ 2147483647 w 244"/>
              <a:gd name="T5" fmla="*/ 2147483647 h 310"/>
              <a:gd name="T6" fmla="*/ 2147483647 w 244"/>
              <a:gd name="T7" fmla="*/ 2147483647 h 310"/>
              <a:gd name="T8" fmla="*/ 2147483647 w 244"/>
              <a:gd name="T9" fmla="*/ 2147483647 h 310"/>
              <a:gd name="T10" fmla="*/ 2147483647 w 244"/>
              <a:gd name="T11" fmla="*/ 2147483647 h 310"/>
              <a:gd name="T12" fmla="*/ 2147483647 w 244"/>
              <a:gd name="T13" fmla="*/ 2147483647 h 310"/>
              <a:gd name="T14" fmla="*/ 2147483647 w 244"/>
              <a:gd name="T15" fmla="*/ 2147483647 h 310"/>
              <a:gd name="T16" fmla="*/ 2147483647 w 244"/>
              <a:gd name="T17" fmla="*/ 2147483647 h 310"/>
              <a:gd name="T18" fmla="*/ 2147483647 w 244"/>
              <a:gd name="T19" fmla="*/ 2147483647 h 310"/>
              <a:gd name="T20" fmla="*/ 2147483647 w 244"/>
              <a:gd name="T21" fmla="*/ 2147483647 h 310"/>
              <a:gd name="T22" fmla="*/ 2147483647 w 244"/>
              <a:gd name="T23" fmla="*/ 2147483647 h 3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4"/>
              <a:gd name="T37" fmla="*/ 0 h 310"/>
              <a:gd name="T38" fmla="*/ 244 w 244"/>
              <a:gd name="T39" fmla="*/ 310 h 3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4" h="310">
                <a:moveTo>
                  <a:pt x="1" y="0"/>
                </a:moveTo>
                <a:cubicBezTo>
                  <a:pt x="8" y="22"/>
                  <a:pt x="5" y="13"/>
                  <a:pt x="11" y="29"/>
                </a:cubicBezTo>
                <a:cubicBezTo>
                  <a:pt x="4" y="44"/>
                  <a:pt x="10" y="61"/>
                  <a:pt x="23" y="70"/>
                </a:cubicBezTo>
                <a:cubicBezTo>
                  <a:pt x="20" y="84"/>
                  <a:pt x="17" y="87"/>
                  <a:pt x="7" y="96"/>
                </a:cubicBezTo>
                <a:cubicBezTo>
                  <a:pt x="0" y="120"/>
                  <a:pt x="5" y="147"/>
                  <a:pt x="27" y="160"/>
                </a:cubicBezTo>
                <a:cubicBezTo>
                  <a:pt x="33" y="170"/>
                  <a:pt x="35" y="178"/>
                  <a:pt x="43" y="186"/>
                </a:cubicBezTo>
                <a:cubicBezTo>
                  <a:pt x="48" y="202"/>
                  <a:pt x="56" y="203"/>
                  <a:pt x="71" y="208"/>
                </a:cubicBezTo>
                <a:cubicBezTo>
                  <a:pt x="82" y="223"/>
                  <a:pt x="78" y="240"/>
                  <a:pt x="91" y="253"/>
                </a:cubicBezTo>
                <a:cubicBezTo>
                  <a:pt x="112" y="251"/>
                  <a:pt x="131" y="248"/>
                  <a:pt x="151" y="243"/>
                </a:cubicBezTo>
                <a:cubicBezTo>
                  <a:pt x="196" y="249"/>
                  <a:pt x="173" y="254"/>
                  <a:pt x="203" y="272"/>
                </a:cubicBezTo>
                <a:cubicBezTo>
                  <a:pt x="210" y="283"/>
                  <a:pt x="213" y="290"/>
                  <a:pt x="222" y="298"/>
                </a:cubicBezTo>
                <a:cubicBezTo>
                  <a:pt x="229" y="304"/>
                  <a:pt x="238" y="304"/>
                  <a:pt x="244" y="31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0" name="Freeform 2039"/>
          <p:cNvSpPr>
            <a:spLocks/>
          </p:cNvSpPr>
          <p:nvPr/>
        </p:nvSpPr>
        <p:spPr bwMode="auto">
          <a:xfrm>
            <a:off x="7025349" y="2663825"/>
            <a:ext cx="280326" cy="393700"/>
          </a:xfrm>
          <a:custGeom>
            <a:avLst/>
            <a:gdLst>
              <a:gd name="T0" fmla="*/ 2147483647 w 228"/>
              <a:gd name="T1" fmla="*/ 0 h 401"/>
              <a:gd name="T2" fmla="*/ 2147483647 w 228"/>
              <a:gd name="T3" fmla="*/ 2147483647 h 401"/>
              <a:gd name="T4" fmla="*/ 2147483647 w 228"/>
              <a:gd name="T5" fmla="*/ 2147483647 h 401"/>
              <a:gd name="T6" fmla="*/ 2147483647 w 228"/>
              <a:gd name="T7" fmla="*/ 2147483647 h 401"/>
              <a:gd name="T8" fmla="*/ 2147483647 w 228"/>
              <a:gd name="T9" fmla="*/ 2147483647 h 401"/>
              <a:gd name="T10" fmla="*/ 2147483647 w 228"/>
              <a:gd name="T11" fmla="*/ 2147483647 h 401"/>
              <a:gd name="T12" fmla="*/ 2147483647 w 228"/>
              <a:gd name="T13" fmla="*/ 2147483647 h 401"/>
              <a:gd name="T14" fmla="*/ 2147483647 w 228"/>
              <a:gd name="T15" fmla="*/ 2147483647 h 401"/>
              <a:gd name="T16" fmla="*/ 2147483647 w 228"/>
              <a:gd name="T17" fmla="*/ 2147483647 h 401"/>
              <a:gd name="T18" fmla="*/ 2147483647 w 228"/>
              <a:gd name="T19" fmla="*/ 2147483647 h 401"/>
              <a:gd name="T20" fmla="*/ 2147483647 w 228"/>
              <a:gd name="T21" fmla="*/ 2147483647 h 401"/>
              <a:gd name="T22" fmla="*/ 2147483647 w 228"/>
              <a:gd name="T23" fmla="*/ 2147483647 h 401"/>
              <a:gd name="T24" fmla="*/ 2147483647 w 228"/>
              <a:gd name="T25" fmla="*/ 2147483647 h 401"/>
              <a:gd name="T26" fmla="*/ 2147483647 w 228"/>
              <a:gd name="T27" fmla="*/ 2147483647 h 401"/>
              <a:gd name="T28" fmla="*/ 2147483647 w 228"/>
              <a:gd name="T29" fmla="*/ 2147483647 h 401"/>
              <a:gd name="T30" fmla="*/ 2147483647 w 228"/>
              <a:gd name="T31" fmla="*/ 2147483647 h 401"/>
              <a:gd name="T32" fmla="*/ 2147483647 w 228"/>
              <a:gd name="T33" fmla="*/ 2147483647 h 4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401"/>
              <a:gd name="T53" fmla="*/ 228 w 228"/>
              <a:gd name="T54" fmla="*/ 401 h 4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401">
                <a:moveTo>
                  <a:pt x="177" y="0"/>
                </a:moveTo>
                <a:cubicBezTo>
                  <a:pt x="167" y="15"/>
                  <a:pt x="153" y="49"/>
                  <a:pt x="135" y="55"/>
                </a:cubicBezTo>
                <a:cubicBezTo>
                  <a:pt x="125" y="65"/>
                  <a:pt x="113" y="67"/>
                  <a:pt x="100" y="71"/>
                </a:cubicBezTo>
                <a:cubicBezTo>
                  <a:pt x="92" y="79"/>
                  <a:pt x="81" y="94"/>
                  <a:pt x="71" y="97"/>
                </a:cubicBezTo>
                <a:cubicBezTo>
                  <a:pt x="58" y="108"/>
                  <a:pt x="27" y="142"/>
                  <a:pt x="11" y="147"/>
                </a:cubicBezTo>
                <a:cubicBezTo>
                  <a:pt x="0" y="156"/>
                  <a:pt x="22" y="192"/>
                  <a:pt x="10" y="199"/>
                </a:cubicBezTo>
                <a:cubicBezTo>
                  <a:pt x="8" y="208"/>
                  <a:pt x="22" y="209"/>
                  <a:pt x="25" y="222"/>
                </a:cubicBezTo>
                <a:cubicBezTo>
                  <a:pt x="28" y="235"/>
                  <a:pt x="23" y="267"/>
                  <a:pt x="31" y="275"/>
                </a:cubicBezTo>
                <a:cubicBezTo>
                  <a:pt x="45" y="271"/>
                  <a:pt x="62" y="276"/>
                  <a:pt x="76" y="271"/>
                </a:cubicBezTo>
                <a:cubicBezTo>
                  <a:pt x="87" y="274"/>
                  <a:pt x="108" y="271"/>
                  <a:pt x="119" y="275"/>
                </a:cubicBezTo>
                <a:cubicBezTo>
                  <a:pt x="127" y="283"/>
                  <a:pt x="161" y="275"/>
                  <a:pt x="164" y="286"/>
                </a:cubicBezTo>
                <a:cubicBezTo>
                  <a:pt x="168" y="294"/>
                  <a:pt x="187" y="282"/>
                  <a:pt x="194" y="286"/>
                </a:cubicBezTo>
                <a:cubicBezTo>
                  <a:pt x="201" y="290"/>
                  <a:pt x="204" y="301"/>
                  <a:pt x="207" y="308"/>
                </a:cubicBezTo>
                <a:cubicBezTo>
                  <a:pt x="216" y="314"/>
                  <a:pt x="203" y="325"/>
                  <a:pt x="212" y="331"/>
                </a:cubicBezTo>
                <a:cubicBezTo>
                  <a:pt x="220" y="343"/>
                  <a:pt x="201" y="339"/>
                  <a:pt x="210" y="350"/>
                </a:cubicBezTo>
                <a:cubicBezTo>
                  <a:pt x="216" y="358"/>
                  <a:pt x="207" y="382"/>
                  <a:pt x="207" y="382"/>
                </a:cubicBezTo>
                <a:cubicBezTo>
                  <a:pt x="225" y="378"/>
                  <a:pt x="208" y="398"/>
                  <a:pt x="228" y="40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1" name="Freeform 2040"/>
          <p:cNvSpPr>
            <a:spLocks/>
          </p:cNvSpPr>
          <p:nvPr/>
        </p:nvSpPr>
        <p:spPr bwMode="auto">
          <a:xfrm>
            <a:off x="7386506" y="2654300"/>
            <a:ext cx="469503" cy="850900"/>
          </a:xfrm>
          <a:custGeom>
            <a:avLst/>
            <a:gdLst>
              <a:gd name="T0" fmla="*/ 2147483647 w 383"/>
              <a:gd name="T1" fmla="*/ 0 h 864"/>
              <a:gd name="T2" fmla="*/ 2147483647 w 383"/>
              <a:gd name="T3" fmla="*/ 2147483647 h 864"/>
              <a:gd name="T4" fmla="*/ 2147483647 w 383"/>
              <a:gd name="T5" fmla="*/ 2147483647 h 864"/>
              <a:gd name="T6" fmla="*/ 2147483647 w 383"/>
              <a:gd name="T7" fmla="*/ 2147483647 h 864"/>
              <a:gd name="T8" fmla="*/ 2147483647 w 383"/>
              <a:gd name="T9" fmla="*/ 2147483647 h 864"/>
              <a:gd name="T10" fmla="*/ 2147483647 w 383"/>
              <a:gd name="T11" fmla="*/ 2147483647 h 864"/>
              <a:gd name="T12" fmla="*/ 2147483647 w 383"/>
              <a:gd name="T13" fmla="*/ 2147483647 h 864"/>
              <a:gd name="T14" fmla="*/ 2147483647 w 383"/>
              <a:gd name="T15" fmla="*/ 2147483647 h 864"/>
              <a:gd name="T16" fmla="*/ 2147483647 w 383"/>
              <a:gd name="T17" fmla="*/ 2147483647 h 864"/>
              <a:gd name="T18" fmla="*/ 2147483647 w 383"/>
              <a:gd name="T19" fmla="*/ 2147483647 h 864"/>
              <a:gd name="T20" fmla="*/ 2147483647 w 383"/>
              <a:gd name="T21" fmla="*/ 2147483647 h 864"/>
              <a:gd name="T22" fmla="*/ 2147483647 w 383"/>
              <a:gd name="T23" fmla="*/ 2147483647 h 864"/>
              <a:gd name="T24" fmla="*/ 2147483647 w 383"/>
              <a:gd name="T25" fmla="*/ 2147483647 h 864"/>
              <a:gd name="T26" fmla="*/ 2147483647 w 383"/>
              <a:gd name="T27" fmla="*/ 2147483647 h 864"/>
              <a:gd name="T28" fmla="*/ 2147483647 w 383"/>
              <a:gd name="T29" fmla="*/ 2147483647 h 864"/>
              <a:gd name="T30" fmla="*/ 2147483647 w 383"/>
              <a:gd name="T31" fmla="*/ 2147483647 h 864"/>
              <a:gd name="T32" fmla="*/ 2147483647 w 383"/>
              <a:gd name="T33" fmla="*/ 2147483647 h 864"/>
              <a:gd name="T34" fmla="*/ 2147483647 w 383"/>
              <a:gd name="T35" fmla="*/ 2147483647 h 864"/>
              <a:gd name="T36" fmla="*/ 2147483647 w 383"/>
              <a:gd name="T37" fmla="*/ 2147483647 h 864"/>
              <a:gd name="T38" fmla="*/ 2147483647 w 383"/>
              <a:gd name="T39" fmla="*/ 2147483647 h 864"/>
              <a:gd name="T40" fmla="*/ 2147483647 w 383"/>
              <a:gd name="T41" fmla="*/ 2147483647 h 864"/>
              <a:gd name="T42" fmla="*/ 2147483647 w 383"/>
              <a:gd name="T43" fmla="*/ 2147483647 h 864"/>
              <a:gd name="T44" fmla="*/ 2147483647 w 383"/>
              <a:gd name="T45" fmla="*/ 2147483647 h 864"/>
              <a:gd name="T46" fmla="*/ 2147483647 w 383"/>
              <a:gd name="T47" fmla="*/ 2147483647 h 864"/>
              <a:gd name="T48" fmla="*/ 2147483647 w 383"/>
              <a:gd name="T49" fmla="*/ 2147483647 h 8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3"/>
              <a:gd name="T76" fmla="*/ 0 h 864"/>
              <a:gd name="T77" fmla="*/ 383 w 383"/>
              <a:gd name="T78" fmla="*/ 864 h 8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3" h="864">
                <a:moveTo>
                  <a:pt x="187" y="0"/>
                </a:moveTo>
                <a:cubicBezTo>
                  <a:pt x="175" y="15"/>
                  <a:pt x="177" y="30"/>
                  <a:pt x="187" y="45"/>
                </a:cubicBezTo>
                <a:cubicBezTo>
                  <a:pt x="197" y="76"/>
                  <a:pt x="185" y="119"/>
                  <a:pt x="146" y="131"/>
                </a:cubicBezTo>
                <a:cubicBezTo>
                  <a:pt x="137" y="138"/>
                  <a:pt x="25" y="175"/>
                  <a:pt x="17" y="184"/>
                </a:cubicBezTo>
                <a:cubicBezTo>
                  <a:pt x="0" y="235"/>
                  <a:pt x="67" y="211"/>
                  <a:pt x="31" y="247"/>
                </a:cubicBezTo>
                <a:cubicBezTo>
                  <a:pt x="35" y="265"/>
                  <a:pt x="62" y="258"/>
                  <a:pt x="67" y="269"/>
                </a:cubicBezTo>
                <a:cubicBezTo>
                  <a:pt x="72" y="280"/>
                  <a:pt x="62" y="302"/>
                  <a:pt x="63" y="314"/>
                </a:cubicBezTo>
                <a:cubicBezTo>
                  <a:pt x="69" y="324"/>
                  <a:pt x="72" y="332"/>
                  <a:pt x="75" y="343"/>
                </a:cubicBezTo>
                <a:cubicBezTo>
                  <a:pt x="71" y="378"/>
                  <a:pt x="75" y="362"/>
                  <a:pt x="69" y="381"/>
                </a:cubicBezTo>
                <a:cubicBezTo>
                  <a:pt x="67" y="387"/>
                  <a:pt x="63" y="400"/>
                  <a:pt x="63" y="400"/>
                </a:cubicBezTo>
                <a:cubicBezTo>
                  <a:pt x="64" y="405"/>
                  <a:pt x="62" y="412"/>
                  <a:pt x="66" y="416"/>
                </a:cubicBezTo>
                <a:cubicBezTo>
                  <a:pt x="72" y="421"/>
                  <a:pt x="88" y="423"/>
                  <a:pt x="88" y="423"/>
                </a:cubicBezTo>
                <a:cubicBezTo>
                  <a:pt x="95" y="429"/>
                  <a:pt x="101" y="448"/>
                  <a:pt x="101" y="448"/>
                </a:cubicBezTo>
                <a:cubicBezTo>
                  <a:pt x="94" y="477"/>
                  <a:pt x="104" y="471"/>
                  <a:pt x="85" y="477"/>
                </a:cubicBezTo>
                <a:cubicBezTo>
                  <a:pt x="79" y="505"/>
                  <a:pt x="104" y="510"/>
                  <a:pt x="117" y="532"/>
                </a:cubicBezTo>
                <a:cubicBezTo>
                  <a:pt x="115" y="554"/>
                  <a:pt x="104" y="576"/>
                  <a:pt x="127" y="583"/>
                </a:cubicBezTo>
                <a:cubicBezTo>
                  <a:pt x="157" y="603"/>
                  <a:pt x="142" y="609"/>
                  <a:pt x="165" y="632"/>
                </a:cubicBezTo>
                <a:cubicBezTo>
                  <a:pt x="175" y="642"/>
                  <a:pt x="159" y="676"/>
                  <a:pt x="173" y="684"/>
                </a:cubicBezTo>
                <a:cubicBezTo>
                  <a:pt x="181" y="694"/>
                  <a:pt x="222" y="674"/>
                  <a:pt x="243" y="677"/>
                </a:cubicBezTo>
                <a:cubicBezTo>
                  <a:pt x="264" y="680"/>
                  <a:pt x="286" y="692"/>
                  <a:pt x="301" y="700"/>
                </a:cubicBezTo>
                <a:cubicBezTo>
                  <a:pt x="315" y="707"/>
                  <a:pt x="323" y="714"/>
                  <a:pt x="335" y="723"/>
                </a:cubicBezTo>
                <a:cubicBezTo>
                  <a:pt x="347" y="732"/>
                  <a:pt x="367" y="743"/>
                  <a:pt x="374" y="756"/>
                </a:cubicBezTo>
                <a:cubicBezTo>
                  <a:pt x="382" y="764"/>
                  <a:pt x="376" y="789"/>
                  <a:pt x="379" y="800"/>
                </a:cubicBezTo>
                <a:cubicBezTo>
                  <a:pt x="383" y="831"/>
                  <a:pt x="347" y="830"/>
                  <a:pt x="344" y="864"/>
                </a:cubicBezTo>
                <a:cubicBezTo>
                  <a:pt x="343" y="861"/>
                  <a:pt x="341" y="855"/>
                  <a:pt x="341" y="85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2" name="Freeform 2041"/>
          <p:cNvSpPr>
            <a:spLocks/>
          </p:cNvSpPr>
          <p:nvPr/>
        </p:nvSpPr>
        <p:spPr bwMode="auto">
          <a:xfrm>
            <a:off x="7469056" y="2965451"/>
            <a:ext cx="392113" cy="119063"/>
          </a:xfrm>
          <a:custGeom>
            <a:avLst/>
            <a:gdLst>
              <a:gd name="T0" fmla="*/ 0 w 320"/>
              <a:gd name="T1" fmla="*/ 2147483647 h 120"/>
              <a:gd name="T2" fmla="*/ 2147483647 w 320"/>
              <a:gd name="T3" fmla="*/ 2147483647 h 120"/>
              <a:gd name="T4" fmla="*/ 2147483647 w 320"/>
              <a:gd name="T5" fmla="*/ 2147483647 h 120"/>
              <a:gd name="T6" fmla="*/ 2147483647 w 320"/>
              <a:gd name="T7" fmla="*/ 2147483647 h 120"/>
              <a:gd name="T8" fmla="*/ 2147483647 w 320"/>
              <a:gd name="T9" fmla="*/ 2147483647 h 120"/>
              <a:gd name="T10" fmla="*/ 2147483647 w 320"/>
              <a:gd name="T11" fmla="*/ 2147483647 h 120"/>
              <a:gd name="T12" fmla="*/ 2147483647 w 320"/>
              <a:gd name="T13" fmla="*/ 2147483647 h 120"/>
              <a:gd name="T14" fmla="*/ 2147483647 w 320"/>
              <a:gd name="T15" fmla="*/ 2147483647 h 120"/>
              <a:gd name="T16" fmla="*/ 2147483647 w 320"/>
              <a:gd name="T17" fmla="*/ 2147483647 h 120"/>
              <a:gd name="T18" fmla="*/ 2147483647 w 320"/>
              <a:gd name="T19" fmla="*/ 2147483647 h 120"/>
              <a:gd name="T20" fmla="*/ 2147483647 w 320"/>
              <a:gd name="T21" fmla="*/ 2147483647 h 120"/>
              <a:gd name="T22" fmla="*/ 2147483647 w 320"/>
              <a:gd name="T23" fmla="*/ 2147483647 h 120"/>
              <a:gd name="T24" fmla="*/ 2147483647 w 320"/>
              <a:gd name="T25" fmla="*/ 2147483647 h 120"/>
              <a:gd name="T26" fmla="*/ 2147483647 w 320"/>
              <a:gd name="T27" fmla="*/ 2147483647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0"/>
              <a:gd name="T43" fmla="*/ 0 h 120"/>
              <a:gd name="T44" fmla="*/ 320 w 320"/>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0" h="120">
                <a:moveTo>
                  <a:pt x="0" y="8"/>
                </a:moveTo>
                <a:cubicBezTo>
                  <a:pt x="10" y="5"/>
                  <a:pt x="34" y="19"/>
                  <a:pt x="46" y="16"/>
                </a:cubicBezTo>
                <a:cubicBezTo>
                  <a:pt x="60" y="15"/>
                  <a:pt x="73" y="29"/>
                  <a:pt x="80" y="29"/>
                </a:cubicBezTo>
                <a:cubicBezTo>
                  <a:pt x="91" y="25"/>
                  <a:pt x="108" y="23"/>
                  <a:pt x="115" y="15"/>
                </a:cubicBezTo>
                <a:cubicBezTo>
                  <a:pt x="134" y="19"/>
                  <a:pt x="134" y="1"/>
                  <a:pt x="152" y="8"/>
                </a:cubicBezTo>
                <a:cubicBezTo>
                  <a:pt x="166" y="4"/>
                  <a:pt x="173" y="0"/>
                  <a:pt x="187" y="4"/>
                </a:cubicBezTo>
                <a:cubicBezTo>
                  <a:pt x="197" y="16"/>
                  <a:pt x="191" y="9"/>
                  <a:pt x="209" y="24"/>
                </a:cubicBezTo>
                <a:cubicBezTo>
                  <a:pt x="216" y="30"/>
                  <a:pt x="235" y="30"/>
                  <a:pt x="235" y="30"/>
                </a:cubicBezTo>
                <a:cubicBezTo>
                  <a:pt x="247" y="37"/>
                  <a:pt x="249" y="43"/>
                  <a:pt x="264" y="46"/>
                </a:cubicBezTo>
                <a:cubicBezTo>
                  <a:pt x="277" y="42"/>
                  <a:pt x="285" y="31"/>
                  <a:pt x="299" y="27"/>
                </a:cubicBezTo>
                <a:cubicBezTo>
                  <a:pt x="320" y="33"/>
                  <a:pt x="320" y="34"/>
                  <a:pt x="315" y="59"/>
                </a:cubicBezTo>
                <a:cubicBezTo>
                  <a:pt x="313" y="69"/>
                  <a:pt x="296" y="84"/>
                  <a:pt x="296" y="84"/>
                </a:cubicBezTo>
                <a:cubicBezTo>
                  <a:pt x="278" y="79"/>
                  <a:pt x="263" y="90"/>
                  <a:pt x="248" y="100"/>
                </a:cubicBezTo>
                <a:cubicBezTo>
                  <a:pt x="246" y="105"/>
                  <a:pt x="245" y="120"/>
                  <a:pt x="238" y="12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3" name="Freeform 2042"/>
          <p:cNvSpPr>
            <a:spLocks/>
          </p:cNvSpPr>
          <p:nvPr/>
        </p:nvSpPr>
        <p:spPr bwMode="auto">
          <a:xfrm>
            <a:off x="7527528" y="3146425"/>
            <a:ext cx="445426" cy="115888"/>
          </a:xfrm>
          <a:custGeom>
            <a:avLst/>
            <a:gdLst>
              <a:gd name="T0" fmla="*/ 0 w 364"/>
              <a:gd name="T1" fmla="*/ 2147483647 h 117"/>
              <a:gd name="T2" fmla="*/ 2147483647 w 364"/>
              <a:gd name="T3" fmla="*/ 2147483647 h 117"/>
              <a:gd name="T4" fmla="*/ 2147483647 w 364"/>
              <a:gd name="T5" fmla="*/ 2147483647 h 117"/>
              <a:gd name="T6" fmla="*/ 2147483647 w 364"/>
              <a:gd name="T7" fmla="*/ 2147483647 h 117"/>
              <a:gd name="T8" fmla="*/ 2147483647 w 364"/>
              <a:gd name="T9" fmla="*/ 2147483647 h 117"/>
              <a:gd name="T10" fmla="*/ 2147483647 w 364"/>
              <a:gd name="T11" fmla="*/ 2147483647 h 117"/>
              <a:gd name="T12" fmla="*/ 2147483647 w 364"/>
              <a:gd name="T13" fmla="*/ 2147483647 h 117"/>
              <a:gd name="T14" fmla="*/ 2147483647 w 364"/>
              <a:gd name="T15" fmla="*/ 2147483647 h 117"/>
              <a:gd name="T16" fmla="*/ 2147483647 w 364"/>
              <a:gd name="T17" fmla="*/ 2147483647 h 117"/>
              <a:gd name="T18" fmla="*/ 2147483647 w 364"/>
              <a:gd name="T19" fmla="*/ 2147483647 h 117"/>
              <a:gd name="T20" fmla="*/ 2147483647 w 364"/>
              <a:gd name="T21" fmla="*/ 2147483647 h 117"/>
              <a:gd name="T22" fmla="*/ 2147483647 w 364"/>
              <a:gd name="T23" fmla="*/ 2147483647 h 117"/>
              <a:gd name="T24" fmla="*/ 2147483647 w 364"/>
              <a:gd name="T25" fmla="*/ 2147483647 h 117"/>
              <a:gd name="T26" fmla="*/ 2147483647 w 364"/>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4"/>
              <a:gd name="T43" fmla="*/ 0 h 117"/>
              <a:gd name="T44" fmla="*/ 364 w 364"/>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4" h="117">
                <a:moveTo>
                  <a:pt x="0" y="28"/>
                </a:moveTo>
                <a:cubicBezTo>
                  <a:pt x="11" y="24"/>
                  <a:pt x="13" y="18"/>
                  <a:pt x="22" y="12"/>
                </a:cubicBezTo>
                <a:cubicBezTo>
                  <a:pt x="28" y="8"/>
                  <a:pt x="35" y="8"/>
                  <a:pt x="41" y="6"/>
                </a:cubicBezTo>
                <a:cubicBezTo>
                  <a:pt x="66" y="8"/>
                  <a:pt x="80" y="3"/>
                  <a:pt x="96" y="19"/>
                </a:cubicBezTo>
                <a:cubicBezTo>
                  <a:pt x="99" y="34"/>
                  <a:pt x="115" y="9"/>
                  <a:pt x="119" y="24"/>
                </a:cubicBezTo>
                <a:cubicBezTo>
                  <a:pt x="121" y="34"/>
                  <a:pt x="139" y="22"/>
                  <a:pt x="145" y="30"/>
                </a:cubicBezTo>
                <a:cubicBezTo>
                  <a:pt x="147" y="33"/>
                  <a:pt x="161" y="25"/>
                  <a:pt x="164" y="26"/>
                </a:cubicBezTo>
                <a:cubicBezTo>
                  <a:pt x="189" y="21"/>
                  <a:pt x="203" y="20"/>
                  <a:pt x="203" y="20"/>
                </a:cubicBezTo>
                <a:cubicBezTo>
                  <a:pt x="212" y="17"/>
                  <a:pt x="228" y="17"/>
                  <a:pt x="237" y="14"/>
                </a:cubicBezTo>
                <a:cubicBezTo>
                  <a:pt x="253" y="0"/>
                  <a:pt x="255" y="16"/>
                  <a:pt x="275" y="9"/>
                </a:cubicBezTo>
                <a:cubicBezTo>
                  <a:pt x="282" y="7"/>
                  <a:pt x="294" y="40"/>
                  <a:pt x="301" y="38"/>
                </a:cubicBezTo>
                <a:cubicBezTo>
                  <a:pt x="307" y="36"/>
                  <a:pt x="317" y="50"/>
                  <a:pt x="317" y="50"/>
                </a:cubicBezTo>
                <a:cubicBezTo>
                  <a:pt x="332" y="55"/>
                  <a:pt x="326" y="70"/>
                  <a:pt x="340" y="78"/>
                </a:cubicBezTo>
                <a:cubicBezTo>
                  <a:pt x="353" y="99"/>
                  <a:pt x="364" y="104"/>
                  <a:pt x="364" y="11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4" name="Freeform 2043"/>
          <p:cNvSpPr>
            <a:spLocks/>
          </p:cNvSpPr>
          <p:nvPr/>
        </p:nvSpPr>
        <p:spPr bwMode="auto">
          <a:xfrm>
            <a:off x="6923882" y="3167064"/>
            <a:ext cx="239052" cy="179387"/>
          </a:xfrm>
          <a:custGeom>
            <a:avLst/>
            <a:gdLst>
              <a:gd name="T0" fmla="*/ 0 w 194"/>
              <a:gd name="T1" fmla="*/ 2147483647 h 182"/>
              <a:gd name="T2" fmla="*/ 2147483647 w 194"/>
              <a:gd name="T3" fmla="*/ 2147483647 h 182"/>
              <a:gd name="T4" fmla="*/ 2147483647 w 194"/>
              <a:gd name="T5" fmla="*/ 2147483647 h 182"/>
              <a:gd name="T6" fmla="*/ 2147483647 w 194"/>
              <a:gd name="T7" fmla="*/ 2147483647 h 182"/>
              <a:gd name="T8" fmla="*/ 2147483647 w 194"/>
              <a:gd name="T9" fmla="*/ 2147483647 h 182"/>
              <a:gd name="T10" fmla="*/ 2147483647 w 194"/>
              <a:gd name="T11" fmla="*/ 2147483647 h 182"/>
              <a:gd name="T12" fmla="*/ 2147483647 w 194"/>
              <a:gd name="T13" fmla="*/ 2147483647 h 182"/>
              <a:gd name="T14" fmla="*/ 2147483647 w 194"/>
              <a:gd name="T15" fmla="*/ 2147483647 h 182"/>
              <a:gd name="T16" fmla="*/ 2147483647 w 194"/>
              <a:gd name="T17" fmla="*/ 0 h 1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4"/>
              <a:gd name="T28" fmla="*/ 0 h 182"/>
              <a:gd name="T29" fmla="*/ 194 w 194"/>
              <a:gd name="T30" fmla="*/ 182 h 1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4" h="182">
                <a:moveTo>
                  <a:pt x="0" y="172"/>
                </a:moveTo>
                <a:cubicBezTo>
                  <a:pt x="22" y="177"/>
                  <a:pt x="29" y="175"/>
                  <a:pt x="50" y="182"/>
                </a:cubicBezTo>
                <a:cubicBezTo>
                  <a:pt x="79" y="177"/>
                  <a:pt x="70" y="172"/>
                  <a:pt x="63" y="150"/>
                </a:cubicBezTo>
                <a:cubicBezTo>
                  <a:pt x="68" y="135"/>
                  <a:pt x="77" y="129"/>
                  <a:pt x="92" y="125"/>
                </a:cubicBezTo>
                <a:cubicBezTo>
                  <a:pt x="100" y="115"/>
                  <a:pt x="107" y="119"/>
                  <a:pt x="111" y="106"/>
                </a:cubicBezTo>
                <a:cubicBezTo>
                  <a:pt x="107" y="94"/>
                  <a:pt x="106" y="82"/>
                  <a:pt x="102" y="70"/>
                </a:cubicBezTo>
                <a:cubicBezTo>
                  <a:pt x="105" y="46"/>
                  <a:pt x="104" y="37"/>
                  <a:pt x="127" y="29"/>
                </a:cubicBezTo>
                <a:cubicBezTo>
                  <a:pt x="139" y="17"/>
                  <a:pt x="156" y="16"/>
                  <a:pt x="172" y="10"/>
                </a:cubicBezTo>
                <a:cubicBezTo>
                  <a:pt x="178" y="7"/>
                  <a:pt x="188" y="0"/>
                  <a:pt x="194"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5" name="Freeform 2044"/>
          <p:cNvSpPr>
            <a:spLocks/>
          </p:cNvSpPr>
          <p:nvPr/>
        </p:nvSpPr>
        <p:spPr bwMode="auto">
          <a:xfrm>
            <a:off x="2572808" y="2828926"/>
            <a:ext cx="309563" cy="258763"/>
          </a:xfrm>
          <a:custGeom>
            <a:avLst/>
            <a:gdLst>
              <a:gd name="T0" fmla="*/ 0 w 252"/>
              <a:gd name="T1" fmla="*/ 0 h 264"/>
              <a:gd name="T2" fmla="*/ 2147483647 w 252"/>
              <a:gd name="T3" fmla="*/ 2147483647 h 264"/>
              <a:gd name="T4" fmla="*/ 2147483647 w 252"/>
              <a:gd name="T5" fmla="*/ 2147483647 h 264"/>
              <a:gd name="T6" fmla="*/ 2147483647 w 252"/>
              <a:gd name="T7" fmla="*/ 2147483647 h 264"/>
              <a:gd name="T8" fmla="*/ 2147483647 w 252"/>
              <a:gd name="T9" fmla="*/ 2147483647 h 264"/>
              <a:gd name="T10" fmla="*/ 2147483647 w 252"/>
              <a:gd name="T11" fmla="*/ 2147483647 h 264"/>
              <a:gd name="T12" fmla="*/ 2147483647 w 252"/>
              <a:gd name="T13" fmla="*/ 2147483647 h 264"/>
              <a:gd name="T14" fmla="*/ 2147483647 w 252"/>
              <a:gd name="T15" fmla="*/ 2147483647 h 264"/>
              <a:gd name="T16" fmla="*/ 2147483647 w 252"/>
              <a:gd name="T17" fmla="*/ 2147483647 h 264"/>
              <a:gd name="T18" fmla="*/ 2147483647 w 252"/>
              <a:gd name="T19" fmla="*/ 2147483647 h 264"/>
              <a:gd name="T20" fmla="*/ 2147483647 w 252"/>
              <a:gd name="T21" fmla="*/ 2147483647 h 264"/>
              <a:gd name="T22" fmla="*/ 2147483647 w 252"/>
              <a:gd name="T23" fmla="*/ 2147483647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2"/>
              <a:gd name="T37" fmla="*/ 0 h 264"/>
              <a:gd name="T38" fmla="*/ 252 w 252"/>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2" h="264">
                <a:moveTo>
                  <a:pt x="0" y="0"/>
                </a:moveTo>
                <a:cubicBezTo>
                  <a:pt x="19" y="4"/>
                  <a:pt x="37" y="11"/>
                  <a:pt x="55" y="19"/>
                </a:cubicBezTo>
                <a:cubicBezTo>
                  <a:pt x="63" y="28"/>
                  <a:pt x="79" y="40"/>
                  <a:pt x="90" y="45"/>
                </a:cubicBezTo>
                <a:cubicBezTo>
                  <a:pt x="96" y="48"/>
                  <a:pt x="109" y="51"/>
                  <a:pt x="109" y="51"/>
                </a:cubicBezTo>
                <a:cubicBezTo>
                  <a:pt x="127" y="46"/>
                  <a:pt x="138" y="45"/>
                  <a:pt x="157" y="51"/>
                </a:cubicBezTo>
                <a:cubicBezTo>
                  <a:pt x="174" y="47"/>
                  <a:pt x="181" y="42"/>
                  <a:pt x="195" y="32"/>
                </a:cubicBezTo>
                <a:cubicBezTo>
                  <a:pt x="225" y="35"/>
                  <a:pt x="217" y="33"/>
                  <a:pt x="234" y="48"/>
                </a:cubicBezTo>
                <a:cubicBezTo>
                  <a:pt x="230" y="75"/>
                  <a:pt x="227" y="76"/>
                  <a:pt x="231" y="106"/>
                </a:cubicBezTo>
                <a:cubicBezTo>
                  <a:pt x="227" y="123"/>
                  <a:pt x="219" y="137"/>
                  <a:pt x="234" y="150"/>
                </a:cubicBezTo>
                <a:cubicBezTo>
                  <a:pt x="240" y="168"/>
                  <a:pt x="236" y="187"/>
                  <a:pt x="231" y="205"/>
                </a:cubicBezTo>
                <a:cubicBezTo>
                  <a:pt x="235" y="218"/>
                  <a:pt x="237" y="226"/>
                  <a:pt x="247" y="237"/>
                </a:cubicBezTo>
                <a:cubicBezTo>
                  <a:pt x="252" y="243"/>
                  <a:pt x="251" y="259"/>
                  <a:pt x="252" y="264"/>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6" name="Freeform 2045"/>
          <p:cNvSpPr>
            <a:spLocks/>
          </p:cNvSpPr>
          <p:nvPr/>
        </p:nvSpPr>
        <p:spPr bwMode="auto">
          <a:xfrm>
            <a:off x="2868613" y="3079751"/>
            <a:ext cx="166820" cy="415925"/>
          </a:xfrm>
          <a:custGeom>
            <a:avLst/>
            <a:gdLst>
              <a:gd name="T0" fmla="*/ 2147483647 w 135"/>
              <a:gd name="T1" fmla="*/ 0 h 423"/>
              <a:gd name="T2" fmla="*/ 2147483647 w 135"/>
              <a:gd name="T3" fmla="*/ 2147483647 h 423"/>
              <a:gd name="T4" fmla="*/ 2147483647 w 135"/>
              <a:gd name="T5" fmla="*/ 2147483647 h 423"/>
              <a:gd name="T6" fmla="*/ 2147483647 w 135"/>
              <a:gd name="T7" fmla="*/ 2147483647 h 423"/>
              <a:gd name="T8" fmla="*/ 2147483647 w 135"/>
              <a:gd name="T9" fmla="*/ 2147483647 h 423"/>
              <a:gd name="T10" fmla="*/ 2147483647 w 135"/>
              <a:gd name="T11" fmla="*/ 2147483647 h 423"/>
              <a:gd name="T12" fmla="*/ 2147483647 w 135"/>
              <a:gd name="T13" fmla="*/ 2147483647 h 423"/>
              <a:gd name="T14" fmla="*/ 0 60000 65536"/>
              <a:gd name="T15" fmla="*/ 0 60000 65536"/>
              <a:gd name="T16" fmla="*/ 0 60000 65536"/>
              <a:gd name="T17" fmla="*/ 0 60000 65536"/>
              <a:gd name="T18" fmla="*/ 0 60000 65536"/>
              <a:gd name="T19" fmla="*/ 0 60000 65536"/>
              <a:gd name="T20" fmla="*/ 0 60000 65536"/>
              <a:gd name="T21" fmla="*/ 0 w 135"/>
              <a:gd name="T22" fmla="*/ 0 h 423"/>
              <a:gd name="T23" fmla="*/ 135 w 135"/>
              <a:gd name="T24" fmla="*/ 423 h 4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5" h="423">
                <a:moveTo>
                  <a:pt x="8" y="0"/>
                </a:moveTo>
                <a:cubicBezTo>
                  <a:pt x="30" y="7"/>
                  <a:pt x="0" y="44"/>
                  <a:pt x="18" y="55"/>
                </a:cubicBezTo>
                <a:cubicBezTo>
                  <a:pt x="26" y="81"/>
                  <a:pt x="14" y="100"/>
                  <a:pt x="29" y="123"/>
                </a:cubicBezTo>
                <a:cubicBezTo>
                  <a:pt x="39" y="156"/>
                  <a:pt x="11" y="187"/>
                  <a:pt x="39" y="195"/>
                </a:cubicBezTo>
                <a:cubicBezTo>
                  <a:pt x="58" y="226"/>
                  <a:pt x="80" y="240"/>
                  <a:pt x="66" y="276"/>
                </a:cubicBezTo>
                <a:cubicBezTo>
                  <a:pt x="60" y="310"/>
                  <a:pt x="89" y="327"/>
                  <a:pt x="104" y="352"/>
                </a:cubicBezTo>
                <a:cubicBezTo>
                  <a:pt x="115" y="376"/>
                  <a:pt x="129" y="408"/>
                  <a:pt x="135" y="423"/>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7" name="Freeform 2046"/>
          <p:cNvSpPr>
            <a:spLocks/>
          </p:cNvSpPr>
          <p:nvPr/>
        </p:nvSpPr>
        <p:spPr bwMode="auto">
          <a:xfrm>
            <a:off x="2447265" y="3060701"/>
            <a:ext cx="228732" cy="136525"/>
          </a:xfrm>
          <a:custGeom>
            <a:avLst/>
            <a:gdLst>
              <a:gd name="T0" fmla="*/ 0 w 185"/>
              <a:gd name="T1" fmla="*/ 2147483647 h 139"/>
              <a:gd name="T2" fmla="*/ 2147483647 w 185"/>
              <a:gd name="T3" fmla="*/ 2147483647 h 139"/>
              <a:gd name="T4" fmla="*/ 2147483647 w 185"/>
              <a:gd name="T5" fmla="*/ 2147483647 h 139"/>
              <a:gd name="T6" fmla="*/ 2147483647 w 185"/>
              <a:gd name="T7" fmla="*/ 2147483647 h 139"/>
              <a:gd name="T8" fmla="*/ 2147483647 w 185"/>
              <a:gd name="T9" fmla="*/ 2147483647 h 139"/>
              <a:gd name="T10" fmla="*/ 2147483647 w 185"/>
              <a:gd name="T11" fmla="*/ 2147483647 h 139"/>
              <a:gd name="T12" fmla="*/ 2147483647 w 185"/>
              <a:gd name="T13" fmla="*/ 2147483647 h 139"/>
              <a:gd name="T14" fmla="*/ 0 60000 65536"/>
              <a:gd name="T15" fmla="*/ 0 60000 65536"/>
              <a:gd name="T16" fmla="*/ 0 60000 65536"/>
              <a:gd name="T17" fmla="*/ 0 60000 65536"/>
              <a:gd name="T18" fmla="*/ 0 60000 65536"/>
              <a:gd name="T19" fmla="*/ 0 60000 65536"/>
              <a:gd name="T20" fmla="*/ 0 60000 65536"/>
              <a:gd name="T21" fmla="*/ 0 w 185"/>
              <a:gd name="T22" fmla="*/ 0 h 139"/>
              <a:gd name="T23" fmla="*/ 185 w 185"/>
              <a:gd name="T24" fmla="*/ 139 h 1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5" h="139">
                <a:moveTo>
                  <a:pt x="0" y="5"/>
                </a:moveTo>
                <a:cubicBezTo>
                  <a:pt x="18" y="0"/>
                  <a:pt x="35" y="3"/>
                  <a:pt x="52" y="8"/>
                </a:cubicBezTo>
                <a:cubicBezTo>
                  <a:pt x="57" y="25"/>
                  <a:pt x="63" y="32"/>
                  <a:pt x="80" y="37"/>
                </a:cubicBezTo>
                <a:cubicBezTo>
                  <a:pt x="87" y="39"/>
                  <a:pt x="100" y="43"/>
                  <a:pt x="100" y="43"/>
                </a:cubicBezTo>
                <a:cubicBezTo>
                  <a:pt x="115" y="61"/>
                  <a:pt x="103" y="102"/>
                  <a:pt x="128" y="110"/>
                </a:cubicBezTo>
                <a:cubicBezTo>
                  <a:pt x="142" y="107"/>
                  <a:pt x="152" y="105"/>
                  <a:pt x="164" y="98"/>
                </a:cubicBezTo>
                <a:cubicBezTo>
                  <a:pt x="185" y="112"/>
                  <a:pt x="166" y="96"/>
                  <a:pt x="176" y="139"/>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8" name="Freeform 2047"/>
          <p:cNvSpPr>
            <a:spLocks/>
          </p:cNvSpPr>
          <p:nvPr/>
        </p:nvSpPr>
        <p:spPr bwMode="auto">
          <a:xfrm>
            <a:off x="6719226" y="5767388"/>
            <a:ext cx="328480" cy="87312"/>
          </a:xfrm>
          <a:custGeom>
            <a:avLst/>
            <a:gdLst>
              <a:gd name="T0" fmla="*/ 0 w 269"/>
              <a:gd name="T1" fmla="*/ 2147483647 h 90"/>
              <a:gd name="T2" fmla="*/ 2147483647 w 269"/>
              <a:gd name="T3" fmla="*/ 2147483647 h 90"/>
              <a:gd name="T4" fmla="*/ 2147483647 w 269"/>
              <a:gd name="T5" fmla="*/ 2147483647 h 90"/>
              <a:gd name="T6" fmla="*/ 2147483647 w 269"/>
              <a:gd name="T7" fmla="*/ 2147483647 h 90"/>
              <a:gd name="T8" fmla="*/ 2147483647 w 269"/>
              <a:gd name="T9" fmla="*/ 2147483647 h 90"/>
              <a:gd name="T10" fmla="*/ 2147483647 w 269"/>
              <a:gd name="T11" fmla="*/ 2147483647 h 90"/>
              <a:gd name="T12" fmla="*/ 2147483647 w 269"/>
              <a:gd name="T13" fmla="*/ 2147483647 h 90"/>
              <a:gd name="T14" fmla="*/ 2147483647 w 269"/>
              <a:gd name="T15" fmla="*/ 0 h 90"/>
              <a:gd name="T16" fmla="*/ 0 60000 65536"/>
              <a:gd name="T17" fmla="*/ 0 60000 65536"/>
              <a:gd name="T18" fmla="*/ 0 60000 65536"/>
              <a:gd name="T19" fmla="*/ 0 60000 65536"/>
              <a:gd name="T20" fmla="*/ 0 60000 65536"/>
              <a:gd name="T21" fmla="*/ 0 60000 65536"/>
              <a:gd name="T22" fmla="*/ 0 60000 65536"/>
              <a:gd name="T23" fmla="*/ 0 60000 65536"/>
              <a:gd name="T24" fmla="*/ 0 w 269"/>
              <a:gd name="T25" fmla="*/ 0 h 90"/>
              <a:gd name="T26" fmla="*/ 269 w 269"/>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9" h="90">
                <a:moveTo>
                  <a:pt x="0" y="71"/>
                </a:moveTo>
                <a:cubicBezTo>
                  <a:pt x="27" y="76"/>
                  <a:pt x="45" y="80"/>
                  <a:pt x="71" y="90"/>
                </a:cubicBezTo>
                <a:cubicBezTo>
                  <a:pt x="94" y="82"/>
                  <a:pt x="99" y="60"/>
                  <a:pt x="119" y="48"/>
                </a:cubicBezTo>
                <a:cubicBezTo>
                  <a:pt x="158" y="60"/>
                  <a:pt x="118" y="53"/>
                  <a:pt x="154" y="42"/>
                </a:cubicBezTo>
                <a:cubicBezTo>
                  <a:pt x="165" y="29"/>
                  <a:pt x="183" y="28"/>
                  <a:pt x="199" y="26"/>
                </a:cubicBezTo>
                <a:cubicBezTo>
                  <a:pt x="203" y="25"/>
                  <a:pt x="207" y="24"/>
                  <a:pt x="211" y="22"/>
                </a:cubicBezTo>
                <a:cubicBezTo>
                  <a:pt x="214" y="21"/>
                  <a:pt x="215" y="17"/>
                  <a:pt x="218" y="16"/>
                </a:cubicBezTo>
                <a:cubicBezTo>
                  <a:pt x="234" y="8"/>
                  <a:pt x="253" y="8"/>
                  <a:pt x="269" y="0"/>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09" name="Freeform 2048"/>
          <p:cNvSpPr>
            <a:spLocks/>
          </p:cNvSpPr>
          <p:nvPr/>
        </p:nvSpPr>
        <p:spPr bwMode="auto">
          <a:xfrm>
            <a:off x="6726106" y="4827588"/>
            <a:ext cx="206375" cy="342900"/>
          </a:xfrm>
          <a:custGeom>
            <a:avLst/>
            <a:gdLst>
              <a:gd name="T0" fmla="*/ 2147483647 w 167"/>
              <a:gd name="T1" fmla="*/ 0 h 349"/>
              <a:gd name="T2" fmla="*/ 2147483647 w 167"/>
              <a:gd name="T3" fmla="*/ 2147483647 h 349"/>
              <a:gd name="T4" fmla="*/ 2147483647 w 167"/>
              <a:gd name="T5" fmla="*/ 2147483647 h 349"/>
              <a:gd name="T6" fmla="*/ 2147483647 w 167"/>
              <a:gd name="T7" fmla="*/ 2147483647 h 349"/>
              <a:gd name="T8" fmla="*/ 2147483647 w 167"/>
              <a:gd name="T9" fmla="*/ 2147483647 h 349"/>
              <a:gd name="T10" fmla="*/ 2147483647 w 167"/>
              <a:gd name="T11" fmla="*/ 2147483647 h 349"/>
              <a:gd name="T12" fmla="*/ 2147483647 w 167"/>
              <a:gd name="T13" fmla="*/ 2147483647 h 349"/>
              <a:gd name="T14" fmla="*/ 2147483647 w 167"/>
              <a:gd name="T15" fmla="*/ 2147483647 h 349"/>
              <a:gd name="T16" fmla="*/ 2147483647 w 167"/>
              <a:gd name="T17" fmla="*/ 2147483647 h 349"/>
              <a:gd name="T18" fmla="*/ 2147483647 w 167"/>
              <a:gd name="T19" fmla="*/ 2147483647 h 3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7"/>
              <a:gd name="T31" fmla="*/ 0 h 349"/>
              <a:gd name="T32" fmla="*/ 167 w 167"/>
              <a:gd name="T33" fmla="*/ 349 h 3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7" h="349">
                <a:moveTo>
                  <a:pt x="167" y="0"/>
                </a:moveTo>
                <a:cubicBezTo>
                  <a:pt x="160" y="18"/>
                  <a:pt x="140" y="39"/>
                  <a:pt x="122" y="45"/>
                </a:cubicBezTo>
                <a:cubicBezTo>
                  <a:pt x="117" y="62"/>
                  <a:pt x="108" y="75"/>
                  <a:pt x="96" y="87"/>
                </a:cubicBezTo>
                <a:cubicBezTo>
                  <a:pt x="91" y="102"/>
                  <a:pt x="87" y="107"/>
                  <a:pt x="77" y="119"/>
                </a:cubicBezTo>
                <a:cubicBezTo>
                  <a:pt x="84" y="141"/>
                  <a:pt x="82" y="168"/>
                  <a:pt x="58" y="176"/>
                </a:cubicBezTo>
                <a:cubicBezTo>
                  <a:pt x="44" y="172"/>
                  <a:pt x="42" y="179"/>
                  <a:pt x="29" y="183"/>
                </a:cubicBezTo>
                <a:cubicBezTo>
                  <a:pt x="25" y="189"/>
                  <a:pt x="20" y="193"/>
                  <a:pt x="16" y="199"/>
                </a:cubicBezTo>
                <a:cubicBezTo>
                  <a:pt x="9" y="210"/>
                  <a:pt x="8" y="225"/>
                  <a:pt x="3" y="237"/>
                </a:cubicBezTo>
                <a:cubicBezTo>
                  <a:pt x="0" y="256"/>
                  <a:pt x="12" y="284"/>
                  <a:pt x="13" y="311"/>
                </a:cubicBezTo>
                <a:cubicBezTo>
                  <a:pt x="15" y="330"/>
                  <a:pt x="16" y="341"/>
                  <a:pt x="16" y="34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0" name="Freeform 2049"/>
          <p:cNvSpPr>
            <a:spLocks/>
          </p:cNvSpPr>
          <p:nvPr/>
        </p:nvSpPr>
        <p:spPr bwMode="auto">
          <a:xfrm>
            <a:off x="6604000" y="4852989"/>
            <a:ext cx="127265" cy="192087"/>
          </a:xfrm>
          <a:custGeom>
            <a:avLst/>
            <a:gdLst>
              <a:gd name="T0" fmla="*/ 0 w 102"/>
              <a:gd name="T1" fmla="*/ 0 h 195"/>
              <a:gd name="T2" fmla="*/ 2147483647 w 102"/>
              <a:gd name="T3" fmla="*/ 2147483647 h 195"/>
              <a:gd name="T4" fmla="*/ 2147483647 w 102"/>
              <a:gd name="T5" fmla="*/ 2147483647 h 195"/>
              <a:gd name="T6" fmla="*/ 2147483647 w 102"/>
              <a:gd name="T7" fmla="*/ 2147483647 h 195"/>
              <a:gd name="T8" fmla="*/ 2147483647 w 102"/>
              <a:gd name="T9" fmla="*/ 2147483647 h 195"/>
              <a:gd name="T10" fmla="*/ 2147483647 w 102"/>
              <a:gd name="T11" fmla="*/ 2147483647 h 195"/>
              <a:gd name="T12" fmla="*/ 0 60000 65536"/>
              <a:gd name="T13" fmla="*/ 0 60000 65536"/>
              <a:gd name="T14" fmla="*/ 0 60000 65536"/>
              <a:gd name="T15" fmla="*/ 0 60000 65536"/>
              <a:gd name="T16" fmla="*/ 0 60000 65536"/>
              <a:gd name="T17" fmla="*/ 0 60000 65536"/>
              <a:gd name="T18" fmla="*/ 0 w 102"/>
              <a:gd name="T19" fmla="*/ 0 h 195"/>
              <a:gd name="T20" fmla="*/ 102 w 102"/>
              <a:gd name="T21" fmla="*/ 195 h 195"/>
            </a:gdLst>
            <a:ahLst/>
            <a:cxnLst>
              <a:cxn ang="T12">
                <a:pos x="T0" y="T1"/>
              </a:cxn>
              <a:cxn ang="T13">
                <a:pos x="T2" y="T3"/>
              </a:cxn>
              <a:cxn ang="T14">
                <a:pos x="T4" y="T5"/>
              </a:cxn>
              <a:cxn ang="T15">
                <a:pos x="T6" y="T7"/>
              </a:cxn>
              <a:cxn ang="T16">
                <a:pos x="T8" y="T9"/>
              </a:cxn>
              <a:cxn ang="T17">
                <a:pos x="T10" y="T11"/>
              </a:cxn>
            </a:cxnLst>
            <a:rect l="T18" t="T19" r="T20" b="T21"/>
            <a:pathLst>
              <a:path w="102" h="195">
                <a:moveTo>
                  <a:pt x="0" y="0"/>
                </a:moveTo>
                <a:cubicBezTo>
                  <a:pt x="15" y="9"/>
                  <a:pt x="21" y="15"/>
                  <a:pt x="38" y="19"/>
                </a:cubicBezTo>
                <a:cubicBezTo>
                  <a:pt x="53" y="29"/>
                  <a:pt x="61" y="45"/>
                  <a:pt x="74" y="58"/>
                </a:cubicBezTo>
                <a:cubicBezTo>
                  <a:pt x="85" y="100"/>
                  <a:pt x="70" y="38"/>
                  <a:pt x="80" y="150"/>
                </a:cubicBezTo>
                <a:cubicBezTo>
                  <a:pt x="80" y="153"/>
                  <a:pt x="86" y="173"/>
                  <a:pt x="90" y="179"/>
                </a:cubicBezTo>
                <a:cubicBezTo>
                  <a:pt x="94" y="185"/>
                  <a:pt x="102" y="195"/>
                  <a:pt x="102" y="19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1" name="Freeform 2050"/>
          <p:cNvSpPr>
            <a:spLocks/>
          </p:cNvSpPr>
          <p:nvPr/>
        </p:nvSpPr>
        <p:spPr bwMode="auto">
          <a:xfrm>
            <a:off x="6162015" y="4529138"/>
            <a:ext cx="189177" cy="601662"/>
          </a:xfrm>
          <a:custGeom>
            <a:avLst/>
            <a:gdLst>
              <a:gd name="T0" fmla="*/ 2147483647 w 155"/>
              <a:gd name="T1" fmla="*/ 0 h 613"/>
              <a:gd name="T2" fmla="*/ 2147483647 w 155"/>
              <a:gd name="T3" fmla="*/ 2147483647 h 613"/>
              <a:gd name="T4" fmla="*/ 2147483647 w 155"/>
              <a:gd name="T5" fmla="*/ 2147483647 h 613"/>
              <a:gd name="T6" fmla="*/ 2147483647 w 155"/>
              <a:gd name="T7" fmla="*/ 2147483647 h 613"/>
              <a:gd name="T8" fmla="*/ 2147483647 w 155"/>
              <a:gd name="T9" fmla="*/ 2147483647 h 613"/>
              <a:gd name="T10" fmla="*/ 2147483647 w 155"/>
              <a:gd name="T11" fmla="*/ 2147483647 h 613"/>
              <a:gd name="T12" fmla="*/ 2147483647 w 155"/>
              <a:gd name="T13" fmla="*/ 2147483647 h 613"/>
              <a:gd name="T14" fmla="*/ 2147483647 w 155"/>
              <a:gd name="T15" fmla="*/ 2147483647 h 613"/>
              <a:gd name="T16" fmla="*/ 2147483647 w 155"/>
              <a:gd name="T17" fmla="*/ 2147483647 h 613"/>
              <a:gd name="T18" fmla="*/ 2147483647 w 155"/>
              <a:gd name="T19" fmla="*/ 2147483647 h 613"/>
              <a:gd name="T20" fmla="*/ 0 w 155"/>
              <a:gd name="T21" fmla="*/ 2147483647 h 6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613"/>
              <a:gd name="T35" fmla="*/ 155 w 155"/>
              <a:gd name="T36" fmla="*/ 613 h 6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613">
                <a:moveTo>
                  <a:pt x="155" y="0"/>
                </a:moveTo>
                <a:cubicBezTo>
                  <a:pt x="153" y="33"/>
                  <a:pt x="155" y="43"/>
                  <a:pt x="145" y="68"/>
                </a:cubicBezTo>
                <a:cubicBezTo>
                  <a:pt x="139" y="129"/>
                  <a:pt x="135" y="191"/>
                  <a:pt x="117" y="250"/>
                </a:cubicBezTo>
                <a:cubicBezTo>
                  <a:pt x="109" y="276"/>
                  <a:pt x="96" y="301"/>
                  <a:pt x="91" y="327"/>
                </a:cubicBezTo>
                <a:cubicBezTo>
                  <a:pt x="84" y="358"/>
                  <a:pt x="76" y="389"/>
                  <a:pt x="69" y="420"/>
                </a:cubicBezTo>
                <a:cubicBezTo>
                  <a:pt x="66" y="431"/>
                  <a:pt x="62" y="441"/>
                  <a:pt x="59" y="452"/>
                </a:cubicBezTo>
                <a:cubicBezTo>
                  <a:pt x="58" y="455"/>
                  <a:pt x="56" y="461"/>
                  <a:pt x="56" y="461"/>
                </a:cubicBezTo>
                <a:cubicBezTo>
                  <a:pt x="58" y="472"/>
                  <a:pt x="60" y="482"/>
                  <a:pt x="62" y="493"/>
                </a:cubicBezTo>
                <a:cubicBezTo>
                  <a:pt x="70" y="533"/>
                  <a:pt x="29" y="549"/>
                  <a:pt x="11" y="576"/>
                </a:cubicBezTo>
                <a:cubicBezTo>
                  <a:pt x="10" y="585"/>
                  <a:pt x="8" y="593"/>
                  <a:pt x="8" y="602"/>
                </a:cubicBezTo>
                <a:cubicBezTo>
                  <a:pt x="8" y="613"/>
                  <a:pt x="2" y="611"/>
                  <a:pt x="0" y="61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2" name="Freeform 2051"/>
          <p:cNvSpPr>
            <a:spLocks/>
          </p:cNvSpPr>
          <p:nvPr/>
        </p:nvSpPr>
        <p:spPr bwMode="auto">
          <a:xfrm>
            <a:off x="6932481" y="4852988"/>
            <a:ext cx="247650" cy="360362"/>
          </a:xfrm>
          <a:custGeom>
            <a:avLst/>
            <a:gdLst>
              <a:gd name="T0" fmla="*/ 2147483647 w 201"/>
              <a:gd name="T1" fmla="*/ 0 h 366"/>
              <a:gd name="T2" fmla="*/ 2147483647 w 201"/>
              <a:gd name="T3" fmla="*/ 2147483647 h 366"/>
              <a:gd name="T4" fmla="*/ 2147483647 w 201"/>
              <a:gd name="T5" fmla="*/ 2147483647 h 366"/>
              <a:gd name="T6" fmla="*/ 2147483647 w 201"/>
              <a:gd name="T7" fmla="*/ 2147483647 h 366"/>
              <a:gd name="T8" fmla="*/ 2147483647 w 201"/>
              <a:gd name="T9" fmla="*/ 2147483647 h 366"/>
              <a:gd name="T10" fmla="*/ 2147483647 w 201"/>
              <a:gd name="T11" fmla="*/ 2147483647 h 366"/>
              <a:gd name="T12" fmla="*/ 2147483647 w 201"/>
              <a:gd name="T13" fmla="*/ 2147483647 h 366"/>
              <a:gd name="T14" fmla="*/ 0 w 201"/>
              <a:gd name="T15" fmla="*/ 2147483647 h 366"/>
              <a:gd name="T16" fmla="*/ 2147483647 w 201"/>
              <a:gd name="T17" fmla="*/ 2147483647 h 366"/>
              <a:gd name="T18" fmla="*/ 2147483647 w 201"/>
              <a:gd name="T19" fmla="*/ 2147483647 h 366"/>
              <a:gd name="T20" fmla="*/ 2147483647 w 201"/>
              <a:gd name="T21" fmla="*/ 2147483647 h 366"/>
              <a:gd name="T22" fmla="*/ 2147483647 w 201"/>
              <a:gd name="T23" fmla="*/ 2147483647 h 366"/>
              <a:gd name="T24" fmla="*/ 2147483647 w 201"/>
              <a:gd name="T25" fmla="*/ 2147483647 h 366"/>
              <a:gd name="T26" fmla="*/ 2147483647 w 201"/>
              <a:gd name="T27" fmla="*/ 2147483647 h 3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366"/>
              <a:gd name="T44" fmla="*/ 201 w 201"/>
              <a:gd name="T45" fmla="*/ 366 h 36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366">
                <a:moveTo>
                  <a:pt x="201" y="0"/>
                </a:moveTo>
                <a:cubicBezTo>
                  <a:pt x="179" y="15"/>
                  <a:pt x="173" y="49"/>
                  <a:pt x="147" y="57"/>
                </a:cubicBezTo>
                <a:cubicBezTo>
                  <a:pt x="145" y="59"/>
                  <a:pt x="144" y="62"/>
                  <a:pt x="141" y="64"/>
                </a:cubicBezTo>
                <a:cubicBezTo>
                  <a:pt x="138" y="66"/>
                  <a:pt x="134" y="65"/>
                  <a:pt x="131" y="67"/>
                </a:cubicBezTo>
                <a:cubicBezTo>
                  <a:pt x="121" y="75"/>
                  <a:pt x="123" y="81"/>
                  <a:pt x="109" y="86"/>
                </a:cubicBezTo>
                <a:cubicBezTo>
                  <a:pt x="87" y="108"/>
                  <a:pt x="63" y="113"/>
                  <a:pt x="32" y="118"/>
                </a:cubicBezTo>
                <a:cubicBezTo>
                  <a:pt x="20" y="130"/>
                  <a:pt x="21" y="148"/>
                  <a:pt x="9" y="160"/>
                </a:cubicBezTo>
                <a:cubicBezTo>
                  <a:pt x="6" y="170"/>
                  <a:pt x="0" y="189"/>
                  <a:pt x="0" y="189"/>
                </a:cubicBezTo>
                <a:cubicBezTo>
                  <a:pt x="4" y="208"/>
                  <a:pt x="12" y="209"/>
                  <a:pt x="25" y="224"/>
                </a:cubicBezTo>
                <a:cubicBezTo>
                  <a:pt x="30" y="241"/>
                  <a:pt x="41" y="273"/>
                  <a:pt x="45" y="288"/>
                </a:cubicBezTo>
                <a:cubicBezTo>
                  <a:pt x="49" y="303"/>
                  <a:pt x="45" y="307"/>
                  <a:pt x="48" y="313"/>
                </a:cubicBezTo>
                <a:cubicBezTo>
                  <a:pt x="52" y="318"/>
                  <a:pt x="58" y="321"/>
                  <a:pt x="61" y="326"/>
                </a:cubicBezTo>
                <a:cubicBezTo>
                  <a:pt x="64" y="332"/>
                  <a:pt x="67" y="345"/>
                  <a:pt x="67" y="345"/>
                </a:cubicBezTo>
                <a:cubicBezTo>
                  <a:pt x="61" y="366"/>
                  <a:pt x="47" y="359"/>
                  <a:pt x="42" y="36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3" name="Freeform 2052"/>
          <p:cNvSpPr>
            <a:spLocks/>
          </p:cNvSpPr>
          <p:nvPr/>
        </p:nvSpPr>
        <p:spPr bwMode="auto">
          <a:xfrm>
            <a:off x="6198130" y="4981575"/>
            <a:ext cx="417910" cy="147638"/>
          </a:xfrm>
          <a:custGeom>
            <a:avLst/>
            <a:gdLst>
              <a:gd name="T0" fmla="*/ 0 w 342"/>
              <a:gd name="T1" fmla="*/ 2147483647 h 149"/>
              <a:gd name="T2" fmla="*/ 2147483647 w 342"/>
              <a:gd name="T3" fmla="*/ 2147483647 h 149"/>
              <a:gd name="T4" fmla="*/ 2147483647 w 342"/>
              <a:gd name="T5" fmla="*/ 2147483647 h 149"/>
              <a:gd name="T6" fmla="*/ 2147483647 w 342"/>
              <a:gd name="T7" fmla="*/ 2147483647 h 149"/>
              <a:gd name="T8" fmla="*/ 2147483647 w 342"/>
              <a:gd name="T9" fmla="*/ 2147483647 h 149"/>
              <a:gd name="T10" fmla="*/ 2147483647 w 342"/>
              <a:gd name="T11" fmla="*/ 0 h 149"/>
              <a:gd name="T12" fmla="*/ 2147483647 w 342"/>
              <a:gd name="T13" fmla="*/ 2147483647 h 149"/>
              <a:gd name="T14" fmla="*/ 2147483647 w 342"/>
              <a:gd name="T15" fmla="*/ 0 h 149"/>
              <a:gd name="T16" fmla="*/ 0 60000 65536"/>
              <a:gd name="T17" fmla="*/ 0 60000 65536"/>
              <a:gd name="T18" fmla="*/ 0 60000 65536"/>
              <a:gd name="T19" fmla="*/ 0 60000 65536"/>
              <a:gd name="T20" fmla="*/ 0 60000 65536"/>
              <a:gd name="T21" fmla="*/ 0 60000 65536"/>
              <a:gd name="T22" fmla="*/ 0 60000 65536"/>
              <a:gd name="T23" fmla="*/ 0 60000 65536"/>
              <a:gd name="T24" fmla="*/ 0 w 342"/>
              <a:gd name="T25" fmla="*/ 0 h 149"/>
              <a:gd name="T26" fmla="*/ 342 w 342"/>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2" h="149">
                <a:moveTo>
                  <a:pt x="0" y="149"/>
                </a:moveTo>
                <a:cubicBezTo>
                  <a:pt x="22" y="142"/>
                  <a:pt x="9" y="132"/>
                  <a:pt x="31" y="125"/>
                </a:cubicBezTo>
                <a:cubicBezTo>
                  <a:pt x="35" y="111"/>
                  <a:pt x="49" y="108"/>
                  <a:pt x="63" y="103"/>
                </a:cubicBezTo>
                <a:cubicBezTo>
                  <a:pt x="71" y="95"/>
                  <a:pt x="72" y="88"/>
                  <a:pt x="79" y="80"/>
                </a:cubicBezTo>
                <a:cubicBezTo>
                  <a:pt x="87" y="57"/>
                  <a:pt x="107" y="43"/>
                  <a:pt x="127" y="29"/>
                </a:cubicBezTo>
                <a:cubicBezTo>
                  <a:pt x="132" y="9"/>
                  <a:pt x="134" y="6"/>
                  <a:pt x="153" y="0"/>
                </a:cubicBezTo>
                <a:cubicBezTo>
                  <a:pt x="195" y="2"/>
                  <a:pt x="239" y="2"/>
                  <a:pt x="281" y="10"/>
                </a:cubicBezTo>
                <a:cubicBezTo>
                  <a:pt x="317" y="8"/>
                  <a:pt x="318" y="10"/>
                  <a:pt x="342"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4" name="Freeform 2053"/>
          <p:cNvSpPr>
            <a:spLocks/>
          </p:cNvSpPr>
          <p:nvPr/>
        </p:nvSpPr>
        <p:spPr bwMode="auto">
          <a:xfrm>
            <a:off x="6022711" y="4814888"/>
            <a:ext cx="101468" cy="411162"/>
          </a:xfrm>
          <a:custGeom>
            <a:avLst/>
            <a:gdLst>
              <a:gd name="T0" fmla="*/ 2147483647 w 82"/>
              <a:gd name="T1" fmla="*/ 0 h 416"/>
              <a:gd name="T2" fmla="*/ 2147483647 w 82"/>
              <a:gd name="T3" fmla="*/ 2147483647 h 416"/>
              <a:gd name="T4" fmla="*/ 2147483647 w 82"/>
              <a:gd name="T5" fmla="*/ 2147483647 h 416"/>
              <a:gd name="T6" fmla="*/ 0 w 82"/>
              <a:gd name="T7" fmla="*/ 2147483647 h 416"/>
              <a:gd name="T8" fmla="*/ 2147483647 w 82"/>
              <a:gd name="T9" fmla="*/ 2147483647 h 416"/>
              <a:gd name="T10" fmla="*/ 2147483647 w 82"/>
              <a:gd name="T11" fmla="*/ 2147483647 h 416"/>
              <a:gd name="T12" fmla="*/ 0 60000 65536"/>
              <a:gd name="T13" fmla="*/ 0 60000 65536"/>
              <a:gd name="T14" fmla="*/ 0 60000 65536"/>
              <a:gd name="T15" fmla="*/ 0 60000 65536"/>
              <a:gd name="T16" fmla="*/ 0 60000 65536"/>
              <a:gd name="T17" fmla="*/ 0 60000 65536"/>
              <a:gd name="T18" fmla="*/ 0 w 82"/>
              <a:gd name="T19" fmla="*/ 0 h 416"/>
              <a:gd name="T20" fmla="*/ 82 w 82"/>
              <a:gd name="T21" fmla="*/ 416 h 416"/>
            </a:gdLst>
            <a:ahLst/>
            <a:cxnLst>
              <a:cxn ang="T12">
                <a:pos x="T0" y="T1"/>
              </a:cxn>
              <a:cxn ang="T13">
                <a:pos x="T2" y="T3"/>
              </a:cxn>
              <a:cxn ang="T14">
                <a:pos x="T4" y="T5"/>
              </a:cxn>
              <a:cxn ang="T15">
                <a:pos x="T6" y="T7"/>
              </a:cxn>
              <a:cxn ang="T16">
                <a:pos x="T8" y="T9"/>
              </a:cxn>
              <a:cxn ang="T17">
                <a:pos x="T10" y="T11"/>
              </a:cxn>
            </a:cxnLst>
            <a:rect l="T18" t="T19" r="T20" b="T21"/>
            <a:pathLst>
              <a:path w="82" h="416">
                <a:moveTo>
                  <a:pt x="74" y="0"/>
                </a:moveTo>
                <a:cubicBezTo>
                  <a:pt x="71" y="35"/>
                  <a:pt x="82" y="78"/>
                  <a:pt x="71" y="112"/>
                </a:cubicBezTo>
                <a:cubicBezTo>
                  <a:pt x="68" y="121"/>
                  <a:pt x="45" y="124"/>
                  <a:pt x="45" y="124"/>
                </a:cubicBezTo>
                <a:cubicBezTo>
                  <a:pt x="33" y="138"/>
                  <a:pt x="7" y="179"/>
                  <a:pt x="0" y="198"/>
                </a:cubicBezTo>
                <a:cubicBezTo>
                  <a:pt x="4" y="229"/>
                  <a:pt x="5" y="267"/>
                  <a:pt x="29" y="291"/>
                </a:cubicBezTo>
                <a:cubicBezTo>
                  <a:pt x="33" y="334"/>
                  <a:pt x="23" y="373"/>
                  <a:pt x="23" y="41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5" name="Freeform 2054"/>
          <p:cNvSpPr>
            <a:spLocks/>
          </p:cNvSpPr>
          <p:nvPr/>
        </p:nvSpPr>
        <p:spPr bwMode="auto">
          <a:xfrm>
            <a:off x="6260042" y="4748213"/>
            <a:ext cx="270008" cy="138112"/>
          </a:xfrm>
          <a:custGeom>
            <a:avLst/>
            <a:gdLst>
              <a:gd name="T0" fmla="*/ 0 w 218"/>
              <a:gd name="T1" fmla="*/ 2147483647 h 141"/>
              <a:gd name="T2" fmla="*/ 2147483647 w 218"/>
              <a:gd name="T3" fmla="*/ 2147483647 h 141"/>
              <a:gd name="T4" fmla="*/ 2147483647 w 218"/>
              <a:gd name="T5" fmla="*/ 2147483647 h 141"/>
              <a:gd name="T6" fmla="*/ 2147483647 w 218"/>
              <a:gd name="T7" fmla="*/ 2147483647 h 141"/>
              <a:gd name="T8" fmla="*/ 2147483647 w 218"/>
              <a:gd name="T9" fmla="*/ 2147483647 h 141"/>
              <a:gd name="T10" fmla="*/ 2147483647 w 218"/>
              <a:gd name="T11" fmla="*/ 2147483647 h 141"/>
              <a:gd name="T12" fmla="*/ 2147483647 w 218"/>
              <a:gd name="T13" fmla="*/ 2147483647 h 141"/>
              <a:gd name="T14" fmla="*/ 2147483647 w 218"/>
              <a:gd name="T15" fmla="*/ 0 h 14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41"/>
              <a:gd name="T26" fmla="*/ 218 w 218"/>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41">
                <a:moveTo>
                  <a:pt x="0" y="141"/>
                </a:moveTo>
                <a:cubicBezTo>
                  <a:pt x="10" y="138"/>
                  <a:pt x="29" y="132"/>
                  <a:pt x="29" y="132"/>
                </a:cubicBezTo>
                <a:cubicBezTo>
                  <a:pt x="41" y="118"/>
                  <a:pt x="46" y="106"/>
                  <a:pt x="64" y="100"/>
                </a:cubicBezTo>
                <a:cubicBezTo>
                  <a:pt x="73" y="91"/>
                  <a:pt x="85" y="88"/>
                  <a:pt x="96" y="80"/>
                </a:cubicBezTo>
                <a:cubicBezTo>
                  <a:pt x="115" y="66"/>
                  <a:pt x="124" y="60"/>
                  <a:pt x="147" y="52"/>
                </a:cubicBezTo>
                <a:cubicBezTo>
                  <a:pt x="159" y="40"/>
                  <a:pt x="173" y="28"/>
                  <a:pt x="189" y="23"/>
                </a:cubicBezTo>
                <a:cubicBezTo>
                  <a:pt x="196" y="15"/>
                  <a:pt x="200" y="11"/>
                  <a:pt x="211" y="7"/>
                </a:cubicBezTo>
                <a:cubicBezTo>
                  <a:pt x="213" y="5"/>
                  <a:pt x="218" y="0"/>
                  <a:pt x="218"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6" name="Freeform 2055"/>
          <p:cNvSpPr>
            <a:spLocks/>
          </p:cNvSpPr>
          <p:nvPr/>
        </p:nvSpPr>
        <p:spPr bwMode="auto">
          <a:xfrm>
            <a:off x="4925484" y="3768726"/>
            <a:ext cx="472943" cy="422275"/>
          </a:xfrm>
          <a:custGeom>
            <a:avLst/>
            <a:gdLst>
              <a:gd name="T0" fmla="*/ 0 w 388"/>
              <a:gd name="T1" fmla="*/ 0 h 429"/>
              <a:gd name="T2" fmla="*/ 2147483647 w 388"/>
              <a:gd name="T3" fmla="*/ 2147483647 h 429"/>
              <a:gd name="T4" fmla="*/ 2147483647 w 388"/>
              <a:gd name="T5" fmla="*/ 2147483647 h 429"/>
              <a:gd name="T6" fmla="*/ 2147483647 w 388"/>
              <a:gd name="T7" fmla="*/ 2147483647 h 429"/>
              <a:gd name="T8" fmla="*/ 2147483647 w 388"/>
              <a:gd name="T9" fmla="*/ 2147483647 h 429"/>
              <a:gd name="T10" fmla="*/ 2147483647 w 388"/>
              <a:gd name="T11" fmla="*/ 2147483647 h 429"/>
              <a:gd name="T12" fmla="*/ 2147483647 w 388"/>
              <a:gd name="T13" fmla="*/ 2147483647 h 429"/>
              <a:gd name="T14" fmla="*/ 2147483647 w 388"/>
              <a:gd name="T15" fmla="*/ 2147483647 h 429"/>
              <a:gd name="T16" fmla="*/ 2147483647 w 388"/>
              <a:gd name="T17" fmla="*/ 2147483647 h 429"/>
              <a:gd name="T18" fmla="*/ 2147483647 w 388"/>
              <a:gd name="T19" fmla="*/ 2147483647 h 429"/>
              <a:gd name="T20" fmla="*/ 2147483647 w 388"/>
              <a:gd name="T21" fmla="*/ 2147483647 h 4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8"/>
              <a:gd name="T34" fmla="*/ 0 h 429"/>
              <a:gd name="T35" fmla="*/ 388 w 388"/>
              <a:gd name="T36" fmla="*/ 429 h 4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8" h="429">
                <a:moveTo>
                  <a:pt x="0" y="0"/>
                </a:moveTo>
                <a:cubicBezTo>
                  <a:pt x="43" y="8"/>
                  <a:pt x="85" y="20"/>
                  <a:pt x="116" y="51"/>
                </a:cubicBezTo>
                <a:cubicBezTo>
                  <a:pt x="123" y="58"/>
                  <a:pt x="128" y="67"/>
                  <a:pt x="135" y="74"/>
                </a:cubicBezTo>
                <a:cubicBezTo>
                  <a:pt x="141" y="93"/>
                  <a:pt x="146" y="114"/>
                  <a:pt x="157" y="131"/>
                </a:cubicBezTo>
                <a:cubicBezTo>
                  <a:pt x="170" y="176"/>
                  <a:pt x="165" y="172"/>
                  <a:pt x="218" y="176"/>
                </a:cubicBezTo>
                <a:cubicBezTo>
                  <a:pt x="233" y="181"/>
                  <a:pt x="238" y="191"/>
                  <a:pt x="244" y="205"/>
                </a:cubicBezTo>
                <a:cubicBezTo>
                  <a:pt x="249" y="235"/>
                  <a:pt x="260" y="260"/>
                  <a:pt x="269" y="288"/>
                </a:cubicBezTo>
                <a:cubicBezTo>
                  <a:pt x="272" y="318"/>
                  <a:pt x="269" y="332"/>
                  <a:pt x="298" y="343"/>
                </a:cubicBezTo>
                <a:cubicBezTo>
                  <a:pt x="309" y="353"/>
                  <a:pt x="321" y="360"/>
                  <a:pt x="333" y="368"/>
                </a:cubicBezTo>
                <a:cubicBezTo>
                  <a:pt x="345" y="385"/>
                  <a:pt x="348" y="402"/>
                  <a:pt x="362" y="416"/>
                </a:cubicBezTo>
                <a:cubicBezTo>
                  <a:pt x="369" y="423"/>
                  <a:pt x="388" y="429"/>
                  <a:pt x="388" y="42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7" name="Freeform 2056"/>
          <p:cNvSpPr>
            <a:spLocks/>
          </p:cNvSpPr>
          <p:nvPr/>
        </p:nvSpPr>
        <p:spPr bwMode="auto">
          <a:xfrm>
            <a:off x="4865292" y="3843338"/>
            <a:ext cx="214973" cy="38100"/>
          </a:xfrm>
          <a:custGeom>
            <a:avLst/>
            <a:gdLst>
              <a:gd name="T0" fmla="*/ 0 w 176"/>
              <a:gd name="T1" fmla="*/ 2147483647 h 39"/>
              <a:gd name="T2" fmla="*/ 2147483647 w 176"/>
              <a:gd name="T3" fmla="*/ 2147483647 h 39"/>
              <a:gd name="T4" fmla="*/ 2147483647 w 176"/>
              <a:gd name="T5" fmla="*/ 2147483647 h 39"/>
              <a:gd name="T6" fmla="*/ 2147483647 w 176"/>
              <a:gd name="T7" fmla="*/ 2147483647 h 39"/>
              <a:gd name="T8" fmla="*/ 2147483647 w 176"/>
              <a:gd name="T9" fmla="*/ 0 h 39"/>
              <a:gd name="T10" fmla="*/ 0 60000 65536"/>
              <a:gd name="T11" fmla="*/ 0 60000 65536"/>
              <a:gd name="T12" fmla="*/ 0 60000 65536"/>
              <a:gd name="T13" fmla="*/ 0 60000 65536"/>
              <a:gd name="T14" fmla="*/ 0 60000 65536"/>
              <a:gd name="T15" fmla="*/ 0 w 176"/>
              <a:gd name="T16" fmla="*/ 0 h 39"/>
              <a:gd name="T17" fmla="*/ 176 w 176"/>
              <a:gd name="T18" fmla="*/ 39 h 39"/>
            </a:gdLst>
            <a:ahLst/>
            <a:cxnLst>
              <a:cxn ang="T10">
                <a:pos x="T0" y="T1"/>
              </a:cxn>
              <a:cxn ang="T11">
                <a:pos x="T2" y="T3"/>
              </a:cxn>
              <a:cxn ang="T12">
                <a:pos x="T4" y="T5"/>
              </a:cxn>
              <a:cxn ang="T13">
                <a:pos x="T6" y="T7"/>
              </a:cxn>
              <a:cxn ang="T14">
                <a:pos x="T8" y="T9"/>
              </a:cxn>
            </a:cxnLst>
            <a:rect l="T15" t="T16" r="T17" b="T18"/>
            <a:pathLst>
              <a:path w="176" h="39">
                <a:moveTo>
                  <a:pt x="0" y="9"/>
                </a:moveTo>
                <a:cubicBezTo>
                  <a:pt x="9" y="18"/>
                  <a:pt x="27" y="34"/>
                  <a:pt x="38" y="39"/>
                </a:cubicBezTo>
                <a:cubicBezTo>
                  <a:pt x="57" y="36"/>
                  <a:pt x="63" y="25"/>
                  <a:pt x="80" y="19"/>
                </a:cubicBezTo>
                <a:cubicBezTo>
                  <a:pt x="100" y="2"/>
                  <a:pt x="133" y="5"/>
                  <a:pt x="157" y="3"/>
                </a:cubicBezTo>
                <a:cubicBezTo>
                  <a:pt x="172" y="0"/>
                  <a:pt x="166" y="0"/>
                  <a:pt x="176"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8" name="Freeform 2057"/>
          <p:cNvSpPr>
            <a:spLocks/>
          </p:cNvSpPr>
          <p:nvPr/>
        </p:nvSpPr>
        <p:spPr bwMode="auto">
          <a:xfrm>
            <a:off x="5054468" y="3667125"/>
            <a:ext cx="467783" cy="523875"/>
          </a:xfrm>
          <a:custGeom>
            <a:avLst/>
            <a:gdLst>
              <a:gd name="T0" fmla="*/ 0 w 382"/>
              <a:gd name="T1" fmla="*/ 0 h 533"/>
              <a:gd name="T2" fmla="*/ 2147483647 w 382"/>
              <a:gd name="T3" fmla="*/ 2147483647 h 533"/>
              <a:gd name="T4" fmla="*/ 2147483647 w 382"/>
              <a:gd name="T5" fmla="*/ 2147483647 h 533"/>
              <a:gd name="T6" fmla="*/ 2147483647 w 382"/>
              <a:gd name="T7" fmla="*/ 2147483647 h 533"/>
              <a:gd name="T8" fmla="*/ 2147483647 w 382"/>
              <a:gd name="T9" fmla="*/ 2147483647 h 533"/>
              <a:gd name="T10" fmla="*/ 2147483647 w 382"/>
              <a:gd name="T11" fmla="*/ 2147483647 h 533"/>
              <a:gd name="T12" fmla="*/ 2147483647 w 382"/>
              <a:gd name="T13" fmla="*/ 2147483647 h 533"/>
              <a:gd name="T14" fmla="*/ 2147483647 w 382"/>
              <a:gd name="T15" fmla="*/ 2147483647 h 533"/>
              <a:gd name="T16" fmla="*/ 2147483647 w 382"/>
              <a:gd name="T17" fmla="*/ 2147483647 h 533"/>
              <a:gd name="T18" fmla="*/ 2147483647 w 382"/>
              <a:gd name="T19" fmla="*/ 2147483647 h 533"/>
              <a:gd name="T20" fmla="*/ 2147483647 w 382"/>
              <a:gd name="T21" fmla="*/ 2147483647 h 533"/>
              <a:gd name="T22" fmla="*/ 2147483647 w 382"/>
              <a:gd name="T23" fmla="*/ 2147483647 h 533"/>
              <a:gd name="T24" fmla="*/ 2147483647 w 382"/>
              <a:gd name="T25" fmla="*/ 2147483647 h 533"/>
              <a:gd name="T26" fmla="*/ 2147483647 w 382"/>
              <a:gd name="T27" fmla="*/ 2147483647 h 533"/>
              <a:gd name="T28" fmla="*/ 2147483647 w 382"/>
              <a:gd name="T29" fmla="*/ 2147483647 h 533"/>
              <a:gd name="T30" fmla="*/ 2147483647 w 382"/>
              <a:gd name="T31" fmla="*/ 2147483647 h 5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2"/>
              <a:gd name="T49" fmla="*/ 0 h 533"/>
              <a:gd name="T50" fmla="*/ 382 w 382"/>
              <a:gd name="T51" fmla="*/ 533 h 53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2" h="533">
                <a:moveTo>
                  <a:pt x="0" y="0"/>
                </a:moveTo>
                <a:cubicBezTo>
                  <a:pt x="26" y="6"/>
                  <a:pt x="77" y="43"/>
                  <a:pt x="106" y="45"/>
                </a:cubicBezTo>
                <a:cubicBezTo>
                  <a:pt x="122" y="50"/>
                  <a:pt x="194" y="3"/>
                  <a:pt x="210" y="8"/>
                </a:cubicBezTo>
                <a:cubicBezTo>
                  <a:pt x="232" y="23"/>
                  <a:pt x="207" y="42"/>
                  <a:pt x="224" y="47"/>
                </a:cubicBezTo>
                <a:cubicBezTo>
                  <a:pt x="239" y="52"/>
                  <a:pt x="272" y="36"/>
                  <a:pt x="283" y="43"/>
                </a:cubicBezTo>
                <a:cubicBezTo>
                  <a:pt x="294" y="50"/>
                  <a:pt x="293" y="74"/>
                  <a:pt x="293" y="87"/>
                </a:cubicBezTo>
                <a:cubicBezTo>
                  <a:pt x="296" y="97"/>
                  <a:pt x="279" y="109"/>
                  <a:pt x="283" y="119"/>
                </a:cubicBezTo>
                <a:cubicBezTo>
                  <a:pt x="286" y="128"/>
                  <a:pt x="286" y="143"/>
                  <a:pt x="294" y="146"/>
                </a:cubicBezTo>
                <a:cubicBezTo>
                  <a:pt x="293" y="164"/>
                  <a:pt x="277" y="213"/>
                  <a:pt x="296" y="229"/>
                </a:cubicBezTo>
                <a:cubicBezTo>
                  <a:pt x="330" y="225"/>
                  <a:pt x="336" y="176"/>
                  <a:pt x="363" y="167"/>
                </a:cubicBezTo>
                <a:cubicBezTo>
                  <a:pt x="382" y="183"/>
                  <a:pt x="365" y="240"/>
                  <a:pt x="352" y="255"/>
                </a:cubicBezTo>
                <a:cubicBezTo>
                  <a:pt x="349" y="265"/>
                  <a:pt x="333" y="280"/>
                  <a:pt x="333" y="280"/>
                </a:cubicBezTo>
                <a:cubicBezTo>
                  <a:pt x="328" y="297"/>
                  <a:pt x="323" y="314"/>
                  <a:pt x="310" y="325"/>
                </a:cubicBezTo>
                <a:cubicBezTo>
                  <a:pt x="303" y="350"/>
                  <a:pt x="320" y="386"/>
                  <a:pt x="288" y="399"/>
                </a:cubicBezTo>
                <a:cubicBezTo>
                  <a:pt x="273" y="444"/>
                  <a:pt x="289" y="393"/>
                  <a:pt x="282" y="520"/>
                </a:cubicBezTo>
                <a:cubicBezTo>
                  <a:pt x="282" y="525"/>
                  <a:pt x="278" y="533"/>
                  <a:pt x="278" y="533"/>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19" name="Freeform 2058"/>
          <p:cNvSpPr>
            <a:spLocks/>
          </p:cNvSpPr>
          <p:nvPr/>
        </p:nvSpPr>
        <p:spPr bwMode="auto">
          <a:xfrm>
            <a:off x="5150777" y="3762375"/>
            <a:ext cx="257969" cy="141288"/>
          </a:xfrm>
          <a:custGeom>
            <a:avLst/>
            <a:gdLst>
              <a:gd name="T0" fmla="*/ 0 w 209"/>
              <a:gd name="T1" fmla="*/ 0 h 141"/>
              <a:gd name="T2" fmla="*/ 2147483647 w 209"/>
              <a:gd name="T3" fmla="*/ 2147483647 h 141"/>
              <a:gd name="T4" fmla="*/ 2147483647 w 209"/>
              <a:gd name="T5" fmla="*/ 2147483647 h 141"/>
              <a:gd name="T6" fmla="*/ 2147483647 w 209"/>
              <a:gd name="T7" fmla="*/ 2147483647 h 141"/>
              <a:gd name="T8" fmla="*/ 2147483647 w 209"/>
              <a:gd name="T9" fmla="*/ 2147483647 h 141"/>
              <a:gd name="T10" fmla="*/ 2147483647 w 209"/>
              <a:gd name="T11" fmla="*/ 2147483647 h 141"/>
              <a:gd name="T12" fmla="*/ 0 60000 65536"/>
              <a:gd name="T13" fmla="*/ 0 60000 65536"/>
              <a:gd name="T14" fmla="*/ 0 60000 65536"/>
              <a:gd name="T15" fmla="*/ 0 60000 65536"/>
              <a:gd name="T16" fmla="*/ 0 60000 65536"/>
              <a:gd name="T17" fmla="*/ 0 60000 65536"/>
              <a:gd name="T18" fmla="*/ 0 w 209"/>
              <a:gd name="T19" fmla="*/ 0 h 141"/>
              <a:gd name="T20" fmla="*/ 209 w 209"/>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209" h="141">
                <a:moveTo>
                  <a:pt x="0" y="0"/>
                </a:moveTo>
                <a:cubicBezTo>
                  <a:pt x="2" y="7"/>
                  <a:pt x="50" y="39"/>
                  <a:pt x="57" y="43"/>
                </a:cubicBezTo>
                <a:cubicBezTo>
                  <a:pt x="63" y="46"/>
                  <a:pt x="78" y="65"/>
                  <a:pt x="78" y="65"/>
                </a:cubicBezTo>
                <a:cubicBezTo>
                  <a:pt x="98" y="59"/>
                  <a:pt x="73" y="120"/>
                  <a:pt x="92" y="126"/>
                </a:cubicBezTo>
                <a:cubicBezTo>
                  <a:pt x="107" y="141"/>
                  <a:pt x="138" y="100"/>
                  <a:pt x="158" y="102"/>
                </a:cubicBezTo>
                <a:cubicBezTo>
                  <a:pt x="205" y="99"/>
                  <a:pt x="190" y="106"/>
                  <a:pt x="209" y="9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0" name="Freeform 2059"/>
          <p:cNvSpPr>
            <a:spLocks/>
          </p:cNvSpPr>
          <p:nvPr/>
        </p:nvSpPr>
        <p:spPr bwMode="auto">
          <a:xfrm>
            <a:off x="5510212" y="3552825"/>
            <a:ext cx="476383" cy="395288"/>
          </a:xfrm>
          <a:custGeom>
            <a:avLst/>
            <a:gdLst>
              <a:gd name="T0" fmla="*/ 2147483647 w 389"/>
              <a:gd name="T1" fmla="*/ 2147483647 h 400"/>
              <a:gd name="T2" fmla="*/ 2147483647 w 389"/>
              <a:gd name="T3" fmla="*/ 2147483647 h 400"/>
              <a:gd name="T4" fmla="*/ 2147483647 w 389"/>
              <a:gd name="T5" fmla="*/ 2147483647 h 400"/>
              <a:gd name="T6" fmla="*/ 2147483647 w 389"/>
              <a:gd name="T7" fmla="*/ 2147483647 h 400"/>
              <a:gd name="T8" fmla="*/ 2147483647 w 389"/>
              <a:gd name="T9" fmla="*/ 2147483647 h 400"/>
              <a:gd name="T10" fmla="*/ 2147483647 w 389"/>
              <a:gd name="T11" fmla="*/ 2147483647 h 400"/>
              <a:gd name="T12" fmla="*/ 2147483647 w 389"/>
              <a:gd name="T13" fmla="*/ 2147483647 h 400"/>
              <a:gd name="T14" fmla="*/ 2147483647 w 389"/>
              <a:gd name="T15" fmla="*/ 2147483647 h 400"/>
              <a:gd name="T16" fmla="*/ 2147483647 w 389"/>
              <a:gd name="T17" fmla="*/ 2147483647 h 400"/>
              <a:gd name="T18" fmla="*/ 2147483647 w 389"/>
              <a:gd name="T19" fmla="*/ 2147483647 h 400"/>
              <a:gd name="T20" fmla="*/ 2147483647 w 389"/>
              <a:gd name="T21" fmla="*/ 2147483647 h 400"/>
              <a:gd name="T22" fmla="*/ 2147483647 w 389"/>
              <a:gd name="T23" fmla="*/ 2147483647 h 400"/>
              <a:gd name="T24" fmla="*/ 2147483647 w 389"/>
              <a:gd name="T25" fmla="*/ 2147483647 h 400"/>
              <a:gd name="T26" fmla="*/ 2147483647 w 389"/>
              <a:gd name="T27" fmla="*/ 2147483647 h 400"/>
              <a:gd name="T28" fmla="*/ 2147483647 w 389"/>
              <a:gd name="T29" fmla="*/ 2147483647 h 400"/>
              <a:gd name="T30" fmla="*/ 2147483647 w 389"/>
              <a:gd name="T31" fmla="*/ 2147483647 h 400"/>
              <a:gd name="T32" fmla="*/ 2147483647 w 389"/>
              <a:gd name="T33" fmla="*/ 2147483647 h 400"/>
              <a:gd name="T34" fmla="*/ 2147483647 w 389"/>
              <a:gd name="T35" fmla="*/ 2147483647 h 400"/>
              <a:gd name="T36" fmla="*/ 2147483647 w 389"/>
              <a:gd name="T37" fmla="*/ 2147483647 h 400"/>
              <a:gd name="T38" fmla="*/ 2147483647 w 389"/>
              <a:gd name="T39" fmla="*/ 2147483647 h 400"/>
              <a:gd name="T40" fmla="*/ 2147483647 w 389"/>
              <a:gd name="T41" fmla="*/ 2147483647 h 400"/>
              <a:gd name="T42" fmla="*/ 2147483647 w 389"/>
              <a:gd name="T43" fmla="*/ 2147483647 h 4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9"/>
              <a:gd name="T67" fmla="*/ 0 h 400"/>
              <a:gd name="T68" fmla="*/ 389 w 389"/>
              <a:gd name="T69" fmla="*/ 400 h 4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9" h="400">
                <a:moveTo>
                  <a:pt x="56" y="296"/>
                </a:moveTo>
                <a:cubicBezTo>
                  <a:pt x="62" y="279"/>
                  <a:pt x="34" y="261"/>
                  <a:pt x="50" y="256"/>
                </a:cubicBezTo>
                <a:cubicBezTo>
                  <a:pt x="62" y="248"/>
                  <a:pt x="0" y="228"/>
                  <a:pt x="14" y="223"/>
                </a:cubicBezTo>
                <a:cubicBezTo>
                  <a:pt x="25" y="214"/>
                  <a:pt x="34" y="193"/>
                  <a:pt x="39" y="180"/>
                </a:cubicBezTo>
                <a:cubicBezTo>
                  <a:pt x="43" y="169"/>
                  <a:pt x="37" y="155"/>
                  <a:pt x="43" y="147"/>
                </a:cubicBezTo>
                <a:cubicBezTo>
                  <a:pt x="45" y="137"/>
                  <a:pt x="49" y="131"/>
                  <a:pt x="53" y="122"/>
                </a:cubicBezTo>
                <a:cubicBezTo>
                  <a:pt x="58" y="114"/>
                  <a:pt x="66" y="91"/>
                  <a:pt x="66" y="91"/>
                </a:cubicBezTo>
                <a:cubicBezTo>
                  <a:pt x="88" y="98"/>
                  <a:pt x="92" y="120"/>
                  <a:pt x="107" y="115"/>
                </a:cubicBezTo>
                <a:cubicBezTo>
                  <a:pt x="119" y="113"/>
                  <a:pt x="117" y="74"/>
                  <a:pt x="125" y="64"/>
                </a:cubicBezTo>
                <a:cubicBezTo>
                  <a:pt x="133" y="54"/>
                  <a:pt x="146" y="59"/>
                  <a:pt x="157" y="58"/>
                </a:cubicBezTo>
                <a:cubicBezTo>
                  <a:pt x="158" y="58"/>
                  <a:pt x="187" y="54"/>
                  <a:pt x="191" y="56"/>
                </a:cubicBezTo>
                <a:cubicBezTo>
                  <a:pt x="203" y="63"/>
                  <a:pt x="192" y="0"/>
                  <a:pt x="207" y="5"/>
                </a:cubicBezTo>
                <a:cubicBezTo>
                  <a:pt x="222" y="0"/>
                  <a:pt x="278" y="101"/>
                  <a:pt x="295" y="104"/>
                </a:cubicBezTo>
                <a:cubicBezTo>
                  <a:pt x="304" y="105"/>
                  <a:pt x="317" y="99"/>
                  <a:pt x="325" y="99"/>
                </a:cubicBezTo>
                <a:cubicBezTo>
                  <a:pt x="333" y="99"/>
                  <a:pt x="342" y="92"/>
                  <a:pt x="346" y="101"/>
                </a:cubicBezTo>
                <a:cubicBezTo>
                  <a:pt x="379" y="106"/>
                  <a:pt x="344" y="125"/>
                  <a:pt x="351" y="154"/>
                </a:cubicBezTo>
                <a:cubicBezTo>
                  <a:pt x="357" y="165"/>
                  <a:pt x="339" y="178"/>
                  <a:pt x="335" y="190"/>
                </a:cubicBezTo>
                <a:cubicBezTo>
                  <a:pt x="333" y="202"/>
                  <a:pt x="337" y="212"/>
                  <a:pt x="339" y="226"/>
                </a:cubicBezTo>
                <a:cubicBezTo>
                  <a:pt x="338" y="242"/>
                  <a:pt x="343" y="258"/>
                  <a:pt x="346" y="274"/>
                </a:cubicBezTo>
                <a:cubicBezTo>
                  <a:pt x="350" y="298"/>
                  <a:pt x="349" y="319"/>
                  <a:pt x="365" y="338"/>
                </a:cubicBezTo>
                <a:cubicBezTo>
                  <a:pt x="369" y="349"/>
                  <a:pt x="376" y="361"/>
                  <a:pt x="384" y="370"/>
                </a:cubicBezTo>
                <a:cubicBezTo>
                  <a:pt x="380" y="384"/>
                  <a:pt x="388" y="394"/>
                  <a:pt x="389" y="400"/>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1" name="Freeform 2060"/>
          <p:cNvSpPr>
            <a:spLocks/>
          </p:cNvSpPr>
          <p:nvPr/>
        </p:nvSpPr>
        <p:spPr bwMode="auto">
          <a:xfrm>
            <a:off x="5635759" y="3940175"/>
            <a:ext cx="368035" cy="369888"/>
          </a:xfrm>
          <a:custGeom>
            <a:avLst/>
            <a:gdLst>
              <a:gd name="T0" fmla="*/ 2147483647 w 301"/>
              <a:gd name="T1" fmla="*/ 0 h 377"/>
              <a:gd name="T2" fmla="*/ 2147483647 w 301"/>
              <a:gd name="T3" fmla="*/ 2147483647 h 377"/>
              <a:gd name="T4" fmla="*/ 2147483647 w 301"/>
              <a:gd name="T5" fmla="*/ 2147483647 h 377"/>
              <a:gd name="T6" fmla="*/ 2147483647 w 301"/>
              <a:gd name="T7" fmla="*/ 2147483647 h 377"/>
              <a:gd name="T8" fmla="*/ 2147483647 w 301"/>
              <a:gd name="T9" fmla="*/ 2147483647 h 377"/>
              <a:gd name="T10" fmla="*/ 2147483647 w 301"/>
              <a:gd name="T11" fmla="*/ 2147483647 h 377"/>
              <a:gd name="T12" fmla="*/ 2147483647 w 301"/>
              <a:gd name="T13" fmla="*/ 2147483647 h 377"/>
              <a:gd name="T14" fmla="*/ 2147483647 w 301"/>
              <a:gd name="T15" fmla="*/ 2147483647 h 377"/>
              <a:gd name="T16" fmla="*/ 2147483647 w 301"/>
              <a:gd name="T17" fmla="*/ 2147483647 h 377"/>
              <a:gd name="T18" fmla="*/ 2147483647 w 301"/>
              <a:gd name="T19" fmla="*/ 2147483647 h 377"/>
              <a:gd name="T20" fmla="*/ 2147483647 w 301"/>
              <a:gd name="T21" fmla="*/ 2147483647 h 377"/>
              <a:gd name="T22" fmla="*/ 2147483647 w 301"/>
              <a:gd name="T23" fmla="*/ 2147483647 h 377"/>
              <a:gd name="T24" fmla="*/ 2147483647 w 301"/>
              <a:gd name="T25" fmla="*/ 2147483647 h 377"/>
              <a:gd name="T26" fmla="*/ 2147483647 w 301"/>
              <a:gd name="T27" fmla="*/ 2147483647 h 377"/>
              <a:gd name="T28" fmla="*/ 0 w 301"/>
              <a:gd name="T29" fmla="*/ 2147483647 h 3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1"/>
              <a:gd name="T46" fmla="*/ 0 h 377"/>
              <a:gd name="T47" fmla="*/ 301 w 301"/>
              <a:gd name="T48" fmla="*/ 377 h 37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1" h="377">
                <a:moveTo>
                  <a:pt x="279" y="0"/>
                </a:moveTo>
                <a:cubicBezTo>
                  <a:pt x="296" y="10"/>
                  <a:pt x="297" y="19"/>
                  <a:pt x="301" y="38"/>
                </a:cubicBezTo>
                <a:cubicBezTo>
                  <a:pt x="299" y="49"/>
                  <a:pt x="292" y="70"/>
                  <a:pt x="292" y="70"/>
                </a:cubicBezTo>
                <a:cubicBezTo>
                  <a:pt x="297" y="86"/>
                  <a:pt x="295" y="100"/>
                  <a:pt x="279" y="106"/>
                </a:cubicBezTo>
                <a:cubicBezTo>
                  <a:pt x="273" y="105"/>
                  <a:pt x="266" y="104"/>
                  <a:pt x="260" y="102"/>
                </a:cubicBezTo>
                <a:cubicBezTo>
                  <a:pt x="257" y="101"/>
                  <a:pt x="256" y="97"/>
                  <a:pt x="253" y="96"/>
                </a:cubicBezTo>
                <a:cubicBezTo>
                  <a:pt x="247" y="93"/>
                  <a:pt x="234" y="90"/>
                  <a:pt x="234" y="90"/>
                </a:cubicBezTo>
                <a:cubicBezTo>
                  <a:pt x="207" y="95"/>
                  <a:pt x="217" y="104"/>
                  <a:pt x="199" y="118"/>
                </a:cubicBezTo>
                <a:cubicBezTo>
                  <a:pt x="189" y="126"/>
                  <a:pt x="192" y="133"/>
                  <a:pt x="180" y="137"/>
                </a:cubicBezTo>
                <a:cubicBezTo>
                  <a:pt x="166" y="154"/>
                  <a:pt x="143" y="169"/>
                  <a:pt x="129" y="186"/>
                </a:cubicBezTo>
                <a:cubicBezTo>
                  <a:pt x="124" y="201"/>
                  <a:pt x="96" y="204"/>
                  <a:pt x="86" y="216"/>
                </a:cubicBezTo>
                <a:cubicBezTo>
                  <a:pt x="80" y="234"/>
                  <a:pt x="75" y="260"/>
                  <a:pt x="61" y="272"/>
                </a:cubicBezTo>
                <a:cubicBezTo>
                  <a:pt x="57" y="284"/>
                  <a:pt x="58" y="314"/>
                  <a:pt x="48" y="322"/>
                </a:cubicBezTo>
                <a:cubicBezTo>
                  <a:pt x="45" y="331"/>
                  <a:pt x="20" y="346"/>
                  <a:pt x="13" y="352"/>
                </a:cubicBezTo>
                <a:cubicBezTo>
                  <a:pt x="9" y="365"/>
                  <a:pt x="3" y="372"/>
                  <a:pt x="0" y="377"/>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2" name="Freeform 2061"/>
          <p:cNvSpPr>
            <a:spLocks/>
          </p:cNvSpPr>
          <p:nvPr/>
        </p:nvSpPr>
        <p:spPr bwMode="auto">
          <a:xfrm>
            <a:off x="3573728" y="3976689"/>
            <a:ext cx="1007798" cy="409575"/>
          </a:xfrm>
          <a:custGeom>
            <a:avLst/>
            <a:gdLst>
              <a:gd name="T0" fmla="*/ 0 w 821"/>
              <a:gd name="T1" fmla="*/ 2147483647 h 415"/>
              <a:gd name="T2" fmla="*/ 2147483647 w 821"/>
              <a:gd name="T3" fmla="*/ 2147483647 h 415"/>
              <a:gd name="T4" fmla="*/ 2147483647 w 821"/>
              <a:gd name="T5" fmla="*/ 2147483647 h 415"/>
              <a:gd name="T6" fmla="*/ 2147483647 w 821"/>
              <a:gd name="T7" fmla="*/ 2147483647 h 415"/>
              <a:gd name="T8" fmla="*/ 2147483647 w 821"/>
              <a:gd name="T9" fmla="*/ 2147483647 h 415"/>
              <a:gd name="T10" fmla="*/ 2147483647 w 821"/>
              <a:gd name="T11" fmla="*/ 2147483647 h 415"/>
              <a:gd name="T12" fmla="*/ 2147483647 w 821"/>
              <a:gd name="T13" fmla="*/ 2147483647 h 415"/>
              <a:gd name="T14" fmla="*/ 2147483647 w 821"/>
              <a:gd name="T15" fmla="*/ 2147483647 h 415"/>
              <a:gd name="T16" fmla="*/ 2147483647 w 821"/>
              <a:gd name="T17" fmla="*/ 2147483647 h 415"/>
              <a:gd name="T18" fmla="*/ 2147483647 w 821"/>
              <a:gd name="T19" fmla="*/ 2147483647 h 415"/>
              <a:gd name="T20" fmla="*/ 2147483647 w 821"/>
              <a:gd name="T21" fmla="*/ 2147483647 h 415"/>
              <a:gd name="T22" fmla="*/ 2147483647 w 821"/>
              <a:gd name="T23" fmla="*/ 2147483647 h 415"/>
              <a:gd name="T24" fmla="*/ 2147483647 w 821"/>
              <a:gd name="T25" fmla="*/ 2147483647 h 415"/>
              <a:gd name="T26" fmla="*/ 2147483647 w 821"/>
              <a:gd name="T27" fmla="*/ 2147483647 h 415"/>
              <a:gd name="T28" fmla="*/ 2147483647 w 821"/>
              <a:gd name="T29" fmla="*/ 2147483647 h 415"/>
              <a:gd name="T30" fmla="*/ 2147483647 w 821"/>
              <a:gd name="T31" fmla="*/ 2147483647 h 415"/>
              <a:gd name="T32" fmla="*/ 2147483647 w 821"/>
              <a:gd name="T33" fmla="*/ 2147483647 h 415"/>
              <a:gd name="T34" fmla="*/ 2147483647 w 821"/>
              <a:gd name="T35" fmla="*/ 2147483647 h 415"/>
              <a:gd name="T36" fmla="*/ 2147483647 w 821"/>
              <a:gd name="T37" fmla="*/ 2147483647 h 415"/>
              <a:gd name="T38" fmla="*/ 2147483647 w 821"/>
              <a:gd name="T39" fmla="*/ 2147483647 h 415"/>
              <a:gd name="T40" fmla="*/ 2147483647 w 821"/>
              <a:gd name="T41" fmla="*/ 2147483647 h 415"/>
              <a:gd name="T42" fmla="*/ 2147483647 w 821"/>
              <a:gd name="T43" fmla="*/ 2147483647 h 415"/>
              <a:gd name="T44" fmla="*/ 2147483647 w 821"/>
              <a:gd name="T45" fmla="*/ 0 h 4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1"/>
              <a:gd name="T70" fmla="*/ 0 h 415"/>
              <a:gd name="T71" fmla="*/ 821 w 821"/>
              <a:gd name="T72" fmla="*/ 415 h 4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1" h="415">
                <a:moveTo>
                  <a:pt x="0" y="267"/>
                </a:moveTo>
                <a:cubicBezTo>
                  <a:pt x="7" y="273"/>
                  <a:pt x="17" y="272"/>
                  <a:pt x="24" y="278"/>
                </a:cubicBezTo>
                <a:cubicBezTo>
                  <a:pt x="42" y="276"/>
                  <a:pt x="34" y="298"/>
                  <a:pt x="50" y="291"/>
                </a:cubicBezTo>
                <a:cubicBezTo>
                  <a:pt x="71" y="298"/>
                  <a:pt x="47" y="298"/>
                  <a:pt x="68" y="304"/>
                </a:cubicBezTo>
                <a:cubicBezTo>
                  <a:pt x="80" y="313"/>
                  <a:pt x="92" y="314"/>
                  <a:pt x="106" y="317"/>
                </a:cubicBezTo>
                <a:cubicBezTo>
                  <a:pt x="129" y="340"/>
                  <a:pt x="171" y="344"/>
                  <a:pt x="202" y="346"/>
                </a:cubicBezTo>
                <a:cubicBezTo>
                  <a:pt x="223" y="352"/>
                  <a:pt x="241" y="359"/>
                  <a:pt x="263" y="362"/>
                </a:cubicBezTo>
                <a:cubicBezTo>
                  <a:pt x="287" y="373"/>
                  <a:pt x="299" y="370"/>
                  <a:pt x="324" y="365"/>
                </a:cubicBezTo>
                <a:cubicBezTo>
                  <a:pt x="364" y="368"/>
                  <a:pt x="403" y="373"/>
                  <a:pt x="442" y="378"/>
                </a:cubicBezTo>
                <a:cubicBezTo>
                  <a:pt x="461" y="384"/>
                  <a:pt x="479" y="402"/>
                  <a:pt x="500" y="404"/>
                </a:cubicBezTo>
                <a:cubicBezTo>
                  <a:pt x="526" y="406"/>
                  <a:pt x="551" y="406"/>
                  <a:pt x="577" y="407"/>
                </a:cubicBezTo>
                <a:cubicBezTo>
                  <a:pt x="600" y="415"/>
                  <a:pt x="642" y="406"/>
                  <a:pt x="666" y="404"/>
                </a:cubicBezTo>
                <a:cubicBezTo>
                  <a:pt x="676" y="397"/>
                  <a:pt x="668" y="367"/>
                  <a:pt x="676" y="359"/>
                </a:cubicBezTo>
                <a:cubicBezTo>
                  <a:pt x="688" y="323"/>
                  <a:pt x="699" y="304"/>
                  <a:pt x="721" y="272"/>
                </a:cubicBezTo>
                <a:cubicBezTo>
                  <a:pt x="724" y="256"/>
                  <a:pt x="726" y="236"/>
                  <a:pt x="743" y="231"/>
                </a:cubicBezTo>
                <a:cubicBezTo>
                  <a:pt x="753" y="219"/>
                  <a:pt x="771" y="209"/>
                  <a:pt x="785" y="202"/>
                </a:cubicBezTo>
                <a:cubicBezTo>
                  <a:pt x="792" y="190"/>
                  <a:pt x="800" y="193"/>
                  <a:pt x="804" y="180"/>
                </a:cubicBezTo>
                <a:cubicBezTo>
                  <a:pt x="807" y="163"/>
                  <a:pt x="806" y="155"/>
                  <a:pt x="817" y="144"/>
                </a:cubicBezTo>
                <a:cubicBezTo>
                  <a:pt x="821" y="132"/>
                  <a:pt x="818" y="127"/>
                  <a:pt x="813" y="116"/>
                </a:cubicBezTo>
                <a:cubicBezTo>
                  <a:pt x="810" y="96"/>
                  <a:pt x="803" y="83"/>
                  <a:pt x="797" y="64"/>
                </a:cubicBezTo>
                <a:cubicBezTo>
                  <a:pt x="801" y="54"/>
                  <a:pt x="804" y="45"/>
                  <a:pt x="810" y="36"/>
                </a:cubicBezTo>
                <a:cubicBezTo>
                  <a:pt x="809" y="29"/>
                  <a:pt x="810" y="22"/>
                  <a:pt x="807" y="16"/>
                </a:cubicBezTo>
                <a:cubicBezTo>
                  <a:pt x="804" y="9"/>
                  <a:pt x="791" y="0"/>
                  <a:pt x="791" y="0"/>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3" name="Freeform 2062"/>
          <p:cNvSpPr>
            <a:spLocks/>
          </p:cNvSpPr>
          <p:nvPr/>
        </p:nvSpPr>
        <p:spPr bwMode="auto">
          <a:xfrm>
            <a:off x="2252928" y="3949700"/>
            <a:ext cx="2034514" cy="300038"/>
          </a:xfrm>
          <a:custGeom>
            <a:avLst/>
            <a:gdLst>
              <a:gd name="T0" fmla="*/ 0 w 1658"/>
              <a:gd name="T1" fmla="*/ 2147483647 h 305"/>
              <a:gd name="T2" fmla="*/ 2147483647 w 1658"/>
              <a:gd name="T3" fmla="*/ 2147483647 h 305"/>
              <a:gd name="T4" fmla="*/ 2147483647 w 1658"/>
              <a:gd name="T5" fmla="*/ 2147483647 h 305"/>
              <a:gd name="T6" fmla="*/ 2147483647 w 1658"/>
              <a:gd name="T7" fmla="*/ 2147483647 h 305"/>
              <a:gd name="T8" fmla="*/ 2147483647 w 1658"/>
              <a:gd name="T9" fmla="*/ 2147483647 h 305"/>
              <a:gd name="T10" fmla="*/ 2147483647 w 1658"/>
              <a:gd name="T11" fmla="*/ 2147483647 h 305"/>
              <a:gd name="T12" fmla="*/ 2147483647 w 1658"/>
              <a:gd name="T13" fmla="*/ 2147483647 h 305"/>
              <a:gd name="T14" fmla="*/ 2147483647 w 1658"/>
              <a:gd name="T15" fmla="*/ 2147483647 h 305"/>
              <a:gd name="T16" fmla="*/ 2147483647 w 1658"/>
              <a:gd name="T17" fmla="*/ 2147483647 h 305"/>
              <a:gd name="T18" fmla="*/ 2147483647 w 1658"/>
              <a:gd name="T19" fmla="*/ 2147483647 h 305"/>
              <a:gd name="T20" fmla="*/ 2147483647 w 1658"/>
              <a:gd name="T21" fmla="*/ 2147483647 h 305"/>
              <a:gd name="T22" fmla="*/ 2147483647 w 1658"/>
              <a:gd name="T23" fmla="*/ 2147483647 h 305"/>
              <a:gd name="T24" fmla="*/ 2147483647 w 1658"/>
              <a:gd name="T25" fmla="*/ 2147483647 h 305"/>
              <a:gd name="T26" fmla="*/ 2147483647 w 1658"/>
              <a:gd name="T27" fmla="*/ 2147483647 h 305"/>
              <a:gd name="T28" fmla="*/ 2147483647 w 1658"/>
              <a:gd name="T29" fmla="*/ 2147483647 h 305"/>
              <a:gd name="T30" fmla="*/ 2147483647 w 1658"/>
              <a:gd name="T31" fmla="*/ 2147483647 h 305"/>
              <a:gd name="T32" fmla="*/ 2147483647 w 1658"/>
              <a:gd name="T33" fmla="*/ 2147483647 h 305"/>
              <a:gd name="T34" fmla="*/ 2147483647 w 1658"/>
              <a:gd name="T35" fmla="*/ 2147483647 h 305"/>
              <a:gd name="T36" fmla="*/ 2147483647 w 1658"/>
              <a:gd name="T37" fmla="*/ 2147483647 h 305"/>
              <a:gd name="T38" fmla="*/ 2147483647 w 1658"/>
              <a:gd name="T39" fmla="*/ 2147483647 h 305"/>
              <a:gd name="T40" fmla="*/ 2147483647 w 1658"/>
              <a:gd name="T41" fmla="*/ 2147483647 h 305"/>
              <a:gd name="T42" fmla="*/ 2147483647 w 1658"/>
              <a:gd name="T43" fmla="*/ 2147483647 h 305"/>
              <a:gd name="T44" fmla="*/ 2147483647 w 1658"/>
              <a:gd name="T45" fmla="*/ 2147483647 h 305"/>
              <a:gd name="T46" fmla="*/ 2147483647 w 1658"/>
              <a:gd name="T47" fmla="*/ 2147483647 h 305"/>
              <a:gd name="T48" fmla="*/ 2147483647 w 1658"/>
              <a:gd name="T49" fmla="*/ 2147483647 h 305"/>
              <a:gd name="T50" fmla="*/ 2147483647 w 1658"/>
              <a:gd name="T51" fmla="*/ 2147483647 h 305"/>
              <a:gd name="T52" fmla="*/ 2147483647 w 1658"/>
              <a:gd name="T53" fmla="*/ 2147483647 h 305"/>
              <a:gd name="T54" fmla="*/ 2147483647 w 1658"/>
              <a:gd name="T55" fmla="*/ 2147483647 h 305"/>
              <a:gd name="T56" fmla="*/ 2147483647 w 1658"/>
              <a:gd name="T57" fmla="*/ 2147483647 h 305"/>
              <a:gd name="T58" fmla="*/ 2147483647 w 1658"/>
              <a:gd name="T59" fmla="*/ 2147483647 h 305"/>
              <a:gd name="T60" fmla="*/ 2147483647 w 1658"/>
              <a:gd name="T61" fmla="*/ 2147483647 h 305"/>
              <a:gd name="T62" fmla="*/ 2147483647 w 1658"/>
              <a:gd name="T63" fmla="*/ 0 h 3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58"/>
              <a:gd name="T97" fmla="*/ 0 h 305"/>
              <a:gd name="T98" fmla="*/ 1658 w 1658"/>
              <a:gd name="T99" fmla="*/ 305 h 3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58" h="305">
                <a:moveTo>
                  <a:pt x="0" y="118"/>
                </a:moveTo>
                <a:cubicBezTo>
                  <a:pt x="10" y="109"/>
                  <a:pt x="26" y="103"/>
                  <a:pt x="39" y="99"/>
                </a:cubicBezTo>
                <a:cubicBezTo>
                  <a:pt x="76" y="56"/>
                  <a:pt x="135" y="82"/>
                  <a:pt x="189" y="78"/>
                </a:cubicBezTo>
                <a:cubicBezTo>
                  <a:pt x="219" y="82"/>
                  <a:pt x="219" y="78"/>
                  <a:pt x="252" y="75"/>
                </a:cubicBezTo>
                <a:cubicBezTo>
                  <a:pt x="263" y="76"/>
                  <a:pt x="267" y="69"/>
                  <a:pt x="277" y="72"/>
                </a:cubicBezTo>
                <a:cubicBezTo>
                  <a:pt x="280" y="73"/>
                  <a:pt x="297" y="73"/>
                  <a:pt x="300" y="74"/>
                </a:cubicBezTo>
                <a:cubicBezTo>
                  <a:pt x="306" y="77"/>
                  <a:pt x="324" y="72"/>
                  <a:pt x="324" y="72"/>
                </a:cubicBezTo>
                <a:cubicBezTo>
                  <a:pt x="336" y="86"/>
                  <a:pt x="339" y="71"/>
                  <a:pt x="356" y="76"/>
                </a:cubicBezTo>
                <a:cubicBezTo>
                  <a:pt x="388" y="114"/>
                  <a:pt x="438" y="121"/>
                  <a:pt x="484" y="124"/>
                </a:cubicBezTo>
                <a:cubicBezTo>
                  <a:pt x="506" y="150"/>
                  <a:pt x="508" y="158"/>
                  <a:pt x="541" y="169"/>
                </a:cubicBezTo>
                <a:cubicBezTo>
                  <a:pt x="548" y="193"/>
                  <a:pt x="568" y="197"/>
                  <a:pt x="589" y="204"/>
                </a:cubicBezTo>
                <a:cubicBezTo>
                  <a:pt x="601" y="216"/>
                  <a:pt x="637" y="220"/>
                  <a:pt x="637" y="220"/>
                </a:cubicBezTo>
                <a:cubicBezTo>
                  <a:pt x="655" y="227"/>
                  <a:pt x="676" y="227"/>
                  <a:pt x="695" y="233"/>
                </a:cubicBezTo>
                <a:cubicBezTo>
                  <a:pt x="702" y="242"/>
                  <a:pt x="709" y="245"/>
                  <a:pt x="720" y="249"/>
                </a:cubicBezTo>
                <a:cubicBezTo>
                  <a:pt x="764" y="241"/>
                  <a:pt x="741" y="244"/>
                  <a:pt x="788" y="240"/>
                </a:cubicBezTo>
                <a:cubicBezTo>
                  <a:pt x="811" y="233"/>
                  <a:pt x="836" y="233"/>
                  <a:pt x="858" y="246"/>
                </a:cubicBezTo>
                <a:cubicBezTo>
                  <a:pt x="870" y="253"/>
                  <a:pt x="872" y="259"/>
                  <a:pt x="887" y="262"/>
                </a:cubicBezTo>
                <a:cubicBezTo>
                  <a:pt x="899" y="270"/>
                  <a:pt x="911" y="273"/>
                  <a:pt x="925" y="278"/>
                </a:cubicBezTo>
                <a:cubicBezTo>
                  <a:pt x="939" y="290"/>
                  <a:pt x="956" y="291"/>
                  <a:pt x="973" y="297"/>
                </a:cubicBezTo>
                <a:cubicBezTo>
                  <a:pt x="1005" y="287"/>
                  <a:pt x="983" y="287"/>
                  <a:pt x="1037" y="291"/>
                </a:cubicBezTo>
                <a:cubicBezTo>
                  <a:pt x="1055" y="286"/>
                  <a:pt x="1072" y="305"/>
                  <a:pt x="1086" y="294"/>
                </a:cubicBezTo>
                <a:cubicBezTo>
                  <a:pt x="1110" y="276"/>
                  <a:pt x="1130" y="226"/>
                  <a:pt x="1159" y="217"/>
                </a:cubicBezTo>
                <a:cubicBezTo>
                  <a:pt x="1178" y="204"/>
                  <a:pt x="1191" y="198"/>
                  <a:pt x="1207" y="182"/>
                </a:cubicBezTo>
                <a:cubicBezTo>
                  <a:pt x="1220" y="169"/>
                  <a:pt x="1286" y="192"/>
                  <a:pt x="1303" y="188"/>
                </a:cubicBezTo>
                <a:cubicBezTo>
                  <a:pt x="1342" y="178"/>
                  <a:pt x="1355" y="165"/>
                  <a:pt x="1395" y="162"/>
                </a:cubicBezTo>
                <a:cubicBezTo>
                  <a:pt x="1410" y="159"/>
                  <a:pt x="1405" y="125"/>
                  <a:pt x="1420" y="121"/>
                </a:cubicBezTo>
                <a:cubicBezTo>
                  <a:pt x="1428" y="112"/>
                  <a:pt x="1429" y="103"/>
                  <a:pt x="1440" y="99"/>
                </a:cubicBezTo>
                <a:cubicBezTo>
                  <a:pt x="1445" y="94"/>
                  <a:pt x="1452" y="91"/>
                  <a:pt x="1456" y="86"/>
                </a:cubicBezTo>
                <a:cubicBezTo>
                  <a:pt x="1478" y="59"/>
                  <a:pt x="1467" y="54"/>
                  <a:pt x="1508" y="48"/>
                </a:cubicBezTo>
                <a:cubicBezTo>
                  <a:pt x="1519" y="39"/>
                  <a:pt x="1515" y="50"/>
                  <a:pt x="1527" y="43"/>
                </a:cubicBezTo>
                <a:cubicBezTo>
                  <a:pt x="1539" y="36"/>
                  <a:pt x="1558" y="15"/>
                  <a:pt x="1580" y="8"/>
                </a:cubicBezTo>
                <a:cubicBezTo>
                  <a:pt x="1614" y="10"/>
                  <a:pt x="1626" y="10"/>
                  <a:pt x="1658" y="0"/>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4" name="Freeform 2063"/>
          <p:cNvSpPr>
            <a:spLocks/>
          </p:cNvSpPr>
          <p:nvPr/>
        </p:nvSpPr>
        <p:spPr bwMode="auto">
          <a:xfrm>
            <a:off x="4636558" y="3946525"/>
            <a:ext cx="288925" cy="65088"/>
          </a:xfrm>
          <a:custGeom>
            <a:avLst/>
            <a:gdLst>
              <a:gd name="T0" fmla="*/ 0 w 236"/>
              <a:gd name="T1" fmla="*/ 2147483647 h 68"/>
              <a:gd name="T2" fmla="*/ 2147483647 w 236"/>
              <a:gd name="T3" fmla="*/ 0 h 68"/>
              <a:gd name="T4" fmla="*/ 2147483647 w 236"/>
              <a:gd name="T5" fmla="*/ 2147483647 h 68"/>
              <a:gd name="T6" fmla="*/ 2147483647 w 236"/>
              <a:gd name="T7" fmla="*/ 2147483647 h 68"/>
              <a:gd name="T8" fmla="*/ 2147483647 w 236"/>
              <a:gd name="T9" fmla="*/ 2147483647 h 68"/>
              <a:gd name="T10" fmla="*/ 2147483647 w 236"/>
              <a:gd name="T11" fmla="*/ 2147483647 h 68"/>
              <a:gd name="T12" fmla="*/ 2147483647 w 236"/>
              <a:gd name="T13" fmla="*/ 2147483647 h 68"/>
              <a:gd name="T14" fmla="*/ 2147483647 w 236"/>
              <a:gd name="T15" fmla="*/ 2147483647 h 68"/>
              <a:gd name="T16" fmla="*/ 2147483647 w 236"/>
              <a:gd name="T17" fmla="*/ 2147483647 h 68"/>
              <a:gd name="T18" fmla="*/ 2147483647 w 236"/>
              <a:gd name="T19" fmla="*/ 2147483647 h 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6"/>
              <a:gd name="T31" fmla="*/ 0 h 68"/>
              <a:gd name="T32" fmla="*/ 236 w 236"/>
              <a:gd name="T33" fmla="*/ 68 h 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6" h="68">
                <a:moveTo>
                  <a:pt x="0" y="10"/>
                </a:moveTo>
                <a:cubicBezTo>
                  <a:pt x="22" y="3"/>
                  <a:pt x="13" y="7"/>
                  <a:pt x="28" y="0"/>
                </a:cubicBezTo>
                <a:cubicBezTo>
                  <a:pt x="38" y="25"/>
                  <a:pt x="51" y="23"/>
                  <a:pt x="76" y="26"/>
                </a:cubicBezTo>
                <a:cubicBezTo>
                  <a:pt x="79" y="28"/>
                  <a:pt x="84" y="29"/>
                  <a:pt x="86" y="32"/>
                </a:cubicBezTo>
                <a:cubicBezTo>
                  <a:pt x="88" y="35"/>
                  <a:pt x="87" y="40"/>
                  <a:pt x="89" y="42"/>
                </a:cubicBezTo>
                <a:cubicBezTo>
                  <a:pt x="97" y="50"/>
                  <a:pt x="110" y="47"/>
                  <a:pt x="121" y="48"/>
                </a:cubicBezTo>
                <a:cubicBezTo>
                  <a:pt x="137" y="54"/>
                  <a:pt x="150" y="62"/>
                  <a:pt x="166" y="68"/>
                </a:cubicBezTo>
                <a:cubicBezTo>
                  <a:pt x="186" y="63"/>
                  <a:pt x="202" y="64"/>
                  <a:pt x="195" y="42"/>
                </a:cubicBezTo>
                <a:cubicBezTo>
                  <a:pt x="200" y="27"/>
                  <a:pt x="205" y="25"/>
                  <a:pt x="220" y="29"/>
                </a:cubicBezTo>
                <a:cubicBezTo>
                  <a:pt x="224" y="33"/>
                  <a:pt x="231" y="45"/>
                  <a:pt x="236" y="4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5" name="Freeform 2073"/>
          <p:cNvSpPr>
            <a:spLocks/>
          </p:cNvSpPr>
          <p:nvPr/>
        </p:nvSpPr>
        <p:spPr bwMode="auto">
          <a:xfrm>
            <a:off x="4461140" y="1822451"/>
            <a:ext cx="388673" cy="365125"/>
          </a:xfrm>
          <a:custGeom>
            <a:avLst/>
            <a:gdLst>
              <a:gd name="T0" fmla="*/ 2147483647 w 316"/>
              <a:gd name="T1" fmla="*/ 2147483647 h 370"/>
              <a:gd name="T2" fmla="*/ 2147483647 w 316"/>
              <a:gd name="T3" fmla="*/ 2147483647 h 370"/>
              <a:gd name="T4" fmla="*/ 2147483647 w 316"/>
              <a:gd name="T5" fmla="*/ 2147483647 h 370"/>
              <a:gd name="T6" fmla="*/ 2147483647 w 316"/>
              <a:gd name="T7" fmla="*/ 2147483647 h 370"/>
              <a:gd name="T8" fmla="*/ 2147483647 w 316"/>
              <a:gd name="T9" fmla="*/ 2147483647 h 370"/>
              <a:gd name="T10" fmla="*/ 2147483647 w 316"/>
              <a:gd name="T11" fmla="*/ 2147483647 h 370"/>
              <a:gd name="T12" fmla="*/ 2147483647 w 316"/>
              <a:gd name="T13" fmla="*/ 2147483647 h 370"/>
              <a:gd name="T14" fmla="*/ 2147483647 w 316"/>
              <a:gd name="T15" fmla="*/ 2147483647 h 370"/>
              <a:gd name="T16" fmla="*/ 2147483647 w 316"/>
              <a:gd name="T17" fmla="*/ 2147483647 h 370"/>
              <a:gd name="T18" fmla="*/ 2147483647 w 316"/>
              <a:gd name="T19" fmla="*/ 2147483647 h 370"/>
              <a:gd name="T20" fmla="*/ 2147483647 w 316"/>
              <a:gd name="T21" fmla="*/ 2147483647 h 370"/>
              <a:gd name="T22" fmla="*/ 2147483647 w 316"/>
              <a:gd name="T23" fmla="*/ 2147483647 h 3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6"/>
              <a:gd name="T37" fmla="*/ 0 h 370"/>
              <a:gd name="T38" fmla="*/ 316 w 316"/>
              <a:gd name="T39" fmla="*/ 370 h 3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6" h="370">
                <a:moveTo>
                  <a:pt x="10" y="370"/>
                </a:moveTo>
                <a:cubicBezTo>
                  <a:pt x="15" y="347"/>
                  <a:pt x="22" y="305"/>
                  <a:pt x="29" y="283"/>
                </a:cubicBezTo>
                <a:cubicBezTo>
                  <a:pt x="28" y="249"/>
                  <a:pt x="55" y="244"/>
                  <a:pt x="53" y="210"/>
                </a:cubicBezTo>
                <a:cubicBezTo>
                  <a:pt x="51" y="169"/>
                  <a:pt x="0" y="141"/>
                  <a:pt x="46" y="126"/>
                </a:cubicBezTo>
                <a:cubicBezTo>
                  <a:pt x="53" y="120"/>
                  <a:pt x="50" y="84"/>
                  <a:pt x="57" y="78"/>
                </a:cubicBezTo>
                <a:cubicBezTo>
                  <a:pt x="52" y="56"/>
                  <a:pt x="78" y="32"/>
                  <a:pt x="85" y="9"/>
                </a:cubicBezTo>
                <a:cubicBezTo>
                  <a:pt x="96" y="0"/>
                  <a:pt x="111" y="18"/>
                  <a:pt x="123" y="25"/>
                </a:cubicBezTo>
                <a:cubicBezTo>
                  <a:pt x="135" y="32"/>
                  <a:pt x="149" y="41"/>
                  <a:pt x="160" y="54"/>
                </a:cubicBezTo>
                <a:cubicBezTo>
                  <a:pt x="171" y="67"/>
                  <a:pt x="178" y="88"/>
                  <a:pt x="188" y="102"/>
                </a:cubicBezTo>
                <a:cubicBezTo>
                  <a:pt x="207" y="86"/>
                  <a:pt x="203" y="160"/>
                  <a:pt x="218" y="141"/>
                </a:cubicBezTo>
                <a:cubicBezTo>
                  <a:pt x="234" y="156"/>
                  <a:pt x="252" y="145"/>
                  <a:pt x="257" y="136"/>
                </a:cubicBezTo>
                <a:cubicBezTo>
                  <a:pt x="261" y="130"/>
                  <a:pt x="311" y="152"/>
                  <a:pt x="316" y="14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6" name="Freeform 2074"/>
          <p:cNvSpPr>
            <a:spLocks/>
          </p:cNvSpPr>
          <p:nvPr/>
        </p:nvSpPr>
        <p:spPr bwMode="auto">
          <a:xfrm>
            <a:off x="4693312" y="1598613"/>
            <a:ext cx="330200" cy="260350"/>
          </a:xfrm>
          <a:custGeom>
            <a:avLst/>
            <a:gdLst>
              <a:gd name="T0" fmla="*/ 2147483647 w 269"/>
              <a:gd name="T1" fmla="*/ 2147483647 h 265"/>
              <a:gd name="T2" fmla="*/ 2147483647 w 269"/>
              <a:gd name="T3" fmla="*/ 2147483647 h 265"/>
              <a:gd name="T4" fmla="*/ 2147483647 w 269"/>
              <a:gd name="T5" fmla="*/ 2147483647 h 265"/>
              <a:gd name="T6" fmla="*/ 2147483647 w 269"/>
              <a:gd name="T7" fmla="*/ 2147483647 h 265"/>
              <a:gd name="T8" fmla="*/ 2147483647 w 269"/>
              <a:gd name="T9" fmla="*/ 2147483647 h 265"/>
              <a:gd name="T10" fmla="*/ 2147483647 w 269"/>
              <a:gd name="T11" fmla="*/ 0 h 265"/>
              <a:gd name="T12" fmla="*/ 0 60000 65536"/>
              <a:gd name="T13" fmla="*/ 0 60000 65536"/>
              <a:gd name="T14" fmla="*/ 0 60000 65536"/>
              <a:gd name="T15" fmla="*/ 0 60000 65536"/>
              <a:gd name="T16" fmla="*/ 0 60000 65536"/>
              <a:gd name="T17" fmla="*/ 0 60000 65536"/>
              <a:gd name="T18" fmla="*/ 0 w 269"/>
              <a:gd name="T19" fmla="*/ 0 h 265"/>
              <a:gd name="T20" fmla="*/ 269 w 269"/>
              <a:gd name="T21" fmla="*/ 265 h 265"/>
            </a:gdLst>
            <a:ahLst/>
            <a:cxnLst>
              <a:cxn ang="T12">
                <a:pos x="T0" y="T1"/>
              </a:cxn>
              <a:cxn ang="T13">
                <a:pos x="T2" y="T3"/>
              </a:cxn>
              <a:cxn ang="T14">
                <a:pos x="T4" y="T5"/>
              </a:cxn>
              <a:cxn ang="T15">
                <a:pos x="T6" y="T7"/>
              </a:cxn>
              <a:cxn ang="T16">
                <a:pos x="T8" y="T9"/>
              </a:cxn>
              <a:cxn ang="T17">
                <a:pos x="T10" y="T11"/>
              </a:cxn>
            </a:cxnLst>
            <a:rect l="T18" t="T19" r="T20" b="T21"/>
            <a:pathLst>
              <a:path w="269" h="265">
                <a:moveTo>
                  <a:pt x="5" y="265"/>
                </a:moveTo>
                <a:cubicBezTo>
                  <a:pt x="15" y="234"/>
                  <a:pt x="0" y="166"/>
                  <a:pt x="19" y="142"/>
                </a:cubicBezTo>
                <a:cubicBezTo>
                  <a:pt x="37" y="119"/>
                  <a:pt x="25" y="124"/>
                  <a:pt x="50" y="108"/>
                </a:cubicBezTo>
                <a:cubicBezTo>
                  <a:pt x="68" y="96"/>
                  <a:pt x="84" y="50"/>
                  <a:pt x="103" y="49"/>
                </a:cubicBezTo>
                <a:cubicBezTo>
                  <a:pt x="125" y="42"/>
                  <a:pt x="145" y="30"/>
                  <a:pt x="167" y="23"/>
                </a:cubicBezTo>
                <a:cubicBezTo>
                  <a:pt x="210" y="8"/>
                  <a:pt x="248" y="5"/>
                  <a:pt x="269"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7" name="Freeform 2075"/>
          <p:cNvSpPr>
            <a:spLocks/>
          </p:cNvSpPr>
          <p:nvPr/>
        </p:nvSpPr>
        <p:spPr bwMode="auto">
          <a:xfrm>
            <a:off x="4265084" y="1708151"/>
            <a:ext cx="147902" cy="696913"/>
          </a:xfrm>
          <a:custGeom>
            <a:avLst/>
            <a:gdLst>
              <a:gd name="T0" fmla="*/ 2147483647 w 118"/>
              <a:gd name="T1" fmla="*/ 0 h 706"/>
              <a:gd name="T2" fmla="*/ 2147483647 w 118"/>
              <a:gd name="T3" fmla="*/ 2147483647 h 706"/>
              <a:gd name="T4" fmla="*/ 2147483647 w 118"/>
              <a:gd name="T5" fmla="*/ 2147483647 h 706"/>
              <a:gd name="T6" fmla="*/ 2147483647 w 118"/>
              <a:gd name="T7" fmla="*/ 2147483647 h 706"/>
              <a:gd name="T8" fmla="*/ 2147483647 w 118"/>
              <a:gd name="T9" fmla="*/ 2147483647 h 706"/>
              <a:gd name="T10" fmla="*/ 2147483647 w 118"/>
              <a:gd name="T11" fmla="*/ 2147483647 h 706"/>
              <a:gd name="T12" fmla="*/ 2147483647 w 118"/>
              <a:gd name="T13" fmla="*/ 2147483647 h 706"/>
              <a:gd name="T14" fmla="*/ 2147483647 w 118"/>
              <a:gd name="T15" fmla="*/ 2147483647 h 706"/>
              <a:gd name="T16" fmla="*/ 2147483647 w 118"/>
              <a:gd name="T17" fmla="*/ 2147483647 h 706"/>
              <a:gd name="T18" fmla="*/ 2147483647 w 118"/>
              <a:gd name="T19" fmla="*/ 2147483647 h 706"/>
              <a:gd name="T20" fmla="*/ 2147483647 w 118"/>
              <a:gd name="T21" fmla="*/ 2147483647 h 706"/>
              <a:gd name="T22" fmla="*/ 2147483647 w 118"/>
              <a:gd name="T23" fmla="*/ 2147483647 h 706"/>
              <a:gd name="T24" fmla="*/ 2147483647 w 118"/>
              <a:gd name="T25" fmla="*/ 2147483647 h 7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8"/>
              <a:gd name="T40" fmla="*/ 0 h 706"/>
              <a:gd name="T41" fmla="*/ 118 w 118"/>
              <a:gd name="T42" fmla="*/ 706 h 7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8" h="706">
                <a:moveTo>
                  <a:pt x="22" y="0"/>
                </a:moveTo>
                <a:cubicBezTo>
                  <a:pt x="15" y="12"/>
                  <a:pt x="11" y="42"/>
                  <a:pt x="7" y="55"/>
                </a:cubicBezTo>
                <a:cubicBezTo>
                  <a:pt x="4" y="93"/>
                  <a:pt x="0" y="112"/>
                  <a:pt x="23" y="139"/>
                </a:cubicBezTo>
                <a:cubicBezTo>
                  <a:pt x="26" y="149"/>
                  <a:pt x="33" y="154"/>
                  <a:pt x="36" y="164"/>
                </a:cubicBezTo>
                <a:cubicBezTo>
                  <a:pt x="38" y="170"/>
                  <a:pt x="42" y="183"/>
                  <a:pt x="42" y="183"/>
                </a:cubicBezTo>
                <a:cubicBezTo>
                  <a:pt x="35" y="227"/>
                  <a:pt x="44" y="269"/>
                  <a:pt x="55" y="311"/>
                </a:cubicBezTo>
                <a:cubicBezTo>
                  <a:pt x="51" y="323"/>
                  <a:pt x="50" y="333"/>
                  <a:pt x="42" y="343"/>
                </a:cubicBezTo>
                <a:cubicBezTo>
                  <a:pt x="35" y="367"/>
                  <a:pt x="38" y="356"/>
                  <a:pt x="33" y="375"/>
                </a:cubicBezTo>
                <a:cubicBezTo>
                  <a:pt x="35" y="409"/>
                  <a:pt x="34" y="427"/>
                  <a:pt x="46" y="455"/>
                </a:cubicBezTo>
                <a:cubicBezTo>
                  <a:pt x="28" y="514"/>
                  <a:pt x="96" y="560"/>
                  <a:pt x="117" y="614"/>
                </a:cubicBezTo>
                <a:cubicBezTo>
                  <a:pt x="118" y="625"/>
                  <a:pt x="112" y="630"/>
                  <a:pt x="113" y="641"/>
                </a:cubicBezTo>
                <a:cubicBezTo>
                  <a:pt x="114" y="657"/>
                  <a:pt x="108" y="654"/>
                  <a:pt x="109" y="670"/>
                </a:cubicBezTo>
                <a:cubicBezTo>
                  <a:pt x="110" y="686"/>
                  <a:pt x="108" y="699"/>
                  <a:pt x="108" y="70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8" name="Freeform 2076"/>
          <p:cNvSpPr>
            <a:spLocks/>
          </p:cNvSpPr>
          <p:nvPr/>
        </p:nvSpPr>
        <p:spPr bwMode="auto">
          <a:xfrm>
            <a:off x="3848893" y="2320925"/>
            <a:ext cx="185738" cy="617538"/>
          </a:xfrm>
          <a:custGeom>
            <a:avLst/>
            <a:gdLst>
              <a:gd name="T0" fmla="*/ 0 w 153"/>
              <a:gd name="T1" fmla="*/ 0 h 627"/>
              <a:gd name="T2" fmla="*/ 2147483647 w 153"/>
              <a:gd name="T3" fmla="*/ 2147483647 h 627"/>
              <a:gd name="T4" fmla="*/ 2147483647 w 153"/>
              <a:gd name="T5" fmla="*/ 2147483647 h 627"/>
              <a:gd name="T6" fmla="*/ 2147483647 w 153"/>
              <a:gd name="T7" fmla="*/ 2147483647 h 627"/>
              <a:gd name="T8" fmla="*/ 2147483647 w 153"/>
              <a:gd name="T9" fmla="*/ 2147483647 h 627"/>
              <a:gd name="T10" fmla="*/ 2147483647 w 153"/>
              <a:gd name="T11" fmla="*/ 2147483647 h 627"/>
              <a:gd name="T12" fmla="*/ 2147483647 w 153"/>
              <a:gd name="T13" fmla="*/ 2147483647 h 627"/>
              <a:gd name="T14" fmla="*/ 2147483647 w 153"/>
              <a:gd name="T15" fmla="*/ 2147483647 h 627"/>
              <a:gd name="T16" fmla="*/ 2147483647 w 153"/>
              <a:gd name="T17" fmla="*/ 2147483647 h 627"/>
              <a:gd name="T18" fmla="*/ 2147483647 w 153"/>
              <a:gd name="T19" fmla="*/ 2147483647 h 627"/>
              <a:gd name="T20" fmla="*/ 2147483647 w 153"/>
              <a:gd name="T21" fmla="*/ 2147483647 h 627"/>
              <a:gd name="T22" fmla="*/ 2147483647 w 153"/>
              <a:gd name="T23" fmla="*/ 2147483647 h 627"/>
              <a:gd name="T24" fmla="*/ 2147483647 w 153"/>
              <a:gd name="T25" fmla="*/ 2147483647 h 6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3"/>
              <a:gd name="T40" fmla="*/ 0 h 627"/>
              <a:gd name="T41" fmla="*/ 153 w 153"/>
              <a:gd name="T42" fmla="*/ 627 h 6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3" h="627">
                <a:moveTo>
                  <a:pt x="0" y="0"/>
                </a:moveTo>
                <a:cubicBezTo>
                  <a:pt x="14" y="22"/>
                  <a:pt x="7" y="14"/>
                  <a:pt x="19" y="26"/>
                </a:cubicBezTo>
                <a:cubicBezTo>
                  <a:pt x="22" y="48"/>
                  <a:pt x="20" y="62"/>
                  <a:pt x="41" y="71"/>
                </a:cubicBezTo>
                <a:cubicBezTo>
                  <a:pt x="78" y="60"/>
                  <a:pt x="83" y="75"/>
                  <a:pt x="121" y="80"/>
                </a:cubicBezTo>
                <a:cubicBezTo>
                  <a:pt x="134" y="84"/>
                  <a:pt x="136" y="87"/>
                  <a:pt x="140" y="99"/>
                </a:cubicBezTo>
                <a:cubicBezTo>
                  <a:pt x="139" y="108"/>
                  <a:pt x="139" y="116"/>
                  <a:pt x="137" y="125"/>
                </a:cubicBezTo>
                <a:cubicBezTo>
                  <a:pt x="136" y="132"/>
                  <a:pt x="131" y="144"/>
                  <a:pt x="131" y="144"/>
                </a:cubicBezTo>
                <a:cubicBezTo>
                  <a:pt x="137" y="152"/>
                  <a:pt x="150" y="167"/>
                  <a:pt x="150" y="167"/>
                </a:cubicBezTo>
                <a:cubicBezTo>
                  <a:pt x="148" y="188"/>
                  <a:pt x="153" y="207"/>
                  <a:pt x="137" y="221"/>
                </a:cubicBezTo>
                <a:cubicBezTo>
                  <a:pt x="135" y="264"/>
                  <a:pt x="150" y="292"/>
                  <a:pt x="121" y="317"/>
                </a:cubicBezTo>
                <a:cubicBezTo>
                  <a:pt x="117" y="340"/>
                  <a:pt x="122" y="356"/>
                  <a:pt x="128" y="378"/>
                </a:cubicBezTo>
                <a:cubicBezTo>
                  <a:pt x="129" y="430"/>
                  <a:pt x="141" y="540"/>
                  <a:pt x="124" y="592"/>
                </a:cubicBezTo>
                <a:cubicBezTo>
                  <a:pt x="120" y="605"/>
                  <a:pt x="120" y="618"/>
                  <a:pt x="108" y="62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29" name="Freeform 2077"/>
          <p:cNvSpPr>
            <a:spLocks/>
          </p:cNvSpPr>
          <p:nvPr/>
        </p:nvSpPr>
        <p:spPr bwMode="auto">
          <a:xfrm>
            <a:off x="3804180" y="2857500"/>
            <a:ext cx="115227" cy="609600"/>
          </a:xfrm>
          <a:custGeom>
            <a:avLst/>
            <a:gdLst>
              <a:gd name="T0" fmla="*/ 2147483647 w 95"/>
              <a:gd name="T1" fmla="*/ 0 h 622"/>
              <a:gd name="T2" fmla="*/ 2147483647 w 95"/>
              <a:gd name="T3" fmla="*/ 2147483647 h 622"/>
              <a:gd name="T4" fmla="*/ 2147483647 w 95"/>
              <a:gd name="T5" fmla="*/ 2147483647 h 622"/>
              <a:gd name="T6" fmla="*/ 2147483647 w 95"/>
              <a:gd name="T7" fmla="*/ 2147483647 h 622"/>
              <a:gd name="T8" fmla="*/ 2147483647 w 95"/>
              <a:gd name="T9" fmla="*/ 2147483647 h 622"/>
              <a:gd name="T10" fmla="*/ 2147483647 w 95"/>
              <a:gd name="T11" fmla="*/ 2147483647 h 622"/>
              <a:gd name="T12" fmla="*/ 2147483647 w 95"/>
              <a:gd name="T13" fmla="*/ 2147483647 h 622"/>
              <a:gd name="T14" fmla="*/ 2147483647 w 95"/>
              <a:gd name="T15" fmla="*/ 2147483647 h 622"/>
              <a:gd name="T16" fmla="*/ 2147483647 w 95"/>
              <a:gd name="T17" fmla="*/ 2147483647 h 622"/>
              <a:gd name="T18" fmla="*/ 2147483647 w 95"/>
              <a:gd name="T19" fmla="*/ 2147483647 h 622"/>
              <a:gd name="T20" fmla="*/ 2147483647 w 95"/>
              <a:gd name="T21" fmla="*/ 2147483647 h 622"/>
              <a:gd name="T22" fmla="*/ 2147483647 w 95"/>
              <a:gd name="T23" fmla="*/ 2147483647 h 622"/>
              <a:gd name="T24" fmla="*/ 2147483647 w 95"/>
              <a:gd name="T25" fmla="*/ 2147483647 h 622"/>
              <a:gd name="T26" fmla="*/ 2147483647 w 95"/>
              <a:gd name="T27" fmla="*/ 2147483647 h 622"/>
              <a:gd name="T28" fmla="*/ 2147483647 w 95"/>
              <a:gd name="T29" fmla="*/ 2147483647 h 622"/>
              <a:gd name="T30" fmla="*/ 2147483647 w 95"/>
              <a:gd name="T31" fmla="*/ 2147483647 h 6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
              <a:gd name="T49" fmla="*/ 0 h 622"/>
              <a:gd name="T50" fmla="*/ 95 w 95"/>
              <a:gd name="T51" fmla="*/ 622 h 6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 h="622">
                <a:moveTo>
                  <a:pt x="38" y="0"/>
                </a:moveTo>
                <a:cubicBezTo>
                  <a:pt x="52" y="22"/>
                  <a:pt x="45" y="14"/>
                  <a:pt x="57" y="26"/>
                </a:cubicBezTo>
                <a:cubicBezTo>
                  <a:pt x="63" y="43"/>
                  <a:pt x="71" y="59"/>
                  <a:pt x="76" y="77"/>
                </a:cubicBezTo>
                <a:cubicBezTo>
                  <a:pt x="78" y="86"/>
                  <a:pt x="80" y="94"/>
                  <a:pt x="82" y="103"/>
                </a:cubicBezTo>
                <a:cubicBezTo>
                  <a:pt x="83" y="108"/>
                  <a:pt x="86" y="119"/>
                  <a:pt x="86" y="119"/>
                </a:cubicBezTo>
                <a:cubicBezTo>
                  <a:pt x="90" y="154"/>
                  <a:pt x="92" y="189"/>
                  <a:pt x="95" y="224"/>
                </a:cubicBezTo>
                <a:cubicBezTo>
                  <a:pt x="87" y="250"/>
                  <a:pt x="85" y="278"/>
                  <a:pt x="79" y="304"/>
                </a:cubicBezTo>
                <a:cubicBezTo>
                  <a:pt x="77" y="322"/>
                  <a:pt x="80" y="348"/>
                  <a:pt x="66" y="362"/>
                </a:cubicBezTo>
                <a:cubicBezTo>
                  <a:pt x="61" y="378"/>
                  <a:pt x="56" y="394"/>
                  <a:pt x="50" y="410"/>
                </a:cubicBezTo>
                <a:cubicBezTo>
                  <a:pt x="48" y="429"/>
                  <a:pt x="44" y="447"/>
                  <a:pt x="34" y="464"/>
                </a:cubicBezTo>
                <a:cubicBezTo>
                  <a:pt x="30" y="471"/>
                  <a:pt x="23" y="477"/>
                  <a:pt x="18" y="483"/>
                </a:cubicBezTo>
                <a:cubicBezTo>
                  <a:pt x="16" y="485"/>
                  <a:pt x="12" y="490"/>
                  <a:pt x="12" y="490"/>
                </a:cubicBezTo>
                <a:cubicBezTo>
                  <a:pt x="10" y="497"/>
                  <a:pt x="3" y="502"/>
                  <a:pt x="2" y="509"/>
                </a:cubicBezTo>
                <a:cubicBezTo>
                  <a:pt x="0" y="521"/>
                  <a:pt x="20" y="545"/>
                  <a:pt x="28" y="554"/>
                </a:cubicBezTo>
                <a:cubicBezTo>
                  <a:pt x="31" y="564"/>
                  <a:pt x="38" y="570"/>
                  <a:pt x="44" y="579"/>
                </a:cubicBezTo>
                <a:cubicBezTo>
                  <a:pt x="53" y="610"/>
                  <a:pt x="38" y="613"/>
                  <a:pt x="37" y="62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0" name="Freeform 2078"/>
          <p:cNvSpPr>
            <a:spLocks/>
          </p:cNvSpPr>
          <p:nvPr/>
        </p:nvSpPr>
        <p:spPr bwMode="auto">
          <a:xfrm>
            <a:off x="3912527" y="2557463"/>
            <a:ext cx="216694" cy="836612"/>
          </a:xfrm>
          <a:custGeom>
            <a:avLst/>
            <a:gdLst>
              <a:gd name="T0" fmla="*/ 2147483647 w 177"/>
              <a:gd name="T1" fmla="*/ 0 h 851"/>
              <a:gd name="T2" fmla="*/ 2147483647 w 177"/>
              <a:gd name="T3" fmla="*/ 2147483647 h 851"/>
              <a:gd name="T4" fmla="*/ 2147483647 w 177"/>
              <a:gd name="T5" fmla="*/ 2147483647 h 851"/>
              <a:gd name="T6" fmla="*/ 2147483647 w 177"/>
              <a:gd name="T7" fmla="*/ 2147483647 h 851"/>
              <a:gd name="T8" fmla="*/ 2147483647 w 177"/>
              <a:gd name="T9" fmla="*/ 2147483647 h 851"/>
              <a:gd name="T10" fmla="*/ 2147483647 w 177"/>
              <a:gd name="T11" fmla="*/ 2147483647 h 851"/>
              <a:gd name="T12" fmla="*/ 2147483647 w 177"/>
              <a:gd name="T13" fmla="*/ 2147483647 h 851"/>
              <a:gd name="T14" fmla="*/ 2147483647 w 177"/>
              <a:gd name="T15" fmla="*/ 2147483647 h 851"/>
              <a:gd name="T16" fmla="*/ 2147483647 w 177"/>
              <a:gd name="T17" fmla="*/ 2147483647 h 851"/>
              <a:gd name="T18" fmla="*/ 2147483647 w 177"/>
              <a:gd name="T19" fmla="*/ 2147483647 h 851"/>
              <a:gd name="T20" fmla="*/ 2147483647 w 177"/>
              <a:gd name="T21" fmla="*/ 2147483647 h 851"/>
              <a:gd name="T22" fmla="*/ 2147483647 w 177"/>
              <a:gd name="T23" fmla="*/ 2147483647 h 851"/>
              <a:gd name="T24" fmla="*/ 2147483647 w 177"/>
              <a:gd name="T25" fmla="*/ 2147483647 h 851"/>
              <a:gd name="T26" fmla="*/ 2147483647 w 177"/>
              <a:gd name="T27" fmla="*/ 2147483647 h 851"/>
              <a:gd name="T28" fmla="*/ 2147483647 w 177"/>
              <a:gd name="T29" fmla="*/ 2147483647 h 851"/>
              <a:gd name="T30" fmla="*/ 2147483647 w 177"/>
              <a:gd name="T31" fmla="*/ 2147483647 h 851"/>
              <a:gd name="T32" fmla="*/ 0 w 177"/>
              <a:gd name="T33" fmla="*/ 2147483647 h 8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
              <a:gd name="T52" fmla="*/ 0 h 851"/>
              <a:gd name="T53" fmla="*/ 177 w 177"/>
              <a:gd name="T54" fmla="*/ 851 h 8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 h="851">
                <a:moveTo>
                  <a:pt x="86" y="0"/>
                </a:moveTo>
                <a:cubicBezTo>
                  <a:pt x="97" y="3"/>
                  <a:pt x="110" y="52"/>
                  <a:pt x="121" y="55"/>
                </a:cubicBezTo>
                <a:cubicBezTo>
                  <a:pt x="131" y="62"/>
                  <a:pt x="127" y="89"/>
                  <a:pt x="134" y="99"/>
                </a:cubicBezTo>
                <a:cubicBezTo>
                  <a:pt x="153" y="164"/>
                  <a:pt x="130" y="248"/>
                  <a:pt x="169" y="307"/>
                </a:cubicBezTo>
                <a:cubicBezTo>
                  <a:pt x="171" y="315"/>
                  <a:pt x="174" y="322"/>
                  <a:pt x="176" y="330"/>
                </a:cubicBezTo>
                <a:cubicBezTo>
                  <a:pt x="177" y="333"/>
                  <a:pt x="166" y="344"/>
                  <a:pt x="166" y="344"/>
                </a:cubicBezTo>
                <a:cubicBezTo>
                  <a:pt x="165" y="355"/>
                  <a:pt x="146" y="363"/>
                  <a:pt x="142" y="373"/>
                </a:cubicBezTo>
                <a:cubicBezTo>
                  <a:pt x="121" y="375"/>
                  <a:pt x="149" y="409"/>
                  <a:pt x="136" y="413"/>
                </a:cubicBezTo>
                <a:cubicBezTo>
                  <a:pt x="128" y="420"/>
                  <a:pt x="176" y="456"/>
                  <a:pt x="168" y="464"/>
                </a:cubicBezTo>
                <a:cubicBezTo>
                  <a:pt x="163" y="474"/>
                  <a:pt x="155" y="482"/>
                  <a:pt x="144" y="493"/>
                </a:cubicBezTo>
                <a:cubicBezTo>
                  <a:pt x="133" y="504"/>
                  <a:pt x="114" y="515"/>
                  <a:pt x="102" y="531"/>
                </a:cubicBezTo>
                <a:cubicBezTo>
                  <a:pt x="100" y="547"/>
                  <a:pt x="86" y="581"/>
                  <a:pt x="73" y="592"/>
                </a:cubicBezTo>
                <a:cubicBezTo>
                  <a:pt x="68" y="619"/>
                  <a:pt x="62" y="645"/>
                  <a:pt x="57" y="672"/>
                </a:cubicBezTo>
                <a:cubicBezTo>
                  <a:pt x="55" y="683"/>
                  <a:pt x="41" y="701"/>
                  <a:pt x="41" y="701"/>
                </a:cubicBezTo>
                <a:cubicBezTo>
                  <a:pt x="37" y="715"/>
                  <a:pt x="31" y="729"/>
                  <a:pt x="25" y="743"/>
                </a:cubicBezTo>
                <a:cubicBezTo>
                  <a:pt x="24" y="767"/>
                  <a:pt x="26" y="813"/>
                  <a:pt x="9" y="835"/>
                </a:cubicBezTo>
                <a:cubicBezTo>
                  <a:pt x="5" y="848"/>
                  <a:pt x="8" y="843"/>
                  <a:pt x="0" y="85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1" name="Freeform 2079"/>
          <p:cNvSpPr>
            <a:spLocks/>
          </p:cNvSpPr>
          <p:nvPr/>
        </p:nvSpPr>
        <p:spPr bwMode="auto">
          <a:xfrm>
            <a:off x="4103423" y="2833689"/>
            <a:ext cx="80831" cy="192087"/>
          </a:xfrm>
          <a:custGeom>
            <a:avLst/>
            <a:gdLst>
              <a:gd name="T0" fmla="*/ 0 w 67"/>
              <a:gd name="T1" fmla="*/ 0 h 198"/>
              <a:gd name="T2" fmla="*/ 2147483647 w 67"/>
              <a:gd name="T3" fmla="*/ 2147483647 h 198"/>
              <a:gd name="T4" fmla="*/ 2147483647 w 67"/>
              <a:gd name="T5" fmla="*/ 2147483647 h 198"/>
              <a:gd name="T6" fmla="*/ 0 60000 65536"/>
              <a:gd name="T7" fmla="*/ 0 60000 65536"/>
              <a:gd name="T8" fmla="*/ 0 60000 65536"/>
              <a:gd name="T9" fmla="*/ 0 w 67"/>
              <a:gd name="T10" fmla="*/ 0 h 198"/>
              <a:gd name="T11" fmla="*/ 67 w 67"/>
              <a:gd name="T12" fmla="*/ 198 h 198"/>
            </a:gdLst>
            <a:ahLst/>
            <a:cxnLst>
              <a:cxn ang="T6">
                <a:pos x="T0" y="T1"/>
              </a:cxn>
              <a:cxn ang="T7">
                <a:pos x="T2" y="T3"/>
              </a:cxn>
              <a:cxn ang="T8">
                <a:pos x="T4" y="T5"/>
              </a:cxn>
            </a:cxnLst>
            <a:rect l="T9" t="T10" r="T11" b="T12"/>
            <a:pathLst>
              <a:path w="67" h="198">
                <a:moveTo>
                  <a:pt x="0" y="0"/>
                </a:moveTo>
                <a:cubicBezTo>
                  <a:pt x="53" y="16"/>
                  <a:pt x="56" y="97"/>
                  <a:pt x="64" y="141"/>
                </a:cubicBezTo>
                <a:cubicBezTo>
                  <a:pt x="65" y="160"/>
                  <a:pt x="65" y="179"/>
                  <a:pt x="67" y="19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2" name="Freeform 2080"/>
          <p:cNvSpPr>
            <a:spLocks/>
          </p:cNvSpPr>
          <p:nvPr/>
        </p:nvSpPr>
        <p:spPr bwMode="auto">
          <a:xfrm>
            <a:off x="4419865" y="1960564"/>
            <a:ext cx="466064" cy="873125"/>
          </a:xfrm>
          <a:custGeom>
            <a:avLst/>
            <a:gdLst>
              <a:gd name="T0" fmla="*/ 2147483647 w 380"/>
              <a:gd name="T1" fmla="*/ 0 h 885"/>
              <a:gd name="T2" fmla="*/ 2147483647 w 380"/>
              <a:gd name="T3" fmla="*/ 2147483647 h 885"/>
              <a:gd name="T4" fmla="*/ 2147483647 w 380"/>
              <a:gd name="T5" fmla="*/ 2147483647 h 885"/>
              <a:gd name="T6" fmla="*/ 2147483647 w 380"/>
              <a:gd name="T7" fmla="*/ 2147483647 h 885"/>
              <a:gd name="T8" fmla="*/ 2147483647 w 380"/>
              <a:gd name="T9" fmla="*/ 2147483647 h 885"/>
              <a:gd name="T10" fmla="*/ 2147483647 w 380"/>
              <a:gd name="T11" fmla="*/ 2147483647 h 885"/>
              <a:gd name="T12" fmla="*/ 2147483647 w 380"/>
              <a:gd name="T13" fmla="*/ 2147483647 h 885"/>
              <a:gd name="T14" fmla="*/ 2147483647 w 380"/>
              <a:gd name="T15" fmla="*/ 2147483647 h 885"/>
              <a:gd name="T16" fmla="*/ 2147483647 w 380"/>
              <a:gd name="T17" fmla="*/ 2147483647 h 885"/>
              <a:gd name="T18" fmla="*/ 2147483647 w 380"/>
              <a:gd name="T19" fmla="*/ 2147483647 h 885"/>
              <a:gd name="T20" fmla="*/ 2147483647 w 380"/>
              <a:gd name="T21" fmla="*/ 2147483647 h 885"/>
              <a:gd name="T22" fmla="*/ 2147483647 w 380"/>
              <a:gd name="T23" fmla="*/ 2147483647 h 885"/>
              <a:gd name="T24" fmla="*/ 2147483647 w 380"/>
              <a:gd name="T25" fmla="*/ 2147483647 h 885"/>
              <a:gd name="T26" fmla="*/ 2147483647 w 380"/>
              <a:gd name="T27" fmla="*/ 2147483647 h 885"/>
              <a:gd name="T28" fmla="*/ 2147483647 w 380"/>
              <a:gd name="T29" fmla="*/ 2147483647 h 885"/>
              <a:gd name="T30" fmla="*/ 2147483647 w 380"/>
              <a:gd name="T31" fmla="*/ 2147483647 h 885"/>
              <a:gd name="T32" fmla="*/ 2147483647 w 380"/>
              <a:gd name="T33" fmla="*/ 2147483647 h 885"/>
              <a:gd name="T34" fmla="*/ 2147483647 w 380"/>
              <a:gd name="T35" fmla="*/ 2147483647 h 885"/>
              <a:gd name="T36" fmla="*/ 2147483647 w 380"/>
              <a:gd name="T37" fmla="*/ 2147483647 h 885"/>
              <a:gd name="T38" fmla="*/ 2147483647 w 380"/>
              <a:gd name="T39" fmla="*/ 2147483647 h 885"/>
              <a:gd name="T40" fmla="*/ 2147483647 w 380"/>
              <a:gd name="T41" fmla="*/ 2147483647 h 8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885"/>
              <a:gd name="T65" fmla="*/ 380 w 380"/>
              <a:gd name="T66" fmla="*/ 885 h 8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885">
                <a:moveTo>
                  <a:pt x="380" y="0"/>
                </a:moveTo>
                <a:cubicBezTo>
                  <a:pt x="371" y="6"/>
                  <a:pt x="326" y="13"/>
                  <a:pt x="316" y="16"/>
                </a:cubicBezTo>
                <a:cubicBezTo>
                  <a:pt x="301" y="23"/>
                  <a:pt x="304" y="52"/>
                  <a:pt x="289" y="59"/>
                </a:cubicBezTo>
                <a:cubicBezTo>
                  <a:pt x="274" y="66"/>
                  <a:pt x="248" y="60"/>
                  <a:pt x="229" y="57"/>
                </a:cubicBezTo>
                <a:cubicBezTo>
                  <a:pt x="210" y="51"/>
                  <a:pt x="191" y="44"/>
                  <a:pt x="172" y="38"/>
                </a:cubicBezTo>
                <a:cubicBezTo>
                  <a:pt x="159" y="42"/>
                  <a:pt x="156" y="46"/>
                  <a:pt x="165" y="57"/>
                </a:cubicBezTo>
                <a:cubicBezTo>
                  <a:pt x="161" y="80"/>
                  <a:pt x="154" y="103"/>
                  <a:pt x="172" y="121"/>
                </a:cubicBezTo>
                <a:cubicBezTo>
                  <a:pt x="176" y="138"/>
                  <a:pt x="201" y="135"/>
                  <a:pt x="206" y="148"/>
                </a:cubicBezTo>
                <a:cubicBezTo>
                  <a:pt x="211" y="161"/>
                  <a:pt x="210" y="188"/>
                  <a:pt x="202" y="197"/>
                </a:cubicBezTo>
                <a:cubicBezTo>
                  <a:pt x="194" y="206"/>
                  <a:pt x="174" y="193"/>
                  <a:pt x="158" y="200"/>
                </a:cubicBezTo>
                <a:cubicBezTo>
                  <a:pt x="149" y="246"/>
                  <a:pt x="146" y="228"/>
                  <a:pt x="105" y="242"/>
                </a:cubicBezTo>
                <a:cubicBezTo>
                  <a:pt x="97" y="250"/>
                  <a:pt x="88" y="256"/>
                  <a:pt x="82" y="265"/>
                </a:cubicBezTo>
                <a:cubicBezTo>
                  <a:pt x="78" y="271"/>
                  <a:pt x="69" y="284"/>
                  <a:pt x="69" y="284"/>
                </a:cubicBezTo>
                <a:cubicBezTo>
                  <a:pt x="64" y="300"/>
                  <a:pt x="90" y="319"/>
                  <a:pt x="78" y="331"/>
                </a:cubicBezTo>
                <a:cubicBezTo>
                  <a:pt x="73" y="353"/>
                  <a:pt x="77" y="370"/>
                  <a:pt x="55" y="377"/>
                </a:cubicBezTo>
                <a:cubicBezTo>
                  <a:pt x="51" y="390"/>
                  <a:pt x="18" y="386"/>
                  <a:pt x="21" y="399"/>
                </a:cubicBezTo>
                <a:cubicBezTo>
                  <a:pt x="17" y="426"/>
                  <a:pt x="38" y="445"/>
                  <a:pt x="13" y="460"/>
                </a:cubicBezTo>
                <a:cubicBezTo>
                  <a:pt x="8" y="476"/>
                  <a:pt x="21" y="493"/>
                  <a:pt x="26" y="508"/>
                </a:cubicBezTo>
                <a:cubicBezTo>
                  <a:pt x="23" y="529"/>
                  <a:pt x="30" y="571"/>
                  <a:pt x="10" y="577"/>
                </a:cubicBezTo>
                <a:cubicBezTo>
                  <a:pt x="0" y="611"/>
                  <a:pt x="15" y="625"/>
                  <a:pt x="21" y="660"/>
                </a:cubicBezTo>
                <a:cubicBezTo>
                  <a:pt x="19" y="755"/>
                  <a:pt x="31" y="838"/>
                  <a:pt x="33" y="885"/>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3" name="Freeform 2081"/>
          <p:cNvSpPr>
            <a:spLocks/>
          </p:cNvSpPr>
          <p:nvPr/>
        </p:nvSpPr>
        <p:spPr bwMode="auto">
          <a:xfrm>
            <a:off x="5468937" y="1978025"/>
            <a:ext cx="103188" cy="388938"/>
          </a:xfrm>
          <a:custGeom>
            <a:avLst/>
            <a:gdLst>
              <a:gd name="T0" fmla="*/ 2147483647 w 83"/>
              <a:gd name="T1" fmla="*/ 0 h 394"/>
              <a:gd name="T2" fmla="*/ 2147483647 w 83"/>
              <a:gd name="T3" fmla="*/ 2147483647 h 394"/>
              <a:gd name="T4" fmla="*/ 2147483647 w 83"/>
              <a:gd name="T5" fmla="*/ 2147483647 h 394"/>
              <a:gd name="T6" fmla="*/ 2147483647 w 83"/>
              <a:gd name="T7" fmla="*/ 2147483647 h 394"/>
              <a:gd name="T8" fmla="*/ 2147483647 w 83"/>
              <a:gd name="T9" fmla="*/ 2147483647 h 394"/>
              <a:gd name="T10" fmla="*/ 2147483647 w 83"/>
              <a:gd name="T11" fmla="*/ 2147483647 h 394"/>
              <a:gd name="T12" fmla="*/ 2147483647 w 83"/>
              <a:gd name="T13" fmla="*/ 2147483647 h 394"/>
              <a:gd name="T14" fmla="*/ 2147483647 w 83"/>
              <a:gd name="T15" fmla="*/ 2147483647 h 394"/>
              <a:gd name="T16" fmla="*/ 0 60000 65536"/>
              <a:gd name="T17" fmla="*/ 0 60000 65536"/>
              <a:gd name="T18" fmla="*/ 0 60000 65536"/>
              <a:gd name="T19" fmla="*/ 0 60000 65536"/>
              <a:gd name="T20" fmla="*/ 0 60000 65536"/>
              <a:gd name="T21" fmla="*/ 0 60000 65536"/>
              <a:gd name="T22" fmla="*/ 0 60000 65536"/>
              <a:gd name="T23" fmla="*/ 0 60000 65536"/>
              <a:gd name="T24" fmla="*/ 0 w 83"/>
              <a:gd name="T25" fmla="*/ 0 h 394"/>
              <a:gd name="T26" fmla="*/ 83 w 83"/>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 h="394">
                <a:moveTo>
                  <a:pt x="66" y="0"/>
                </a:moveTo>
                <a:cubicBezTo>
                  <a:pt x="64" y="31"/>
                  <a:pt x="64" y="66"/>
                  <a:pt x="70" y="97"/>
                </a:cubicBezTo>
                <a:cubicBezTo>
                  <a:pt x="71" y="103"/>
                  <a:pt x="81" y="115"/>
                  <a:pt x="83" y="123"/>
                </a:cubicBezTo>
                <a:cubicBezTo>
                  <a:pt x="79" y="136"/>
                  <a:pt x="69" y="147"/>
                  <a:pt x="60" y="158"/>
                </a:cubicBezTo>
                <a:cubicBezTo>
                  <a:pt x="54" y="177"/>
                  <a:pt x="26" y="179"/>
                  <a:pt x="13" y="194"/>
                </a:cubicBezTo>
                <a:cubicBezTo>
                  <a:pt x="5" y="218"/>
                  <a:pt x="29" y="205"/>
                  <a:pt x="16" y="226"/>
                </a:cubicBezTo>
                <a:cubicBezTo>
                  <a:pt x="7" y="240"/>
                  <a:pt x="24" y="272"/>
                  <a:pt x="18" y="288"/>
                </a:cubicBezTo>
                <a:cubicBezTo>
                  <a:pt x="25" y="329"/>
                  <a:pt x="0" y="394"/>
                  <a:pt x="15" y="378"/>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4" name="Freeform 2082"/>
          <p:cNvSpPr>
            <a:spLocks/>
          </p:cNvSpPr>
          <p:nvPr/>
        </p:nvSpPr>
        <p:spPr bwMode="auto">
          <a:xfrm>
            <a:off x="5312437" y="2338388"/>
            <a:ext cx="168540" cy="260350"/>
          </a:xfrm>
          <a:custGeom>
            <a:avLst/>
            <a:gdLst>
              <a:gd name="T0" fmla="*/ 2147483647 w 139"/>
              <a:gd name="T1" fmla="*/ 0 h 264"/>
              <a:gd name="T2" fmla="*/ 2147483647 w 139"/>
              <a:gd name="T3" fmla="*/ 2147483647 h 264"/>
              <a:gd name="T4" fmla="*/ 2147483647 w 139"/>
              <a:gd name="T5" fmla="*/ 2147483647 h 264"/>
              <a:gd name="T6" fmla="*/ 2147483647 w 139"/>
              <a:gd name="T7" fmla="*/ 2147483647 h 264"/>
              <a:gd name="T8" fmla="*/ 2147483647 w 139"/>
              <a:gd name="T9" fmla="*/ 2147483647 h 264"/>
              <a:gd name="T10" fmla="*/ 2147483647 w 139"/>
              <a:gd name="T11" fmla="*/ 2147483647 h 264"/>
              <a:gd name="T12" fmla="*/ 2147483647 w 139"/>
              <a:gd name="T13" fmla="*/ 2147483647 h 264"/>
              <a:gd name="T14" fmla="*/ 2147483647 w 139"/>
              <a:gd name="T15" fmla="*/ 2147483647 h 264"/>
              <a:gd name="T16" fmla="*/ 0 60000 65536"/>
              <a:gd name="T17" fmla="*/ 0 60000 65536"/>
              <a:gd name="T18" fmla="*/ 0 60000 65536"/>
              <a:gd name="T19" fmla="*/ 0 60000 65536"/>
              <a:gd name="T20" fmla="*/ 0 60000 65536"/>
              <a:gd name="T21" fmla="*/ 0 60000 65536"/>
              <a:gd name="T22" fmla="*/ 0 60000 65536"/>
              <a:gd name="T23" fmla="*/ 0 60000 65536"/>
              <a:gd name="T24" fmla="*/ 0 w 139"/>
              <a:gd name="T25" fmla="*/ 0 h 264"/>
              <a:gd name="T26" fmla="*/ 139 w 139"/>
              <a:gd name="T27" fmla="*/ 264 h 2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9" h="264">
                <a:moveTo>
                  <a:pt x="139" y="0"/>
                </a:moveTo>
                <a:cubicBezTo>
                  <a:pt x="134" y="12"/>
                  <a:pt x="132" y="23"/>
                  <a:pt x="121" y="31"/>
                </a:cubicBezTo>
                <a:cubicBezTo>
                  <a:pt x="118" y="41"/>
                  <a:pt x="105" y="57"/>
                  <a:pt x="105" y="57"/>
                </a:cubicBezTo>
                <a:cubicBezTo>
                  <a:pt x="94" y="91"/>
                  <a:pt x="75" y="92"/>
                  <a:pt x="44" y="101"/>
                </a:cubicBezTo>
                <a:cubicBezTo>
                  <a:pt x="40" y="107"/>
                  <a:pt x="34" y="111"/>
                  <a:pt x="31" y="117"/>
                </a:cubicBezTo>
                <a:cubicBezTo>
                  <a:pt x="24" y="132"/>
                  <a:pt x="26" y="138"/>
                  <a:pt x="22" y="153"/>
                </a:cubicBezTo>
                <a:cubicBezTo>
                  <a:pt x="18" y="167"/>
                  <a:pt x="7" y="177"/>
                  <a:pt x="2" y="191"/>
                </a:cubicBezTo>
                <a:cubicBezTo>
                  <a:pt x="0" y="197"/>
                  <a:pt x="11" y="249"/>
                  <a:pt x="13" y="264"/>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5" name="Freeform 2083"/>
          <p:cNvSpPr>
            <a:spLocks/>
          </p:cNvSpPr>
          <p:nvPr/>
        </p:nvSpPr>
        <p:spPr bwMode="auto">
          <a:xfrm>
            <a:off x="6191250" y="2268538"/>
            <a:ext cx="877094" cy="531812"/>
          </a:xfrm>
          <a:custGeom>
            <a:avLst/>
            <a:gdLst>
              <a:gd name="T0" fmla="*/ 0 w 714"/>
              <a:gd name="T1" fmla="*/ 2147483647 h 541"/>
              <a:gd name="T2" fmla="*/ 2147483647 w 714"/>
              <a:gd name="T3" fmla="*/ 2147483647 h 541"/>
              <a:gd name="T4" fmla="*/ 2147483647 w 714"/>
              <a:gd name="T5" fmla="*/ 2147483647 h 541"/>
              <a:gd name="T6" fmla="*/ 2147483647 w 714"/>
              <a:gd name="T7" fmla="*/ 2147483647 h 541"/>
              <a:gd name="T8" fmla="*/ 2147483647 w 714"/>
              <a:gd name="T9" fmla="*/ 2147483647 h 541"/>
              <a:gd name="T10" fmla="*/ 2147483647 w 714"/>
              <a:gd name="T11" fmla="*/ 2147483647 h 541"/>
              <a:gd name="T12" fmla="*/ 2147483647 w 714"/>
              <a:gd name="T13" fmla="*/ 2147483647 h 541"/>
              <a:gd name="T14" fmla="*/ 2147483647 w 714"/>
              <a:gd name="T15" fmla="*/ 2147483647 h 541"/>
              <a:gd name="T16" fmla="*/ 2147483647 w 714"/>
              <a:gd name="T17" fmla="*/ 2147483647 h 541"/>
              <a:gd name="T18" fmla="*/ 2147483647 w 714"/>
              <a:gd name="T19" fmla="*/ 2147483647 h 541"/>
              <a:gd name="T20" fmla="*/ 2147483647 w 714"/>
              <a:gd name="T21" fmla="*/ 2147483647 h 541"/>
              <a:gd name="T22" fmla="*/ 2147483647 w 714"/>
              <a:gd name="T23" fmla="*/ 2147483647 h 541"/>
              <a:gd name="T24" fmla="*/ 2147483647 w 714"/>
              <a:gd name="T25" fmla="*/ 2147483647 h 541"/>
              <a:gd name="T26" fmla="*/ 2147483647 w 714"/>
              <a:gd name="T27" fmla="*/ 2147483647 h 541"/>
              <a:gd name="T28" fmla="*/ 2147483647 w 714"/>
              <a:gd name="T29" fmla="*/ 2147483647 h 541"/>
              <a:gd name="T30" fmla="*/ 2147483647 w 714"/>
              <a:gd name="T31" fmla="*/ 2147483647 h 541"/>
              <a:gd name="T32" fmla="*/ 2147483647 w 714"/>
              <a:gd name="T33" fmla="*/ 2147483647 h 541"/>
              <a:gd name="T34" fmla="*/ 2147483647 w 714"/>
              <a:gd name="T35" fmla="*/ 2147483647 h 541"/>
              <a:gd name="T36" fmla="*/ 2147483647 w 714"/>
              <a:gd name="T37" fmla="*/ 2147483647 h 541"/>
              <a:gd name="T38" fmla="*/ 2147483647 w 714"/>
              <a:gd name="T39" fmla="*/ 2147483647 h 541"/>
              <a:gd name="T40" fmla="*/ 2147483647 w 714"/>
              <a:gd name="T41" fmla="*/ 2147483647 h 541"/>
              <a:gd name="T42" fmla="*/ 2147483647 w 714"/>
              <a:gd name="T43" fmla="*/ 2147483647 h 541"/>
              <a:gd name="T44" fmla="*/ 2147483647 w 714"/>
              <a:gd name="T45" fmla="*/ 2147483647 h 541"/>
              <a:gd name="T46" fmla="*/ 2147483647 w 714"/>
              <a:gd name="T47" fmla="*/ 2147483647 h 5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4"/>
              <a:gd name="T73" fmla="*/ 0 h 541"/>
              <a:gd name="T74" fmla="*/ 714 w 714"/>
              <a:gd name="T75" fmla="*/ 541 h 54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4" h="541">
                <a:moveTo>
                  <a:pt x="0" y="541"/>
                </a:moveTo>
                <a:cubicBezTo>
                  <a:pt x="13" y="531"/>
                  <a:pt x="16" y="504"/>
                  <a:pt x="34" y="499"/>
                </a:cubicBezTo>
                <a:cubicBezTo>
                  <a:pt x="43" y="493"/>
                  <a:pt x="37" y="481"/>
                  <a:pt x="46" y="475"/>
                </a:cubicBezTo>
                <a:cubicBezTo>
                  <a:pt x="58" y="457"/>
                  <a:pt x="57" y="469"/>
                  <a:pt x="63" y="449"/>
                </a:cubicBezTo>
                <a:cubicBezTo>
                  <a:pt x="60" y="430"/>
                  <a:pt x="91" y="439"/>
                  <a:pt x="106" y="424"/>
                </a:cubicBezTo>
                <a:cubicBezTo>
                  <a:pt x="115" y="415"/>
                  <a:pt x="129" y="392"/>
                  <a:pt x="136" y="380"/>
                </a:cubicBezTo>
                <a:cubicBezTo>
                  <a:pt x="154" y="354"/>
                  <a:pt x="135" y="346"/>
                  <a:pt x="171" y="334"/>
                </a:cubicBezTo>
                <a:cubicBezTo>
                  <a:pt x="186" y="316"/>
                  <a:pt x="178" y="289"/>
                  <a:pt x="188" y="276"/>
                </a:cubicBezTo>
                <a:cubicBezTo>
                  <a:pt x="198" y="263"/>
                  <a:pt x="217" y="264"/>
                  <a:pt x="229" y="258"/>
                </a:cubicBezTo>
                <a:cubicBezTo>
                  <a:pt x="237" y="249"/>
                  <a:pt x="247" y="247"/>
                  <a:pt x="258" y="242"/>
                </a:cubicBezTo>
                <a:cubicBezTo>
                  <a:pt x="276" y="221"/>
                  <a:pt x="289" y="219"/>
                  <a:pt x="315" y="210"/>
                </a:cubicBezTo>
                <a:cubicBezTo>
                  <a:pt x="324" y="201"/>
                  <a:pt x="322" y="194"/>
                  <a:pt x="328" y="184"/>
                </a:cubicBezTo>
                <a:cubicBezTo>
                  <a:pt x="333" y="176"/>
                  <a:pt x="344" y="171"/>
                  <a:pt x="351" y="165"/>
                </a:cubicBezTo>
                <a:cubicBezTo>
                  <a:pt x="366" y="157"/>
                  <a:pt x="383" y="139"/>
                  <a:pt x="406" y="133"/>
                </a:cubicBezTo>
                <a:cubicBezTo>
                  <a:pt x="425" y="126"/>
                  <a:pt x="450" y="132"/>
                  <a:pt x="466" y="121"/>
                </a:cubicBezTo>
                <a:cubicBezTo>
                  <a:pt x="464" y="103"/>
                  <a:pt x="481" y="73"/>
                  <a:pt x="500" y="67"/>
                </a:cubicBezTo>
                <a:cubicBezTo>
                  <a:pt x="516" y="70"/>
                  <a:pt x="530" y="87"/>
                  <a:pt x="542" y="77"/>
                </a:cubicBezTo>
                <a:cubicBezTo>
                  <a:pt x="549" y="52"/>
                  <a:pt x="532" y="53"/>
                  <a:pt x="559" y="46"/>
                </a:cubicBezTo>
                <a:cubicBezTo>
                  <a:pt x="571" y="38"/>
                  <a:pt x="579" y="30"/>
                  <a:pt x="587" y="18"/>
                </a:cubicBezTo>
                <a:cubicBezTo>
                  <a:pt x="608" y="23"/>
                  <a:pt x="599" y="33"/>
                  <a:pt x="619" y="40"/>
                </a:cubicBezTo>
                <a:cubicBezTo>
                  <a:pt x="630" y="37"/>
                  <a:pt x="634" y="30"/>
                  <a:pt x="645" y="27"/>
                </a:cubicBezTo>
                <a:cubicBezTo>
                  <a:pt x="653" y="14"/>
                  <a:pt x="669" y="34"/>
                  <a:pt x="661" y="21"/>
                </a:cubicBezTo>
                <a:cubicBezTo>
                  <a:pt x="665" y="9"/>
                  <a:pt x="672" y="20"/>
                  <a:pt x="685" y="16"/>
                </a:cubicBezTo>
                <a:cubicBezTo>
                  <a:pt x="692" y="6"/>
                  <a:pt x="703" y="0"/>
                  <a:pt x="714" y="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6" name="Freeform 2084"/>
          <p:cNvSpPr>
            <a:spLocks/>
          </p:cNvSpPr>
          <p:nvPr/>
        </p:nvSpPr>
        <p:spPr bwMode="auto">
          <a:xfrm>
            <a:off x="6573044" y="2408238"/>
            <a:ext cx="101468" cy="247650"/>
          </a:xfrm>
          <a:custGeom>
            <a:avLst/>
            <a:gdLst>
              <a:gd name="T0" fmla="*/ 2147483647 w 81"/>
              <a:gd name="T1" fmla="*/ 0 h 252"/>
              <a:gd name="T2" fmla="*/ 2147483647 w 81"/>
              <a:gd name="T3" fmla="*/ 2147483647 h 252"/>
              <a:gd name="T4" fmla="*/ 2147483647 w 81"/>
              <a:gd name="T5" fmla="*/ 2147483647 h 252"/>
              <a:gd name="T6" fmla="*/ 0 w 81"/>
              <a:gd name="T7" fmla="*/ 2147483647 h 252"/>
              <a:gd name="T8" fmla="*/ 0 60000 65536"/>
              <a:gd name="T9" fmla="*/ 0 60000 65536"/>
              <a:gd name="T10" fmla="*/ 0 60000 65536"/>
              <a:gd name="T11" fmla="*/ 0 60000 65536"/>
              <a:gd name="T12" fmla="*/ 0 w 81"/>
              <a:gd name="T13" fmla="*/ 0 h 252"/>
              <a:gd name="T14" fmla="*/ 81 w 81"/>
              <a:gd name="T15" fmla="*/ 252 h 252"/>
            </a:gdLst>
            <a:ahLst/>
            <a:cxnLst>
              <a:cxn ang="T8">
                <a:pos x="T0" y="T1"/>
              </a:cxn>
              <a:cxn ang="T9">
                <a:pos x="T2" y="T3"/>
              </a:cxn>
              <a:cxn ang="T10">
                <a:pos x="T4" y="T5"/>
              </a:cxn>
              <a:cxn ang="T11">
                <a:pos x="T6" y="T7"/>
              </a:cxn>
            </a:cxnLst>
            <a:rect l="T12" t="T13" r="T14" b="T15"/>
            <a:pathLst>
              <a:path w="81" h="252">
                <a:moveTo>
                  <a:pt x="65" y="0"/>
                </a:moveTo>
                <a:cubicBezTo>
                  <a:pt x="81" y="13"/>
                  <a:pt x="20" y="119"/>
                  <a:pt x="24" y="139"/>
                </a:cubicBezTo>
                <a:cubicBezTo>
                  <a:pt x="11" y="170"/>
                  <a:pt x="48" y="180"/>
                  <a:pt x="44" y="199"/>
                </a:cubicBezTo>
                <a:cubicBezTo>
                  <a:pt x="40" y="218"/>
                  <a:pt x="32" y="239"/>
                  <a:pt x="0" y="25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7" name="Freeform 2085"/>
          <p:cNvSpPr>
            <a:spLocks/>
          </p:cNvSpPr>
          <p:nvPr/>
        </p:nvSpPr>
        <p:spPr bwMode="auto">
          <a:xfrm>
            <a:off x="7123378" y="2082801"/>
            <a:ext cx="1401631" cy="277813"/>
          </a:xfrm>
          <a:custGeom>
            <a:avLst/>
            <a:gdLst>
              <a:gd name="T0" fmla="*/ 0 w 1140"/>
              <a:gd name="T1" fmla="*/ 2147483647 h 285"/>
              <a:gd name="T2" fmla="*/ 2147483647 w 1140"/>
              <a:gd name="T3" fmla="*/ 2147483647 h 285"/>
              <a:gd name="T4" fmla="*/ 2147483647 w 1140"/>
              <a:gd name="T5" fmla="*/ 2147483647 h 285"/>
              <a:gd name="T6" fmla="*/ 2147483647 w 1140"/>
              <a:gd name="T7" fmla="*/ 2147483647 h 285"/>
              <a:gd name="T8" fmla="*/ 2147483647 w 1140"/>
              <a:gd name="T9" fmla="*/ 2147483647 h 285"/>
              <a:gd name="T10" fmla="*/ 2147483647 w 1140"/>
              <a:gd name="T11" fmla="*/ 2147483647 h 285"/>
              <a:gd name="T12" fmla="*/ 2147483647 w 1140"/>
              <a:gd name="T13" fmla="*/ 2147483647 h 285"/>
              <a:gd name="T14" fmla="*/ 2147483647 w 1140"/>
              <a:gd name="T15" fmla="*/ 2147483647 h 285"/>
              <a:gd name="T16" fmla="*/ 2147483647 w 1140"/>
              <a:gd name="T17" fmla="*/ 2147483647 h 285"/>
              <a:gd name="T18" fmla="*/ 2147483647 w 1140"/>
              <a:gd name="T19" fmla="*/ 2147483647 h 285"/>
              <a:gd name="T20" fmla="*/ 2147483647 w 1140"/>
              <a:gd name="T21" fmla="*/ 2147483647 h 285"/>
              <a:gd name="T22" fmla="*/ 2147483647 w 1140"/>
              <a:gd name="T23" fmla="*/ 2147483647 h 285"/>
              <a:gd name="T24" fmla="*/ 2147483647 w 1140"/>
              <a:gd name="T25" fmla="*/ 2147483647 h 285"/>
              <a:gd name="T26" fmla="*/ 2147483647 w 1140"/>
              <a:gd name="T27" fmla="*/ 2147483647 h 285"/>
              <a:gd name="T28" fmla="*/ 2147483647 w 1140"/>
              <a:gd name="T29" fmla="*/ 2147483647 h 285"/>
              <a:gd name="T30" fmla="*/ 2147483647 w 1140"/>
              <a:gd name="T31" fmla="*/ 2147483647 h 285"/>
              <a:gd name="T32" fmla="*/ 2147483647 w 1140"/>
              <a:gd name="T33" fmla="*/ 2147483647 h 285"/>
              <a:gd name="T34" fmla="*/ 2147483647 w 1140"/>
              <a:gd name="T35" fmla="*/ 2147483647 h 285"/>
              <a:gd name="T36" fmla="*/ 2147483647 w 1140"/>
              <a:gd name="T37" fmla="*/ 2147483647 h 285"/>
              <a:gd name="T38" fmla="*/ 2147483647 w 1140"/>
              <a:gd name="T39" fmla="*/ 2147483647 h 285"/>
              <a:gd name="T40" fmla="*/ 2147483647 w 1140"/>
              <a:gd name="T41" fmla="*/ 2147483647 h 285"/>
              <a:gd name="T42" fmla="*/ 2147483647 w 1140"/>
              <a:gd name="T43" fmla="*/ 2147483647 h 285"/>
              <a:gd name="T44" fmla="*/ 2147483647 w 1140"/>
              <a:gd name="T45" fmla="*/ 2147483647 h 285"/>
              <a:gd name="T46" fmla="*/ 2147483647 w 1140"/>
              <a:gd name="T47" fmla="*/ 2147483647 h 285"/>
              <a:gd name="T48" fmla="*/ 2147483647 w 1140"/>
              <a:gd name="T49" fmla="*/ 2147483647 h 285"/>
              <a:gd name="T50" fmla="*/ 2147483647 w 1140"/>
              <a:gd name="T51" fmla="*/ 2147483647 h 285"/>
              <a:gd name="T52" fmla="*/ 2147483647 w 1140"/>
              <a:gd name="T53" fmla="*/ 2147483647 h 285"/>
              <a:gd name="T54" fmla="*/ 2147483647 w 1140"/>
              <a:gd name="T55" fmla="*/ 2147483647 h 285"/>
              <a:gd name="T56" fmla="*/ 2147483647 w 1140"/>
              <a:gd name="T57" fmla="*/ 2147483647 h 285"/>
              <a:gd name="T58" fmla="*/ 2147483647 w 1140"/>
              <a:gd name="T59" fmla="*/ 2147483647 h 285"/>
              <a:gd name="T60" fmla="*/ 2147483647 w 1140"/>
              <a:gd name="T61" fmla="*/ 2147483647 h 285"/>
              <a:gd name="T62" fmla="*/ 2147483647 w 1140"/>
              <a:gd name="T63" fmla="*/ 2147483647 h 285"/>
              <a:gd name="T64" fmla="*/ 2147483647 w 1140"/>
              <a:gd name="T65" fmla="*/ 2147483647 h 285"/>
              <a:gd name="T66" fmla="*/ 2147483647 w 1140"/>
              <a:gd name="T67" fmla="*/ 0 h 285"/>
              <a:gd name="T68" fmla="*/ 2147483647 w 1140"/>
              <a:gd name="T69" fmla="*/ 2147483647 h 285"/>
              <a:gd name="T70" fmla="*/ 2147483647 w 1140"/>
              <a:gd name="T71" fmla="*/ 2147483647 h 285"/>
              <a:gd name="T72" fmla="*/ 2147483647 w 1140"/>
              <a:gd name="T73" fmla="*/ 2147483647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40"/>
              <a:gd name="T112" fmla="*/ 0 h 285"/>
              <a:gd name="T113" fmla="*/ 1140 w 1140"/>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40" h="285">
                <a:moveTo>
                  <a:pt x="0" y="218"/>
                </a:moveTo>
                <a:cubicBezTo>
                  <a:pt x="9" y="209"/>
                  <a:pt x="7" y="203"/>
                  <a:pt x="20" y="198"/>
                </a:cubicBezTo>
                <a:cubicBezTo>
                  <a:pt x="49" y="204"/>
                  <a:pt x="42" y="210"/>
                  <a:pt x="52" y="234"/>
                </a:cubicBezTo>
                <a:cubicBezTo>
                  <a:pt x="55" y="247"/>
                  <a:pt x="63" y="268"/>
                  <a:pt x="78" y="256"/>
                </a:cubicBezTo>
                <a:cubicBezTo>
                  <a:pt x="79" y="254"/>
                  <a:pt x="76" y="230"/>
                  <a:pt x="80" y="230"/>
                </a:cubicBezTo>
                <a:cubicBezTo>
                  <a:pt x="88" y="229"/>
                  <a:pt x="103" y="237"/>
                  <a:pt x="103" y="237"/>
                </a:cubicBezTo>
                <a:cubicBezTo>
                  <a:pt x="115" y="245"/>
                  <a:pt x="123" y="236"/>
                  <a:pt x="138" y="230"/>
                </a:cubicBezTo>
                <a:cubicBezTo>
                  <a:pt x="148" y="234"/>
                  <a:pt x="156" y="240"/>
                  <a:pt x="167" y="243"/>
                </a:cubicBezTo>
                <a:cubicBezTo>
                  <a:pt x="177" y="254"/>
                  <a:pt x="176" y="264"/>
                  <a:pt x="192" y="269"/>
                </a:cubicBezTo>
                <a:cubicBezTo>
                  <a:pt x="205" y="280"/>
                  <a:pt x="210" y="278"/>
                  <a:pt x="228" y="275"/>
                </a:cubicBezTo>
                <a:cubicBezTo>
                  <a:pt x="231" y="260"/>
                  <a:pt x="231" y="245"/>
                  <a:pt x="247" y="240"/>
                </a:cubicBezTo>
                <a:cubicBezTo>
                  <a:pt x="263" y="244"/>
                  <a:pt x="271" y="251"/>
                  <a:pt x="285" y="256"/>
                </a:cubicBezTo>
                <a:cubicBezTo>
                  <a:pt x="298" y="267"/>
                  <a:pt x="308" y="280"/>
                  <a:pt x="324" y="285"/>
                </a:cubicBezTo>
                <a:cubicBezTo>
                  <a:pt x="341" y="282"/>
                  <a:pt x="375" y="275"/>
                  <a:pt x="375" y="275"/>
                </a:cubicBezTo>
                <a:cubicBezTo>
                  <a:pt x="388" y="266"/>
                  <a:pt x="395" y="255"/>
                  <a:pt x="410" y="250"/>
                </a:cubicBezTo>
                <a:cubicBezTo>
                  <a:pt x="420" y="239"/>
                  <a:pt x="422" y="229"/>
                  <a:pt x="426" y="214"/>
                </a:cubicBezTo>
                <a:cubicBezTo>
                  <a:pt x="428" y="209"/>
                  <a:pt x="450" y="200"/>
                  <a:pt x="455" y="198"/>
                </a:cubicBezTo>
                <a:cubicBezTo>
                  <a:pt x="476" y="201"/>
                  <a:pt x="489" y="207"/>
                  <a:pt x="503" y="189"/>
                </a:cubicBezTo>
                <a:cubicBezTo>
                  <a:pt x="507" y="151"/>
                  <a:pt x="491" y="111"/>
                  <a:pt x="532" y="99"/>
                </a:cubicBezTo>
                <a:cubicBezTo>
                  <a:pt x="550" y="105"/>
                  <a:pt x="558" y="119"/>
                  <a:pt x="576" y="125"/>
                </a:cubicBezTo>
                <a:cubicBezTo>
                  <a:pt x="595" y="112"/>
                  <a:pt x="594" y="112"/>
                  <a:pt x="621" y="115"/>
                </a:cubicBezTo>
                <a:cubicBezTo>
                  <a:pt x="632" y="126"/>
                  <a:pt x="638" y="139"/>
                  <a:pt x="653" y="144"/>
                </a:cubicBezTo>
                <a:cubicBezTo>
                  <a:pt x="677" y="137"/>
                  <a:pt x="645" y="108"/>
                  <a:pt x="676" y="99"/>
                </a:cubicBezTo>
                <a:cubicBezTo>
                  <a:pt x="685" y="86"/>
                  <a:pt x="695" y="72"/>
                  <a:pt x="711" y="67"/>
                </a:cubicBezTo>
                <a:cubicBezTo>
                  <a:pt x="737" y="73"/>
                  <a:pt x="763" y="80"/>
                  <a:pt x="788" y="90"/>
                </a:cubicBezTo>
                <a:cubicBezTo>
                  <a:pt x="812" y="87"/>
                  <a:pt x="825" y="87"/>
                  <a:pt x="845" y="80"/>
                </a:cubicBezTo>
                <a:cubicBezTo>
                  <a:pt x="856" y="71"/>
                  <a:pt x="867" y="68"/>
                  <a:pt x="880" y="64"/>
                </a:cubicBezTo>
                <a:cubicBezTo>
                  <a:pt x="892" y="54"/>
                  <a:pt x="891" y="43"/>
                  <a:pt x="900" y="32"/>
                </a:cubicBezTo>
                <a:cubicBezTo>
                  <a:pt x="909" y="20"/>
                  <a:pt x="929" y="29"/>
                  <a:pt x="941" y="28"/>
                </a:cubicBezTo>
                <a:cubicBezTo>
                  <a:pt x="952" y="19"/>
                  <a:pt x="961" y="6"/>
                  <a:pt x="970" y="19"/>
                </a:cubicBezTo>
                <a:cubicBezTo>
                  <a:pt x="975" y="35"/>
                  <a:pt x="975" y="45"/>
                  <a:pt x="989" y="54"/>
                </a:cubicBezTo>
                <a:cubicBezTo>
                  <a:pt x="995" y="53"/>
                  <a:pt x="1002" y="52"/>
                  <a:pt x="1008" y="51"/>
                </a:cubicBezTo>
                <a:cubicBezTo>
                  <a:pt x="1015" y="49"/>
                  <a:pt x="1028" y="45"/>
                  <a:pt x="1028" y="45"/>
                </a:cubicBezTo>
                <a:cubicBezTo>
                  <a:pt x="1042" y="29"/>
                  <a:pt x="1028" y="7"/>
                  <a:pt x="1050" y="0"/>
                </a:cubicBezTo>
                <a:cubicBezTo>
                  <a:pt x="1060" y="6"/>
                  <a:pt x="1064" y="12"/>
                  <a:pt x="1076" y="16"/>
                </a:cubicBezTo>
                <a:cubicBezTo>
                  <a:pt x="1082" y="18"/>
                  <a:pt x="1095" y="22"/>
                  <a:pt x="1095" y="22"/>
                </a:cubicBezTo>
                <a:cubicBezTo>
                  <a:pt x="1110" y="21"/>
                  <a:pt x="1127" y="23"/>
                  <a:pt x="1140" y="13"/>
                </a:cubicBezTo>
              </a:path>
            </a:pathLst>
          </a:custGeom>
          <a:noFill/>
          <a:ln w="2857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8" name="Freeform 2086"/>
          <p:cNvSpPr>
            <a:spLocks/>
          </p:cNvSpPr>
          <p:nvPr/>
        </p:nvSpPr>
        <p:spPr bwMode="auto">
          <a:xfrm>
            <a:off x="7825053" y="2390776"/>
            <a:ext cx="99748" cy="461963"/>
          </a:xfrm>
          <a:custGeom>
            <a:avLst/>
            <a:gdLst>
              <a:gd name="T0" fmla="*/ 2147483647 w 82"/>
              <a:gd name="T1" fmla="*/ 0 h 470"/>
              <a:gd name="T2" fmla="*/ 2147483647 w 82"/>
              <a:gd name="T3" fmla="*/ 2147483647 h 470"/>
              <a:gd name="T4" fmla="*/ 0 w 82"/>
              <a:gd name="T5" fmla="*/ 2147483647 h 470"/>
              <a:gd name="T6" fmla="*/ 2147483647 w 82"/>
              <a:gd name="T7" fmla="*/ 2147483647 h 470"/>
              <a:gd name="T8" fmla="*/ 2147483647 w 82"/>
              <a:gd name="T9" fmla="*/ 2147483647 h 470"/>
              <a:gd name="T10" fmla="*/ 2147483647 w 82"/>
              <a:gd name="T11" fmla="*/ 2147483647 h 470"/>
              <a:gd name="T12" fmla="*/ 2147483647 w 82"/>
              <a:gd name="T13" fmla="*/ 2147483647 h 470"/>
              <a:gd name="T14" fmla="*/ 2147483647 w 82"/>
              <a:gd name="T15" fmla="*/ 2147483647 h 470"/>
              <a:gd name="T16" fmla="*/ 2147483647 w 82"/>
              <a:gd name="T17" fmla="*/ 2147483647 h 470"/>
              <a:gd name="T18" fmla="*/ 2147483647 w 82"/>
              <a:gd name="T19" fmla="*/ 2147483647 h 470"/>
              <a:gd name="T20" fmla="*/ 2147483647 w 82"/>
              <a:gd name="T21" fmla="*/ 2147483647 h 470"/>
              <a:gd name="T22" fmla="*/ 2147483647 w 82"/>
              <a:gd name="T23" fmla="*/ 2147483647 h 4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470"/>
              <a:gd name="T38" fmla="*/ 82 w 82"/>
              <a:gd name="T39" fmla="*/ 470 h 4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470">
                <a:moveTo>
                  <a:pt x="6" y="0"/>
                </a:moveTo>
                <a:cubicBezTo>
                  <a:pt x="12" y="13"/>
                  <a:pt x="11" y="7"/>
                  <a:pt x="6" y="25"/>
                </a:cubicBezTo>
                <a:cubicBezTo>
                  <a:pt x="4" y="31"/>
                  <a:pt x="0" y="44"/>
                  <a:pt x="0" y="44"/>
                </a:cubicBezTo>
                <a:cubicBezTo>
                  <a:pt x="4" y="59"/>
                  <a:pt x="6" y="71"/>
                  <a:pt x="16" y="83"/>
                </a:cubicBezTo>
                <a:cubicBezTo>
                  <a:pt x="21" y="97"/>
                  <a:pt x="24" y="109"/>
                  <a:pt x="32" y="121"/>
                </a:cubicBezTo>
                <a:cubicBezTo>
                  <a:pt x="36" y="136"/>
                  <a:pt x="45" y="148"/>
                  <a:pt x="58" y="156"/>
                </a:cubicBezTo>
                <a:cubicBezTo>
                  <a:pt x="62" y="169"/>
                  <a:pt x="69" y="182"/>
                  <a:pt x="74" y="195"/>
                </a:cubicBezTo>
                <a:cubicBezTo>
                  <a:pt x="78" y="220"/>
                  <a:pt x="82" y="266"/>
                  <a:pt x="51" y="275"/>
                </a:cubicBezTo>
                <a:cubicBezTo>
                  <a:pt x="35" y="286"/>
                  <a:pt x="16" y="310"/>
                  <a:pt x="10" y="329"/>
                </a:cubicBezTo>
                <a:cubicBezTo>
                  <a:pt x="15" y="345"/>
                  <a:pt x="19" y="362"/>
                  <a:pt x="26" y="377"/>
                </a:cubicBezTo>
                <a:cubicBezTo>
                  <a:pt x="22" y="400"/>
                  <a:pt x="17" y="422"/>
                  <a:pt x="10" y="444"/>
                </a:cubicBezTo>
                <a:cubicBezTo>
                  <a:pt x="9" y="453"/>
                  <a:pt x="6" y="470"/>
                  <a:pt x="6" y="470"/>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39" name="Freeform 2087"/>
          <p:cNvSpPr>
            <a:spLocks/>
          </p:cNvSpPr>
          <p:nvPr/>
        </p:nvSpPr>
        <p:spPr bwMode="auto">
          <a:xfrm>
            <a:off x="8227483" y="2965451"/>
            <a:ext cx="144463" cy="169863"/>
          </a:xfrm>
          <a:custGeom>
            <a:avLst/>
            <a:gdLst>
              <a:gd name="T0" fmla="*/ 2147483647 w 118"/>
              <a:gd name="T1" fmla="*/ 0 h 173"/>
              <a:gd name="T2" fmla="*/ 2147483647 w 118"/>
              <a:gd name="T3" fmla="*/ 2147483647 h 173"/>
              <a:gd name="T4" fmla="*/ 2147483647 w 118"/>
              <a:gd name="T5" fmla="*/ 2147483647 h 173"/>
              <a:gd name="T6" fmla="*/ 2147483647 w 118"/>
              <a:gd name="T7" fmla="*/ 2147483647 h 173"/>
              <a:gd name="T8" fmla="*/ 2147483647 w 118"/>
              <a:gd name="T9" fmla="*/ 2147483647 h 173"/>
              <a:gd name="T10" fmla="*/ 2147483647 w 118"/>
              <a:gd name="T11" fmla="*/ 2147483647 h 173"/>
              <a:gd name="T12" fmla="*/ 2147483647 w 118"/>
              <a:gd name="T13" fmla="*/ 2147483647 h 173"/>
              <a:gd name="T14" fmla="*/ 0 60000 65536"/>
              <a:gd name="T15" fmla="*/ 0 60000 65536"/>
              <a:gd name="T16" fmla="*/ 0 60000 65536"/>
              <a:gd name="T17" fmla="*/ 0 60000 65536"/>
              <a:gd name="T18" fmla="*/ 0 60000 65536"/>
              <a:gd name="T19" fmla="*/ 0 60000 65536"/>
              <a:gd name="T20" fmla="*/ 0 60000 65536"/>
              <a:gd name="T21" fmla="*/ 0 w 118"/>
              <a:gd name="T22" fmla="*/ 0 h 173"/>
              <a:gd name="T23" fmla="*/ 118 w 118"/>
              <a:gd name="T24" fmla="*/ 173 h 1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8" h="173">
                <a:moveTo>
                  <a:pt x="33" y="0"/>
                </a:moveTo>
                <a:cubicBezTo>
                  <a:pt x="28" y="13"/>
                  <a:pt x="24" y="28"/>
                  <a:pt x="10" y="32"/>
                </a:cubicBezTo>
                <a:cubicBezTo>
                  <a:pt x="6" y="37"/>
                  <a:pt x="1" y="41"/>
                  <a:pt x="1" y="48"/>
                </a:cubicBezTo>
                <a:cubicBezTo>
                  <a:pt x="1" y="65"/>
                  <a:pt x="0" y="82"/>
                  <a:pt x="4" y="99"/>
                </a:cubicBezTo>
                <a:cubicBezTo>
                  <a:pt x="4" y="101"/>
                  <a:pt x="22" y="106"/>
                  <a:pt x="23" y="106"/>
                </a:cubicBezTo>
                <a:cubicBezTo>
                  <a:pt x="50" y="111"/>
                  <a:pt x="78" y="112"/>
                  <a:pt x="106" y="115"/>
                </a:cubicBezTo>
                <a:cubicBezTo>
                  <a:pt x="118" y="127"/>
                  <a:pt x="99" y="158"/>
                  <a:pt x="106" y="17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0" name="Freeform 2088"/>
          <p:cNvSpPr>
            <a:spLocks/>
          </p:cNvSpPr>
          <p:nvPr/>
        </p:nvSpPr>
        <p:spPr bwMode="auto">
          <a:xfrm>
            <a:off x="8220604" y="3621089"/>
            <a:ext cx="495300" cy="117475"/>
          </a:xfrm>
          <a:custGeom>
            <a:avLst/>
            <a:gdLst>
              <a:gd name="T0" fmla="*/ 0 w 404"/>
              <a:gd name="T1" fmla="*/ 2147483647 h 117"/>
              <a:gd name="T2" fmla="*/ 2147483647 w 404"/>
              <a:gd name="T3" fmla="*/ 2147483647 h 117"/>
              <a:gd name="T4" fmla="*/ 2147483647 w 404"/>
              <a:gd name="T5" fmla="*/ 2147483647 h 117"/>
              <a:gd name="T6" fmla="*/ 2147483647 w 404"/>
              <a:gd name="T7" fmla="*/ 2147483647 h 117"/>
              <a:gd name="T8" fmla="*/ 2147483647 w 404"/>
              <a:gd name="T9" fmla="*/ 2147483647 h 117"/>
              <a:gd name="T10" fmla="*/ 2147483647 w 404"/>
              <a:gd name="T11" fmla="*/ 2147483647 h 117"/>
              <a:gd name="T12" fmla="*/ 2147483647 w 404"/>
              <a:gd name="T13" fmla="*/ 2147483647 h 117"/>
              <a:gd name="T14" fmla="*/ 2147483647 w 404"/>
              <a:gd name="T15" fmla="*/ 2147483647 h 117"/>
              <a:gd name="T16" fmla="*/ 2147483647 w 404"/>
              <a:gd name="T17" fmla="*/ 2147483647 h 117"/>
              <a:gd name="T18" fmla="*/ 2147483647 w 404"/>
              <a:gd name="T19" fmla="*/ 2147483647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17"/>
              <a:gd name="T32" fmla="*/ 404 w 404"/>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17">
                <a:moveTo>
                  <a:pt x="0" y="5"/>
                </a:moveTo>
                <a:cubicBezTo>
                  <a:pt x="15" y="0"/>
                  <a:pt x="38" y="7"/>
                  <a:pt x="52" y="13"/>
                </a:cubicBezTo>
                <a:cubicBezTo>
                  <a:pt x="57" y="25"/>
                  <a:pt x="66" y="36"/>
                  <a:pt x="75" y="45"/>
                </a:cubicBezTo>
                <a:cubicBezTo>
                  <a:pt x="78" y="53"/>
                  <a:pt x="80" y="78"/>
                  <a:pt x="88" y="83"/>
                </a:cubicBezTo>
                <a:cubicBezTo>
                  <a:pt x="99" y="90"/>
                  <a:pt x="128" y="95"/>
                  <a:pt x="139" y="96"/>
                </a:cubicBezTo>
                <a:cubicBezTo>
                  <a:pt x="148" y="105"/>
                  <a:pt x="147" y="110"/>
                  <a:pt x="158" y="117"/>
                </a:cubicBezTo>
                <a:cubicBezTo>
                  <a:pt x="172" y="109"/>
                  <a:pt x="186" y="104"/>
                  <a:pt x="198" y="95"/>
                </a:cubicBezTo>
                <a:cubicBezTo>
                  <a:pt x="218" y="79"/>
                  <a:pt x="287" y="71"/>
                  <a:pt x="308" y="70"/>
                </a:cubicBezTo>
                <a:cubicBezTo>
                  <a:pt x="339" y="72"/>
                  <a:pt x="343" y="73"/>
                  <a:pt x="366" y="80"/>
                </a:cubicBezTo>
                <a:cubicBezTo>
                  <a:pt x="390" y="73"/>
                  <a:pt x="388" y="62"/>
                  <a:pt x="404" y="54"/>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1" name="Freeform 2089"/>
          <p:cNvSpPr>
            <a:spLocks/>
          </p:cNvSpPr>
          <p:nvPr/>
        </p:nvSpPr>
        <p:spPr bwMode="auto">
          <a:xfrm>
            <a:off x="7964356" y="3376614"/>
            <a:ext cx="307842" cy="427037"/>
          </a:xfrm>
          <a:custGeom>
            <a:avLst/>
            <a:gdLst>
              <a:gd name="T0" fmla="*/ 0 w 251"/>
              <a:gd name="T1" fmla="*/ 0 h 435"/>
              <a:gd name="T2" fmla="*/ 2147483647 w 251"/>
              <a:gd name="T3" fmla="*/ 2147483647 h 435"/>
              <a:gd name="T4" fmla="*/ 2147483647 w 251"/>
              <a:gd name="T5" fmla="*/ 2147483647 h 435"/>
              <a:gd name="T6" fmla="*/ 2147483647 w 251"/>
              <a:gd name="T7" fmla="*/ 2147483647 h 435"/>
              <a:gd name="T8" fmla="*/ 2147483647 w 251"/>
              <a:gd name="T9" fmla="*/ 2147483647 h 435"/>
              <a:gd name="T10" fmla="*/ 2147483647 w 251"/>
              <a:gd name="T11" fmla="*/ 2147483647 h 435"/>
              <a:gd name="T12" fmla="*/ 2147483647 w 251"/>
              <a:gd name="T13" fmla="*/ 2147483647 h 435"/>
              <a:gd name="T14" fmla="*/ 2147483647 w 251"/>
              <a:gd name="T15" fmla="*/ 2147483647 h 435"/>
              <a:gd name="T16" fmla="*/ 2147483647 w 251"/>
              <a:gd name="T17" fmla="*/ 2147483647 h 435"/>
              <a:gd name="T18" fmla="*/ 2147483647 w 251"/>
              <a:gd name="T19" fmla="*/ 2147483647 h 435"/>
              <a:gd name="T20" fmla="*/ 2147483647 w 251"/>
              <a:gd name="T21" fmla="*/ 2147483647 h 435"/>
              <a:gd name="T22" fmla="*/ 2147483647 w 251"/>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1"/>
              <a:gd name="T37" fmla="*/ 0 h 435"/>
              <a:gd name="T38" fmla="*/ 251 w 251"/>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1" h="435">
                <a:moveTo>
                  <a:pt x="0" y="0"/>
                </a:moveTo>
                <a:cubicBezTo>
                  <a:pt x="4" y="14"/>
                  <a:pt x="14" y="18"/>
                  <a:pt x="23" y="29"/>
                </a:cubicBezTo>
                <a:cubicBezTo>
                  <a:pt x="34" y="44"/>
                  <a:pt x="34" y="52"/>
                  <a:pt x="51" y="58"/>
                </a:cubicBezTo>
                <a:cubicBezTo>
                  <a:pt x="78" y="81"/>
                  <a:pt x="72" y="88"/>
                  <a:pt x="109" y="99"/>
                </a:cubicBezTo>
                <a:cubicBezTo>
                  <a:pt x="131" y="114"/>
                  <a:pt x="123" y="107"/>
                  <a:pt x="135" y="119"/>
                </a:cubicBezTo>
                <a:cubicBezTo>
                  <a:pt x="144" y="146"/>
                  <a:pt x="137" y="175"/>
                  <a:pt x="144" y="202"/>
                </a:cubicBezTo>
                <a:cubicBezTo>
                  <a:pt x="147" y="215"/>
                  <a:pt x="157" y="240"/>
                  <a:pt x="157" y="240"/>
                </a:cubicBezTo>
                <a:cubicBezTo>
                  <a:pt x="156" y="253"/>
                  <a:pt x="180" y="267"/>
                  <a:pt x="195" y="282"/>
                </a:cubicBezTo>
                <a:cubicBezTo>
                  <a:pt x="203" y="290"/>
                  <a:pt x="196" y="335"/>
                  <a:pt x="207" y="336"/>
                </a:cubicBezTo>
                <a:cubicBezTo>
                  <a:pt x="228" y="351"/>
                  <a:pt x="193" y="351"/>
                  <a:pt x="208" y="368"/>
                </a:cubicBezTo>
                <a:cubicBezTo>
                  <a:pt x="213" y="374"/>
                  <a:pt x="224" y="384"/>
                  <a:pt x="224" y="384"/>
                </a:cubicBezTo>
                <a:cubicBezTo>
                  <a:pt x="227" y="395"/>
                  <a:pt x="251" y="424"/>
                  <a:pt x="240" y="435"/>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2" name="Freeform 2090"/>
          <p:cNvSpPr>
            <a:spLocks/>
          </p:cNvSpPr>
          <p:nvPr/>
        </p:nvSpPr>
        <p:spPr bwMode="auto">
          <a:xfrm>
            <a:off x="6990954" y="4306888"/>
            <a:ext cx="304403" cy="347662"/>
          </a:xfrm>
          <a:custGeom>
            <a:avLst/>
            <a:gdLst>
              <a:gd name="T0" fmla="*/ 0 w 247"/>
              <a:gd name="T1" fmla="*/ 0 h 353"/>
              <a:gd name="T2" fmla="*/ 2147483647 w 247"/>
              <a:gd name="T3" fmla="*/ 2147483647 h 353"/>
              <a:gd name="T4" fmla="*/ 2147483647 w 247"/>
              <a:gd name="T5" fmla="*/ 2147483647 h 353"/>
              <a:gd name="T6" fmla="*/ 2147483647 w 247"/>
              <a:gd name="T7" fmla="*/ 2147483647 h 353"/>
              <a:gd name="T8" fmla="*/ 2147483647 w 247"/>
              <a:gd name="T9" fmla="*/ 2147483647 h 353"/>
              <a:gd name="T10" fmla="*/ 2147483647 w 247"/>
              <a:gd name="T11" fmla="*/ 2147483647 h 353"/>
              <a:gd name="T12" fmla="*/ 2147483647 w 247"/>
              <a:gd name="T13" fmla="*/ 2147483647 h 353"/>
              <a:gd name="T14" fmla="*/ 2147483647 w 247"/>
              <a:gd name="T15" fmla="*/ 2147483647 h 353"/>
              <a:gd name="T16" fmla="*/ 2147483647 w 247"/>
              <a:gd name="T17" fmla="*/ 2147483647 h 353"/>
              <a:gd name="T18" fmla="*/ 2147483647 w 247"/>
              <a:gd name="T19" fmla="*/ 2147483647 h 353"/>
              <a:gd name="T20" fmla="*/ 2147483647 w 247"/>
              <a:gd name="T21" fmla="*/ 2147483647 h 353"/>
              <a:gd name="T22" fmla="*/ 2147483647 w 247"/>
              <a:gd name="T23" fmla="*/ 2147483647 h 353"/>
              <a:gd name="T24" fmla="*/ 2147483647 w 247"/>
              <a:gd name="T25" fmla="*/ 2147483647 h 353"/>
              <a:gd name="T26" fmla="*/ 2147483647 w 247"/>
              <a:gd name="T27" fmla="*/ 2147483647 h 353"/>
              <a:gd name="T28" fmla="*/ 2147483647 w 247"/>
              <a:gd name="T29" fmla="*/ 2147483647 h 353"/>
              <a:gd name="T30" fmla="*/ 2147483647 w 247"/>
              <a:gd name="T31" fmla="*/ 2147483647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353"/>
              <a:gd name="T50" fmla="*/ 247 w 247"/>
              <a:gd name="T51" fmla="*/ 353 h 3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353">
                <a:moveTo>
                  <a:pt x="0" y="0"/>
                </a:moveTo>
                <a:cubicBezTo>
                  <a:pt x="0" y="3"/>
                  <a:pt x="3" y="6"/>
                  <a:pt x="7" y="13"/>
                </a:cubicBezTo>
                <a:cubicBezTo>
                  <a:pt x="10" y="19"/>
                  <a:pt x="15" y="24"/>
                  <a:pt x="18" y="34"/>
                </a:cubicBezTo>
                <a:cubicBezTo>
                  <a:pt x="25" y="51"/>
                  <a:pt x="19" y="58"/>
                  <a:pt x="24" y="76"/>
                </a:cubicBezTo>
                <a:cubicBezTo>
                  <a:pt x="26" y="85"/>
                  <a:pt x="25" y="94"/>
                  <a:pt x="25" y="94"/>
                </a:cubicBezTo>
                <a:cubicBezTo>
                  <a:pt x="23" y="126"/>
                  <a:pt x="25" y="97"/>
                  <a:pt x="30" y="126"/>
                </a:cubicBezTo>
                <a:cubicBezTo>
                  <a:pt x="28" y="167"/>
                  <a:pt x="65" y="184"/>
                  <a:pt x="53" y="181"/>
                </a:cubicBezTo>
                <a:cubicBezTo>
                  <a:pt x="39" y="172"/>
                  <a:pt x="81" y="180"/>
                  <a:pt x="87" y="187"/>
                </a:cubicBezTo>
                <a:cubicBezTo>
                  <a:pt x="100" y="198"/>
                  <a:pt x="106" y="181"/>
                  <a:pt x="106" y="199"/>
                </a:cubicBezTo>
                <a:cubicBezTo>
                  <a:pt x="103" y="211"/>
                  <a:pt x="117" y="207"/>
                  <a:pt x="120" y="214"/>
                </a:cubicBezTo>
                <a:cubicBezTo>
                  <a:pt x="123" y="221"/>
                  <a:pt x="119" y="235"/>
                  <a:pt x="123" y="240"/>
                </a:cubicBezTo>
                <a:cubicBezTo>
                  <a:pt x="126" y="245"/>
                  <a:pt x="129" y="242"/>
                  <a:pt x="142" y="244"/>
                </a:cubicBezTo>
                <a:cubicBezTo>
                  <a:pt x="155" y="246"/>
                  <a:pt x="183" y="250"/>
                  <a:pt x="198" y="251"/>
                </a:cubicBezTo>
                <a:cubicBezTo>
                  <a:pt x="213" y="252"/>
                  <a:pt x="225" y="243"/>
                  <a:pt x="233" y="251"/>
                </a:cubicBezTo>
                <a:cubicBezTo>
                  <a:pt x="240" y="259"/>
                  <a:pt x="243" y="284"/>
                  <a:pt x="245" y="301"/>
                </a:cubicBezTo>
                <a:cubicBezTo>
                  <a:pt x="247" y="318"/>
                  <a:pt x="245" y="342"/>
                  <a:pt x="245" y="35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3" name="Freeform 2091"/>
          <p:cNvSpPr>
            <a:spLocks/>
          </p:cNvSpPr>
          <p:nvPr/>
        </p:nvSpPr>
        <p:spPr bwMode="auto">
          <a:xfrm>
            <a:off x="5694231" y="5387975"/>
            <a:ext cx="318161" cy="82550"/>
          </a:xfrm>
          <a:custGeom>
            <a:avLst/>
            <a:gdLst>
              <a:gd name="T0" fmla="*/ 2147483647 w 258"/>
              <a:gd name="T1" fmla="*/ 2147483647 h 84"/>
              <a:gd name="T2" fmla="*/ 0 w 258"/>
              <a:gd name="T3" fmla="*/ 2147483647 h 84"/>
              <a:gd name="T4" fmla="*/ 2147483647 w 258"/>
              <a:gd name="T5" fmla="*/ 2147483647 h 84"/>
              <a:gd name="T6" fmla="*/ 2147483647 w 258"/>
              <a:gd name="T7" fmla="*/ 2147483647 h 84"/>
              <a:gd name="T8" fmla="*/ 2147483647 w 258"/>
              <a:gd name="T9" fmla="*/ 2147483647 h 84"/>
              <a:gd name="T10" fmla="*/ 2147483647 w 258"/>
              <a:gd name="T11" fmla="*/ 2147483647 h 84"/>
              <a:gd name="T12" fmla="*/ 2147483647 w 258"/>
              <a:gd name="T13" fmla="*/ 2147483647 h 84"/>
              <a:gd name="T14" fmla="*/ 2147483647 w 258"/>
              <a:gd name="T15" fmla="*/ 2147483647 h 84"/>
              <a:gd name="T16" fmla="*/ 0 60000 65536"/>
              <a:gd name="T17" fmla="*/ 0 60000 65536"/>
              <a:gd name="T18" fmla="*/ 0 60000 65536"/>
              <a:gd name="T19" fmla="*/ 0 60000 65536"/>
              <a:gd name="T20" fmla="*/ 0 60000 65536"/>
              <a:gd name="T21" fmla="*/ 0 60000 65536"/>
              <a:gd name="T22" fmla="*/ 0 60000 65536"/>
              <a:gd name="T23" fmla="*/ 0 60000 65536"/>
              <a:gd name="T24" fmla="*/ 0 w 258"/>
              <a:gd name="T25" fmla="*/ 0 h 84"/>
              <a:gd name="T26" fmla="*/ 258 w 258"/>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8" h="84">
                <a:moveTo>
                  <a:pt x="9" y="71"/>
                </a:moveTo>
                <a:cubicBezTo>
                  <a:pt x="7" y="54"/>
                  <a:pt x="5" y="37"/>
                  <a:pt x="0" y="20"/>
                </a:cubicBezTo>
                <a:cubicBezTo>
                  <a:pt x="13" y="0"/>
                  <a:pt x="37" y="10"/>
                  <a:pt x="57" y="17"/>
                </a:cubicBezTo>
                <a:cubicBezTo>
                  <a:pt x="68" y="27"/>
                  <a:pt x="75" y="39"/>
                  <a:pt x="89" y="46"/>
                </a:cubicBezTo>
                <a:cubicBezTo>
                  <a:pt x="98" y="51"/>
                  <a:pt x="118" y="55"/>
                  <a:pt x="118" y="55"/>
                </a:cubicBezTo>
                <a:cubicBezTo>
                  <a:pt x="124" y="62"/>
                  <a:pt x="144" y="68"/>
                  <a:pt x="144" y="68"/>
                </a:cubicBezTo>
                <a:cubicBezTo>
                  <a:pt x="158" y="84"/>
                  <a:pt x="182" y="77"/>
                  <a:pt x="201" y="75"/>
                </a:cubicBezTo>
                <a:cubicBezTo>
                  <a:pt x="210" y="71"/>
                  <a:pt x="246" y="54"/>
                  <a:pt x="258" y="49"/>
                </a:cubicBezTo>
              </a:path>
            </a:pathLst>
          </a:custGeom>
          <a:noFill/>
          <a:ln w="2857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4" name="Freeform 2092"/>
          <p:cNvSpPr>
            <a:spLocks/>
          </p:cNvSpPr>
          <p:nvPr/>
        </p:nvSpPr>
        <p:spPr bwMode="auto">
          <a:xfrm>
            <a:off x="5768182" y="5321300"/>
            <a:ext cx="245931" cy="146050"/>
          </a:xfrm>
          <a:custGeom>
            <a:avLst/>
            <a:gdLst>
              <a:gd name="T0" fmla="*/ 2147483647 w 200"/>
              <a:gd name="T1" fmla="*/ 2147483647 h 149"/>
              <a:gd name="T2" fmla="*/ 2147483647 w 200"/>
              <a:gd name="T3" fmla="*/ 2147483647 h 149"/>
              <a:gd name="T4" fmla="*/ 2147483647 w 200"/>
              <a:gd name="T5" fmla="*/ 2147483647 h 149"/>
              <a:gd name="T6" fmla="*/ 2147483647 w 200"/>
              <a:gd name="T7" fmla="*/ 2147483647 h 149"/>
              <a:gd name="T8" fmla="*/ 2147483647 w 200"/>
              <a:gd name="T9" fmla="*/ 2147483647 h 149"/>
              <a:gd name="T10" fmla="*/ 2147483647 w 200"/>
              <a:gd name="T11" fmla="*/ 2147483647 h 149"/>
              <a:gd name="T12" fmla="*/ 2147483647 w 200"/>
              <a:gd name="T13" fmla="*/ 2147483647 h 149"/>
              <a:gd name="T14" fmla="*/ 2147483647 w 200"/>
              <a:gd name="T15" fmla="*/ 2147483647 h 149"/>
              <a:gd name="T16" fmla="*/ 2147483647 w 200"/>
              <a:gd name="T17" fmla="*/ 2147483647 h 149"/>
              <a:gd name="T18" fmla="*/ 2147483647 w 200"/>
              <a:gd name="T19" fmla="*/ 2147483647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0"/>
              <a:gd name="T31" fmla="*/ 0 h 149"/>
              <a:gd name="T32" fmla="*/ 200 w 200"/>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0" h="149">
                <a:moveTo>
                  <a:pt x="25" y="15"/>
                </a:moveTo>
                <a:cubicBezTo>
                  <a:pt x="1" y="0"/>
                  <a:pt x="27" y="41"/>
                  <a:pt x="23" y="54"/>
                </a:cubicBezTo>
                <a:cubicBezTo>
                  <a:pt x="19" y="67"/>
                  <a:pt x="0" y="80"/>
                  <a:pt x="1" y="90"/>
                </a:cubicBezTo>
                <a:cubicBezTo>
                  <a:pt x="17" y="91"/>
                  <a:pt x="15" y="107"/>
                  <a:pt x="28" y="117"/>
                </a:cubicBezTo>
                <a:cubicBezTo>
                  <a:pt x="35" y="123"/>
                  <a:pt x="57" y="127"/>
                  <a:pt x="64" y="133"/>
                </a:cubicBezTo>
                <a:cubicBezTo>
                  <a:pt x="69" y="137"/>
                  <a:pt x="85" y="140"/>
                  <a:pt x="91" y="143"/>
                </a:cubicBezTo>
                <a:cubicBezTo>
                  <a:pt x="105" y="149"/>
                  <a:pt x="111" y="140"/>
                  <a:pt x="126" y="145"/>
                </a:cubicBezTo>
                <a:cubicBezTo>
                  <a:pt x="129" y="146"/>
                  <a:pt x="155" y="135"/>
                  <a:pt x="155" y="135"/>
                </a:cubicBezTo>
                <a:cubicBezTo>
                  <a:pt x="169" y="134"/>
                  <a:pt x="173" y="125"/>
                  <a:pt x="187" y="123"/>
                </a:cubicBezTo>
                <a:cubicBezTo>
                  <a:pt x="191" y="123"/>
                  <a:pt x="200" y="120"/>
                  <a:pt x="200" y="120"/>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5" name="Freeform 2093"/>
          <p:cNvSpPr>
            <a:spLocks/>
          </p:cNvSpPr>
          <p:nvPr/>
        </p:nvSpPr>
        <p:spPr bwMode="auto">
          <a:xfrm>
            <a:off x="5969398" y="1390651"/>
            <a:ext cx="1162579" cy="906463"/>
          </a:xfrm>
          <a:custGeom>
            <a:avLst/>
            <a:gdLst>
              <a:gd name="T0" fmla="*/ 0 w 947"/>
              <a:gd name="T1" fmla="*/ 0 h 920"/>
              <a:gd name="T2" fmla="*/ 2147483647 w 947"/>
              <a:gd name="T3" fmla="*/ 2147483647 h 920"/>
              <a:gd name="T4" fmla="*/ 2147483647 w 947"/>
              <a:gd name="T5" fmla="*/ 2147483647 h 920"/>
              <a:gd name="T6" fmla="*/ 2147483647 w 947"/>
              <a:gd name="T7" fmla="*/ 2147483647 h 920"/>
              <a:gd name="T8" fmla="*/ 2147483647 w 947"/>
              <a:gd name="T9" fmla="*/ 2147483647 h 920"/>
              <a:gd name="T10" fmla="*/ 2147483647 w 947"/>
              <a:gd name="T11" fmla="*/ 2147483647 h 920"/>
              <a:gd name="T12" fmla="*/ 2147483647 w 947"/>
              <a:gd name="T13" fmla="*/ 2147483647 h 920"/>
              <a:gd name="T14" fmla="*/ 2147483647 w 947"/>
              <a:gd name="T15" fmla="*/ 2147483647 h 920"/>
              <a:gd name="T16" fmla="*/ 2147483647 w 947"/>
              <a:gd name="T17" fmla="*/ 2147483647 h 920"/>
              <a:gd name="T18" fmla="*/ 2147483647 w 947"/>
              <a:gd name="T19" fmla="*/ 2147483647 h 920"/>
              <a:gd name="T20" fmla="*/ 2147483647 w 947"/>
              <a:gd name="T21" fmla="*/ 2147483647 h 920"/>
              <a:gd name="T22" fmla="*/ 2147483647 w 947"/>
              <a:gd name="T23" fmla="*/ 2147483647 h 920"/>
              <a:gd name="T24" fmla="*/ 2147483647 w 947"/>
              <a:gd name="T25" fmla="*/ 2147483647 h 920"/>
              <a:gd name="T26" fmla="*/ 2147483647 w 947"/>
              <a:gd name="T27" fmla="*/ 2147483647 h 920"/>
              <a:gd name="T28" fmla="*/ 2147483647 w 947"/>
              <a:gd name="T29" fmla="*/ 2147483647 h 920"/>
              <a:gd name="T30" fmla="*/ 2147483647 w 947"/>
              <a:gd name="T31" fmla="*/ 2147483647 h 920"/>
              <a:gd name="T32" fmla="*/ 2147483647 w 947"/>
              <a:gd name="T33" fmla="*/ 2147483647 h 920"/>
              <a:gd name="T34" fmla="*/ 2147483647 w 947"/>
              <a:gd name="T35" fmla="*/ 2147483647 h 920"/>
              <a:gd name="T36" fmla="*/ 2147483647 w 947"/>
              <a:gd name="T37" fmla="*/ 2147483647 h 920"/>
              <a:gd name="T38" fmla="*/ 2147483647 w 947"/>
              <a:gd name="T39" fmla="*/ 2147483647 h 920"/>
              <a:gd name="T40" fmla="*/ 2147483647 w 947"/>
              <a:gd name="T41" fmla="*/ 2147483647 h 920"/>
              <a:gd name="T42" fmla="*/ 2147483647 w 947"/>
              <a:gd name="T43" fmla="*/ 2147483647 h 920"/>
              <a:gd name="T44" fmla="*/ 2147483647 w 947"/>
              <a:gd name="T45" fmla="*/ 2147483647 h 920"/>
              <a:gd name="T46" fmla="*/ 2147483647 w 947"/>
              <a:gd name="T47" fmla="*/ 2147483647 h 920"/>
              <a:gd name="T48" fmla="*/ 2147483647 w 947"/>
              <a:gd name="T49" fmla="*/ 2147483647 h 920"/>
              <a:gd name="T50" fmla="*/ 2147483647 w 947"/>
              <a:gd name="T51" fmla="*/ 2147483647 h 920"/>
              <a:gd name="T52" fmla="*/ 2147483647 w 947"/>
              <a:gd name="T53" fmla="*/ 2147483647 h 920"/>
              <a:gd name="T54" fmla="*/ 2147483647 w 947"/>
              <a:gd name="T55" fmla="*/ 2147483647 h 920"/>
              <a:gd name="T56" fmla="*/ 2147483647 w 947"/>
              <a:gd name="T57" fmla="*/ 2147483647 h 920"/>
              <a:gd name="T58" fmla="*/ 2147483647 w 947"/>
              <a:gd name="T59" fmla="*/ 2147483647 h 920"/>
              <a:gd name="T60" fmla="*/ 2147483647 w 947"/>
              <a:gd name="T61" fmla="*/ 2147483647 h 92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7"/>
              <a:gd name="T94" fmla="*/ 0 h 920"/>
              <a:gd name="T95" fmla="*/ 947 w 947"/>
              <a:gd name="T96" fmla="*/ 920 h 92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7" h="920">
                <a:moveTo>
                  <a:pt x="0" y="0"/>
                </a:moveTo>
                <a:cubicBezTo>
                  <a:pt x="19" y="3"/>
                  <a:pt x="22" y="5"/>
                  <a:pt x="35" y="16"/>
                </a:cubicBezTo>
                <a:cubicBezTo>
                  <a:pt x="40" y="32"/>
                  <a:pt x="46" y="48"/>
                  <a:pt x="51" y="64"/>
                </a:cubicBezTo>
                <a:cubicBezTo>
                  <a:pt x="54" y="86"/>
                  <a:pt x="54" y="99"/>
                  <a:pt x="73" y="112"/>
                </a:cubicBezTo>
                <a:cubicBezTo>
                  <a:pt x="77" y="126"/>
                  <a:pt x="111" y="152"/>
                  <a:pt x="124" y="167"/>
                </a:cubicBezTo>
                <a:cubicBezTo>
                  <a:pt x="126" y="204"/>
                  <a:pt x="117" y="256"/>
                  <a:pt x="160" y="269"/>
                </a:cubicBezTo>
                <a:cubicBezTo>
                  <a:pt x="164" y="275"/>
                  <a:pt x="168" y="282"/>
                  <a:pt x="172" y="288"/>
                </a:cubicBezTo>
                <a:cubicBezTo>
                  <a:pt x="174" y="291"/>
                  <a:pt x="179" y="298"/>
                  <a:pt x="179" y="298"/>
                </a:cubicBezTo>
                <a:cubicBezTo>
                  <a:pt x="183" y="309"/>
                  <a:pt x="188" y="317"/>
                  <a:pt x="195" y="327"/>
                </a:cubicBezTo>
                <a:cubicBezTo>
                  <a:pt x="201" y="344"/>
                  <a:pt x="211" y="344"/>
                  <a:pt x="224" y="355"/>
                </a:cubicBezTo>
                <a:cubicBezTo>
                  <a:pt x="230" y="376"/>
                  <a:pt x="247" y="391"/>
                  <a:pt x="265" y="403"/>
                </a:cubicBezTo>
                <a:cubicBezTo>
                  <a:pt x="273" y="429"/>
                  <a:pt x="291" y="444"/>
                  <a:pt x="307" y="464"/>
                </a:cubicBezTo>
                <a:cubicBezTo>
                  <a:pt x="333" y="497"/>
                  <a:pt x="334" y="516"/>
                  <a:pt x="380" y="528"/>
                </a:cubicBezTo>
                <a:cubicBezTo>
                  <a:pt x="391" y="539"/>
                  <a:pt x="399" y="538"/>
                  <a:pt x="416" y="541"/>
                </a:cubicBezTo>
                <a:cubicBezTo>
                  <a:pt x="446" y="550"/>
                  <a:pt x="475" y="563"/>
                  <a:pt x="505" y="570"/>
                </a:cubicBezTo>
                <a:cubicBezTo>
                  <a:pt x="526" y="583"/>
                  <a:pt x="538" y="602"/>
                  <a:pt x="563" y="608"/>
                </a:cubicBezTo>
                <a:cubicBezTo>
                  <a:pt x="573" y="619"/>
                  <a:pt x="576" y="634"/>
                  <a:pt x="582" y="647"/>
                </a:cubicBezTo>
                <a:cubicBezTo>
                  <a:pt x="591" y="666"/>
                  <a:pt x="611" y="678"/>
                  <a:pt x="627" y="691"/>
                </a:cubicBezTo>
                <a:cubicBezTo>
                  <a:pt x="631" y="703"/>
                  <a:pt x="640" y="708"/>
                  <a:pt x="643" y="720"/>
                </a:cubicBezTo>
                <a:cubicBezTo>
                  <a:pt x="644" y="724"/>
                  <a:pt x="642" y="730"/>
                  <a:pt x="646" y="733"/>
                </a:cubicBezTo>
                <a:cubicBezTo>
                  <a:pt x="681" y="760"/>
                  <a:pt x="678" y="746"/>
                  <a:pt x="707" y="775"/>
                </a:cubicBezTo>
                <a:cubicBezTo>
                  <a:pt x="717" y="785"/>
                  <a:pt x="734" y="777"/>
                  <a:pt x="748" y="778"/>
                </a:cubicBezTo>
                <a:cubicBezTo>
                  <a:pt x="771" y="785"/>
                  <a:pt x="763" y="798"/>
                  <a:pt x="777" y="807"/>
                </a:cubicBezTo>
                <a:cubicBezTo>
                  <a:pt x="783" y="811"/>
                  <a:pt x="812" y="813"/>
                  <a:pt x="812" y="813"/>
                </a:cubicBezTo>
                <a:cubicBezTo>
                  <a:pt x="822" y="815"/>
                  <a:pt x="830" y="792"/>
                  <a:pt x="838" y="795"/>
                </a:cubicBezTo>
                <a:cubicBezTo>
                  <a:pt x="846" y="798"/>
                  <a:pt x="858" y="817"/>
                  <a:pt x="860" y="829"/>
                </a:cubicBezTo>
                <a:cubicBezTo>
                  <a:pt x="867" y="846"/>
                  <a:pt x="857" y="853"/>
                  <a:pt x="848" y="867"/>
                </a:cubicBezTo>
                <a:cubicBezTo>
                  <a:pt x="861" y="873"/>
                  <a:pt x="853" y="870"/>
                  <a:pt x="867" y="874"/>
                </a:cubicBezTo>
                <a:cubicBezTo>
                  <a:pt x="873" y="876"/>
                  <a:pt x="886" y="880"/>
                  <a:pt x="886" y="880"/>
                </a:cubicBezTo>
                <a:cubicBezTo>
                  <a:pt x="892" y="901"/>
                  <a:pt x="911" y="899"/>
                  <a:pt x="928" y="909"/>
                </a:cubicBezTo>
                <a:cubicBezTo>
                  <a:pt x="935" y="920"/>
                  <a:pt x="943" y="909"/>
                  <a:pt x="947" y="909"/>
                </a:cubicBezTo>
              </a:path>
            </a:pathLst>
          </a:custGeom>
          <a:noFill/>
          <a:ln w="2857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6" name="Freeform 2094"/>
          <p:cNvSpPr>
            <a:spLocks/>
          </p:cNvSpPr>
          <p:nvPr/>
        </p:nvSpPr>
        <p:spPr bwMode="auto">
          <a:xfrm>
            <a:off x="6096662" y="1905000"/>
            <a:ext cx="928688" cy="349250"/>
          </a:xfrm>
          <a:custGeom>
            <a:avLst/>
            <a:gdLst>
              <a:gd name="T0" fmla="*/ 0 w 755"/>
              <a:gd name="T1" fmla="*/ 0 h 354"/>
              <a:gd name="T2" fmla="*/ 2147483647 w 755"/>
              <a:gd name="T3" fmla="*/ 2147483647 h 354"/>
              <a:gd name="T4" fmla="*/ 2147483647 w 755"/>
              <a:gd name="T5" fmla="*/ 2147483647 h 354"/>
              <a:gd name="T6" fmla="*/ 2147483647 w 755"/>
              <a:gd name="T7" fmla="*/ 2147483647 h 354"/>
              <a:gd name="T8" fmla="*/ 2147483647 w 755"/>
              <a:gd name="T9" fmla="*/ 2147483647 h 354"/>
              <a:gd name="T10" fmla="*/ 2147483647 w 755"/>
              <a:gd name="T11" fmla="*/ 2147483647 h 354"/>
              <a:gd name="T12" fmla="*/ 2147483647 w 755"/>
              <a:gd name="T13" fmla="*/ 2147483647 h 354"/>
              <a:gd name="T14" fmla="*/ 2147483647 w 755"/>
              <a:gd name="T15" fmla="*/ 2147483647 h 354"/>
              <a:gd name="T16" fmla="*/ 2147483647 w 755"/>
              <a:gd name="T17" fmla="*/ 2147483647 h 354"/>
              <a:gd name="T18" fmla="*/ 2147483647 w 755"/>
              <a:gd name="T19" fmla="*/ 2147483647 h 354"/>
              <a:gd name="T20" fmla="*/ 2147483647 w 755"/>
              <a:gd name="T21" fmla="*/ 2147483647 h 354"/>
              <a:gd name="T22" fmla="*/ 2147483647 w 755"/>
              <a:gd name="T23" fmla="*/ 2147483647 h 354"/>
              <a:gd name="T24" fmla="*/ 2147483647 w 755"/>
              <a:gd name="T25" fmla="*/ 2147483647 h 354"/>
              <a:gd name="T26" fmla="*/ 2147483647 w 755"/>
              <a:gd name="T27" fmla="*/ 2147483647 h 354"/>
              <a:gd name="T28" fmla="*/ 2147483647 w 755"/>
              <a:gd name="T29" fmla="*/ 2147483647 h 354"/>
              <a:gd name="T30" fmla="*/ 2147483647 w 755"/>
              <a:gd name="T31" fmla="*/ 2147483647 h 354"/>
              <a:gd name="T32" fmla="*/ 2147483647 w 755"/>
              <a:gd name="T33" fmla="*/ 2147483647 h 354"/>
              <a:gd name="T34" fmla="*/ 2147483647 w 755"/>
              <a:gd name="T35" fmla="*/ 2147483647 h 354"/>
              <a:gd name="T36" fmla="*/ 2147483647 w 755"/>
              <a:gd name="T37" fmla="*/ 2147483647 h 354"/>
              <a:gd name="T38" fmla="*/ 2147483647 w 755"/>
              <a:gd name="T39" fmla="*/ 2147483647 h 354"/>
              <a:gd name="T40" fmla="*/ 2147483647 w 755"/>
              <a:gd name="T41" fmla="*/ 2147483647 h 354"/>
              <a:gd name="T42" fmla="*/ 2147483647 w 755"/>
              <a:gd name="T43" fmla="*/ 2147483647 h 354"/>
              <a:gd name="T44" fmla="*/ 2147483647 w 755"/>
              <a:gd name="T45" fmla="*/ 2147483647 h 354"/>
              <a:gd name="T46" fmla="*/ 2147483647 w 755"/>
              <a:gd name="T47" fmla="*/ 2147483647 h 354"/>
              <a:gd name="T48" fmla="*/ 2147483647 w 755"/>
              <a:gd name="T49" fmla="*/ 2147483647 h 354"/>
              <a:gd name="T50" fmla="*/ 2147483647 w 755"/>
              <a:gd name="T51" fmla="*/ 2147483647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5"/>
              <a:gd name="T79" fmla="*/ 0 h 354"/>
              <a:gd name="T80" fmla="*/ 755 w 755"/>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5" h="354">
                <a:moveTo>
                  <a:pt x="0" y="0"/>
                </a:moveTo>
                <a:cubicBezTo>
                  <a:pt x="5" y="1"/>
                  <a:pt x="25" y="2"/>
                  <a:pt x="32" y="7"/>
                </a:cubicBezTo>
                <a:cubicBezTo>
                  <a:pt x="38" y="12"/>
                  <a:pt x="41" y="21"/>
                  <a:pt x="48" y="23"/>
                </a:cubicBezTo>
                <a:cubicBezTo>
                  <a:pt x="76" y="30"/>
                  <a:pt x="56" y="26"/>
                  <a:pt x="108" y="29"/>
                </a:cubicBezTo>
                <a:cubicBezTo>
                  <a:pt x="133" y="37"/>
                  <a:pt x="161" y="28"/>
                  <a:pt x="185" y="39"/>
                </a:cubicBezTo>
                <a:cubicBezTo>
                  <a:pt x="182" y="52"/>
                  <a:pt x="179" y="55"/>
                  <a:pt x="169" y="64"/>
                </a:cubicBezTo>
                <a:cubicBezTo>
                  <a:pt x="165" y="78"/>
                  <a:pt x="167" y="91"/>
                  <a:pt x="182" y="96"/>
                </a:cubicBezTo>
                <a:cubicBezTo>
                  <a:pt x="223" y="84"/>
                  <a:pt x="191" y="121"/>
                  <a:pt x="208" y="128"/>
                </a:cubicBezTo>
                <a:cubicBezTo>
                  <a:pt x="225" y="135"/>
                  <a:pt x="244" y="130"/>
                  <a:pt x="262" y="131"/>
                </a:cubicBezTo>
                <a:cubicBezTo>
                  <a:pt x="287" y="139"/>
                  <a:pt x="279" y="154"/>
                  <a:pt x="296" y="149"/>
                </a:cubicBezTo>
                <a:cubicBezTo>
                  <a:pt x="315" y="155"/>
                  <a:pt x="285" y="188"/>
                  <a:pt x="304" y="194"/>
                </a:cubicBezTo>
                <a:cubicBezTo>
                  <a:pt x="309" y="211"/>
                  <a:pt x="333" y="205"/>
                  <a:pt x="344" y="218"/>
                </a:cubicBezTo>
                <a:cubicBezTo>
                  <a:pt x="345" y="221"/>
                  <a:pt x="359" y="221"/>
                  <a:pt x="361" y="224"/>
                </a:cubicBezTo>
                <a:cubicBezTo>
                  <a:pt x="363" y="227"/>
                  <a:pt x="373" y="223"/>
                  <a:pt x="374" y="226"/>
                </a:cubicBezTo>
                <a:cubicBezTo>
                  <a:pt x="376" y="232"/>
                  <a:pt x="387" y="215"/>
                  <a:pt x="390" y="221"/>
                </a:cubicBezTo>
                <a:cubicBezTo>
                  <a:pt x="394" y="229"/>
                  <a:pt x="415" y="232"/>
                  <a:pt x="422" y="234"/>
                </a:cubicBezTo>
                <a:cubicBezTo>
                  <a:pt x="431" y="247"/>
                  <a:pt x="443" y="260"/>
                  <a:pt x="448" y="275"/>
                </a:cubicBezTo>
                <a:cubicBezTo>
                  <a:pt x="450" y="283"/>
                  <a:pt x="447" y="294"/>
                  <a:pt x="454" y="298"/>
                </a:cubicBezTo>
                <a:cubicBezTo>
                  <a:pt x="460" y="302"/>
                  <a:pt x="481" y="304"/>
                  <a:pt x="489" y="307"/>
                </a:cubicBezTo>
                <a:cubicBezTo>
                  <a:pt x="498" y="316"/>
                  <a:pt x="513" y="303"/>
                  <a:pt x="526" y="306"/>
                </a:cubicBezTo>
                <a:cubicBezTo>
                  <a:pt x="543" y="326"/>
                  <a:pt x="523" y="327"/>
                  <a:pt x="547" y="335"/>
                </a:cubicBezTo>
                <a:cubicBezTo>
                  <a:pt x="595" y="326"/>
                  <a:pt x="584" y="326"/>
                  <a:pt x="612" y="312"/>
                </a:cubicBezTo>
                <a:cubicBezTo>
                  <a:pt x="634" y="301"/>
                  <a:pt x="656" y="329"/>
                  <a:pt x="678" y="328"/>
                </a:cubicBezTo>
                <a:cubicBezTo>
                  <a:pt x="704" y="320"/>
                  <a:pt x="691" y="354"/>
                  <a:pt x="708" y="348"/>
                </a:cubicBezTo>
                <a:cubicBezTo>
                  <a:pt x="717" y="348"/>
                  <a:pt x="716" y="316"/>
                  <a:pt x="724" y="311"/>
                </a:cubicBezTo>
                <a:cubicBezTo>
                  <a:pt x="732" y="306"/>
                  <a:pt x="749" y="318"/>
                  <a:pt x="755" y="320"/>
                </a:cubicBezTo>
              </a:path>
            </a:pathLst>
          </a:custGeom>
          <a:noFill/>
          <a:ln w="2857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7" name="Freeform 2095"/>
          <p:cNvSpPr>
            <a:spLocks/>
          </p:cNvSpPr>
          <p:nvPr/>
        </p:nvSpPr>
        <p:spPr bwMode="auto">
          <a:xfrm>
            <a:off x="5233327" y="1892301"/>
            <a:ext cx="830659" cy="168275"/>
          </a:xfrm>
          <a:custGeom>
            <a:avLst/>
            <a:gdLst>
              <a:gd name="T0" fmla="*/ 0 w 676"/>
              <a:gd name="T1" fmla="*/ 2147483647 h 171"/>
              <a:gd name="T2" fmla="*/ 2147483647 w 676"/>
              <a:gd name="T3" fmla="*/ 2147483647 h 171"/>
              <a:gd name="T4" fmla="*/ 2147483647 w 676"/>
              <a:gd name="T5" fmla="*/ 2147483647 h 171"/>
              <a:gd name="T6" fmla="*/ 2147483647 w 676"/>
              <a:gd name="T7" fmla="*/ 2147483647 h 171"/>
              <a:gd name="T8" fmla="*/ 2147483647 w 676"/>
              <a:gd name="T9" fmla="*/ 2147483647 h 171"/>
              <a:gd name="T10" fmla="*/ 2147483647 w 676"/>
              <a:gd name="T11" fmla="*/ 2147483647 h 171"/>
              <a:gd name="T12" fmla="*/ 2147483647 w 676"/>
              <a:gd name="T13" fmla="*/ 2147483647 h 171"/>
              <a:gd name="T14" fmla="*/ 2147483647 w 676"/>
              <a:gd name="T15" fmla="*/ 2147483647 h 171"/>
              <a:gd name="T16" fmla="*/ 2147483647 w 676"/>
              <a:gd name="T17" fmla="*/ 2147483647 h 171"/>
              <a:gd name="T18" fmla="*/ 2147483647 w 676"/>
              <a:gd name="T19" fmla="*/ 2147483647 h 171"/>
              <a:gd name="T20" fmla="*/ 2147483647 w 676"/>
              <a:gd name="T21" fmla="*/ 2147483647 h 171"/>
              <a:gd name="T22" fmla="*/ 2147483647 w 676"/>
              <a:gd name="T23" fmla="*/ 2147483647 h 171"/>
              <a:gd name="T24" fmla="*/ 2147483647 w 676"/>
              <a:gd name="T25" fmla="*/ 2147483647 h 171"/>
              <a:gd name="T26" fmla="*/ 2147483647 w 676"/>
              <a:gd name="T27" fmla="*/ 2147483647 h 171"/>
              <a:gd name="T28" fmla="*/ 2147483647 w 676"/>
              <a:gd name="T29" fmla="*/ 0 h 1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76"/>
              <a:gd name="T46" fmla="*/ 0 h 171"/>
              <a:gd name="T47" fmla="*/ 676 w 676"/>
              <a:gd name="T48" fmla="*/ 171 h 1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76" h="171">
                <a:moveTo>
                  <a:pt x="0" y="162"/>
                </a:moveTo>
                <a:cubicBezTo>
                  <a:pt x="12" y="155"/>
                  <a:pt x="16" y="171"/>
                  <a:pt x="29" y="167"/>
                </a:cubicBezTo>
                <a:cubicBezTo>
                  <a:pt x="38" y="160"/>
                  <a:pt x="53" y="154"/>
                  <a:pt x="59" y="146"/>
                </a:cubicBezTo>
                <a:cubicBezTo>
                  <a:pt x="64" y="140"/>
                  <a:pt x="75" y="130"/>
                  <a:pt x="75" y="130"/>
                </a:cubicBezTo>
                <a:cubicBezTo>
                  <a:pt x="79" y="115"/>
                  <a:pt x="101" y="83"/>
                  <a:pt x="116" y="78"/>
                </a:cubicBezTo>
                <a:cubicBezTo>
                  <a:pt x="161" y="81"/>
                  <a:pt x="193" y="104"/>
                  <a:pt x="238" y="101"/>
                </a:cubicBezTo>
                <a:cubicBezTo>
                  <a:pt x="252" y="97"/>
                  <a:pt x="255" y="84"/>
                  <a:pt x="267" y="78"/>
                </a:cubicBezTo>
                <a:cubicBezTo>
                  <a:pt x="282" y="70"/>
                  <a:pt x="295" y="86"/>
                  <a:pt x="312" y="85"/>
                </a:cubicBezTo>
                <a:cubicBezTo>
                  <a:pt x="325" y="74"/>
                  <a:pt x="314" y="57"/>
                  <a:pt x="328" y="46"/>
                </a:cubicBezTo>
                <a:cubicBezTo>
                  <a:pt x="333" y="42"/>
                  <a:pt x="341" y="42"/>
                  <a:pt x="347" y="40"/>
                </a:cubicBezTo>
                <a:cubicBezTo>
                  <a:pt x="366" y="46"/>
                  <a:pt x="381" y="51"/>
                  <a:pt x="402" y="53"/>
                </a:cubicBezTo>
                <a:cubicBezTo>
                  <a:pt x="415" y="57"/>
                  <a:pt x="424" y="65"/>
                  <a:pt x="437" y="69"/>
                </a:cubicBezTo>
                <a:cubicBezTo>
                  <a:pt x="474" y="60"/>
                  <a:pt x="481" y="61"/>
                  <a:pt x="533" y="59"/>
                </a:cubicBezTo>
                <a:cubicBezTo>
                  <a:pt x="550" y="54"/>
                  <a:pt x="564" y="47"/>
                  <a:pt x="578" y="37"/>
                </a:cubicBezTo>
                <a:cubicBezTo>
                  <a:pt x="584" y="33"/>
                  <a:pt x="656" y="8"/>
                  <a:pt x="676" y="0"/>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8" name="Freeform 2096"/>
          <p:cNvSpPr>
            <a:spLocks/>
          </p:cNvSpPr>
          <p:nvPr/>
        </p:nvSpPr>
        <p:spPr bwMode="auto">
          <a:xfrm>
            <a:off x="5771621" y="2011364"/>
            <a:ext cx="386954" cy="212725"/>
          </a:xfrm>
          <a:custGeom>
            <a:avLst/>
            <a:gdLst>
              <a:gd name="T0" fmla="*/ 0 w 314"/>
              <a:gd name="T1" fmla="*/ 2147483647 h 217"/>
              <a:gd name="T2" fmla="*/ 2147483647 w 314"/>
              <a:gd name="T3" fmla="*/ 2147483647 h 217"/>
              <a:gd name="T4" fmla="*/ 2147483647 w 314"/>
              <a:gd name="T5" fmla="*/ 2147483647 h 217"/>
              <a:gd name="T6" fmla="*/ 2147483647 w 314"/>
              <a:gd name="T7" fmla="*/ 2147483647 h 217"/>
              <a:gd name="T8" fmla="*/ 2147483647 w 314"/>
              <a:gd name="T9" fmla="*/ 2147483647 h 217"/>
              <a:gd name="T10" fmla="*/ 2147483647 w 314"/>
              <a:gd name="T11" fmla="*/ 2147483647 h 217"/>
              <a:gd name="T12" fmla="*/ 2147483647 w 314"/>
              <a:gd name="T13" fmla="*/ 2147483647 h 217"/>
              <a:gd name="T14" fmla="*/ 2147483647 w 314"/>
              <a:gd name="T15" fmla="*/ 0 h 217"/>
              <a:gd name="T16" fmla="*/ 2147483647 w 314"/>
              <a:gd name="T17" fmla="*/ 2147483647 h 217"/>
              <a:gd name="T18" fmla="*/ 2147483647 w 314"/>
              <a:gd name="T19" fmla="*/ 2147483647 h 217"/>
              <a:gd name="T20" fmla="*/ 2147483647 w 314"/>
              <a:gd name="T21" fmla="*/ 2147483647 h 2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4"/>
              <a:gd name="T34" fmla="*/ 0 h 217"/>
              <a:gd name="T35" fmla="*/ 314 w 314"/>
              <a:gd name="T36" fmla="*/ 217 h 2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4" h="217">
                <a:moveTo>
                  <a:pt x="0" y="217"/>
                </a:moveTo>
                <a:cubicBezTo>
                  <a:pt x="14" y="207"/>
                  <a:pt x="25" y="190"/>
                  <a:pt x="42" y="185"/>
                </a:cubicBezTo>
                <a:cubicBezTo>
                  <a:pt x="58" y="174"/>
                  <a:pt x="72" y="155"/>
                  <a:pt x="90" y="150"/>
                </a:cubicBezTo>
                <a:cubicBezTo>
                  <a:pt x="101" y="142"/>
                  <a:pt x="112" y="134"/>
                  <a:pt x="122" y="124"/>
                </a:cubicBezTo>
                <a:cubicBezTo>
                  <a:pt x="126" y="111"/>
                  <a:pt x="133" y="116"/>
                  <a:pt x="138" y="102"/>
                </a:cubicBezTo>
                <a:cubicBezTo>
                  <a:pt x="144" y="57"/>
                  <a:pt x="143" y="61"/>
                  <a:pt x="192" y="57"/>
                </a:cubicBezTo>
                <a:cubicBezTo>
                  <a:pt x="205" y="53"/>
                  <a:pt x="206" y="45"/>
                  <a:pt x="218" y="38"/>
                </a:cubicBezTo>
                <a:cubicBezTo>
                  <a:pt x="229" y="20"/>
                  <a:pt x="252" y="6"/>
                  <a:pt x="272" y="0"/>
                </a:cubicBezTo>
                <a:cubicBezTo>
                  <a:pt x="272" y="0"/>
                  <a:pt x="290" y="5"/>
                  <a:pt x="291" y="6"/>
                </a:cubicBezTo>
                <a:cubicBezTo>
                  <a:pt x="293" y="9"/>
                  <a:pt x="291" y="14"/>
                  <a:pt x="294" y="16"/>
                </a:cubicBezTo>
                <a:cubicBezTo>
                  <a:pt x="300" y="20"/>
                  <a:pt x="314" y="22"/>
                  <a:pt x="314" y="2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49" name="Freeform 2097"/>
          <p:cNvSpPr>
            <a:spLocks/>
          </p:cNvSpPr>
          <p:nvPr/>
        </p:nvSpPr>
        <p:spPr bwMode="auto">
          <a:xfrm>
            <a:off x="6017552" y="2090738"/>
            <a:ext cx="443706" cy="404812"/>
          </a:xfrm>
          <a:custGeom>
            <a:avLst/>
            <a:gdLst>
              <a:gd name="T0" fmla="*/ 2147483647 w 361"/>
              <a:gd name="T1" fmla="*/ 2147483647 h 410"/>
              <a:gd name="T2" fmla="*/ 2147483647 w 361"/>
              <a:gd name="T3" fmla="*/ 2147483647 h 410"/>
              <a:gd name="T4" fmla="*/ 2147483647 w 361"/>
              <a:gd name="T5" fmla="*/ 2147483647 h 410"/>
              <a:gd name="T6" fmla="*/ 2147483647 w 361"/>
              <a:gd name="T7" fmla="*/ 2147483647 h 410"/>
              <a:gd name="T8" fmla="*/ 2147483647 w 361"/>
              <a:gd name="T9" fmla="*/ 2147483647 h 410"/>
              <a:gd name="T10" fmla="*/ 2147483647 w 361"/>
              <a:gd name="T11" fmla="*/ 2147483647 h 410"/>
              <a:gd name="T12" fmla="*/ 2147483647 w 361"/>
              <a:gd name="T13" fmla="*/ 2147483647 h 410"/>
              <a:gd name="T14" fmla="*/ 2147483647 w 361"/>
              <a:gd name="T15" fmla="*/ 2147483647 h 410"/>
              <a:gd name="T16" fmla="*/ 2147483647 w 361"/>
              <a:gd name="T17" fmla="*/ 2147483647 h 410"/>
              <a:gd name="T18" fmla="*/ 2147483647 w 361"/>
              <a:gd name="T19" fmla="*/ 2147483647 h 410"/>
              <a:gd name="T20" fmla="*/ 2147483647 w 361"/>
              <a:gd name="T21" fmla="*/ 2147483647 h 410"/>
              <a:gd name="T22" fmla="*/ 2147483647 w 361"/>
              <a:gd name="T23" fmla="*/ 2147483647 h 410"/>
              <a:gd name="T24" fmla="*/ 2147483647 w 361"/>
              <a:gd name="T25" fmla="*/ 2147483647 h 410"/>
              <a:gd name="T26" fmla="*/ 2147483647 w 361"/>
              <a:gd name="T27" fmla="*/ 0 h 4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1"/>
              <a:gd name="T43" fmla="*/ 0 h 410"/>
              <a:gd name="T44" fmla="*/ 361 w 361"/>
              <a:gd name="T45" fmla="*/ 410 h 4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1" h="410">
                <a:moveTo>
                  <a:pt x="8" y="410"/>
                </a:moveTo>
                <a:cubicBezTo>
                  <a:pt x="0" y="386"/>
                  <a:pt x="3" y="379"/>
                  <a:pt x="18" y="359"/>
                </a:cubicBezTo>
                <a:cubicBezTo>
                  <a:pt x="22" y="347"/>
                  <a:pt x="28" y="345"/>
                  <a:pt x="37" y="336"/>
                </a:cubicBezTo>
                <a:cubicBezTo>
                  <a:pt x="41" y="325"/>
                  <a:pt x="44" y="318"/>
                  <a:pt x="53" y="311"/>
                </a:cubicBezTo>
                <a:cubicBezTo>
                  <a:pt x="57" y="297"/>
                  <a:pt x="65" y="286"/>
                  <a:pt x="69" y="272"/>
                </a:cubicBezTo>
                <a:cubicBezTo>
                  <a:pt x="70" y="253"/>
                  <a:pt x="65" y="231"/>
                  <a:pt x="75" y="215"/>
                </a:cubicBezTo>
                <a:cubicBezTo>
                  <a:pt x="80" y="207"/>
                  <a:pt x="101" y="202"/>
                  <a:pt x="101" y="202"/>
                </a:cubicBezTo>
                <a:cubicBezTo>
                  <a:pt x="111" y="196"/>
                  <a:pt x="119" y="192"/>
                  <a:pt x="130" y="189"/>
                </a:cubicBezTo>
                <a:cubicBezTo>
                  <a:pt x="144" y="148"/>
                  <a:pt x="135" y="146"/>
                  <a:pt x="184" y="141"/>
                </a:cubicBezTo>
                <a:cubicBezTo>
                  <a:pt x="201" y="136"/>
                  <a:pt x="212" y="127"/>
                  <a:pt x="229" y="122"/>
                </a:cubicBezTo>
                <a:cubicBezTo>
                  <a:pt x="235" y="120"/>
                  <a:pt x="248" y="116"/>
                  <a:pt x="248" y="116"/>
                </a:cubicBezTo>
                <a:cubicBezTo>
                  <a:pt x="261" y="101"/>
                  <a:pt x="298" y="64"/>
                  <a:pt x="315" y="58"/>
                </a:cubicBezTo>
                <a:cubicBezTo>
                  <a:pt x="325" y="50"/>
                  <a:pt x="336" y="47"/>
                  <a:pt x="348" y="41"/>
                </a:cubicBezTo>
                <a:cubicBezTo>
                  <a:pt x="358" y="29"/>
                  <a:pt x="352" y="5"/>
                  <a:pt x="361"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0" name="Freeform 2098"/>
          <p:cNvSpPr>
            <a:spLocks/>
          </p:cNvSpPr>
          <p:nvPr/>
        </p:nvSpPr>
        <p:spPr bwMode="auto">
          <a:xfrm>
            <a:off x="6299597" y="2190750"/>
            <a:ext cx="349117" cy="185738"/>
          </a:xfrm>
          <a:custGeom>
            <a:avLst/>
            <a:gdLst>
              <a:gd name="T0" fmla="*/ 2147483647 w 284"/>
              <a:gd name="T1" fmla="*/ 0 h 187"/>
              <a:gd name="T2" fmla="*/ 2147483647 w 284"/>
              <a:gd name="T3" fmla="*/ 2147483647 h 187"/>
              <a:gd name="T4" fmla="*/ 2147483647 w 284"/>
              <a:gd name="T5" fmla="*/ 2147483647 h 187"/>
              <a:gd name="T6" fmla="*/ 2147483647 w 284"/>
              <a:gd name="T7" fmla="*/ 2147483647 h 187"/>
              <a:gd name="T8" fmla="*/ 2147483647 w 284"/>
              <a:gd name="T9" fmla="*/ 2147483647 h 187"/>
              <a:gd name="T10" fmla="*/ 2147483647 w 284"/>
              <a:gd name="T11" fmla="*/ 2147483647 h 187"/>
              <a:gd name="T12" fmla="*/ 2147483647 w 284"/>
              <a:gd name="T13" fmla="*/ 2147483647 h 187"/>
              <a:gd name="T14" fmla="*/ 2147483647 w 284"/>
              <a:gd name="T15" fmla="*/ 2147483647 h 187"/>
              <a:gd name="T16" fmla="*/ 0 w 284"/>
              <a:gd name="T17" fmla="*/ 2147483647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4"/>
              <a:gd name="T28" fmla="*/ 0 h 187"/>
              <a:gd name="T29" fmla="*/ 284 w 284"/>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4" h="187">
                <a:moveTo>
                  <a:pt x="284" y="0"/>
                </a:moveTo>
                <a:cubicBezTo>
                  <a:pt x="267" y="20"/>
                  <a:pt x="255" y="33"/>
                  <a:pt x="233" y="35"/>
                </a:cubicBezTo>
                <a:cubicBezTo>
                  <a:pt x="222" y="38"/>
                  <a:pt x="213" y="39"/>
                  <a:pt x="204" y="47"/>
                </a:cubicBezTo>
                <a:cubicBezTo>
                  <a:pt x="201" y="76"/>
                  <a:pt x="152" y="31"/>
                  <a:pt x="147" y="60"/>
                </a:cubicBezTo>
                <a:cubicBezTo>
                  <a:pt x="136" y="70"/>
                  <a:pt x="138" y="76"/>
                  <a:pt x="123" y="74"/>
                </a:cubicBezTo>
                <a:cubicBezTo>
                  <a:pt x="127" y="99"/>
                  <a:pt x="98" y="67"/>
                  <a:pt x="84" y="84"/>
                </a:cubicBezTo>
                <a:cubicBezTo>
                  <a:pt x="82" y="91"/>
                  <a:pt x="45" y="101"/>
                  <a:pt x="43" y="108"/>
                </a:cubicBezTo>
                <a:cubicBezTo>
                  <a:pt x="42" y="112"/>
                  <a:pt x="27" y="131"/>
                  <a:pt x="24" y="134"/>
                </a:cubicBezTo>
                <a:cubicBezTo>
                  <a:pt x="7" y="149"/>
                  <a:pt x="5" y="176"/>
                  <a:pt x="0" y="18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1" name="Freeform 2099"/>
          <p:cNvSpPr>
            <a:spLocks/>
          </p:cNvSpPr>
          <p:nvPr/>
        </p:nvSpPr>
        <p:spPr bwMode="auto">
          <a:xfrm>
            <a:off x="5541169" y="2409826"/>
            <a:ext cx="321602" cy="125413"/>
          </a:xfrm>
          <a:custGeom>
            <a:avLst/>
            <a:gdLst>
              <a:gd name="T0" fmla="*/ 2147483647 w 262"/>
              <a:gd name="T1" fmla="*/ 2147483647 h 127"/>
              <a:gd name="T2" fmla="*/ 2147483647 w 262"/>
              <a:gd name="T3" fmla="*/ 2147483647 h 127"/>
              <a:gd name="T4" fmla="*/ 2147483647 w 262"/>
              <a:gd name="T5" fmla="*/ 2147483647 h 127"/>
              <a:gd name="T6" fmla="*/ 2147483647 w 262"/>
              <a:gd name="T7" fmla="*/ 2147483647 h 127"/>
              <a:gd name="T8" fmla="*/ 2147483647 w 262"/>
              <a:gd name="T9" fmla="*/ 2147483647 h 127"/>
              <a:gd name="T10" fmla="*/ 2147483647 w 262"/>
              <a:gd name="T11" fmla="*/ 2147483647 h 127"/>
              <a:gd name="T12" fmla="*/ 2147483647 w 262"/>
              <a:gd name="T13" fmla="*/ 2147483647 h 127"/>
              <a:gd name="T14" fmla="*/ 2147483647 w 262"/>
              <a:gd name="T15" fmla="*/ 2147483647 h 127"/>
              <a:gd name="T16" fmla="*/ 0 60000 65536"/>
              <a:gd name="T17" fmla="*/ 0 60000 65536"/>
              <a:gd name="T18" fmla="*/ 0 60000 65536"/>
              <a:gd name="T19" fmla="*/ 0 60000 65536"/>
              <a:gd name="T20" fmla="*/ 0 60000 65536"/>
              <a:gd name="T21" fmla="*/ 0 60000 65536"/>
              <a:gd name="T22" fmla="*/ 0 60000 65536"/>
              <a:gd name="T23" fmla="*/ 0 60000 65536"/>
              <a:gd name="T24" fmla="*/ 0 w 262"/>
              <a:gd name="T25" fmla="*/ 0 h 127"/>
              <a:gd name="T26" fmla="*/ 262 w 262"/>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2" h="127">
                <a:moveTo>
                  <a:pt x="20" y="127"/>
                </a:moveTo>
                <a:cubicBezTo>
                  <a:pt x="0" y="121"/>
                  <a:pt x="13" y="95"/>
                  <a:pt x="20" y="79"/>
                </a:cubicBezTo>
                <a:cubicBezTo>
                  <a:pt x="24" y="47"/>
                  <a:pt x="51" y="66"/>
                  <a:pt x="79" y="48"/>
                </a:cubicBezTo>
                <a:cubicBezTo>
                  <a:pt x="92" y="40"/>
                  <a:pt x="109" y="52"/>
                  <a:pt x="124" y="47"/>
                </a:cubicBezTo>
                <a:cubicBezTo>
                  <a:pt x="127" y="46"/>
                  <a:pt x="146" y="20"/>
                  <a:pt x="146" y="20"/>
                </a:cubicBezTo>
                <a:cubicBezTo>
                  <a:pt x="171" y="28"/>
                  <a:pt x="159" y="0"/>
                  <a:pt x="178" y="16"/>
                </a:cubicBezTo>
                <a:cubicBezTo>
                  <a:pt x="181" y="27"/>
                  <a:pt x="202" y="21"/>
                  <a:pt x="210" y="29"/>
                </a:cubicBezTo>
                <a:cubicBezTo>
                  <a:pt x="218" y="54"/>
                  <a:pt x="251" y="62"/>
                  <a:pt x="262" y="7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2" name="Freeform 2100"/>
          <p:cNvSpPr>
            <a:spLocks/>
          </p:cNvSpPr>
          <p:nvPr/>
        </p:nvSpPr>
        <p:spPr bwMode="auto">
          <a:xfrm>
            <a:off x="5819775" y="2463800"/>
            <a:ext cx="89429" cy="273050"/>
          </a:xfrm>
          <a:custGeom>
            <a:avLst/>
            <a:gdLst>
              <a:gd name="T0" fmla="*/ 2147483647 w 73"/>
              <a:gd name="T1" fmla="*/ 0 h 278"/>
              <a:gd name="T2" fmla="*/ 2147483647 w 73"/>
              <a:gd name="T3" fmla="*/ 2147483647 h 278"/>
              <a:gd name="T4" fmla="*/ 2147483647 w 73"/>
              <a:gd name="T5" fmla="*/ 2147483647 h 278"/>
              <a:gd name="T6" fmla="*/ 2147483647 w 73"/>
              <a:gd name="T7" fmla="*/ 2147483647 h 278"/>
              <a:gd name="T8" fmla="*/ 2147483647 w 73"/>
              <a:gd name="T9" fmla="*/ 2147483647 h 278"/>
              <a:gd name="T10" fmla="*/ 2147483647 w 73"/>
              <a:gd name="T11" fmla="*/ 2147483647 h 278"/>
              <a:gd name="T12" fmla="*/ 2147483647 w 73"/>
              <a:gd name="T13" fmla="*/ 2147483647 h 278"/>
              <a:gd name="T14" fmla="*/ 2147483647 w 73"/>
              <a:gd name="T15" fmla="*/ 2147483647 h 278"/>
              <a:gd name="T16" fmla="*/ 2147483647 w 73"/>
              <a:gd name="T17" fmla="*/ 2147483647 h 278"/>
              <a:gd name="T18" fmla="*/ 2147483647 w 73"/>
              <a:gd name="T19" fmla="*/ 2147483647 h 278"/>
              <a:gd name="T20" fmla="*/ 2147483647 w 73"/>
              <a:gd name="T21" fmla="*/ 2147483647 h 278"/>
              <a:gd name="T22" fmla="*/ 2147483647 w 73"/>
              <a:gd name="T23" fmla="*/ 2147483647 h 278"/>
              <a:gd name="T24" fmla="*/ 2147483647 w 73"/>
              <a:gd name="T25" fmla="*/ 2147483647 h 278"/>
              <a:gd name="T26" fmla="*/ 2147483647 w 73"/>
              <a:gd name="T27" fmla="*/ 2147483647 h 2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
              <a:gd name="T43" fmla="*/ 0 h 278"/>
              <a:gd name="T44" fmla="*/ 73 w 73"/>
              <a:gd name="T45" fmla="*/ 278 h 2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 h="278">
                <a:moveTo>
                  <a:pt x="73" y="0"/>
                </a:moveTo>
                <a:cubicBezTo>
                  <a:pt x="68" y="3"/>
                  <a:pt x="69" y="31"/>
                  <a:pt x="63" y="34"/>
                </a:cubicBezTo>
                <a:cubicBezTo>
                  <a:pt x="57" y="37"/>
                  <a:pt x="44" y="19"/>
                  <a:pt x="38" y="17"/>
                </a:cubicBezTo>
                <a:cubicBezTo>
                  <a:pt x="32" y="15"/>
                  <a:pt x="28" y="19"/>
                  <a:pt x="26" y="22"/>
                </a:cubicBezTo>
                <a:cubicBezTo>
                  <a:pt x="24" y="25"/>
                  <a:pt x="27" y="30"/>
                  <a:pt x="26" y="32"/>
                </a:cubicBezTo>
                <a:cubicBezTo>
                  <a:pt x="19" y="39"/>
                  <a:pt x="22" y="35"/>
                  <a:pt x="21" y="38"/>
                </a:cubicBezTo>
                <a:cubicBezTo>
                  <a:pt x="20" y="41"/>
                  <a:pt x="20" y="38"/>
                  <a:pt x="20" y="50"/>
                </a:cubicBezTo>
                <a:cubicBezTo>
                  <a:pt x="0" y="68"/>
                  <a:pt x="23" y="84"/>
                  <a:pt x="23" y="110"/>
                </a:cubicBezTo>
                <a:cubicBezTo>
                  <a:pt x="9" y="119"/>
                  <a:pt x="46" y="155"/>
                  <a:pt x="39" y="172"/>
                </a:cubicBezTo>
                <a:cubicBezTo>
                  <a:pt x="41" y="181"/>
                  <a:pt x="42" y="190"/>
                  <a:pt x="46" y="198"/>
                </a:cubicBezTo>
                <a:cubicBezTo>
                  <a:pt x="50" y="205"/>
                  <a:pt x="59" y="217"/>
                  <a:pt x="59" y="217"/>
                </a:cubicBezTo>
                <a:cubicBezTo>
                  <a:pt x="64" y="231"/>
                  <a:pt x="60" y="237"/>
                  <a:pt x="52" y="249"/>
                </a:cubicBezTo>
                <a:cubicBezTo>
                  <a:pt x="51" y="252"/>
                  <a:pt x="48" y="255"/>
                  <a:pt x="49" y="258"/>
                </a:cubicBezTo>
                <a:cubicBezTo>
                  <a:pt x="50" y="263"/>
                  <a:pt x="67" y="278"/>
                  <a:pt x="71" y="278"/>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3" name="Freeform 2101"/>
          <p:cNvSpPr>
            <a:spLocks/>
          </p:cNvSpPr>
          <p:nvPr/>
        </p:nvSpPr>
        <p:spPr bwMode="auto">
          <a:xfrm>
            <a:off x="5276321" y="2733676"/>
            <a:ext cx="634604" cy="403225"/>
          </a:xfrm>
          <a:custGeom>
            <a:avLst/>
            <a:gdLst>
              <a:gd name="T0" fmla="*/ 0 w 517"/>
              <a:gd name="T1" fmla="*/ 2147483647 h 410"/>
              <a:gd name="T2" fmla="*/ 2147483647 w 517"/>
              <a:gd name="T3" fmla="*/ 2147483647 h 410"/>
              <a:gd name="T4" fmla="*/ 2147483647 w 517"/>
              <a:gd name="T5" fmla="*/ 2147483647 h 410"/>
              <a:gd name="T6" fmla="*/ 2147483647 w 517"/>
              <a:gd name="T7" fmla="*/ 2147483647 h 410"/>
              <a:gd name="T8" fmla="*/ 2147483647 w 517"/>
              <a:gd name="T9" fmla="*/ 2147483647 h 410"/>
              <a:gd name="T10" fmla="*/ 2147483647 w 517"/>
              <a:gd name="T11" fmla="*/ 2147483647 h 410"/>
              <a:gd name="T12" fmla="*/ 2147483647 w 517"/>
              <a:gd name="T13" fmla="*/ 2147483647 h 410"/>
              <a:gd name="T14" fmla="*/ 2147483647 w 517"/>
              <a:gd name="T15" fmla="*/ 2147483647 h 410"/>
              <a:gd name="T16" fmla="*/ 2147483647 w 517"/>
              <a:gd name="T17" fmla="*/ 2147483647 h 410"/>
              <a:gd name="T18" fmla="*/ 2147483647 w 517"/>
              <a:gd name="T19" fmla="*/ 2147483647 h 410"/>
              <a:gd name="T20" fmla="*/ 2147483647 w 517"/>
              <a:gd name="T21" fmla="*/ 2147483647 h 410"/>
              <a:gd name="T22" fmla="*/ 2147483647 w 517"/>
              <a:gd name="T23" fmla="*/ 2147483647 h 410"/>
              <a:gd name="T24" fmla="*/ 2147483647 w 517"/>
              <a:gd name="T25" fmla="*/ 2147483647 h 410"/>
              <a:gd name="T26" fmla="*/ 2147483647 w 517"/>
              <a:gd name="T27" fmla="*/ 2147483647 h 410"/>
              <a:gd name="T28" fmla="*/ 2147483647 w 517"/>
              <a:gd name="T29" fmla="*/ 2147483647 h 410"/>
              <a:gd name="T30" fmla="*/ 2147483647 w 517"/>
              <a:gd name="T31" fmla="*/ 2147483647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7"/>
              <a:gd name="T49" fmla="*/ 0 h 410"/>
              <a:gd name="T50" fmla="*/ 517 w 517"/>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7" h="410">
                <a:moveTo>
                  <a:pt x="0" y="410"/>
                </a:moveTo>
                <a:cubicBezTo>
                  <a:pt x="3" y="403"/>
                  <a:pt x="34" y="379"/>
                  <a:pt x="37" y="377"/>
                </a:cubicBezTo>
                <a:cubicBezTo>
                  <a:pt x="42" y="373"/>
                  <a:pt x="56" y="371"/>
                  <a:pt x="56" y="371"/>
                </a:cubicBezTo>
                <a:cubicBezTo>
                  <a:pt x="72" y="353"/>
                  <a:pt x="72" y="340"/>
                  <a:pt x="97" y="332"/>
                </a:cubicBezTo>
                <a:cubicBezTo>
                  <a:pt x="124" y="309"/>
                  <a:pt x="112" y="248"/>
                  <a:pt x="158" y="239"/>
                </a:cubicBezTo>
                <a:cubicBezTo>
                  <a:pt x="171" y="237"/>
                  <a:pt x="184" y="237"/>
                  <a:pt x="197" y="236"/>
                </a:cubicBezTo>
                <a:cubicBezTo>
                  <a:pt x="223" y="227"/>
                  <a:pt x="210" y="205"/>
                  <a:pt x="245" y="198"/>
                </a:cubicBezTo>
                <a:cubicBezTo>
                  <a:pt x="249" y="193"/>
                  <a:pt x="257" y="190"/>
                  <a:pt x="261" y="185"/>
                </a:cubicBezTo>
                <a:cubicBezTo>
                  <a:pt x="264" y="181"/>
                  <a:pt x="264" y="176"/>
                  <a:pt x="267" y="172"/>
                </a:cubicBezTo>
                <a:cubicBezTo>
                  <a:pt x="276" y="161"/>
                  <a:pt x="292" y="154"/>
                  <a:pt x="305" y="150"/>
                </a:cubicBezTo>
                <a:cubicBezTo>
                  <a:pt x="319" y="136"/>
                  <a:pt x="331" y="118"/>
                  <a:pt x="344" y="102"/>
                </a:cubicBezTo>
                <a:cubicBezTo>
                  <a:pt x="349" y="86"/>
                  <a:pt x="360" y="69"/>
                  <a:pt x="376" y="63"/>
                </a:cubicBezTo>
                <a:cubicBezTo>
                  <a:pt x="387" y="52"/>
                  <a:pt x="398" y="54"/>
                  <a:pt x="415" y="48"/>
                </a:cubicBezTo>
                <a:cubicBezTo>
                  <a:pt x="432" y="42"/>
                  <a:pt x="464" y="35"/>
                  <a:pt x="478" y="28"/>
                </a:cubicBezTo>
                <a:cubicBezTo>
                  <a:pt x="492" y="24"/>
                  <a:pt x="490" y="15"/>
                  <a:pt x="501" y="9"/>
                </a:cubicBezTo>
                <a:cubicBezTo>
                  <a:pt x="517" y="0"/>
                  <a:pt x="505" y="11"/>
                  <a:pt x="513" y="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4" name="Freeform 2102"/>
          <p:cNvSpPr>
            <a:spLocks/>
          </p:cNvSpPr>
          <p:nvPr/>
        </p:nvSpPr>
        <p:spPr bwMode="auto">
          <a:xfrm>
            <a:off x="5539450" y="2757488"/>
            <a:ext cx="331919" cy="436562"/>
          </a:xfrm>
          <a:custGeom>
            <a:avLst/>
            <a:gdLst>
              <a:gd name="T0" fmla="*/ 2147483647 w 271"/>
              <a:gd name="T1" fmla="*/ 0 h 443"/>
              <a:gd name="T2" fmla="*/ 2147483647 w 271"/>
              <a:gd name="T3" fmla="*/ 2147483647 h 443"/>
              <a:gd name="T4" fmla="*/ 2147483647 w 271"/>
              <a:gd name="T5" fmla="*/ 2147483647 h 443"/>
              <a:gd name="T6" fmla="*/ 2147483647 w 271"/>
              <a:gd name="T7" fmla="*/ 2147483647 h 443"/>
              <a:gd name="T8" fmla="*/ 2147483647 w 271"/>
              <a:gd name="T9" fmla="*/ 2147483647 h 443"/>
              <a:gd name="T10" fmla="*/ 2147483647 w 271"/>
              <a:gd name="T11" fmla="*/ 2147483647 h 443"/>
              <a:gd name="T12" fmla="*/ 2147483647 w 271"/>
              <a:gd name="T13" fmla="*/ 2147483647 h 443"/>
              <a:gd name="T14" fmla="*/ 2147483647 w 271"/>
              <a:gd name="T15" fmla="*/ 2147483647 h 443"/>
              <a:gd name="T16" fmla="*/ 2147483647 w 271"/>
              <a:gd name="T17" fmla="*/ 2147483647 h 443"/>
              <a:gd name="T18" fmla="*/ 2147483647 w 271"/>
              <a:gd name="T19" fmla="*/ 2147483647 h 443"/>
              <a:gd name="T20" fmla="*/ 2147483647 w 271"/>
              <a:gd name="T21" fmla="*/ 2147483647 h 443"/>
              <a:gd name="T22" fmla="*/ 2147483647 w 271"/>
              <a:gd name="T23" fmla="*/ 2147483647 h 443"/>
              <a:gd name="T24" fmla="*/ 2147483647 w 271"/>
              <a:gd name="T25" fmla="*/ 2147483647 h 443"/>
              <a:gd name="T26" fmla="*/ 2147483647 w 271"/>
              <a:gd name="T27" fmla="*/ 2147483647 h 443"/>
              <a:gd name="T28" fmla="*/ 2147483647 w 271"/>
              <a:gd name="T29" fmla="*/ 2147483647 h 4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1"/>
              <a:gd name="T46" fmla="*/ 0 h 443"/>
              <a:gd name="T47" fmla="*/ 271 w 271"/>
              <a:gd name="T48" fmla="*/ 443 h 4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1" h="443">
                <a:moveTo>
                  <a:pt x="261" y="0"/>
                </a:moveTo>
                <a:cubicBezTo>
                  <a:pt x="271" y="22"/>
                  <a:pt x="213" y="69"/>
                  <a:pt x="203" y="90"/>
                </a:cubicBezTo>
                <a:cubicBezTo>
                  <a:pt x="199" y="118"/>
                  <a:pt x="172" y="121"/>
                  <a:pt x="157" y="144"/>
                </a:cubicBezTo>
                <a:cubicBezTo>
                  <a:pt x="149" y="160"/>
                  <a:pt x="137" y="169"/>
                  <a:pt x="136" y="178"/>
                </a:cubicBezTo>
                <a:cubicBezTo>
                  <a:pt x="135" y="187"/>
                  <a:pt x="150" y="192"/>
                  <a:pt x="154" y="200"/>
                </a:cubicBezTo>
                <a:cubicBezTo>
                  <a:pt x="133" y="196"/>
                  <a:pt x="179" y="217"/>
                  <a:pt x="159" y="224"/>
                </a:cubicBezTo>
                <a:cubicBezTo>
                  <a:pt x="153" y="239"/>
                  <a:pt x="149" y="244"/>
                  <a:pt x="139" y="256"/>
                </a:cubicBezTo>
                <a:cubicBezTo>
                  <a:pt x="135" y="261"/>
                  <a:pt x="135" y="270"/>
                  <a:pt x="130" y="275"/>
                </a:cubicBezTo>
                <a:cubicBezTo>
                  <a:pt x="125" y="280"/>
                  <a:pt x="117" y="278"/>
                  <a:pt x="111" y="282"/>
                </a:cubicBezTo>
                <a:cubicBezTo>
                  <a:pt x="100" y="289"/>
                  <a:pt x="90" y="299"/>
                  <a:pt x="79" y="307"/>
                </a:cubicBezTo>
                <a:cubicBezTo>
                  <a:pt x="55" y="286"/>
                  <a:pt x="68" y="342"/>
                  <a:pt x="47" y="349"/>
                </a:cubicBezTo>
                <a:cubicBezTo>
                  <a:pt x="37" y="358"/>
                  <a:pt x="29" y="367"/>
                  <a:pt x="18" y="374"/>
                </a:cubicBezTo>
                <a:cubicBezTo>
                  <a:pt x="13" y="391"/>
                  <a:pt x="17" y="381"/>
                  <a:pt x="2" y="403"/>
                </a:cubicBezTo>
                <a:cubicBezTo>
                  <a:pt x="0" y="406"/>
                  <a:pt x="6" y="418"/>
                  <a:pt x="6" y="418"/>
                </a:cubicBezTo>
                <a:cubicBezTo>
                  <a:pt x="4" y="443"/>
                  <a:pt x="25" y="428"/>
                  <a:pt x="1" y="43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5" name="Freeform 2103"/>
          <p:cNvSpPr>
            <a:spLocks/>
          </p:cNvSpPr>
          <p:nvPr/>
        </p:nvSpPr>
        <p:spPr bwMode="auto">
          <a:xfrm>
            <a:off x="5910925" y="2736850"/>
            <a:ext cx="166819" cy="107950"/>
          </a:xfrm>
          <a:custGeom>
            <a:avLst/>
            <a:gdLst>
              <a:gd name="T0" fmla="*/ 0 w 136"/>
              <a:gd name="T1" fmla="*/ 0 h 111"/>
              <a:gd name="T2" fmla="*/ 2147483647 w 136"/>
              <a:gd name="T3" fmla="*/ 2147483647 h 111"/>
              <a:gd name="T4" fmla="*/ 2147483647 w 136"/>
              <a:gd name="T5" fmla="*/ 2147483647 h 111"/>
              <a:gd name="T6" fmla="*/ 2147483647 w 136"/>
              <a:gd name="T7" fmla="*/ 2147483647 h 111"/>
              <a:gd name="T8" fmla="*/ 2147483647 w 136"/>
              <a:gd name="T9" fmla="*/ 2147483647 h 111"/>
              <a:gd name="T10" fmla="*/ 2147483647 w 136"/>
              <a:gd name="T11" fmla="*/ 2147483647 h 111"/>
              <a:gd name="T12" fmla="*/ 0 60000 65536"/>
              <a:gd name="T13" fmla="*/ 0 60000 65536"/>
              <a:gd name="T14" fmla="*/ 0 60000 65536"/>
              <a:gd name="T15" fmla="*/ 0 60000 65536"/>
              <a:gd name="T16" fmla="*/ 0 60000 65536"/>
              <a:gd name="T17" fmla="*/ 0 60000 65536"/>
              <a:gd name="T18" fmla="*/ 0 w 136"/>
              <a:gd name="T19" fmla="*/ 0 h 111"/>
              <a:gd name="T20" fmla="*/ 136 w 136"/>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136" h="111">
                <a:moveTo>
                  <a:pt x="0" y="0"/>
                </a:moveTo>
                <a:cubicBezTo>
                  <a:pt x="7" y="22"/>
                  <a:pt x="8" y="3"/>
                  <a:pt x="22" y="19"/>
                </a:cubicBezTo>
                <a:cubicBezTo>
                  <a:pt x="43" y="15"/>
                  <a:pt x="65" y="24"/>
                  <a:pt x="86" y="19"/>
                </a:cubicBezTo>
                <a:cubicBezTo>
                  <a:pt x="136" y="22"/>
                  <a:pt x="80" y="51"/>
                  <a:pt x="84" y="70"/>
                </a:cubicBezTo>
                <a:cubicBezTo>
                  <a:pt x="82" y="81"/>
                  <a:pt x="94" y="75"/>
                  <a:pt x="75" y="87"/>
                </a:cubicBezTo>
                <a:cubicBezTo>
                  <a:pt x="82" y="110"/>
                  <a:pt x="68" y="87"/>
                  <a:pt x="60" y="11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6" name="Freeform 2104"/>
          <p:cNvSpPr>
            <a:spLocks/>
          </p:cNvSpPr>
          <p:nvPr/>
        </p:nvSpPr>
        <p:spPr bwMode="auto">
          <a:xfrm>
            <a:off x="5069946" y="2836863"/>
            <a:ext cx="502179" cy="246062"/>
          </a:xfrm>
          <a:custGeom>
            <a:avLst/>
            <a:gdLst>
              <a:gd name="T0" fmla="*/ 2147483647 w 409"/>
              <a:gd name="T1" fmla="*/ 2147483647 h 250"/>
              <a:gd name="T2" fmla="*/ 2147483647 w 409"/>
              <a:gd name="T3" fmla="*/ 2147483647 h 250"/>
              <a:gd name="T4" fmla="*/ 2147483647 w 409"/>
              <a:gd name="T5" fmla="*/ 2147483647 h 250"/>
              <a:gd name="T6" fmla="*/ 2147483647 w 409"/>
              <a:gd name="T7" fmla="*/ 2147483647 h 250"/>
              <a:gd name="T8" fmla="*/ 2147483647 w 409"/>
              <a:gd name="T9" fmla="*/ 2147483647 h 250"/>
              <a:gd name="T10" fmla="*/ 2147483647 w 409"/>
              <a:gd name="T11" fmla="*/ 2147483647 h 250"/>
              <a:gd name="T12" fmla="*/ 2147483647 w 409"/>
              <a:gd name="T13" fmla="*/ 2147483647 h 250"/>
              <a:gd name="T14" fmla="*/ 2147483647 w 409"/>
              <a:gd name="T15" fmla="*/ 2147483647 h 250"/>
              <a:gd name="T16" fmla="*/ 2147483647 w 409"/>
              <a:gd name="T17" fmla="*/ 2147483647 h 250"/>
              <a:gd name="T18" fmla="*/ 2147483647 w 409"/>
              <a:gd name="T19" fmla="*/ 0 h 250"/>
              <a:gd name="T20" fmla="*/ 2147483647 w 409"/>
              <a:gd name="T21" fmla="*/ 2147483647 h 250"/>
              <a:gd name="T22" fmla="*/ 2147483647 w 409"/>
              <a:gd name="T23" fmla="*/ 2147483647 h 250"/>
              <a:gd name="T24" fmla="*/ 2147483647 w 409"/>
              <a:gd name="T25" fmla="*/ 2147483647 h 2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9"/>
              <a:gd name="T40" fmla="*/ 0 h 250"/>
              <a:gd name="T41" fmla="*/ 409 w 409"/>
              <a:gd name="T42" fmla="*/ 250 h 2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9" h="250">
                <a:moveTo>
                  <a:pt x="5" y="250"/>
                </a:moveTo>
                <a:cubicBezTo>
                  <a:pt x="0" y="231"/>
                  <a:pt x="2" y="241"/>
                  <a:pt x="16" y="229"/>
                </a:cubicBezTo>
                <a:cubicBezTo>
                  <a:pt x="20" y="214"/>
                  <a:pt x="26" y="205"/>
                  <a:pt x="41" y="200"/>
                </a:cubicBezTo>
                <a:cubicBezTo>
                  <a:pt x="53" y="190"/>
                  <a:pt x="58" y="186"/>
                  <a:pt x="73" y="181"/>
                </a:cubicBezTo>
                <a:cubicBezTo>
                  <a:pt x="94" y="167"/>
                  <a:pt x="113" y="154"/>
                  <a:pt x="137" y="146"/>
                </a:cubicBezTo>
                <a:cubicBezTo>
                  <a:pt x="162" y="129"/>
                  <a:pt x="177" y="108"/>
                  <a:pt x="195" y="85"/>
                </a:cubicBezTo>
                <a:cubicBezTo>
                  <a:pt x="198" y="74"/>
                  <a:pt x="203" y="67"/>
                  <a:pt x="211" y="59"/>
                </a:cubicBezTo>
                <a:cubicBezTo>
                  <a:pt x="216" y="45"/>
                  <a:pt x="213" y="14"/>
                  <a:pt x="214" y="2"/>
                </a:cubicBezTo>
                <a:cubicBezTo>
                  <a:pt x="233" y="8"/>
                  <a:pt x="249" y="18"/>
                  <a:pt x="268" y="24"/>
                </a:cubicBezTo>
                <a:cubicBezTo>
                  <a:pt x="286" y="19"/>
                  <a:pt x="260" y="5"/>
                  <a:pt x="278" y="0"/>
                </a:cubicBezTo>
                <a:cubicBezTo>
                  <a:pt x="284" y="0"/>
                  <a:pt x="301" y="6"/>
                  <a:pt x="311" y="15"/>
                </a:cubicBezTo>
                <a:cubicBezTo>
                  <a:pt x="321" y="24"/>
                  <a:pt x="320" y="40"/>
                  <a:pt x="336" y="53"/>
                </a:cubicBezTo>
                <a:cubicBezTo>
                  <a:pt x="345" y="59"/>
                  <a:pt x="394" y="85"/>
                  <a:pt x="409" y="9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7" name="Freeform 2105"/>
          <p:cNvSpPr>
            <a:spLocks/>
          </p:cNvSpPr>
          <p:nvPr/>
        </p:nvSpPr>
        <p:spPr bwMode="auto">
          <a:xfrm>
            <a:off x="5355431" y="2882901"/>
            <a:ext cx="318162" cy="284163"/>
          </a:xfrm>
          <a:custGeom>
            <a:avLst/>
            <a:gdLst>
              <a:gd name="T0" fmla="*/ 2147483647 w 258"/>
              <a:gd name="T1" fmla="*/ 0 h 287"/>
              <a:gd name="T2" fmla="*/ 2147483647 w 258"/>
              <a:gd name="T3" fmla="*/ 2147483647 h 287"/>
              <a:gd name="T4" fmla="*/ 2147483647 w 258"/>
              <a:gd name="T5" fmla="*/ 2147483647 h 287"/>
              <a:gd name="T6" fmla="*/ 2147483647 w 258"/>
              <a:gd name="T7" fmla="*/ 2147483647 h 287"/>
              <a:gd name="T8" fmla="*/ 2147483647 w 258"/>
              <a:gd name="T9" fmla="*/ 2147483647 h 287"/>
              <a:gd name="T10" fmla="*/ 2147483647 w 258"/>
              <a:gd name="T11" fmla="*/ 2147483647 h 287"/>
              <a:gd name="T12" fmla="*/ 2147483647 w 258"/>
              <a:gd name="T13" fmla="*/ 2147483647 h 287"/>
              <a:gd name="T14" fmla="*/ 0 w 258"/>
              <a:gd name="T15" fmla="*/ 2147483647 h 287"/>
              <a:gd name="T16" fmla="*/ 0 60000 65536"/>
              <a:gd name="T17" fmla="*/ 0 60000 65536"/>
              <a:gd name="T18" fmla="*/ 0 60000 65536"/>
              <a:gd name="T19" fmla="*/ 0 60000 65536"/>
              <a:gd name="T20" fmla="*/ 0 60000 65536"/>
              <a:gd name="T21" fmla="*/ 0 60000 65536"/>
              <a:gd name="T22" fmla="*/ 0 60000 65536"/>
              <a:gd name="T23" fmla="*/ 0 60000 65536"/>
              <a:gd name="T24" fmla="*/ 0 w 258"/>
              <a:gd name="T25" fmla="*/ 0 h 287"/>
              <a:gd name="T26" fmla="*/ 258 w 258"/>
              <a:gd name="T27" fmla="*/ 287 h 2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8" h="287">
                <a:moveTo>
                  <a:pt x="238" y="0"/>
                </a:moveTo>
                <a:cubicBezTo>
                  <a:pt x="258" y="17"/>
                  <a:pt x="235" y="42"/>
                  <a:pt x="216" y="48"/>
                </a:cubicBezTo>
                <a:cubicBezTo>
                  <a:pt x="194" y="66"/>
                  <a:pt x="198" y="99"/>
                  <a:pt x="168" y="109"/>
                </a:cubicBezTo>
                <a:cubicBezTo>
                  <a:pt x="153" y="122"/>
                  <a:pt x="141" y="137"/>
                  <a:pt x="126" y="150"/>
                </a:cubicBezTo>
                <a:cubicBezTo>
                  <a:pt x="122" y="163"/>
                  <a:pt x="108" y="172"/>
                  <a:pt x="97" y="182"/>
                </a:cubicBezTo>
                <a:cubicBezTo>
                  <a:pt x="89" y="207"/>
                  <a:pt x="84" y="234"/>
                  <a:pt x="56" y="243"/>
                </a:cubicBezTo>
                <a:cubicBezTo>
                  <a:pt x="48" y="251"/>
                  <a:pt x="52" y="248"/>
                  <a:pt x="44" y="256"/>
                </a:cubicBezTo>
                <a:cubicBezTo>
                  <a:pt x="24" y="276"/>
                  <a:pt x="32" y="281"/>
                  <a:pt x="0" y="28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8" name="Freeform 2106"/>
          <p:cNvSpPr>
            <a:spLocks/>
          </p:cNvSpPr>
          <p:nvPr/>
        </p:nvSpPr>
        <p:spPr bwMode="auto">
          <a:xfrm>
            <a:off x="5212690" y="2584451"/>
            <a:ext cx="132423" cy="225425"/>
          </a:xfrm>
          <a:custGeom>
            <a:avLst/>
            <a:gdLst>
              <a:gd name="T0" fmla="*/ 2147483647 w 108"/>
              <a:gd name="T1" fmla="*/ 0 h 227"/>
              <a:gd name="T2" fmla="*/ 2147483647 w 108"/>
              <a:gd name="T3" fmla="*/ 2147483647 h 227"/>
              <a:gd name="T4" fmla="*/ 2147483647 w 108"/>
              <a:gd name="T5" fmla="*/ 2147483647 h 227"/>
              <a:gd name="T6" fmla="*/ 2147483647 w 108"/>
              <a:gd name="T7" fmla="*/ 2147483647 h 227"/>
              <a:gd name="T8" fmla="*/ 2147483647 w 108"/>
              <a:gd name="T9" fmla="*/ 2147483647 h 227"/>
              <a:gd name="T10" fmla="*/ 2147483647 w 108"/>
              <a:gd name="T11" fmla="*/ 2147483647 h 227"/>
              <a:gd name="T12" fmla="*/ 2147483647 w 108"/>
              <a:gd name="T13" fmla="*/ 2147483647 h 227"/>
              <a:gd name="T14" fmla="*/ 0 60000 65536"/>
              <a:gd name="T15" fmla="*/ 0 60000 65536"/>
              <a:gd name="T16" fmla="*/ 0 60000 65536"/>
              <a:gd name="T17" fmla="*/ 0 60000 65536"/>
              <a:gd name="T18" fmla="*/ 0 60000 65536"/>
              <a:gd name="T19" fmla="*/ 0 60000 65536"/>
              <a:gd name="T20" fmla="*/ 0 60000 65536"/>
              <a:gd name="T21" fmla="*/ 0 w 108"/>
              <a:gd name="T22" fmla="*/ 0 h 227"/>
              <a:gd name="T23" fmla="*/ 108 w 108"/>
              <a:gd name="T24" fmla="*/ 227 h 2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227">
                <a:moveTo>
                  <a:pt x="93" y="0"/>
                </a:moveTo>
                <a:cubicBezTo>
                  <a:pt x="83" y="6"/>
                  <a:pt x="108" y="12"/>
                  <a:pt x="100" y="19"/>
                </a:cubicBezTo>
                <a:cubicBezTo>
                  <a:pt x="94" y="24"/>
                  <a:pt x="90" y="44"/>
                  <a:pt x="84" y="48"/>
                </a:cubicBezTo>
                <a:cubicBezTo>
                  <a:pt x="62" y="44"/>
                  <a:pt x="81" y="70"/>
                  <a:pt x="60" y="77"/>
                </a:cubicBezTo>
                <a:cubicBezTo>
                  <a:pt x="47" y="109"/>
                  <a:pt x="39" y="100"/>
                  <a:pt x="14" y="125"/>
                </a:cubicBezTo>
                <a:cubicBezTo>
                  <a:pt x="9" y="139"/>
                  <a:pt x="16" y="165"/>
                  <a:pt x="4" y="175"/>
                </a:cubicBezTo>
                <a:cubicBezTo>
                  <a:pt x="0" y="187"/>
                  <a:pt x="3" y="215"/>
                  <a:pt x="7" y="227"/>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59" name="Freeform 2107"/>
          <p:cNvSpPr>
            <a:spLocks/>
          </p:cNvSpPr>
          <p:nvPr/>
        </p:nvSpPr>
        <p:spPr bwMode="auto">
          <a:xfrm>
            <a:off x="5601362" y="1947864"/>
            <a:ext cx="261408" cy="346075"/>
          </a:xfrm>
          <a:custGeom>
            <a:avLst/>
            <a:gdLst>
              <a:gd name="T0" fmla="*/ 2147483647 w 212"/>
              <a:gd name="T1" fmla="*/ 0 h 352"/>
              <a:gd name="T2" fmla="*/ 2147483647 w 212"/>
              <a:gd name="T3" fmla="*/ 2147483647 h 352"/>
              <a:gd name="T4" fmla="*/ 2147483647 w 212"/>
              <a:gd name="T5" fmla="*/ 2147483647 h 352"/>
              <a:gd name="T6" fmla="*/ 2147483647 w 212"/>
              <a:gd name="T7" fmla="*/ 2147483647 h 352"/>
              <a:gd name="T8" fmla="*/ 2147483647 w 212"/>
              <a:gd name="T9" fmla="*/ 2147483647 h 352"/>
              <a:gd name="T10" fmla="*/ 2147483647 w 212"/>
              <a:gd name="T11" fmla="*/ 2147483647 h 352"/>
              <a:gd name="T12" fmla="*/ 2147483647 w 212"/>
              <a:gd name="T13" fmla="*/ 2147483647 h 352"/>
              <a:gd name="T14" fmla="*/ 2147483647 w 212"/>
              <a:gd name="T15" fmla="*/ 2147483647 h 352"/>
              <a:gd name="T16" fmla="*/ 2147483647 w 212"/>
              <a:gd name="T17" fmla="*/ 2147483647 h 352"/>
              <a:gd name="T18" fmla="*/ 0 w 212"/>
              <a:gd name="T19" fmla="*/ 2147483647 h 352"/>
              <a:gd name="T20" fmla="*/ 2147483647 w 212"/>
              <a:gd name="T21" fmla="*/ 2147483647 h 3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352"/>
              <a:gd name="T35" fmla="*/ 212 w 212"/>
              <a:gd name="T36" fmla="*/ 352 h 3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352">
                <a:moveTo>
                  <a:pt x="212" y="0"/>
                </a:moveTo>
                <a:cubicBezTo>
                  <a:pt x="206" y="19"/>
                  <a:pt x="203" y="36"/>
                  <a:pt x="199" y="55"/>
                </a:cubicBezTo>
                <a:cubicBezTo>
                  <a:pt x="198" y="61"/>
                  <a:pt x="200" y="69"/>
                  <a:pt x="196" y="74"/>
                </a:cubicBezTo>
                <a:cubicBezTo>
                  <a:pt x="194" y="76"/>
                  <a:pt x="162" y="85"/>
                  <a:pt x="157" y="87"/>
                </a:cubicBezTo>
                <a:cubicBezTo>
                  <a:pt x="151" y="89"/>
                  <a:pt x="138" y="93"/>
                  <a:pt x="138" y="93"/>
                </a:cubicBezTo>
                <a:cubicBezTo>
                  <a:pt x="135" y="104"/>
                  <a:pt x="128" y="108"/>
                  <a:pt x="125" y="119"/>
                </a:cubicBezTo>
                <a:cubicBezTo>
                  <a:pt x="122" y="152"/>
                  <a:pt x="122" y="164"/>
                  <a:pt x="90" y="170"/>
                </a:cubicBezTo>
                <a:cubicBezTo>
                  <a:pt x="77" y="178"/>
                  <a:pt x="70" y="187"/>
                  <a:pt x="55" y="192"/>
                </a:cubicBezTo>
                <a:cubicBezTo>
                  <a:pt x="41" y="206"/>
                  <a:pt x="23" y="216"/>
                  <a:pt x="10" y="231"/>
                </a:cubicBezTo>
                <a:cubicBezTo>
                  <a:pt x="16" y="258"/>
                  <a:pt x="10" y="283"/>
                  <a:pt x="0" y="308"/>
                </a:cubicBezTo>
                <a:cubicBezTo>
                  <a:pt x="3" y="316"/>
                  <a:pt x="16" y="345"/>
                  <a:pt x="16" y="35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0" name="Freeform 2108"/>
          <p:cNvSpPr>
            <a:spLocks/>
          </p:cNvSpPr>
          <p:nvPr/>
        </p:nvSpPr>
        <p:spPr bwMode="auto">
          <a:xfrm>
            <a:off x="5063066" y="2228850"/>
            <a:ext cx="103188" cy="573088"/>
          </a:xfrm>
          <a:custGeom>
            <a:avLst/>
            <a:gdLst>
              <a:gd name="T0" fmla="*/ 0 w 84"/>
              <a:gd name="T1" fmla="*/ 0 h 582"/>
              <a:gd name="T2" fmla="*/ 2147483647 w 84"/>
              <a:gd name="T3" fmla="*/ 2147483647 h 582"/>
              <a:gd name="T4" fmla="*/ 2147483647 w 84"/>
              <a:gd name="T5" fmla="*/ 2147483647 h 582"/>
              <a:gd name="T6" fmla="*/ 2147483647 w 84"/>
              <a:gd name="T7" fmla="*/ 2147483647 h 582"/>
              <a:gd name="T8" fmla="*/ 2147483647 w 84"/>
              <a:gd name="T9" fmla="*/ 2147483647 h 582"/>
              <a:gd name="T10" fmla="*/ 2147483647 w 84"/>
              <a:gd name="T11" fmla="*/ 2147483647 h 582"/>
              <a:gd name="T12" fmla="*/ 2147483647 w 84"/>
              <a:gd name="T13" fmla="*/ 2147483647 h 582"/>
              <a:gd name="T14" fmla="*/ 2147483647 w 84"/>
              <a:gd name="T15" fmla="*/ 2147483647 h 582"/>
              <a:gd name="T16" fmla="*/ 2147483647 w 84"/>
              <a:gd name="T17" fmla="*/ 2147483647 h 582"/>
              <a:gd name="T18" fmla="*/ 2147483647 w 84"/>
              <a:gd name="T19" fmla="*/ 2147483647 h 582"/>
              <a:gd name="T20" fmla="*/ 2147483647 w 84"/>
              <a:gd name="T21" fmla="*/ 2147483647 h 582"/>
              <a:gd name="T22" fmla="*/ 2147483647 w 84"/>
              <a:gd name="T23" fmla="*/ 2147483647 h 582"/>
              <a:gd name="T24" fmla="*/ 2147483647 w 84"/>
              <a:gd name="T25" fmla="*/ 2147483647 h 582"/>
              <a:gd name="T26" fmla="*/ 2147483647 w 84"/>
              <a:gd name="T27" fmla="*/ 2147483647 h 5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
              <a:gd name="T43" fmla="*/ 0 h 582"/>
              <a:gd name="T44" fmla="*/ 84 w 84"/>
              <a:gd name="T45" fmla="*/ 582 h 58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 h="582">
                <a:moveTo>
                  <a:pt x="0" y="0"/>
                </a:moveTo>
                <a:cubicBezTo>
                  <a:pt x="3" y="18"/>
                  <a:pt x="21" y="37"/>
                  <a:pt x="31" y="52"/>
                </a:cubicBezTo>
                <a:cubicBezTo>
                  <a:pt x="34" y="61"/>
                  <a:pt x="9" y="95"/>
                  <a:pt x="12" y="98"/>
                </a:cubicBezTo>
                <a:cubicBezTo>
                  <a:pt x="22" y="108"/>
                  <a:pt x="31" y="105"/>
                  <a:pt x="39" y="117"/>
                </a:cubicBezTo>
                <a:cubicBezTo>
                  <a:pt x="44" y="135"/>
                  <a:pt x="53" y="138"/>
                  <a:pt x="67" y="150"/>
                </a:cubicBezTo>
                <a:cubicBezTo>
                  <a:pt x="71" y="163"/>
                  <a:pt x="75" y="176"/>
                  <a:pt x="80" y="188"/>
                </a:cubicBezTo>
                <a:cubicBezTo>
                  <a:pt x="78" y="200"/>
                  <a:pt x="69" y="222"/>
                  <a:pt x="65" y="232"/>
                </a:cubicBezTo>
                <a:cubicBezTo>
                  <a:pt x="64" y="243"/>
                  <a:pt x="72" y="246"/>
                  <a:pt x="73" y="255"/>
                </a:cubicBezTo>
                <a:cubicBezTo>
                  <a:pt x="60" y="259"/>
                  <a:pt x="84" y="281"/>
                  <a:pt x="70" y="284"/>
                </a:cubicBezTo>
                <a:cubicBezTo>
                  <a:pt x="62" y="309"/>
                  <a:pt x="42" y="357"/>
                  <a:pt x="57" y="380"/>
                </a:cubicBezTo>
                <a:cubicBezTo>
                  <a:pt x="52" y="395"/>
                  <a:pt x="54" y="411"/>
                  <a:pt x="41" y="422"/>
                </a:cubicBezTo>
                <a:cubicBezTo>
                  <a:pt x="32" y="452"/>
                  <a:pt x="18" y="480"/>
                  <a:pt x="12" y="512"/>
                </a:cubicBezTo>
                <a:cubicBezTo>
                  <a:pt x="13" y="527"/>
                  <a:pt x="14" y="541"/>
                  <a:pt x="16" y="556"/>
                </a:cubicBezTo>
                <a:cubicBezTo>
                  <a:pt x="16" y="559"/>
                  <a:pt x="24" y="582"/>
                  <a:pt x="19" y="582"/>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1" name="Freeform 2109"/>
          <p:cNvSpPr>
            <a:spLocks/>
          </p:cNvSpPr>
          <p:nvPr/>
        </p:nvSpPr>
        <p:spPr bwMode="auto">
          <a:xfrm>
            <a:off x="4987396" y="2379663"/>
            <a:ext cx="158221" cy="290512"/>
          </a:xfrm>
          <a:custGeom>
            <a:avLst/>
            <a:gdLst>
              <a:gd name="T0" fmla="*/ 2147483647 w 128"/>
              <a:gd name="T1" fmla="*/ 0 h 296"/>
              <a:gd name="T2" fmla="*/ 2147483647 w 128"/>
              <a:gd name="T3" fmla="*/ 2147483647 h 296"/>
              <a:gd name="T4" fmla="*/ 2147483647 w 128"/>
              <a:gd name="T5" fmla="*/ 2147483647 h 296"/>
              <a:gd name="T6" fmla="*/ 2147483647 w 128"/>
              <a:gd name="T7" fmla="*/ 2147483647 h 296"/>
              <a:gd name="T8" fmla="*/ 2147483647 w 128"/>
              <a:gd name="T9" fmla="*/ 2147483647 h 296"/>
              <a:gd name="T10" fmla="*/ 2147483647 w 128"/>
              <a:gd name="T11" fmla="*/ 2147483647 h 296"/>
              <a:gd name="T12" fmla="*/ 2147483647 w 128"/>
              <a:gd name="T13" fmla="*/ 2147483647 h 296"/>
              <a:gd name="T14" fmla="*/ 2147483647 w 128"/>
              <a:gd name="T15" fmla="*/ 2147483647 h 296"/>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296"/>
              <a:gd name="T26" fmla="*/ 128 w 128"/>
              <a:gd name="T27" fmla="*/ 296 h 2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296">
                <a:moveTo>
                  <a:pt x="128" y="0"/>
                </a:moveTo>
                <a:cubicBezTo>
                  <a:pt x="116" y="8"/>
                  <a:pt x="98" y="21"/>
                  <a:pt x="87" y="30"/>
                </a:cubicBezTo>
                <a:cubicBezTo>
                  <a:pt x="81" y="49"/>
                  <a:pt x="64" y="55"/>
                  <a:pt x="52" y="69"/>
                </a:cubicBezTo>
                <a:cubicBezTo>
                  <a:pt x="48" y="82"/>
                  <a:pt x="43" y="94"/>
                  <a:pt x="39" y="107"/>
                </a:cubicBezTo>
                <a:cubicBezTo>
                  <a:pt x="37" y="154"/>
                  <a:pt x="47" y="178"/>
                  <a:pt x="10" y="200"/>
                </a:cubicBezTo>
                <a:cubicBezTo>
                  <a:pt x="3" y="221"/>
                  <a:pt x="0" y="241"/>
                  <a:pt x="17" y="258"/>
                </a:cubicBezTo>
                <a:cubicBezTo>
                  <a:pt x="18" y="260"/>
                  <a:pt x="23" y="276"/>
                  <a:pt x="23" y="277"/>
                </a:cubicBezTo>
                <a:cubicBezTo>
                  <a:pt x="23" y="283"/>
                  <a:pt x="20" y="296"/>
                  <a:pt x="20" y="29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2" name="Freeform 2110"/>
          <p:cNvSpPr>
            <a:spLocks/>
          </p:cNvSpPr>
          <p:nvPr/>
        </p:nvSpPr>
        <p:spPr bwMode="auto">
          <a:xfrm>
            <a:off x="4638279" y="2049463"/>
            <a:ext cx="601927" cy="876300"/>
          </a:xfrm>
          <a:custGeom>
            <a:avLst/>
            <a:gdLst>
              <a:gd name="T0" fmla="*/ 2147483647 w 492"/>
              <a:gd name="T1" fmla="*/ 0 h 890"/>
              <a:gd name="T2" fmla="*/ 2147483647 w 492"/>
              <a:gd name="T3" fmla="*/ 2147483647 h 890"/>
              <a:gd name="T4" fmla="*/ 2147483647 w 492"/>
              <a:gd name="T5" fmla="*/ 2147483647 h 890"/>
              <a:gd name="T6" fmla="*/ 2147483647 w 492"/>
              <a:gd name="T7" fmla="*/ 2147483647 h 890"/>
              <a:gd name="T8" fmla="*/ 2147483647 w 492"/>
              <a:gd name="T9" fmla="*/ 2147483647 h 890"/>
              <a:gd name="T10" fmla="*/ 2147483647 w 492"/>
              <a:gd name="T11" fmla="*/ 2147483647 h 890"/>
              <a:gd name="T12" fmla="*/ 2147483647 w 492"/>
              <a:gd name="T13" fmla="*/ 2147483647 h 890"/>
              <a:gd name="T14" fmla="*/ 2147483647 w 492"/>
              <a:gd name="T15" fmla="*/ 2147483647 h 890"/>
              <a:gd name="T16" fmla="*/ 2147483647 w 492"/>
              <a:gd name="T17" fmla="*/ 2147483647 h 890"/>
              <a:gd name="T18" fmla="*/ 2147483647 w 492"/>
              <a:gd name="T19" fmla="*/ 2147483647 h 890"/>
              <a:gd name="T20" fmla="*/ 2147483647 w 492"/>
              <a:gd name="T21" fmla="*/ 2147483647 h 890"/>
              <a:gd name="T22" fmla="*/ 2147483647 w 492"/>
              <a:gd name="T23" fmla="*/ 2147483647 h 890"/>
              <a:gd name="T24" fmla="*/ 2147483647 w 492"/>
              <a:gd name="T25" fmla="*/ 2147483647 h 890"/>
              <a:gd name="T26" fmla="*/ 2147483647 w 492"/>
              <a:gd name="T27" fmla="*/ 2147483647 h 890"/>
              <a:gd name="T28" fmla="*/ 2147483647 w 492"/>
              <a:gd name="T29" fmla="*/ 2147483647 h 890"/>
              <a:gd name="T30" fmla="*/ 2147483647 w 492"/>
              <a:gd name="T31" fmla="*/ 2147483647 h 890"/>
              <a:gd name="T32" fmla="*/ 2147483647 w 492"/>
              <a:gd name="T33" fmla="*/ 2147483647 h 890"/>
              <a:gd name="T34" fmla="*/ 2147483647 w 492"/>
              <a:gd name="T35" fmla="*/ 2147483647 h 890"/>
              <a:gd name="T36" fmla="*/ 2147483647 w 492"/>
              <a:gd name="T37" fmla="*/ 2147483647 h 890"/>
              <a:gd name="T38" fmla="*/ 2147483647 w 492"/>
              <a:gd name="T39" fmla="*/ 2147483647 h 890"/>
              <a:gd name="T40" fmla="*/ 2147483647 w 492"/>
              <a:gd name="T41" fmla="*/ 2147483647 h 890"/>
              <a:gd name="T42" fmla="*/ 2147483647 w 492"/>
              <a:gd name="T43" fmla="*/ 2147483647 h 890"/>
              <a:gd name="T44" fmla="*/ 2147483647 w 492"/>
              <a:gd name="T45" fmla="*/ 2147483647 h 890"/>
              <a:gd name="T46" fmla="*/ 0 w 492"/>
              <a:gd name="T47" fmla="*/ 2147483647 h 8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2"/>
              <a:gd name="T73" fmla="*/ 0 h 890"/>
              <a:gd name="T74" fmla="*/ 492 w 492"/>
              <a:gd name="T75" fmla="*/ 890 h 8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2" h="890">
                <a:moveTo>
                  <a:pt x="492" y="0"/>
                </a:moveTo>
                <a:cubicBezTo>
                  <a:pt x="479" y="11"/>
                  <a:pt x="480" y="9"/>
                  <a:pt x="472" y="22"/>
                </a:cubicBezTo>
                <a:cubicBezTo>
                  <a:pt x="468" y="28"/>
                  <a:pt x="452" y="21"/>
                  <a:pt x="446" y="26"/>
                </a:cubicBezTo>
                <a:cubicBezTo>
                  <a:pt x="428" y="20"/>
                  <a:pt x="434" y="50"/>
                  <a:pt x="412" y="55"/>
                </a:cubicBezTo>
                <a:cubicBezTo>
                  <a:pt x="401" y="62"/>
                  <a:pt x="399" y="81"/>
                  <a:pt x="390" y="89"/>
                </a:cubicBezTo>
                <a:cubicBezTo>
                  <a:pt x="381" y="117"/>
                  <a:pt x="394" y="116"/>
                  <a:pt x="377" y="136"/>
                </a:cubicBezTo>
                <a:cubicBezTo>
                  <a:pt x="372" y="152"/>
                  <a:pt x="350" y="169"/>
                  <a:pt x="338" y="181"/>
                </a:cubicBezTo>
                <a:cubicBezTo>
                  <a:pt x="335" y="199"/>
                  <a:pt x="327" y="194"/>
                  <a:pt x="309" y="200"/>
                </a:cubicBezTo>
                <a:cubicBezTo>
                  <a:pt x="294" y="213"/>
                  <a:pt x="289" y="238"/>
                  <a:pt x="271" y="245"/>
                </a:cubicBezTo>
                <a:cubicBezTo>
                  <a:pt x="263" y="257"/>
                  <a:pt x="250" y="260"/>
                  <a:pt x="236" y="264"/>
                </a:cubicBezTo>
                <a:cubicBezTo>
                  <a:pt x="221" y="274"/>
                  <a:pt x="220" y="286"/>
                  <a:pt x="207" y="296"/>
                </a:cubicBezTo>
                <a:cubicBezTo>
                  <a:pt x="193" y="308"/>
                  <a:pt x="192" y="314"/>
                  <a:pt x="182" y="329"/>
                </a:cubicBezTo>
                <a:cubicBezTo>
                  <a:pt x="179" y="339"/>
                  <a:pt x="180" y="355"/>
                  <a:pt x="177" y="365"/>
                </a:cubicBezTo>
                <a:cubicBezTo>
                  <a:pt x="179" y="378"/>
                  <a:pt x="199" y="386"/>
                  <a:pt x="203" y="398"/>
                </a:cubicBezTo>
                <a:cubicBezTo>
                  <a:pt x="189" y="412"/>
                  <a:pt x="212" y="405"/>
                  <a:pt x="218" y="427"/>
                </a:cubicBezTo>
                <a:cubicBezTo>
                  <a:pt x="220" y="436"/>
                  <a:pt x="234" y="475"/>
                  <a:pt x="234" y="475"/>
                </a:cubicBezTo>
                <a:cubicBezTo>
                  <a:pt x="232" y="498"/>
                  <a:pt x="232" y="511"/>
                  <a:pt x="222" y="533"/>
                </a:cubicBezTo>
                <a:cubicBezTo>
                  <a:pt x="219" y="552"/>
                  <a:pt x="176" y="567"/>
                  <a:pt x="162" y="581"/>
                </a:cubicBezTo>
                <a:cubicBezTo>
                  <a:pt x="155" y="603"/>
                  <a:pt x="142" y="612"/>
                  <a:pt x="121" y="619"/>
                </a:cubicBezTo>
                <a:cubicBezTo>
                  <a:pt x="114" y="642"/>
                  <a:pt x="101" y="703"/>
                  <a:pt x="82" y="715"/>
                </a:cubicBezTo>
                <a:cubicBezTo>
                  <a:pt x="78" y="727"/>
                  <a:pt x="73" y="737"/>
                  <a:pt x="70" y="750"/>
                </a:cubicBezTo>
                <a:cubicBezTo>
                  <a:pt x="68" y="775"/>
                  <a:pt x="71" y="823"/>
                  <a:pt x="41" y="833"/>
                </a:cubicBezTo>
                <a:cubicBezTo>
                  <a:pt x="20" y="854"/>
                  <a:pt x="47" y="847"/>
                  <a:pt x="17" y="857"/>
                </a:cubicBezTo>
                <a:cubicBezTo>
                  <a:pt x="8" y="866"/>
                  <a:pt x="4" y="883"/>
                  <a:pt x="0" y="890"/>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3" name="Freeform 2111"/>
          <p:cNvSpPr>
            <a:spLocks/>
          </p:cNvSpPr>
          <p:nvPr/>
        </p:nvSpPr>
        <p:spPr bwMode="auto">
          <a:xfrm>
            <a:off x="4290881" y="2917825"/>
            <a:ext cx="352557" cy="344488"/>
          </a:xfrm>
          <a:custGeom>
            <a:avLst/>
            <a:gdLst>
              <a:gd name="T0" fmla="*/ 0 w 287"/>
              <a:gd name="T1" fmla="*/ 2147483647 h 350"/>
              <a:gd name="T2" fmla="*/ 2147483647 w 287"/>
              <a:gd name="T3" fmla="*/ 2147483647 h 350"/>
              <a:gd name="T4" fmla="*/ 2147483647 w 287"/>
              <a:gd name="T5" fmla="*/ 2147483647 h 350"/>
              <a:gd name="T6" fmla="*/ 2147483647 w 287"/>
              <a:gd name="T7" fmla="*/ 2147483647 h 350"/>
              <a:gd name="T8" fmla="*/ 2147483647 w 287"/>
              <a:gd name="T9" fmla="*/ 2147483647 h 350"/>
              <a:gd name="T10" fmla="*/ 2147483647 w 287"/>
              <a:gd name="T11" fmla="*/ 2147483647 h 350"/>
              <a:gd name="T12" fmla="*/ 2147483647 w 287"/>
              <a:gd name="T13" fmla="*/ 2147483647 h 350"/>
              <a:gd name="T14" fmla="*/ 2147483647 w 287"/>
              <a:gd name="T15" fmla="*/ 2147483647 h 350"/>
              <a:gd name="T16" fmla="*/ 2147483647 w 287"/>
              <a:gd name="T17" fmla="*/ 2147483647 h 350"/>
              <a:gd name="T18" fmla="*/ 2147483647 w 287"/>
              <a:gd name="T19" fmla="*/ 2147483647 h 350"/>
              <a:gd name="T20" fmla="*/ 2147483647 w 287"/>
              <a:gd name="T21" fmla="*/ 2147483647 h 350"/>
              <a:gd name="T22" fmla="*/ 2147483647 w 287"/>
              <a:gd name="T23" fmla="*/ 0 h 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7"/>
              <a:gd name="T37" fmla="*/ 0 h 350"/>
              <a:gd name="T38" fmla="*/ 287 w 287"/>
              <a:gd name="T39" fmla="*/ 350 h 3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7" h="350">
                <a:moveTo>
                  <a:pt x="0" y="300"/>
                </a:moveTo>
                <a:cubicBezTo>
                  <a:pt x="40" y="327"/>
                  <a:pt x="47" y="336"/>
                  <a:pt x="71" y="321"/>
                </a:cubicBezTo>
                <a:cubicBezTo>
                  <a:pt x="80" y="316"/>
                  <a:pt x="162" y="350"/>
                  <a:pt x="162" y="350"/>
                </a:cubicBezTo>
                <a:cubicBezTo>
                  <a:pt x="173" y="337"/>
                  <a:pt x="165" y="342"/>
                  <a:pt x="184" y="338"/>
                </a:cubicBezTo>
                <a:cubicBezTo>
                  <a:pt x="191" y="335"/>
                  <a:pt x="194" y="323"/>
                  <a:pt x="198" y="313"/>
                </a:cubicBezTo>
                <a:cubicBezTo>
                  <a:pt x="202" y="303"/>
                  <a:pt x="203" y="288"/>
                  <a:pt x="207" y="275"/>
                </a:cubicBezTo>
                <a:cubicBezTo>
                  <a:pt x="213" y="263"/>
                  <a:pt x="210" y="246"/>
                  <a:pt x="220" y="236"/>
                </a:cubicBezTo>
                <a:cubicBezTo>
                  <a:pt x="228" y="211"/>
                  <a:pt x="232" y="184"/>
                  <a:pt x="252" y="167"/>
                </a:cubicBezTo>
                <a:cubicBezTo>
                  <a:pt x="256" y="149"/>
                  <a:pt x="276" y="142"/>
                  <a:pt x="277" y="129"/>
                </a:cubicBezTo>
                <a:cubicBezTo>
                  <a:pt x="280" y="116"/>
                  <a:pt x="269" y="99"/>
                  <a:pt x="269" y="90"/>
                </a:cubicBezTo>
                <a:cubicBezTo>
                  <a:pt x="273" y="85"/>
                  <a:pt x="270" y="81"/>
                  <a:pt x="274" y="76"/>
                </a:cubicBezTo>
                <a:cubicBezTo>
                  <a:pt x="282" y="51"/>
                  <a:pt x="268" y="19"/>
                  <a:pt x="287"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4" name="Freeform 2112"/>
          <p:cNvSpPr>
            <a:spLocks/>
          </p:cNvSpPr>
          <p:nvPr/>
        </p:nvSpPr>
        <p:spPr bwMode="auto">
          <a:xfrm>
            <a:off x="4753505" y="2732088"/>
            <a:ext cx="177139" cy="442912"/>
          </a:xfrm>
          <a:custGeom>
            <a:avLst/>
            <a:gdLst>
              <a:gd name="T0" fmla="*/ 0 w 142"/>
              <a:gd name="T1" fmla="*/ 0 h 450"/>
              <a:gd name="T2" fmla="*/ 2147483647 w 142"/>
              <a:gd name="T3" fmla="*/ 2147483647 h 450"/>
              <a:gd name="T4" fmla="*/ 2147483647 w 142"/>
              <a:gd name="T5" fmla="*/ 2147483647 h 450"/>
              <a:gd name="T6" fmla="*/ 2147483647 w 142"/>
              <a:gd name="T7" fmla="*/ 2147483647 h 450"/>
              <a:gd name="T8" fmla="*/ 2147483647 w 142"/>
              <a:gd name="T9" fmla="*/ 2147483647 h 450"/>
              <a:gd name="T10" fmla="*/ 2147483647 w 142"/>
              <a:gd name="T11" fmla="*/ 2147483647 h 450"/>
              <a:gd name="T12" fmla="*/ 2147483647 w 142"/>
              <a:gd name="T13" fmla="*/ 2147483647 h 450"/>
              <a:gd name="T14" fmla="*/ 2147483647 w 142"/>
              <a:gd name="T15" fmla="*/ 2147483647 h 450"/>
              <a:gd name="T16" fmla="*/ 2147483647 w 142"/>
              <a:gd name="T17" fmla="*/ 2147483647 h 450"/>
              <a:gd name="T18" fmla="*/ 2147483647 w 142"/>
              <a:gd name="T19" fmla="*/ 2147483647 h 450"/>
              <a:gd name="T20" fmla="*/ 2147483647 w 142"/>
              <a:gd name="T21" fmla="*/ 2147483647 h 450"/>
              <a:gd name="T22" fmla="*/ 2147483647 w 142"/>
              <a:gd name="T23" fmla="*/ 2147483647 h 450"/>
              <a:gd name="T24" fmla="*/ 2147483647 w 142"/>
              <a:gd name="T25" fmla="*/ 2147483647 h 450"/>
              <a:gd name="T26" fmla="*/ 2147483647 w 142"/>
              <a:gd name="T27" fmla="*/ 2147483647 h 450"/>
              <a:gd name="T28" fmla="*/ 2147483647 w 142"/>
              <a:gd name="T29" fmla="*/ 2147483647 h 450"/>
              <a:gd name="T30" fmla="*/ 2147483647 w 142"/>
              <a:gd name="T31" fmla="*/ 2147483647 h 4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450"/>
              <a:gd name="T50" fmla="*/ 142 w 142"/>
              <a:gd name="T51" fmla="*/ 450 h 4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450">
                <a:moveTo>
                  <a:pt x="0" y="0"/>
                </a:moveTo>
                <a:cubicBezTo>
                  <a:pt x="5" y="4"/>
                  <a:pt x="21" y="11"/>
                  <a:pt x="25" y="16"/>
                </a:cubicBezTo>
                <a:cubicBezTo>
                  <a:pt x="38" y="34"/>
                  <a:pt x="17" y="19"/>
                  <a:pt x="32" y="36"/>
                </a:cubicBezTo>
                <a:cubicBezTo>
                  <a:pt x="38" y="44"/>
                  <a:pt x="51" y="52"/>
                  <a:pt x="60" y="55"/>
                </a:cubicBezTo>
                <a:cubicBezTo>
                  <a:pt x="70" y="63"/>
                  <a:pt x="71" y="86"/>
                  <a:pt x="82" y="93"/>
                </a:cubicBezTo>
                <a:cubicBezTo>
                  <a:pt x="92" y="118"/>
                  <a:pt x="103" y="155"/>
                  <a:pt x="115" y="167"/>
                </a:cubicBezTo>
                <a:cubicBezTo>
                  <a:pt x="119" y="178"/>
                  <a:pt x="123" y="182"/>
                  <a:pt x="131" y="189"/>
                </a:cubicBezTo>
                <a:cubicBezTo>
                  <a:pt x="133" y="196"/>
                  <a:pt x="140" y="201"/>
                  <a:pt x="140" y="208"/>
                </a:cubicBezTo>
                <a:cubicBezTo>
                  <a:pt x="142" y="240"/>
                  <a:pt x="137" y="248"/>
                  <a:pt x="121" y="269"/>
                </a:cubicBezTo>
                <a:cubicBezTo>
                  <a:pt x="118" y="280"/>
                  <a:pt x="113" y="287"/>
                  <a:pt x="105" y="295"/>
                </a:cubicBezTo>
                <a:cubicBezTo>
                  <a:pt x="101" y="307"/>
                  <a:pt x="99" y="310"/>
                  <a:pt x="86" y="314"/>
                </a:cubicBezTo>
                <a:cubicBezTo>
                  <a:pt x="79" y="325"/>
                  <a:pt x="70" y="328"/>
                  <a:pt x="64" y="340"/>
                </a:cubicBezTo>
                <a:cubicBezTo>
                  <a:pt x="56" y="356"/>
                  <a:pt x="56" y="379"/>
                  <a:pt x="44" y="391"/>
                </a:cubicBezTo>
                <a:cubicBezTo>
                  <a:pt x="43" y="394"/>
                  <a:pt x="41" y="397"/>
                  <a:pt x="41" y="400"/>
                </a:cubicBezTo>
                <a:cubicBezTo>
                  <a:pt x="39" y="412"/>
                  <a:pt x="55" y="403"/>
                  <a:pt x="52" y="415"/>
                </a:cubicBezTo>
                <a:cubicBezTo>
                  <a:pt x="49" y="426"/>
                  <a:pt x="56" y="443"/>
                  <a:pt x="57" y="45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5" name="Freeform 2113"/>
          <p:cNvSpPr>
            <a:spLocks/>
          </p:cNvSpPr>
          <p:nvPr/>
        </p:nvSpPr>
        <p:spPr bwMode="auto">
          <a:xfrm>
            <a:off x="3962401" y="2403476"/>
            <a:ext cx="397272" cy="995363"/>
          </a:xfrm>
          <a:custGeom>
            <a:avLst/>
            <a:gdLst>
              <a:gd name="T0" fmla="*/ 2147483647 w 325"/>
              <a:gd name="T1" fmla="*/ 0 h 1011"/>
              <a:gd name="T2" fmla="*/ 2147483647 w 325"/>
              <a:gd name="T3" fmla="*/ 2147483647 h 1011"/>
              <a:gd name="T4" fmla="*/ 2147483647 w 325"/>
              <a:gd name="T5" fmla="*/ 2147483647 h 1011"/>
              <a:gd name="T6" fmla="*/ 2147483647 w 325"/>
              <a:gd name="T7" fmla="*/ 2147483647 h 1011"/>
              <a:gd name="T8" fmla="*/ 2147483647 w 325"/>
              <a:gd name="T9" fmla="*/ 2147483647 h 1011"/>
              <a:gd name="T10" fmla="*/ 2147483647 w 325"/>
              <a:gd name="T11" fmla="*/ 2147483647 h 1011"/>
              <a:gd name="T12" fmla="*/ 2147483647 w 325"/>
              <a:gd name="T13" fmla="*/ 2147483647 h 1011"/>
              <a:gd name="T14" fmla="*/ 2147483647 w 325"/>
              <a:gd name="T15" fmla="*/ 2147483647 h 1011"/>
              <a:gd name="T16" fmla="*/ 2147483647 w 325"/>
              <a:gd name="T17" fmla="*/ 2147483647 h 1011"/>
              <a:gd name="T18" fmla="*/ 2147483647 w 325"/>
              <a:gd name="T19" fmla="*/ 2147483647 h 1011"/>
              <a:gd name="T20" fmla="*/ 2147483647 w 325"/>
              <a:gd name="T21" fmla="*/ 2147483647 h 1011"/>
              <a:gd name="T22" fmla="*/ 2147483647 w 325"/>
              <a:gd name="T23" fmla="*/ 2147483647 h 1011"/>
              <a:gd name="T24" fmla="*/ 2147483647 w 325"/>
              <a:gd name="T25" fmla="*/ 2147483647 h 1011"/>
              <a:gd name="T26" fmla="*/ 2147483647 w 325"/>
              <a:gd name="T27" fmla="*/ 2147483647 h 1011"/>
              <a:gd name="T28" fmla="*/ 2147483647 w 325"/>
              <a:gd name="T29" fmla="*/ 2147483647 h 1011"/>
              <a:gd name="T30" fmla="*/ 2147483647 w 325"/>
              <a:gd name="T31" fmla="*/ 2147483647 h 1011"/>
              <a:gd name="T32" fmla="*/ 2147483647 w 325"/>
              <a:gd name="T33" fmla="*/ 2147483647 h 1011"/>
              <a:gd name="T34" fmla="*/ 2147483647 w 325"/>
              <a:gd name="T35" fmla="*/ 2147483647 h 1011"/>
              <a:gd name="T36" fmla="*/ 2147483647 w 325"/>
              <a:gd name="T37" fmla="*/ 2147483647 h 1011"/>
              <a:gd name="T38" fmla="*/ 2147483647 w 325"/>
              <a:gd name="T39" fmla="*/ 2147483647 h 1011"/>
              <a:gd name="T40" fmla="*/ 2147483647 w 325"/>
              <a:gd name="T41" fmla="*/ 2147483647 h 1011"/>
              <a:gd name="T42" fmla="*/ 2147483647 w 325"/>
              <a:gd name="T43" fmla="*/ 2147483647 h 1011"/>
              <a:gd name="T44" fmla="*/ 2147483647 w 325"/>
              <a:gd name="T45" fmla="*/ 2147483647 h 1011"/>
              <a:gd name="T46" fmla="*/ 2147483647 w 325"/>
              <a:gd name="T47" fmla="*/ 2147483647 h 1011"/>
              <a:gd name="T48" fmla="*/ 2147483647 w 325"/>
              <a:gd name="T49" fmla="*/ 2147483647 h 1011"/>
              <a:gd name="T50" fmla="*/ 0 w 325"/>
              <a:gd name="T51" fmla="*/ 2147483647 h 10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1011"/>
              <a:gd name="T80" fmla="*/ 325 w 325"/>
              <a:gd name="T81" fmla="*/ 1011 h 101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1011">
                <a:moveTo>
                  <a:pt x="96" y="0"/>
                </a:moveTo>
                <a:cubicBezTo>
                  <a:pt x="103" y="5"/>
                  <a:pt x="119" y="6"/>
                  <a:pt x="139" y="19"/>
                </a:cubicBezTo>
                <a:cubicBezTo>
                  <a:pt x="154" y="25"/>
                  <a:pt x="177" y="28"/>
                  <a:pt x="188" y="38"/>
                </a:cubicBezTo>
                <a:cubicBezTo>
                  <a:pt x="199" y="48"/>
                  <a:pt x="200" y="66"/>
                  <a:pt x="202" y="79"/>
                </a:cubicBezTo>
                <a:cubicBezTo>
                  <a:pt x="210" y="87"/>
                  <a:pt x="193" y="107"/>
                  <a:pt x="201" y="115"/>
                </a:cubicBezTo>
                <a:cubicBezTo>
                  <a:pt x="206" y="120"/>
                  <a:pt x="218" y="144"/>
                  <a:pt x="218" y="144"/>
                </a:cubicBezTo>
                <a:cubicBezTo>
                  <a:pt x="222" y="151"/>
                  <a:pt x="238" y="154"/>
                  <a:pt x="241" y="162"/>
                </a:cubicBezTo>
                <a:cubicBezTo>
                  <a:pt x="243" y="168"/>
                  <a:pt x="256" y="188"/>
                  <a:pt x="256" y="188"/>
                </a:cubicBezTo>
                <a:cubicBezTo>
                  <a:pt x="251" y="212"/>
                  <a:pt x="260" y="206"/>
                  <a:pt x="285" y="221"/>
                </a:cubicBezTo>
                <a:cubicBezTo>
                  <a:pt x="292" y="233"/>
                  <a:pt x="297" y="246"/>
                  <a:pt x="301" y="259"/>
                </a:cubicBezTo>
                <a:cubicBezTo>
                  <a:pt x="303" y="266"/>
                  <a:pt x="305" y="272"/>
                  <a:pt x="307" y="279"/>
                </a:cubicBezTo>
                <a:cubicBezTo>
                  <a:pt x="308" y="282"/>
                  <a:pt x="302" y="313"/>
                  <a:pt x="302" y="313"/>
                </a:cubicBezTo>
                <a:cubicBezTo>
                  <a:pt x="299" y="357"/>
                  <a:pt x="249" y="371"/>
                  <a:pt x="280" y="407"/>
                </a:cubicBezTo>
                <a:cubicBezTo>
                  <a:pt x="284" y="420"/>
                  <a:pt x="286" y="448"/>
                  <a:pt x="290" y="462"/>
                </a:cubicBezTo>
                <a:cubicBezTo>
                  <a:pt x="285" y="491"/>
                  <a:pt x="307" y="502"/>
                  <a:pt x="300" y="531"/>
                </a:cubicBezTo>
                <a:cubicBezTo>
                  <a:pt x="305" y="558"/>
                  <a:pt x="325" y="585"/>
                  <a:pt x="291" y="595"/>
                </a:cubicBezTo>
                <a:cubicBezTo>
                  <a:pt x="285" y="602"/>
                  <a:pt x="281" y="611"/>
                  <a:pt x="275" y="618"/>
                </a:cubicBezTo>
                <a:cubicBezTo>
                  <a:pt x="271" y="630"/>
                  <a:pt x="263" y="642"/>
                  <a:pt x="256" y="653"/>
                </a:cubicBezTo>
                <a:cubicBezTo>
                  <a:pt x="253" y="674"/>
                  <a:pt x="256" y="679"/>
                  <a:pt x="237" y="685"/>
                </a:cubicBezTo>
                <a:cubicBezTo>
                  <a:pt x="224" y="696"/>
                  <a:pt x="211" y="706"/>
                  <a:pt x="198" y="717"/>
                </a:cubicBezTo>
                <a:cubicBezTo>
                  <a:pt x="191" y="741"/>
                  <a:pt x="193" y="763"/>
                  <a:pt x="179" y="784"/>
                </a:cubicBezTo>
                <a:cubicBezTo>
                  <a:pt x="169" y="818"/>
                  <a:pt x="120" y="859"/>
                  <a:pt x="89" y="877"/>
                </a:cubicBezTo>
                <a:cubicBezTo>
                  <a:pt x="74" y="901"/>
                  <a:pt x="94" y="873"/>
                  <a:pt x="70" y="893"/>
                </a:cubicBezTo>
                <a:cubicBezTo>
                  <a:pt x="59" y="902"/>
                  <a:pt x="52" y="918"/>
                  <a:pt x="41" y="928"/>
                </a:cubicBezTo>
                <a:cubicBezTo>
                  <a:pt x="37" y="943"/>
                  <a:pt x="36" y="956"/>
                  <a:pt x="25" y="967"/>
                </a:cubicBezTo>
                <a:cubicBezTo>
                  <a:pt x="21" y="978"/>
                  <a:pt x="0" y="1005"/>
                  <a:pt x="0" y="1011"/>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6" name="Freeform 2114"/>
          <p:cNvSpPr>
            <a:spLocks/>
          </p:cNvSpPr>
          <p:nvPr/>
        </p:nvSpPr>
        <p:spPr bwMode="auto">
          <a:xfrm>
            <a:off x="3756026" y="2820988"/>
            <a:ext cx="72231" cy="406400"/>
          </a:xfrm>
          <a:custGeom>
            <a:avLst/>
            <a:gdLst>
              <a:gd name="T0" fmla="*/ 2147483647 w 59"/>
              <a:gd name="T1" fmla="*/ 0 h 413"/>
              <a:gd name="T2" fmla="*/ 2147483647 w 59"/>
              <a:gd name="T3" fmla="*/ 2147483647 h 413"/>
              <a:gd name="T4" fmla="*/ 2147483647 w 59"/>
              <a:gd name="T5" fmla="*/ 2147483647 h 413"/>
              <a:gd name="T6" fmla="*/ 2147483647 w 59"/>
              <a:gd name="T7" fmla="*/ 2147483647 h 413"/>
              <a:gd name="T8" fmla="*/ 2147483647 w 59"/>
              <a:gd name="T9" fmla="*/ 2147483647 h 413"/>
              <a:gd name="T10" fmla="*/ 2147483647 w 59"/>
              <a:gd name="T11" fmla="*/ 2147483647 h 413"/>
              <a:gd name="T12" fmla="*/ 2147483647 w 59"/>
              <a:gd name="T13" fmla="*/ 2147483647 h 413"/>
              <a:gd name="T14" fmla="*/ 0 60000 65536"/>
              <a:gd name="T15" fmla="*/ 0 60000 65536"/>
              <a:gd name="T16" fmla="*/ 0 60000 65536"/>
              <a:gd name="T17" fmla="*/ 0 60000 65536"/>
              <a:gd name="T18" fmla="*/ 0 60000 65536"/>
              <a:gd name="T19" fmla="*/ 0 60000 65536"/>
              <a:gd name="T20" fmla="*/ 0 60000 65536"/>
              <a:gd name="T21" fmla="*/ 0 w 59"/>
              <a:gd name="T22" fmla="*/ 0 h 413"/>
              <a:gd name="T23" fmla="*/ 59 w 59"/>
              <a:gd name="T24" fmla="*/ 413 h 4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413">
                <a:moveTo>
                  <a:pt x="48" y="0"/>
                </a:moveTo>
                <a:cubicBezTo>
                  <a:pt x="41" y="17"/>
                  <a:pt x="59" y="54"/>
                  <a:pt x="45" y="66"/>
                </a:cubicBezTo>
                <a:cubicBezTo>
                  <a:pt x="38" y="89"/>
                  <a:pt x="56" y="94"/>
                  <a:pt x="40" y="112"/>
                </a:cubicBezTo>
                <a:cubicBezTo>
                  <a:pt x="35" y="118"/>
                  <a:pt x="28" y="131"/>
                  <a:pt x="28" y="131"/>
                </a:cubicBezTo>
                <a:cubicBezTo>
                  <a:pt x="16" y="169"/>
                  <a:pt x="1" y="194"/>
                  <a:pt x="3" y="242"/>
                </a:cubicBezTo>
                <a:cubicBezTo>
                  <a:pt x="0" y="284"/>
                  <a:pt x="0" y="376"/>
                  <a:pt x="28" y="400"/>
                </a:cubicBezTo>
                <a:cubicBezTo>
                  <a:pt x="32" y="412"/>
                  <a:pt x="28" y="408"/>
                  <a:pt x="37" y="41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7" name="Freeform 2115"/>
          <p:cNvSpPr>
            <a:spLocks/>
          </p:cNvSpPr>
          <p:nvPr/>
        </p:nvSpPr>
        <p:spPr bwMode="auto">
          <a:xfrm>
            <a:off x="3738828" y="2154239"/>
            <a:ext cx="216694" cy="712787"/>
          </a:xfrm>
          <a:custGeom>
            <a:avLst/>
            <a:gdLst>
              <a:gd name="T0" fmla="*/ 2147483647 w 176"/>
              <a:gd name="T1" fmla="*/ 0 h 723"/>
              <a:gd name="T2" fmla="*/ 2147483647 w 176"/>
              <a:gd name="T3" fmla="*/ 2147483647 h 723"/>
              <a:gd name="T4" fmla="*/ 2147483647 w 176"/>
              <a:gd name="T5" fmla="*/ 2147483647 h 723"/>
              <a:gd name="T6" fmla="*/ 2147483647 w 176"/>
              <a:gd name="T7" fmla="*/ 2147483647 h 723"/>
              <a:gd name="T8" fmla="*/ 2147483647 w 176"/>
              <a:gd name="T9" fmla="*/ 2147483647 h 723"/>
              <a:gd name="T10" fmla="*/ 2147483647 w 176"/>
              <a:gd name="T11" fmla="*/ 2147483647 h 723"/>
              <a:gd name="T12" fmla="*/ 2147483647 w 176"/>
              <a:gd name="T13" fmla="*/ 2147483647 h 723"/>
              <a:gd name="T14" fmla="*/ 2147483647 w 176"/>
              <a:gd name="T15" fmla="*/ 2147483647 h 723"/>
              <a:gd name="T16" fmla="*/ 2147483647 w 176"/>
              <a:gd name="T17" fmla="*/ 2147483647 h 723"/>
              <a:gd name="T18" fmla="*/ 2147483647 w 176"/>
              <a:gd name="T19" fmla="*/ 2147483647 h 7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6"/>
              <a:gd name="T31" fmla="*/ 0 h 723"/>
              <a:gd name="T32" fmla="*/ 176 w 176"/>
              <a:gd name="T33" fmla="*/ 723 h 7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6" h="723">
                <a:moveTo>
                  <a:pt x="176" y="0"/>
                </a:moveTo>
                <a:cubicBezTo>
                  <a:pt x="174" y="29"/>
                  <a:pt x="155" y="79"/>
                  <a:pt x="130" y="101"/>
                </a:cubicBezTo>
                <a:cubicBezTo>
                  <a:pt x="122" y="129"/>
                  <a:pt x="96" y="145"/>
                  <a:pt x="85" y="171"/>
                </a:cubicBezTo>
                <a:cubicBezTo>
                  <a:pt x="84" y="181"/>
                  <a:pt x="84" y="190"/>
                  <a:pt x="82" y="200"/>
                </a:cubicBezTo>
                <a:cubicBezTo>
                  <a:pt x="81" y="207"/>
                  <a:pt x="76" y="219"/>
                  <a:pt x="76" y="219"/>
                </a:cubicBezTo>
                <a:cubicBezTo>
                  <a:pt x="78" y="259"/>
                  <a:pt x="86" y="320"/>
                  <a:pt x="73" y="360"/>
                </a:cubicBezTo>
                <a:cubicBezTo>
                  <a:pt x="76" y="402"/>
                  <a:pt x="0" y="438"/>
                  <a:pt x="12" y="474"/>
                </a:cubicBezTo>
                <a:cubicBezTo>
                  <a:pt x="8" y="535"/>
                  <a:pt x="34" y="522"/>
                  <a:pt x="47" y="543"/>
                </a:cubicBezTo>
                <a:cubicBezTo>
                  <a:pt x="57" y="659"/>
                  <a:pt x="50" y="521"/>
                  <a:pt x="50" y="643"/>
                </a:cubicBezTo>
                <a:cubicBezTo>
                  <a:pt x="50" y="675"/>
                  <a:pt x="89" y="706"/>
                  <a:pt x="94" y="723"/>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8" name="Freeform 2116"/>
          <p:cNvSpPr>
            <a:spLocks/>
          </p:cNvSpPr>
          <p:nvPr/>
        </p:nvSpPr>
        <p:spPr bwMode="auto">
          <a:xfrm>
            <a:off x="3577167" y="2519363"/>
            <a:ext cx="242491" cy="423862"/>
          </a:xfrm>
          <a:custGeom>
            <a:avLst/>
            <a:gdLst>
              <a:gd name="T0" fmla="*/ 2147483647 w 199"/>
              <a:gd name="T1" fmla="*/ 2147483647 h 432"/>
              <a:gd name="T2" fmla="*/ 2147483647 w 199"/>
              <a:gd name="T3" fmla="*/ 2147483647 h 432"/>
              <a:gd name="T4" fmla="*/ 2147483647 w 199"/>
              <a:gd name="T5" fmla="*/ 2147483647 h 432"/>
              <a:gd name="T6" fmla="*/ 2147483647 w 199"/>
              <a:gd name="T7" fmla="*/ 2147483647 h 432"/>
              <a:gd name="T8" fmla="*/ 2147483647 w 199"/>
              <a:gd name="T9" fmla="*/ 2147483647 h 432"/>
              <a:gd name="T10" fmla="*/ 2147483647 w 199"/>
              <a:gd name="T11" fmla="*/ 2147483647 h 432"/>
              <a:gd name="T12" fmla="*/ 2147483647 w 199"/>
              <a:gd name="T13" fmla="*/ 2147483647 h 432"/>
              <a:gd name="T14" fmla="*/ 2147483647 w 199"/>
              <a:gd name="T15" fmla="*/ 2147483647 h 432"/>
              <a:gd name="T16" fmla="*/ 2147483647 w 199"/>
              <a:gd name="T17" fmla="*/ 0 h 432"/>
              <a:gd name="T18" fmla="*/ 2147483647 w 199"/>
              <a:gd name="T19" fmla="*/ 2147483647 h 4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432"/>
              <a:gd name="T32" fmla="*/ 199 w 199"/>
              <a:gd name="T33" fmla="*/ 432 h 4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432">
                <a:moveTo>
                  <a:pt x="36" y="432"/>
                </a:moveTo>
                <a:cubicBezTo>
                  <a:pt x="36" y="424"/>
                  <a:pt x="41" y="400"/>
                  <a:pt x="38" y="385"/>
                </a:cubicBezTo>
                <a:cubicBezTo>
                  <a:pt x="35" y="370"/>
                  <a:pt x="26" y="355"/>
                  <a:pt x="20" y="339"/>
                </a:cubicBezTo>
                <a:cubicBezTo>
                  <a:pt x="17" y="329"/>
                  <a:pt x="6" y="298"/>
                  <a:pt x="2" y="288"/>
                </a:cubicBezTo>
                <a:cubicBezTo>
                  <a:pt x="0" y="269"/>
                  <a:pt x="51" y="229"/>
                  <a:pt x="46" y="211"/>
                </a:cubicBezTo>
                <a:cubicBezTo>
                  <a:pt x="48" y="190"/>
                  <a:pt x="46" y="166"/>
                  <a:pt x="62" y="150"/>
                </a:cubicBezTo>
                <a:cubicBezTo>
                  <a:pt x="69" y="130"/>
                  <a:pt x="99" y="100"/>
                  <a:pt x="119" y="93"/>
                </a:cubicBezTo>
                <a:cubicBezTo>
                  <a:pt x="127" y="85"/>
                  <a:pt x="129" y="78"/>
                  <a:pt x="132" y="67"/>
                </a:cubicBezTo>
                <a:cubicBezTo>
                  <a:pt x="135" y="22"/>
                  <a:pt x="130" y="12"/>
                  <a:pt x="167" y="0"/>
                </a:cubicBezTo>
                <a:cubicBezTo>
                  <a:pt x="176" y="8"/>
                  <a:pt x="188" y="15"/>
                  <a:pt x="199" y="1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69" name="Freeform 2117"/>
          <p:cNvSpPr>
            <a:spLocks/>
          </p:cNvSpPr>
          <p:nvPr/>
        </p:nvSpPr>
        <p:spPr bwMode="auto">
          <a:xfrm>
            <a:off x="3934884" y="1916114"/>
            <a:ext cx="161660" cy="503237"/>
          </a:xfrm>
          <a:custGeom>
            <a:avLst/>
            <a:gdLst>
              <a:gd name="T0" fmla="*/ 2147483647 w 130"/>
              <a:gd name="T1" fmla="*/ 0 h 511"/>
              <a:gd name="T2" fmla="*/ 2147483647 w 130"/>
              <a:gd name="T3" fmla="*/ 2147483647 h 511"/>
              <a:gd name="T4" fmla="*/ 2147483647 w 130"/>
              <a:gd name="T5" fmla="*/ 2147483647 h 511"/>
              <a:gd name="T6" fmla="*/ 2147483647 w 130"/>
              <a:gd name="T7" fmla="*/ 2147483647 h 511"/>
              <a:gd name="T8" fmla="*/ 2147483647 w 130"/>
              <a:gd name="T9" fmla="*/ 2147483647 h 511"/>
              <a:gd name="T10" fmla="*/ 2147483647 w 130"/>
              <a:gd name="T11" fmla="*/ 2147483647 h 511"/>
              <a:gd name="T12" fmla="*/ 2147483647 w 130"/>
              <a:gd name="T13" fmla="*/ 2147483647 h 511"/>
              <a:gd name="T14" fmla="*/ 2147483647 w 130"/>
              <a:gd name="T15" fmla="*/ 2147483647 h 511"/>
              <a:gd name="T16" fmla="*/ 2147483647 w 130"/>
              <a:gd name="T17" fmla="*/ 2147483647 h 511"/>
              <a:gd name="T18" fmla="*/ 2147483647 w 130"/>
              <a:gd name="T19" fmla="*/ 2147483647 h 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0"/>
              <a:gd name="T31" fmla="*/ 0 h 511"/>
              <a:gd name="T32" fmla="*/ 130 w 130"/>
              <a:gd name="T33" fmla="*/ 511 h 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0" h="511">
                <a:moveTo>
                  <a:pt x="15" y="0"/>
                </a:moveTo>
                <a:cubicBezTo>
                  <a:pt x="12" y="11"/>
                  <a:pt x="9" y="21"/>
                  <a:pt x="5" y="32"/>
                </a:cubicBezTo>
                <a:cubicBezTo>
                  <a:pt x="8" y="62"/>
                  <a:pt x="0" y="94"/>
                  <a:pt x="25" y="112"/>
                </a:cubicBezTo>
                <a:cubicBezTo>
                  <a:pt x="40" y="135"/>
                  <a:pt x="30" y="161"/>
                  <a:pt x="41" y="185"/>
                </a:cubicBezTo>
                <a:cubicBezTo>
                  <a:pt x="35" y="200"/>
                  <a:pt x="35" y="212"/>
                  <a:pt x="21" y="220"/>
                </a:cubicBezTo>
                <a:cubicBezTo>
                  <a:pt x="13" y="246"/>
                  <a:pt x="13" y="253"/>
                  <a:pt x="41" y="259"/>
                </a:cubicBezTo>
                <a:cubicBezTo>
                  <a:pt x="51" y="266"/>
                  <a:pt x="56" y="269"/>
                  <a:pt x="60" y="281"/>
                </a:cubicBezTo>
                <a:cubicBezTo>
                  <a:pt x="57" y="305"/>
                  <a:pt x="54" y="329"/>
                  <a:pt x="47" y="352"/>
                </a:cubicBezTo>
                <a:cubicBezTo>
                  <a:pt x="51" y="394"/>
                  <a:pt x="59" y="426"/>
                  <a:pt x="92" y="454"/>
                </a:cubicBezTo>
                <a:cubicBezTo>
                  <a:pt x="94" y="462"/>
                  <a:pt x="124" y="511"/>
                  <a:pt x="130" y="505"/>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70" name="Freeform 2118"/>
          <p:cNvSpPr>
            <a:spLocks/>
          </p:cNvSpPr>
          <p:nvPr/>
        </p:nvSpPr>
        <p:spPr bwMode="auto">
          <a:xfrm>
            <a:off x="3190214" y="2446338"/>
            <a:ext cx="266567" cy="254000"/>
          </a:xfrm>
          <a:custGeom>
            <a:avLst/>
            <a:gdLst>
              <a:gd name="T0" fmla="*/ 2147483647 w 216"/>
              <a:gd name="T1" fmla="*/ 2147483647 h 258"/>
              <a:gd name="T2" fmla="*/ 2147483647 w 216"/>
              <a:gd name="T3" fmla="*/ 2147483647 h 258"/>
              <a:gd name="T4" fmla="*/ 2147483647 w 216"/>
              <a:gd name="T5" fmla="*/ 2147483647 h 258"/>
              <a:gd name="T6" fmla="*/ 2147483647 w 216"/>
              <a:gd name="T7" fmla="*/ 2147483647 h 258"/>
              <a:gd name="T8" fmla="*/ 2147483647 w 216"/>
              <a:gd name="T9" fmla="*/ 2147483647 h 258"/>
              <a:gd name="T10" fmla="*/ 2147483647 w 216"/>
              <a:gd name="T11" fmla="*/ 2147483647 h 258"/>
              <a:gd name="T12" fmla="*/ 2147483647 w 216"/>
              <a:gd name="T13" fmla="*/ 2147483647 h 258"/>
              <a:gd name="T14" fmla="*/ 2147483647 w 216"/>
              <a:gd name="T15" fmla="*/ 2147483647 h 258"/>
              <a:gd name="T16" fmla="*/ 2147483647 w 216"/>
              <a:gd name="T17" fmla="*/ 2147483647 h 258"/>
              <a:gd name="T18" fmla="*/ 2147483647 w 216"/>
              <a:gd name="T19" fmla="*/ 2147483647 h 258"/>
              <a:gd name="T20" fmla="*/ 2147483647 w 216"/>
              <a:gd name="T21" fmla="*/ 2147483647 h 258"/>
              <a:gd name="T22" fmla="*/ 2147483647 w 216"/>
              <a:gd name="T23" fmla="*/ 2147483647 h 258"/>
              <a:gd name="T24" fmla="*/ 2147483647 w 216"/>
              <a:gd name="T25" fmla="*/ 2147483647 h 258"/>
              <a:gd name="T26" fmla="*/ 2147483647 w 216"/>
              <a:gd name="T27" fmla="*/ 2147483647 h 258"/>
              <a:gd name="T28" fmla="*/ 2147483647 w 216"/>
              <a:gd name="T29" fmla="*/ 2147483647 h 258"/>
              <a:gd name="T30" fmla="*/ 2147483647 w 216"/>
              <a:gd name="T31" fmla="*/ 2147483647 h 258"/>
              <a:gd name="T32" fmla="*/ 2147483647 w 216"/>
              <a:gd name="T33" fmla="*/ 2147483647 h 258"/>
              <a:gd name="T34" fmla="*/ 2147483647 w 216"/>
              <a:gd name="T35" fmla="*/ 2147483647 h 258"/>
              <a:gd name="T36" fmla="*/ 2147483647 w 216"/>
              <a:gd name="T37" fmla="*/ 2147483647 h 258"/>
              <a:gd name="T38" fmla="*/ 2147483647 w 216"/>
              <a:gd name="T39" fmla="*/ 2147483647 h 258"/>
              <a:gd name="T40" fmla="*/ 2147483647 w 216"/>
              <a:gd name="T41" fmla="*/ 2147483647 h 258"/>
              <a:gd name="T42" fmla="*/ 2147483647 w 216"/>
              <a:gd name="T43" fmla="*/ 2147483647 h 258"/>
              <a:gd name="T44" fmla="*/ 2147483647 w 216"/>
              <a:gd name="T45" fmla="*/ 2147483647 h 2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6"/>
              <a:gd name="T70" fmla="*/ 0 h 258"/>
              <a:gd name="T71" fmla="*/ 216 w 216"/>
              <a:gd name="T72" fmla="*/ 258 h 2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6" h="258">
                <a:moveTo>
                  <a:pt x="189" y="16"/>
                </a:moveTo>
                <a:cubicBezTo>
                  <a:pt x="180" y="13"/>
                  <a:pt x="184" y="0"/>
                  <a:pt x="176" y="3"/>
                </a:cubicBezTo>
                <a:cubicBezTo>
                  <a:pt x="168" y="5"/>
                  <a:pt x="166" y="35"/>
                  <a:pt x="157" y="38"/>
                </a:cubicBezTo>
                <a:cubicBezTo>
                  <a:pt x="130" y="67"/>
                  <a:pt x="109" y="86"/>
                  <a:pt x="87" y="119"/>
                </a:cubicBezTo>
                <a:cubicBezTo>
                  <a:pt x="72" y="149"/>
                  <a:pt x="7" y="143"/>
                  <a:pt x="4" y="160"/>
                </a:cubicBezTo>
                <a:cubicBezTo>
                  <a:pt x="0" y="168"/>
                  <a:pt x="50" y="163"/>
                  <a:pt x="60" y="168"/>
                </a:cubicBezTo>
                <a:cubicBezTo>
                  <a:pt x="70" y="173"/>
                  <a:pt x="67" y="179"/>
                  <a:pt x="63" y="188"/>
                </a:cubicBezTo>
                <a:cubicBezTo>
                  <a:pt x="59" y="197"/>
                  <a:pt x="27" y="218"/>
                  <a:pt x="33" y="221"/>
                </a:cubicBezTo>
                <a:cubicBezTo>
                  <a:pt x="45" y="214"/>
                  <a:pt x="86" y="202"/>
                  <a:pt x="100" y="204"/>
                </a:cubicBezTo>
                <a:cubicBezTo>
                  <a:pt x="108" y="215"/>
                  <a:pt x="99" y="225"/>
                  <a:pt x="102" y="237"/>
                </a:cubicBezTo>
                <a:cubicBezTo>
                  <a:pt x="105" y="246"/>
                  <a:pt x="114" y="258"/>
                  <a:pt x="120" y="258"/>
                </a:cubicBezTo>
                <a:cubicBezTo>
                  <a:pt x="126" y="258"/>
                  <a:pt x="140" y="250"/>
                  <a:pt x="140" y="237"/>
                </a:cubicBezTo>
                <a:cubicBezTo>
                  <a:pt x="140" y="224"/>
                  <a:pt x="123" y="194"/>
                  <a:pt x="118" y="180"/>
                </a:cubicBezTo>
                <a:cubicBezTo>
                  <a:pt x="113" y="166"/>
                  <a:pt x="107" y="158"/>
                  <a:pt x="109" y="153"/>
                </a:cubicBezTo>
                <a:cubicBezTo>
                  <a:pt x="111" y="148"/>
                  <a:pt x="123" y="151"/>
                  <a:pt x="129" y="147"/>
                </a:cubicBezTo>
                <a:cubicBezTo>
                  <a:pt x="132" y="123"/>
                  <a:pt x="126" y="123"/>
                  <a:pt x="144" y="130"/>
                </a:cubicBezTo>
                <a:cubicBezTo>
                  <a:pt x="150" y="124"/>
                  <a:pt x="167" y="123"/>
                  <a:pt x="161" y="115"/>
                </a:cubicBezTo>
                <a:cubicBezTo>
                  <a:pt x="157" y="108"/>
                  <a:pt x="144" y="98"/>
                  <a:pt x="144" y="98"/>
                </a:cubicBezTo>
                <a:cubicBezTo>
                  <a:pt x="145" y="95"/>
                  <a:pt x="158" y="72"/>
                  <a:pt x="168" y="75"/>
                </a:cubicBezTo>
                <a:cubicBezTo>
                  <a:pt x="178" y="78"/>
                  <a:pt x="201" y="117"/>
                  <a:pt x="207" y="114"/>
                </a:cubicBezTo>
                <a:cubicBezTo>
                  <a:pt x="216" y="106"/>
                  <a:pt x="207" y="71"/>
                  <a:pt x="206" y="57"/>
                </a:cubicBezTo>
                <a:cubicBezTo>
                  <a:pt x="205" y="45"/>
                  <a:pt x="203" y="48"/>
                  <a:pt x="200" y="41"/>
                </a:cubicBezTo>
                <a:cubicBezTo>
                  <a:pt x="203" y="28"/>
                  <a:pt x="187" y="28"/>
                  <a:pt x="189" y="16"/>
                </a:cubicBezTo>
                <a:close/>
              </a:path>
            </a:pathLst>
          </a:custGeom>
          <a:solidFill>
            <a:srgbClr val="66CCFF"/>
          </a:solidFill>
          <a:ln w="9525">
            <a:solidFill>
              <a:srgbClr val="66CCFF"/>
            </a:solidFill>
            <a:round/>
            <a:headEnd/>
            <a:tailEnd/>
          </a:ln>
        </p:spPr>
        <p:txBody>
          <a:bodyPr wrap="none" anchor="ctr"/>
          <a:lstStyle/>
          <a:p>
            <a:endParaRPr lang="en-IN"/>
          </a:p>
        </p:txBody>
      </p:sp>
      <p:sp>
        <p:nvSpPr>
          <p:cNvPr id="4271" name="Freeform 2119"/>
          <p:cNvSpPr>
            <a:spLocks/>
          </p:cNvSpPr>
          <p:nvPr/>
        </p:nvSpPr>
        <p:spPr bwMode="auto">
          <a:xfrm>
            <a:off x="3394869" y="2024064"/>
            <a:ext cx="481542" cy="427037"/>
          </a:xfrm>
          <a:custGeom>
            <a:avLst/>
            <a:gdLst>
              <a:gd name="T0" fmla="*/ 2147483647 w 393"/>
              <a:gd name="T1" fmla="*/ 0 h 433"/>
              <a:gd name="T2" fmla="*/ 2147483647 w 393"/>
              <a:gd name="T3" fmla="*/ 2147483647 h 433"/>
              <a:gd name="T4" fmla="*/ 2147483647 w 393"/>
              <a:gd name="T5" fmla="*/ 2147483647 h 433"/>
              <a:gd name="T6" fmla="*/ 2147483647 w 393"/>
              <a:gd name="T7" fmla="*/ 2147483647 h 433"/>
              <a:gd name="T8" fmla="*/ 2147483647 w 393"/>
              <a:gd name="T9" fmla="*/ 2147483647 h 433"/>
              <a:gd name="T10" fmla="*/ 2147483647 w 393"/>
              <a:gd name="T11" fmla="*/ 2147483647 h 433"/>
              <a:gd name="T12" fmla="*/ 2147483647 w 393"/>
              <a:gd name="T13" fmla="*/ 2147483647 h 433"/>
              <a:gd name="T14" fmla="*/ 2147483647 w 393"/>
              <a:gd name="T15" fmla="*/ 2147483647 h 433"/>
              <a:gd name="T16" fmla="*/ 2147483647 w 393"/>
              <a:gd name="T17" fmla="*/ 2147483647 h 433"/>
              <a:gd name="T18" fmla="*/ 2147483647 w 393"/>
              <a:gd name="T19" fmla="*/ 2147483647 h 433"/>
              <a:gd name="T20" fmla="*/ 2147483647 w 393"/>
              <a:gd name="T21" fmla="*/ 2147483647 h 433"/>
              <a:gd name="T22" fmla="*/ 2147483647 w 393"/>
              <a:gd name="T23" fmla="*/ 2147483647 h 433"/>
              <a:gd name="T24" fmla="*/ 2147483647 w 393"/>
              <a:gd name="T25" fmla="*/ 2147483647 h 4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3"/>
              <a:gd name="T40" fmla="*/ 0 h 433"/>
              <a:gd name="T41" fmla="*/ 393 w 393"/>
              <a:gd name="T42" fmla="*/ 433 h 4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3" h="433">
                <a:moveTo>
                  <a:pt x="393" y="0"/>
                </a:moveTo>
                <a:cubicBezTo>
                  <a:pt x="388" y="3"/>
                  <a:pt x="391" y="9"/>
                  <a:pt x="382" y="19"/>
                </a:cubicBezTo>
                <a:cubicBezTo>
                  <a:pt x="373" y="29"/>
                  <a:pt x="348" y="45"/>
                  <a:pt x="338" y="61"/>
                </a:cubicBezTo>
                <a:cubicBezTo>
                  <a:pt x="336" y="78"/>
                  <a:pt x="346" y="110"/>
                  <a:pt x="325" y="116"/>
                </a:cubicBezTo>
                <a:cubicBezTo>
                  <a:pt x="318" y="118"/>
                  <a:pt x="299" y="150"/>
                  <a:pt x="299" y="150"/>
                </a:cubicBezTo>
                <a:cubicBezTo>
                  <a:pt x="291" y="176"/>
                  <a:pt x="288" y="177"/>
                  <a:pt x="261" y="182"/>
                </a:cubicBezTo>
                <a:cubicBezTo>
                  <a:pt x="241" y="179"/>
                  <a:pt x="232" y="175"/>
                  <a:pt x="213" y="179"/>
                </a:cubicBezTo>
                <a:cubicBezTo>
                  <a:pt x="195" y="190"/>
                  <a:pt x="186" y="209"/>
                  <a:pt x="171" y="224"/>
                </a:cubicBezTo>
                <a:cubicBezTo>
                  <a:pt x="167" y="236"/>
                  <a:pt x="155" y="242"/>
                  <a:pt x="143" y="246"/>
                </a:cubicBezTo>
                <a:cubicBezTo>
                  <a:pt x="124" y="259"/>
                  <a:pt x="105" y="281"/>
                  <a:pt x="88" y="291"/>
                </a:cubicBezTo>
                <a:cubicBezTo>
                  <a:pt x="82" y="301"/>
                  <a:pt x="75" y="305"/>
                  <a:pt x="72" y="317"/>
                </a:cubicBezTo>
                <a:cubicBezTo>
                  <a:pt x="68" y="333"/>
                  <a:pt x="20" y="380"/>
                  <a:pt x="10" y="399"/>
                </a:cubicBezTo>
                <a:cubicBezTo>
                  <a:pt x="0" y="418"/>
                  <a:pt x="14" y="426"/>
                  <a:pt x="15" y="433"/>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72" name="Freeform 2120"/>
          <p:cNvSpPr>
            <a:spLocks/>
          </p:cNvSpPr>
          <p:nvPr/>
        </p:nvSpPr>
        <p:spPr bwMode="auto">
          <a:xfrm>
            <a:off x="3248688" y="2617789"/>
            <a:ext cx="182298" cy="949325"/>
          </a:xfrm>
          <a:custGeom>
            <a:avLst/>
            <a:gdLst>
              <a:gd name="T0" fmla="*/ 2147483647 w 148"/>
              <a:gd name="T1" fmla="*/ 2147483647 h 965"/>
              <a:gd name="T2" fmla="*/ 2147483647 w 148"/>
              <a:gd name="T3" fmla="*/ 2147483647 h 965"/>
              <a:gd name="T4" fmla="*/ 2147483647 w 148"/>
              <a:gd name="T5" fmla="*/ 2147483647 h 965"/>
              <a:gd name="T6" fmla="*/ 2147483647 w 148"/>
              <a:gd name="T7" fmla="*/ 2147483647 h 965"/>
              <a:gd name="T8" fmla="*/ 2147483647 w 148"/>
              <a:gd name="T9" fmla="*/ 2147483647 h 965"/>
              <a:gd name="T10" fmla="*/ 2147483647 w 148"/>
              <a:gd name="T11" fmla="*/ 2147483647 h 965"/>
              <a:gd name="T12" fmla="*/ 2147483647 w 148"/>
              <a:gd name="T13" fmla="*/ 2147483647 h 965"/>
              <a:gd name="T14" fmla="*/ 2147483647 w 148"/>
              <a:gd name="T15" fmla="*/ 2147483647 h 965"/>
              <a:gd name="T16" fmla="*/ 2147483647 w 148"/>
              <a:gd name="T17" fmla="*/ 2147483647 h 965"/>
              <a:gd name="T18" fmla="*/ 2147483647 w 148"/>
              <a:gd name="T19" fmla="*/ 2147483647 h 965"/>
              <a:gd name="T20" fmla="*/ 2147483647 w 148"/>
              <a:gd name="T21" fmla="*/ 2147483647 h 965"/>
              <a:gd name="T22" fmla="*/ 2147483647 w 148"/>
              <a:gd name="T23" fmla="*/ 2147483647 h 965"/>
              <a:gd name="T24" fmla="*/ 2147483647 w 148"/>
              <a:gd name="T25" fmla="*/ 2147483647 h 965"/>
              <a:gd name="T26" fmla="*/ 2147483647 w 148"/>
              <a:gd name="T27" fmla="*/ 2147483647 h 965"/>
              <a:gd name="T28" fmla="*/ 2147483647 w 148"/>
              <a:gd name="T29" fmla="*/ 2147483647 h 965"/>
              <a:gd name="T30" fmla="*/ 2147483647 w 148"/>
              <a:gd name="T31" fmla="*/ 2147483647 h 965"/>
              <a:gd name="T32" fmla="*/ 2147483647 w 148"/>
              <a:gd name="T33" fmla="*/ 2147483647 h 965"/>
              <a:gd name="T34" fmla="*/ 2147483647 w 148"/>
              <a:gd name="T35" fmla="*/ 0 h 9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8"/>
              <a:gd name="T55" fmla="*/ 0 h 965"/>
              <a:gd name="T56" fmla="*/ 148 w 148"/>
              <a:gd name="T57" fmla="*/ 965 h 9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8" h="965">
                <a:moveTo>
                  <a:pt x="148" y="965"/>
                </a:moveTo>
                <a:cubicBezTo>
                  <a:pt x="145" y="948"/>
                  <a:pt x="131" y="946"/>
                  <a:pt x="121" y="932"/>
                </a:cubicBezTo>
                <a:cubicBezTo>
                  <a:pt x="110" y="897"/>
                  <a:pt x="88" y="869"/>
                  <a:pt x="77" y="833"/>
                </a:cubicBezTo>
                <a:cubicBezTo>
                  <a:pt x="79" y="772"/>
                  <a:pt x="80" y="712"/>
                  <a:pt x="91" y="652"/>
                </a:cubicBezTo>
                <a:cubicBezTo>
                  <a:pt x="88" y="603"/>
                  <a:pt x="77" y="564"/>
                  <a:pt x="65" y="518"/>
                </a:cubicBezTo>
                <a:cubicBezTo>
                  <a:pt x="63" y="501"/>
                  <a:pt x="66" y="466"/>
                  <a:pt x="56" y="450"/>
                </a:cubicBezTo>
                <a:cubicBezTo>
                  <a:pt x="51" y="441"/>
                  <a:pt x="40" y="433"/>
                  <a:pt x="33" y="425"/>
                </a:cubicBezTo>
                <a:cubicBezTo>
                  <a:pt x="26" y="415"/>
                  <a:pt x="37" y="378"/>
                  <a:pt x="32" y="366"/>
                </a:cubicBezTo>
                <a:cubicBezTo>
                  <a:pt x="27" y="354"/>
                  <a:pt x="6" y="361"/>
                  <a:pt x="3" y="353"/>
                </a:cubicBezTo>
                <a:cubicBezTo>
                  <a:pt x="0" y="345"/>
                  <a:pt x="7" y="324"/>
                  <a:pt x="13" y="318"/>
                </a:cubicBezTo>
                <a:cubicBezTo>
                  <a:pt x="19" y="312"/>
                  <a:pt x="35" y="327"/>
                  <a:pt x="41" y="314"/>
                </a:cubicBezTo>
                <a:cubicBezTo>
                  <a:pt x="47" y="301"/>
                  <a:pt x="43" y="266"/>
                  <a:pt x="48" y="241"/>
                </a:cubicBezTo>
                <a:cubicBezTo>
                  <a:pt x="57" y="226"/>
                  <a:pt x="61" y="174"/>
                  <a:pt x="73" y="162"/>
                </a:cubicBezTo>
                <a:cubicBezTo>
                  <a:pt x="81" y="138"/>
                  <a:pt x="98" y="137"/>
                  <a:pt x="73" y="130"/>
                </a:cubicBezTo>
                <a:cubicBezTo>
                  <a:pt x="68" y="121"/>
                  <a:pt x="76" y="122"/>
                  <a:pt x="72" y="112"/>
                </a:cubicBezTo>
                <a:cubicBezTo>
                  <a:pt x="74" y="103"/>
                  <a:pt x="64" y="91"/>
                  <a:pt x="66" y="80"/>
                </a:cubicBezTo>
                <a:cubicBezTo>
                  <a:pt x="84" y="58"/>
                  <a:pt x="63" y="66"/>
                  <a:pt x="62" y="44"/>
                </a:cubicBezTo>
                <a:cubicBezTo>
                  <a:pt x="64" y="38"/>
                  <a:pt x="56" y="10"/>
                  <a:pt x="43" y="0"/>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73" name="Freeform 2121"/>
          <p:cNvSpPr>
            <a:spLocks/>
          </p:cNvSpPr>
          <p:nvPr/>
        </p:nvSpPr>
        <p:spPr bwMode="auto">
          <a:xfrm>
            <a:off x="3334676" y="2782889"/>
            <a:ext cx="411030" cy="530225"/>
          </a:xfrm>
          <a:custGeom>
            <a:avLst/>
            <a:gdLst>
              <a:gd name="T0" fmla="*/ 0 w 334"/>
              <a:gd name="T1" fmla="*/ 0 h 538"/>
              <a:gd name="T2" fmla="*/ 2147483647 w 334"/>
              <a:gd name="T3" fmla="*/ 2147483647 h 538"/>
              <a:gd name="T4" fmla="*/ 2147483647 w 334"/>
              <a:gd name="T5" fmla="*/ 2147483647 h 538"/>
              <a:gd name="T6" fmla="*/ 2147483647 w 334"/>
              <a:gd name="T7" fmla="*/ 2147483647 h 538"/>
              <a:gd name="T8" fmla="*/ 2147483647 w 334"/>
              <a:gd name="T9" fmla="*/ 2147483647 h 538"/>
              <a:gd name="T10" fmla="*/ 2147483647 w 334"/>
              <a:gd name="T11" fmla="*/ 2147483647 h 538"/>
              <a:gd name="T12" fmla="*/ 2147483647 w 334"/>
              <a:gd name="T13" fmla="*/ 2147483647 h 538"/>
              <a:gd name="T14" fmla="*/ 2147483647 w 334"/>
              <a:gd name="T15" fmla="*/ 2147483647 h 538"/>
              <a:gd name="T16" fmla="*/ 2147483647 w 334"/>
              <a:gd name="T17" fmla="*/ 2147483647 h 538"/>
              <a:gd name="T18" fmla="*/ 2147483647 w 334"/>
              <a:gd name="T19" fmla="*/ 2147483647 h 538"/>
              <a:gd name="T20" fmla="*/ 2147483647 w 334"/>
              <a:gd name="T21" fmla="*/ 2147483647 h 538"/>
              <a:gd name="T22" fmla="*/ 2147483647 w 334"/>
              <a:gd name="T23" fmla="*/ 2147483647 h 538"/>
              <a:gd name="T24" fmla="*/ 2147483647 w 334"/>
              <a:gd name="T25" fmla="*/ 2147483647 h 5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4"/>
              <a:gd name="T40" fmla="*/ 0 h 538"/>
              <a:gd name="T41" fmla="*/ 334 w 334"/>
              <a:gd name="T42" fmla="*/ 538 h 5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4" h="538">
                <a:moveTo>
                  <a:pt x="0" y="0"/>
                </a:moveTo>
                <a:cubicBezTo>
                  <a:pt x="9" y="3"/>
                  <a:pt x="39" y="29"/>
                  <a:pt x="56" y="34"/>
                </a:cubicBezTo>
                <a:cubicBezTo>
                  <a:pt x="68" y="43"/>
                  <a:pt x="65" y="37"/>
                  <a:pt x="75" y="57"/>
                </a:cubicBezTo>
                <a:cubicBezTo>
                  <a:pt x="104" y="86"/>
                  <a:pt x="98" y="122"/>
                  <a:pt x="118" y="151"/>
                </a:cubicBezTo>
                <a:cubicBezTo>
                  <a:pt x="124" y="168"/>
                  <a:pt x="120" y="169"/>
                  <a:pt x="134" y="178"/>
                </a:cubicBezTo>
                <a:cubicBezTo>
                  <a:pt x="140" y="199"/>
                  <a:pt x="165" y="202"/>
                  <a:pt x="174" y="221"/>
                </a:cubicBezTo>
                <a:cubicBezTo>
                  <a:pt x="179" y="236"/>
                  <a:pt x="191" y="285"/>
                  <a:pt x="203" y="297"/>
                </a:cubicBezTo>
                <a:cubicBezTo>
                  <a:pt x="210" y="319"/>
                  <a:pt x="210" y="339"/>
                  <a:pt x="214" y="353"/>
                </a:cubicBezTo>
                <a:cubicBezTo>
                  <a:pt x="219" y="367"/>
                  <a:pt x="218" y="370"/>
                  <a:pt x="224" y="383"/>
                </a:cubicBezTo>
                <a:cubicBezTo>
                  <a:pt x="226" y="413"/>
                  <a:pt x="254" y="409"/>
                  <a:pt x="290" y="420"/>
                </a:cubicBezTo>
                <a:cubicBezTo>
                  <a:pt x="309" y="439"/>
                  <a:pt x="300" y="432"/>
                  <a:pt x="315" y="442"/>
                </a:cubicBezTo>
                <a:cubicBezTo>
                  <a:pt x="320" y="459"/>
                  <a:pt x="325" y="476"/>
                  <a:pt x="331" y="493"/>
                </a:cubicBezTo>
                <a:cubicBezTo>
                  <a:pt x="334" y="532"/>
                  <a:pt x="334" y="517"/>
                  <a:pt x="334" y="53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74" name="Freeform 2122"/>
          <p:cNvSpPr>
            <a:spLocks/>
          </p:cNvSpPr>
          <p:nvPr/>
        </p:nvSpPr>
        <p:spPr bwMode="auto">
          <a:xfrm>
            <a:off x="3302000" y="2852739"/>
            <a:ext cx="385233" cy="642937"/>
          </a:xfrm>
          <a:custGeom>
            <a:avLst/>
            <a:gdLst>
              <a:gd name="T0" fmla="*/ 0 w 314"/>
              <a:gd name="T1" fmla="*/ 0 h 654"/>
              <a:gd name="T2" fmla="*/ 2147483647 w 314"/>
              <a:gd name="T3" fmla="*/ 2147483647 h 654"/>
              <a:gd name="T4" fmla="*/ 2147483647 w 314"/>
              <a:gd name="T5" fmla="*/ 2147483647 h 654"/>
              <a:gd name="T6" fmla="*/ 2147483647 w 314"/>
              <a:gd name="T7" fmla="*/ 2147483647 h 654"/>
              <a:gd name="T8" fmla="*/ 2147483647 w 314"/>
              <a:gd name="T9" fmla="*/ 2147483647 h 654"/>
              <a:gd name="T10" fmla="*/ 2147483647 w 314"/>
              <a:gd name="T11" fmla="*/ 2147483647 h 654"/>
              <a:gd name="T12" fmla="*/ 2147483647 w 314"/>
              <a:gd name="T13" fmla="*/ 2147483647 h 654"/>
              <a:gd name="T14" fmla="*/ 2147483647 w 314"/>
              <a:gd name="T15" fmla="*/ 2147483647 h 654"/>
              <a:gd name="T16" fmla="*/ 2147483647 w 314"/>
              <a:gd name="T17" fmla="*/ 2147483647 h 654"/>
              <a:gd name="T18" fmla="*/ 2147483647 w 314"/>
              <a:gd name="T19" fmla="*/ 2147483647 h 654"/>
              <a:gd name="T20" fmla="*/ 2147483647 w 314"/>
              <a:gd name="T21" fmla="*/ 2147483647 h 654"/>
              <a:gd name="T22" fmla="*/ 2147483647 w 314"/>
              <a:gd name="T23" fmla="*/ 2147483647 h 654"/>
              <a:gd name="T24" fmla="*/ 2147483647 w 314"/>
              <a:gd name="T25" fmla="*/ 2147483647 h 654"/>
              <a:gd name="T26" fmla="*/ 2147483647 w 314"/>
              <a:gd name="T27" fmla="*/ 2147483647 h 654"/>
              <a:gd name="T28" fmla="*/ 2147483647 w 314"/>
              <a:gd name="T29" fmla="*/ 2147483647 h 654"/>
              <a:gd name="T30" fmla="*/ 2147483647 w 314"/>
              <a:gd name="T31" fmla="*/ 2147483647 h 6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4"/>
              <a:gd name="T49" fmla="*/ 0 h 654"/>
              <a:gd name="T50" fmla="*/ 314 w 314"/>
              <a:gd name="T51" fmla="*/ 654 h 6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4" h="654">
                <a:moveTo>
                  <a:pt x="0" y="0"/>
                </a:moveTo>
                <a:cubicBezTo>
                  <a:pt x="6" y="4"/>
                  <a:pt x="47" y="24"/>
                  <a:pt x="58" y="35"/>
                </a:cubicBezTo>
                <a:cubicBezTo>
                  <a:pt x="69" y="46"/>
                  <a:pt x="59" y="57"/>
                  <a:pt x="64" y="65"/>
                </a:cubicBezTo>
                <a:cubicBezTo>
                  <a:pt x="70" y="84"/>
                  <a:pt x="84" y="66"/>
                  <a:pt x="88" y="86"/>
                </a:cubicBezTo>
                <a:cubicBezTo>
                  <a:pt x="90" y="114"/>
                  <a:pt x="101" y="131"/>
                  <a:pt x="108" y="153"/>
                </a:cubicBezTo>
                <a:cubicBezTo>
                  <a:pt x="105" y="188"/>
                  <a:pt x="108" y="196"/>
                  <a:pt x="97" y="228"/>
                </a:cubicBezTo>
                <a:cubicBezTo>
                  <a:pt x="101" y="241"/>
                  <a:pt x="114" y="250"/>
                  <a:pt x="126" y="257"/>
                </a:cubicBezTo>
                <a:cubicBezTo>
                  <a:pt x="136" y="272"/>
                  <a:pt x="120" y="293"/>
                  <a:pt x="129" y="308"/>
                </a:cubicBezTo>
                <a:cubicBezTo>
                  <a:pt x="138" y="323"/>
                  <a:pt x="103" y="354"/>
                  <a:pt x="119" y="363"/>
                </a:cubicBezTo>
                <a:cubicBezTo>
                  <a:pt x="123" y="378"/>
                  <a:pt x="154" y="396"/>
                  <a:pt x="158" y="411"/>
                </a:cubicBezTo>
                <a:cubicBezTo>
                  <a:pt x="160" y="426"/>
                  <a:pt x="184" y="415"/>
                  <a:pt x="193" y="427"/>
                </a:cubicBezTo>
                <a:cubicBezTo>
                  <a:pt x="205" y="443"/>
                  <a:pt x="224" y="454"/>
                  <a:pt x="238" y="468"/>
                </a:cubicBezTo>
                <a:cubicBezTo>
                  <a:pt x="251" y="481"/>
                  <a:pt x="257" y="497"/>
                  <a:pt x="270" y="510"/>
                </a:cubicBezTo>
                <a:cubicBezTo>
                  <a:pt x="274" y="522"/>
                  <a:pt x="279" y="537"/>
                  <a:pt x="289" y="545"/>
                </a:cubicBezTo>
                <a:cubicBezTo>
                  <a:pt x="292" y="557"/>
                  <a:pt x="298" y="565"/>
                  <a:pt x="302" y="577"/>
                </a:cubicBezTo>
                <a:cubicBezTo>
                  <a:pt x="305" y="602"/>
                  <a:pt x="314" y="629"/>
                  <a:pt x="314" y="65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75" name="Freeform 2123"/>
          <p:cNvSpPr>
            <a:spLocks/>
          </p:cNvSpPr>
          <p:nvPr/>
        </p:nvSpPr>
        <p:spPr bwMode="auto">
          <a:xfrm>
            <a:off x="3370792" y="3074988"/>
            <a:ext cx="106627" cy="457200"/>
          </a:xfrm>
          <a:custGeom>
            <a:avLst/>
            <a:gdLst>
              <a:gd name="T0" fmla="*/ 2147483647 w 87"/>
              <a:gd name="T1" fmla="*/ 0 h 464"/>
              <a:gd name="T2" fmla="*/ 2147483647 w 87"/>
              <a:gd name="T3" fmla="*/ 2147483647 h 464"/>
              <a:gd name="T4" fmla="*/ 2147483647 w 87"/>
              <a:gd name="T5" fmla="*/ 2147483647 h 464"/>
              <a:gd name="T6" fmla="*/ 2147483647 w 87"/>
              <a:gd name="T7" fmla="*/ 2147483647 h 464"/>
              <a:gd name="T8" fmla="*/ 2147483647 w 87"/>
              <a:gd name="T9" fmla="*/ 2147483647 h 464"/>
              <a:gd name="T10" fmla="*/ 2147483647 w 87"/>
              <a:gd name="T11" fmla="*/ 2147483647 h 464"/>
              <a:gd name="T12" fmla="*/ 2147483647 w 87"/>
              <a:gd name="T13" fmla="*/ 2147483647 h 464"/>
              <a:gd name="T14" fmla="*/ 2147483647 w 87"/>
              <a:gd name="T15" fmla="*/ 2147483647 h 464"/>
              <a:gd name="T16" fmla="*/ 2147483647 w 87"/>
              <a:gd name="T17" fmla="*/ 2147483647 h 464"/>
              <a:gd name="T18" fmla="*/ 2147483647 w 87"/>
              <a:gd name="T19" fmla="*/ 2147483647 h 464"/>
              <a:gd name="T20" fmla="*/ 2147483647 w 87"/>
              <a:gd name="T21" fmla="*/ 2147483647 h 464"/>
              <a:gd name="T22" fmla="*/ 2147483647 w 87"/>
              <a:gd name="T23" fmla="*/ 2147483647 h 464"/>
              <a:gd name="T24" fmla="*/ 2147483647 w 87"/>
              <a:gd name="T25" fmla="*/ 2147483647 h 4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7"/>
              <a:gd name="T40" fmla="*/ 0 h 464"/>
              <a:gd name="T41" fmla="*/ 87 w 87"/>
              <a:gd name="T42" fmla="*/ 464 h 4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7" h="464">
                <a:moveTo>
                  <a:pt x="40" y="0"/>
                </a:moveTo>
                <a:cubicBezTo>
                  <a:pt x="17" y="9"/>
                  <a:pt x="0" y="52"/>
                  <a:pt x="15" y="62"/>
                </a:cubicBezTo>
                <a:cubicBezTo>
                  <a:pt x="22" y="92"/>
                  <a:pt x="15" y="56"/>
                  <a:pt x="15" y="110"/>
                </a:cubicBezTo>
                <a:cubicBezTo>
                  <a:pt x="15" y="121"/>
                  <a:pt x="22" y="132"/>
                  <a:pt x="25" y="142"/>
                </a:cubicBezTo>
                <a:cubicBezTo>
                  <a:pt x="24" y="154"/>
                  <a:pt x="25" y="166"/>
                  <a:pt x="22" y="178"/>
                </a:cubicBezTo>
                <a:cubicBezTo>
                  <a:pt x="21" y="181"/>
                  <a:pt x="16" y="181"/>
                  <a:pt x="15" y="184"/>
                </a:cubicBezTo>
                <a:cubicBezTo>
                  <a:pt x="12" y="190"/>
                  <a:pt x="9" y="203"/>
                  <a:pt x="9" y="203"/>
                </a:cubicBezTo>
                <a:cubicBezTo>
                  <a:pt x="12" y="218"/>
                  <a:pt x="13" y="226"/>
                  <a:pt x="22" y="238"/>
                </a:cubicBezTo>
                <a:cubicBezTo>
                  <a:pt x="27" y="254"/>
                  <a:pt x="19" y="264"/>
                  <a:pt x="24" y="280"/>
                </a:cubicBezTo>
                <a:cubicBezTo>
                  <a:pt x="25" y="287"/>
                  <a:pt x="27" y="297"/>
                  <a:pt x="28" y="304"/>
                </a:cubicBezTo>
                <a:cubicBezTo>
                  <a:pt x="29" y="320"/>
                  <a:pt x="22" y="333"/>
                  <a:pt x="24" y="349"/>
                </a:cubicBezTo>
                <a:cubicBezTo>
                  <a:pt x="26" y="364"/>
                  <a:pt x="40" y="400"/>
                  <a:pt x="40" y="400"/>
                </a:cubicBezTo>
                <a:cubicBezTo>
                  <a:pt x="43" y="463"/>
                  <a:pt x="77" y="451"/>
                  <a:pt x="87" y="46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76" name="Freeform 2124"/>
          <p:cNvSpPr>
            <a:spLocks/>
          </p:cNvSpPr>
          <p:nvPr/>
        </p:nvSpPr>
        <p:spPr bwMode="auto">
          <a:xfrm>
            <a:off x="3092185" y="3124200"/>
            <a:ext cx="233892" cy="382588"/>
          </a:xfrm>
          <a:custGeom>
            <a:avLst/>
            <a:gdLst>
              <a:gd name="T0" fmla="*/ 2147483647 w 192"/>
              <a:gd name="T1" fmla="*/ 0 h 389"/>
              <a:gd name="T2" fmla="*/ 2147483647 w 192"/>
              <a:gd name="T3" fmla="*/ 2147483647 h 389"/>
              <a:gd name="T4" fmla="*/ 2147483647 w 192"/>
              <a:gd name="T5" fmla="*/ 2147483647 h 389"/>
              <a:gd name="T6" fmla="*/ 2147483647 w 192"/>
              <a:gd name="T7" fmla="*/ 2147483647 h 389"/>
              <a:gd name="T8" fmla="*/ 2147483647 w 192"/>
              <a:gd name="T9" fmla="*/ 2147483647 h 389"/>
              <a:gd name="T10" fmla="*/ 2147483647 w 192"/>
              <a:gd name="T11" fmla="*/ 2147483647 h 389"/>
              <a:gd name="T12" fmla="*/ 2147483647 w 192"/>
              <a:gd name="T13" fmla="*/ 2147483647 h 389"/>
              <a:gd name="T14" fmla="*/ 0 w 192"/>
              <a:gd name="T15" fmla="*/ 2147483647 h 389"/>
              <a:gd name="T16" fmla="*/ 0 60000 65536"/>
              <a:gd name="T17" fmla="*/ 0 60000 65536"/>
              <a:gd name="T18" fmla="*/ 0 60000 65536"/>
              <a:gd name="T19" fmla="*/ 0 60000 65536"/>
              <a:gd name="T20" fmla="*/ 0 60000 65536"/>
              <a:gd name="T21" fmla="*/ 0 60000 65536"/>
              <a:gd name="T22" fmla="*/ 0 60000 65536"/>
              <a:gd name="T23" fmla="*/ 0 60000 65536"/>
              <a:gd name="T24" fmla="*/ 0 w 192"/>
              <a:gd name="T25" fmla="*/ 0 h 389"/>
              <a:gd name="T26" fmla="*/ 192 w 192"/>
              <a:gd name="T27" fmla="*/ 389 h 3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 h="389">
                <a:moveTo>
                  <a:pt x="192" y="0"/>
                </a:moveTo>
                <a:cubicBezTo>
                  <a:pt x="185" y="48"/>
                  <a:pt x="170" y="130"/>
                  <a:pt x="144" y="173"/>
                </a:cubicBezTo>
                <a:cubicBezTo>
                  <a:pt x="140" y="194"/>
                  <a:pt x="137" y="209"/>
                  <a:pt x="118" y="221"/>
                </a:cubicBezTo>
                <a:cubicBezTo>
                  <a:pt x="107" y="239"/>
                  <a:pt x="102" y="252"/>
                  <a:pt x="96" y="272"/>
                </a:cubicBezTo>
                <a:cubicBezTo>
                  <a:pt x="93" y="282"/>
                  <a:pt x="80" y="298"/>
                  <a:pt x="80" y="298"/>
                </a:cubicBezTo>
                <a:cubicBezTo>
                  <a:pt x="75" y="312"/>
                  <a:pt x="66" y="350"/>
                  <a:pt x="58" y="362"/>
                </a:cubicBezTo>
                <a:cubicBezTo>
                  <a:pt x="52" y="371"/>
                  <a:pt x="41" y="369"/>
                  <a:pt x="32" y="375"/>
                </a:cubicBezTo>
                <a:cubicBezTo>
                  <a:pt x="11" y="388"/>
                  <a:pt x="7" y="386"/>
                  <a:pt x="0" y="38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77" name="Freeform 2125"/>
          <p:cNvSpPr>
            <a:spLocks/>
          </p:cNvSpPr>
          <p:nvPr/>
        </p:nvSpPr>
        <p:spPr bwMode="auto">
          <a:xfrm>
            <a:off x="2873773" y="2879726"/>
            <a:ext cx="381794" cy="155575"/>
          </a:xfrm>
          <a:custGeom>
            <a:avLst/>
            <a:gdLst>
              <a:gd name="T0" fmla="*/ 0 w 312"/>
              <a:gd name="T1" fmla="*/ 2147483647 h 159"/>
              <a:gd name="T2" fmla="*/ 2147483647 w 312"/>
              <a:gd name="T3" fmla="*/ 2147483647 h 159"/>
              <a:gd name="T4" fmla="*/ 2147483647 w 312"/>
              <a:gd name="T5" fmla="*/ 2147483647 h 159"/>
              <a:gd name="T6" fmla="*/ 2147483647 w 312"/>
              <a:gd name="T7" fmla="*/ 2147483647 h 159"/>
              <a:gd name="T8" fmla="*/ 2147483647 w 312"/>
              <a:gd name="T9" fmla="*/ 2147483647 h 159"/>
              <a:gd name="T10" fmla="*/ 2147483647 w 312"/>
              <a:gd name="T11" fmla="*/ 2147483647 h 159"/>
              <a:gd name="T12" fmla="*/ 2147483647 w 312"/>
              <a:gd name="T13" fmla="*/ 0 h 159"/>
              <a:gd name="T14" fmla="*/ 2147483647 w 312"/>
              <a:gd name="T15" fmla="*/ 2147483647 h 159"/>
              <a:gd name="T16" fmla="*/ 2147483647 w 312"/>
              <a:gd name="T17" fmla="*/ 2147483647 h 159"/>
              <a:gd name="T18" fmla="*/ 2147483647 w 312"/>
              <a:gd name="T19" fmla="*/ 2147483647 h 159"/>
              <a:gd name="T20" fmla="*/ 2147483647 w 312"/>
              <a:gd name="T21" fmla="*/ 2147483647 h 159"/>
              <a:gd name="T22" fmla="*/ 2147483647 w 312"/>
              <a:gd name="T23" fmla="*/ 2147483647 h 159"/>
              <a:gd name="T24" fmla="*/ 2147483647 w 312"/>
              <a:gd name="T25" fmla="*/ 2147483647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2"/>
              <a:gd name="T40" fmla="*/ 0 h 159"/>
              <a:gd name="T41" fmla="*/ 312 w 312"/>
              <a:gd name="T42" fmla="*/ 159 h 1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2" h="159">
                <a:moveTo>
                  <a:pt x="0" y="159"/>
                </a:moveTo>
                <a:cubicBezTo>
                  <a:pt x="20" y="152"/>
                  <a:pt x="28" y="140"/>
                  <a:pt x="47" y="134"/>
                </a:cubicBezTo>
                <a:cubicBezTo>
                  <a:pt x="48" y="131"/>
                  <a:pt x="48" y="128"/>
                  <a:pt x="50" y="125"/>
                </a:cubicBezTo>
                <a:cubicBezTo>
                  <a:pt x="52" y="122"/>
                  <a:pt x="55" y="121"/>
                  <a:pt x="56" y="118"/>
                </a:cubicBezTo>
                <a:cubicBezTo>
                  <a:pt x="66" y="90"/>
                  <a:pt x="56" y="88"/>
                  <a:pt x="82" y="80"/>
                </a:cubicBezTo>
                <a:cubicBezTo>
                  <a:pt x="85" y="69"/>
                  <a:pt x="90" y="66"/>
                  <a:pt x="98" y="57"/>
                </a:cubicBezTo>
                <a:cubicBezTo>
                  <a:pt x="104" y="31"/>
                  <a:pt x="112" y="7"/>
                  <a:pt x="140" y="0"/>
                </a:cubicBezTo>
                <a:cubicBezTo>
                  <a:pt x="162" y="7"/>
                  <a:pt x="153" y="4"/>
                  <a:pt x="168" y="9"/>
                </a:cubicBezTo>
                <a:cubicBezTo>
                  <a:pt x="176" y="17"/>
                  <a:pt x="181" y="29"/>
                  <a:pt x="191" y="32"/>
                </a:cubicBezTo>
                <a:cubicBezTo>
                  <a:pt x="197" y="34"/>
                  <a:pt x="204" y="36"/>
                  <a:pt x="210" y="38"/>
                </a:cubicBezTo>
                <a:cubicBezTo>
                  <a:pt x="213" y="39"/>
                  <a:pt x="220" y="41"/>
                  <a:pt x="220" y="41"/>
                </a:cubicBezTo>
                <a:cubicBezTo>
                  <a:pt x="233" y="44"/>
                  <a:pt x="280" y="31"/>
                  <a:pt x="293" y="33"/>
                </a:cubicBezTo>
                <a:cubicBezTo>
                  <a:pt x="308" y="32"/>
                  <a:pt x="308" y="34"/>
                  <a:pt x="312" y="3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78" name="Freeform 2126"/>
          <p:cNvSpPr>
            <a:spLocks/>
          </p:cNvSpPr>
          <p:nvPr/>
        </p:nvSpPr>
        <p:spPr bwMode="auto">
          <a:xfrm>
            <a:off x="4693313" y="1958975"/>
            <a:ext cx="189177" cy="363538"/>
          </a:xfrm>
          <a:custGeom>
            <a:avLst/>
            <a:gdLst>
              <a:gd name="T0" fmla="*/ 2147483647 w 155"/>
              <a:gd name="T1" fmla="*/ 0 h 370"/>
              <a:gd name="T2" fmla="*/ 2147483647 w 155"/>
              <a:gd name="T3" fmla="*/ 2147483647 h 370"/>
              <a:gd name="T4" fmla="*/ 2147483647 w 155"/>
              <a:gd name="T5" fmla="*/ 2147483647 h 370"/>
              <a:gd name="T6" fmla="*/ 2147483647 w 155"/>
              <a:gd name="T7" fmla="*/ 2147483647 h 370"/>
              <a:gd name="T8" fmla="*/ 2147483647 w 155"/>
              <a:gd name="T9" fmla="*/ 2147483647 h 370"/>
              <a:gd name="T10" fmla="*/ 2147483647 w 155"/>
              <a:gd name="T11" fmla="*/ 2147483647 h 370"/>
              <a:gd name="T12" fmla="*/ 2147483647 w 155"/>
              <a:gd name="T13" fmla="*/ 2147483647 h 370"/>
              <a:gd name="T14" fmla="*/ 0 w 155"/>
              <a:gd name="T15" fmla="*/ 2147483647 h 370"/>
              <a:gd name="T16" fmla="*/ 0 60000 65536"/>
              <a:gd name="T17" fmla="*/ 0 60000 65536"/>
              <a:gd name="T18" fmla="*/ 0 60000 65536"/>
              <a:gd name="T19" fmla="*/ 0 60000 65536"/>
              <a:gd name="T20" fmla="*/ 0 60000 65536"/>
              <a:gd name="T21" fmla="*/ 0 60000 65536"/>
              <a:gd name="T22" fmla="*/ 0 60000 65536"/>
              <a:gd name="T23" fmla="*/ 0 60000 65536"/>
              <a:gd name="T24" fmla="*/ 0 w 155"/>
              <a:gd name="T25" fmla="*/ 0 h 370"/>
              <a:gd name="T26" fmla="*/ 155 w 155"/>
              <a:gd name="T27" fmla="*/ 370 h 3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5" h="370">
                <a:moveTo>
                  <a:pt x="155" y="0"/>
                </a:moveTo>
                <a:cubicBezTo>
                  <a:pt x="151" y="14"/>
                  <a:pt x="119" y="49"/>
                  <a:pt x="107" y="59"/>
                </a:cubicBezTo>
                <a:cubicBezTo>
                  <a:pt x="114" y="81"/>
                  <a:pt x="111" y="102"/>
                  <a:pt x="94" y="117"/>
                </a:cubicBezTo>
                <a:cubicBezTo>
                  <a:pt x="89" y="133"/>
                  <a:pt x="58" y="151"/>
                  <a:pt x="51" y="163"/>
                </a:cubicBezTo>
                <a:cubicBezTo>
                  <a:pt x="44" y="175"/>
                  <a:pt x="51" y="173"/>
                  <a:pt x="53" y="187"/>
                </a:cubicBezTo>
                <a:cubicBezTo>
                  <a:pt x="49" y="201"/>
                  <a:pt x="75" y="234"/>
                  <a:pt x="65" y="246"/>
                </a:cubicBezTo>
                <a:cubicBezTo>
                  <a:pt x="56" y="257"/>
                  <a:pt x="44" y="287"/>
                  <a:pt x="32" y="294"/>
                </a:cubicBezTo>
                <a:cubicBezTo>
                  <a:pt x="12" y="328"/>
                  <a:pt x="11" y="339"/>
                  <a:pt x="0" y="37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79" name="Freeform 2127"/>
          <p:cNvSpPr>
            <a:spLocks/>
          </p:cNvSpPr>
          <p:nvPr/>
        </p:nvSpPr>
        <p:spPr bwMode="auto">
          <a:xfrm>
            <a:off x="5271162" y="1427164"/>
            <a:ext cx="835819" cy="477837"/>
          </a:xfrm>
          <a:custGeom>
            <a:avLst/>
            <a:gdLst>
              <a:gd name="T0" fmla="*/ 0 w 681"/>
              <a:gd name="T1" fmla="*/ 0 h 487"/>
              <a:gd name="T2" fmla="*/ 2147483647 w 681"/>
              <a:gd name="T3" fmla="*/ 2147483647 h 487"/>
              <a:gd name="T4" fmla="*/ 2147483647 w 681"/>
              <a:gd name="T5" fmla="*/ 2147483647 h 487"/>
              <a:gd name="T6" fmla="*/ 2147483647 w 681"/>
              <a:gd name="T7" fmla="*/ 2147483647 h 487"/>
              <a:gd name="T8" fmla="*/ 2147483647 w 681"/>
              <a:gd name="T9" fmla="*/ 2147483647 h 487"/>
              <a:gd name="T10" fmla="*/ 2147483647 w 681"/>
              <a:gd name="T11" fmla="*/ 2147483647 h 487"/>
              <a:gd name="T12" fmla="*/ 2147483647 w 681"/>
              <a:gd name="T13" fmla="*/ 2147483647 h 487"/>
              <a:gd name="T14" fmla="*/ 2147483647 w 681"/>
              <a:gd name="T15" fmla="*/ 2147483647 h 487"/>
              <a:gd name="T16" fmla="*/ 2147483647 w 681"/>
              <a:gd name="T17" fmla="*/ 2147483647 h 487"/>
              <a:gd name="T18" fmla="*/ 2147483647 w 681"/>
              <a:gd name="T19" fmla="*/ 2147483647 h 487"/>
              <a:gd name="T20" fmla="*/ 2147483647 w 681"/>
              <a:gd name="T21" fmla="*/ 2147483647 h 487"/>
              <a:gd name="T22" fmla="*/ 2147483647 w 681"/>
              <a:gd name="T23" fmla="*/ 2147483647 h 487"/>
              <a:gd name="T24" fmla="*/ 2147483647 w 681"/>
              <a:gd name="T25" fmla="*/ 2147483647 h 487"/>
              <a:gd name="T26" fmla="*/ 2147483647 w 681"/>
              <a:gd name="T27" fmla="*/ 2147483647 h 487"/>
              <a:gd name="T28" fmla="*/ 2147483647 w 681"/>
              <a:gd name="T29" fmla="*/ 2147483647 h 487"/>
              <a:gd name="T30" fmla="*/ 2147483647 w 681"/>
              <a:gd name="T31" fmla="*/ 2147483647 h 487"/>
              <a:gd name="T32" fmla="*/ 2147483647 w 681"/>
              <a:gd name="T33" fmla="*/ 2147483647 h 487"/>
              <a:gd name="T34" fmla="*/ 2147483647 w 681"/>
              <a:gd name="T35" fmla="*/ 2147483647 h 487"/>
              <a:gd name="T36" fmla="*/ 2147483647 w 681"/>
              <a:gd name="T37" fmla="*/ 2147483647 h 487"/>
              <a:gd name="T38" fmla="*/ 2147483647 w 681"/>
              <a:gd name="T39" fmla="*/ 2147483647 h 4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1"/>
              <a:gd name="T61" fmla="*/ 0 h 487"/>
              <a:gd name="T62" fmla="*/ 681 w 681"/>
              <a:gd name="T63" fmla="*/ 487 h 48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1" h="487">
                <a:moveTo>
                  <a:pt x="0" y="0"/>
                </a:moveTo>
                <a:cubicBezTo>
                  <a:pt x="25" y="19"/>
                  <a:pt x="49" y="52"/>
                  <a:pt x="80" y="61"/>
                </a:cubicBezTo>
                <a:cubicBezTo>
                  <a:pt x="94" y="70"/>
                  <a:pt x="109" y="75"/>
                  <a:pt x="121" y="87"/>
                </a:cubicBezTo>
                <a:cubicBezTo>
                  <a:pt x="137" y="101"/>
                  <a:pt x="130" y="113"/>
                  <a:pt x="143" y="123"/>
                </a:cubicBezTo>
                <a:cubicBezTo>
                  <a:pt x="155" y="131"/>
                  <a:pt x="188" y="128"/>
                  <a:pt x="194" y="136"/>
                </a:cubicBezTo>
                <a:cubicBezTo>
                  <a:pt x="200" y="144"/>
                  <a:pt x="180" y="161"/>
                  <a:pt x="180" y="169"/>
                </a:cubicBezTo>
                <a:cubicBezTo>
                  <a:pt x="189" y="170"/>
                  <a:pt x="182" y="177"/>
                  <a:pt x="191" y="182"/>
                </a:cubicBezTo>
                <a:cubicBezTo>
                  <a:pt x="194" y="189"/>
                  <a:pt x="189" y="209"/>
                  <a:pt x="196" y="211"/>
                </a:cubicBezTo>
                <a:cubicBezTo>
                  <a:pt x="207" y="218"/>
                  <a:pt x="211" y="189"/>
                  <a:pt x="232" y="193"/>
                </a:cubicBezTo>
                <a:cubicBezTo>
                  <a:pt x="253" y="197"/>
                  <a:pt x="297" y="222"/>
                  <a:pt x="320" y="237"/>
                </a:cubicBezTo>
                <a:cubicBezTo>
                  <a:pt x="351" y="244"/>
                  <a:pt x="352" y="259"/>
                  <a:pt x="371" y="282"/>
                </a:cubicBezTo>
                <a:cubicBezTo>
                  <a:pt x="374" y="292"/>
                  <a:pt x="411" y="332"/>
                  <a:pt x="422" y="339"/>
                </a:cubicBezTo>
                <a:cubicBezTo>
                  <a:pt x="429" y="361"/>
                  <a:pt x="471" y="389"/>
                  <a:pt x="493" y="397"/>
                </a:cubicBezTo>
                <a:cubicBezTo>
                  <a:pt x="497" y="399"/>
                  <a:pt x="519" y="405"/>
                  <a:pt x="525" y="407"/>
                </a:cubicBezTo>
                <a:cubicBezTo>
                  <a:pt x="531" y="409"/>
                  <a:pt x="544" y="413"/>
                  <a:pt x="544" y="413"/>
                </a:cubicBezTo>
                <a:cubicBezTo>
                  <a:pt x="559" y="423"/>
                  <a:pt x="550" y="416"/>
                  <a:pt x="569" y="435"/>
                </a:cubicBezTo>
                <a:cubicBezTo>
                  <a:pt x="571" y="437"/>
                  <a:pt x="576" y="442"/>
                  <a:pt x="576" y="442"/>
                </a:cubicBezTo>
                <a:cubicBezTo>
                  <a:pt x="580" y="454"/>
                  <a:pt x="576" y="451"/>
                  <a:pt x="589" y="455"/>
                </a:cubicBezTo>
                <a:cubicBezTo>
                  <a:pt x="595" y="457"/>
                  <a:pt x="608" y="461"/>
                  <a:pt x="608" y="461"/>
                </a:cubicBezTo>
                <a:cubicBezTo>
                  <a:pt x="618" y="467"/>
                  <a:pt x="666" y="482"/>
                  <a:pt x="681" y="487"/>
                </a:cubicBezTo>
              </a:path>
            </a:pathLst>
          </a:custGeom>
          <a:noFill/>
          <a:ln w="2857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0" name="Freeform 2128"/>
          <p:cNvSpPr>
            <a:spLocks/>
          </p:cNvSpPr>
          <p:nvPr/>
        </p:nvSpPr>
        <p:spPr bwMode="auto">
          <a:xfrm>
            <a:off x="4867011" y="1238251"/>
            <a:ext cx="414470" cy="193675"/>
          </a:xfrm>
          <a:custGeom>
            <a:avLst/>
            <a:gdLst>
              <a:gd name="T0" fmla="*/ 0 w 265"/>
              <a:gd name="T1" fmla="*/ 2147483647 h 138"/>
              <a:gd name="T2" fmla="*/ 2147483647 w 265"/>
              <a:gd name="T3" fmla="*/ 2147483647 h 138"/>
              <a:gd name="T4" fmla="*/ 2147483647 w 265"/>
              <a:gd name="T5" fmla="*/ 2147483647 h 138"/>
              <a:gd name="T6" fmla="*/ 2147483647 w 265"/>
              <a:gd name="T7" fmla="*/ 2147483647 h 138"/>
              <a:gd name="T8" fmla="*/ 2147483647 w 265"/>
              <a:gd name="T9" fmla="*/ 2147483647 h 138"/>
              <a:gd name="T10" fmla="*/ 2147483647 w 265"/>
              <a:gd name="T11" fmla="*/ 2147483647 h 138"/>
              <a:gd name="T12" fmla="*/ 2147483647 w 265"/>
              <a:gd name="T13" fmla="*/ 2147483647 h 138"/>
              <a:gd name="T14" fmla="*/ 2147483647 w 265"/>
              <a:gd name="T15" fmla="*/ 2147483647 h 138"/>
              <a:gd name="T16" fmla="*/ 2147483647 w 265"/>
              <a:gd name="T17" fmla="*/ 2147483647 h 138"/>
              <a:gd name="T18" fmla="*/ 2147483647 w 265"/>
              <a:gd name="T19" fmla="*/ 2147483647 h 1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5"/>
              <a:gd name="T31" fmla="*/ 0 h 138"/>
              <a:gd name="T32" fmla="*/ 265 w 265"/>
              <a:gd name="T33" fmla="*/ 138 h 1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5" h="138">
                <a:moveTo>
                  <a:pt x="0" y="3"/>
                </a:moveTo>
                <a:cubicBezTo>
                  <a:pt x="13" y="0"/>
                  <a:pt x="33" y="27"/>
                  <a:pt x="44" y="32"/>
                </a:cubicBezTo>
                <a:cubicBezTo>
                  <a:pt x="47" y="39"/>
                  <a:pt x="62" y="38"/>
                  <a:pt x="59" y="46"/>
                </a:cubicBezTo>
                <a:cubicBezTo>
                  <a:pt x="65" y="57"/>
                  <a:pt x="69" y="50"/>
                  <a:pt x="80" y="59"/>
                </a:cubicBezTo>
                <a:cubicBezTo>
                  <a:pt x="87" y="68"/>
                  <a:pt x="106" y="78"/>
                  <a:pt x="117" y="82"/>
                </a:cubicBezTo>
                <a:cubicBezTo>
                  <a:pt x="135" y="80"/>
                  <a:pt x="134" y="100"/>
                  <a:pt x="150" y="106"/>
                </a:cubicBezTo>
                <a:cubicBezTo>
                  <a:pt x="165" y="116"/>
                  <a:pt x="163" y="107"/>
                  <a:pt x="182" y="121"/>
                </a:cubicBezTo>
                <a:cubicBezTo>
                  <a:pt x="188" y="125"/>
                  <a:pt x="202" y="130"/>
                  <a:pt x="202" y="130"/>
                </a:cubicBezTo>
                <a:cubicBezTo>
                  <a:pt x="209" y="138"/>
                  <a:pt x="223" y="130"/>
                  <a:pt x="234" y="132"/>
                </a:cubicBezTo>
                <a:cubicBezTo>
                  <a:pt x="244" y="131"/>
                  <a:pt x="255" y="137"/>
                  <a:pt x="265" y="137"/>
                </a:cubicBezTo>
              </a:path>
            </a:pathLst>
          </a:custGeom>
          <a:noFill/>
          <a:ln w="2857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1" name="Freeform 2129"/>
          <p:cNvSpPr>
            <a:spLocks/>
          </p:cNvSpPr>
          <p:nvPr/>
        </p:nvSpPr>
        <p:spPr bwMode="auto">
          <a:xfrm>
            <a:off x="4423305" y="1555750"/>
            <a:ext cx="615685" cy="254000"/>
          </a:xfrm>
          <a:custGeom>
            <a:avLst/>
            <a:gdLst>
              <a:gd name="T0" fmla="*/ 0 w 502"/>
              <a:gd name="T1" fmla="*/ 2147483647 h 259"/>
              <a:gd name="T2" fmla="*/ 2147483647 w 502"/>
              <a:gd name="T3" fmla="*/ 2147483647 h 259"/>
              <a:gd name="T4" fmla="*/ 2147483647 w 502"/>
              <a:gd name="T5" fmla="*/ 2147483647 h 259"/>
              <a:gd name="T6" fmla="*/ 2147483647 w 502"/>
              <a:gd name="T7" fmla="*/ 2147483647 h 259"/>
              <a:gd name="T8" fmla="*/ 2147483647 w 502"/>
              <a:gd name="T9" fmla="*/ 2147483647 h 259"/>
              <a:gd name="T10" fmla="*/ 2147483647 w 502"/>
              <a:gd name="T11" fmla="*/ 2147483647 h 259"/>
              <a:gd name="T12" fmla="*/ 2147483647 w 502"/>
              <a:gd name="T13" fmla="*/ 2147483647 h 259"/>
              <a:gd name="T14" fmla="*/ 2147483647 w 502"/>
              <a:gd name="T15" fmla="*/ 2147483647 h 259"/>
              <a:gd name="T16" fmla="*/ 2147483647 w 502"/>
              <a:gd name="T17" fmla="*/ 2147483647 h 259"/>
              <a:gd name="T18" fmla="*/ 2147483647 w 502"/>
              <a:gd name="T19" fmla="*/ 2147483647 h 259"/>
              <a:gd name="T20" fmla="*/ 2147483647 w 502"/>
              <a:gd name="T21" fmla="*/ 2147483647 h 259"/>
              <a:gd name="T22" fmla="*/ 2147483647 w 502"/>
              <a:gd name="T23" fmla="*/ 2147483647 h 259"/>
              <a:gd name="T24" fmla="*/ 2147483647 w 502"/>
              <a:gd name="T25" fmla="*/ 0 h 259"/>
              <a:gd name="T26" fmla="*/ 2147483647 w 502"/>
              <a:gd name="T27" fmla="*/ 2147483647 h 2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02"/>
              <a:gd name="T43" fmla="*/ 0 h 259"/>
              <a:gd name="T44" fmla="*/ 502 w 502"/>
              <a:gd name="T45" fmla="*/ 259 h 2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02" h="259">
                <a:moveTo>
                  <a:pt x="0" y="259"/>
                </a:moveTo>
                <a:cubicBezTo>
                  <a:pt x="7" y="236"/>
                  <a:pt x="27" y="218"/>
                  <a:pt x="51" y="211"/>
                </a:cubicBezTo>
                <a:cubicBezTo>
                  <a:pt x="59" y="201"/>
                  <a:pt x="81" y="189"/>
                  <a:pt x="93" y="185"/>
                </a:cubicBezTo>
                <a:cubicBezTo>
                  <a:pt x="102" y="176"/>
                  <a:pt x="117" y="166"/>
                  <a:pt x="125" y="156"/>
                </a:cubicBezTo>
                <a:cubicBezTo>
                  <a:pt x="132" y="147"/>
                  <a:pt x="135" y="138"/>
                  <a:pt x="144" y="131"/>
                </a:cubicBezTo>
                <a:cubicBezTo>
                  <a:pt x="154" y="99"/>
                  <a:pt x="173" y="99"/>
                  <a:pt x="205" y="96"/>
                </a:cubicBezTo>
                <a:cubicBezTo>
                  <a:pt x="218" y="90"/>
                  <a:pt x="217" y="84"/>
                  <a:pt x="227" y="76"/>
                </a:cubicBezTo>
                <a:cubicBezTo>
                  <a:pt x="232" y="72"/>
                  <a:pt x="240" y="72"/>
                  <a:pt x="246" y="70"/>
                </a:cubicBezTo>
                <a:cubicBezTo>
                  <a:pt x="257" y="73"/>
                  <a:pt x="261" y="80"/>
                  <a:pt x="272" y="83"/>
                </a:cubicBezTo>
                <a:cubicBezTo>
                  <a:pt x="283" y="79"/>
                  <a:pt x="291" y="76"/>
                  <a:pt x="301" y="70"/>
                </a:cubicBezTo>
                <a:cubicBezTo>
                  <a:pt x="309" y="43"/>
                  <a:pt x="336" y="41"/>
                  <a:pt x="361" y="38"/>
                </a:cubicBezTo>
                <a:cubicBezTo>
                  <a:pt x="375" y="26"/>
                  <a:pt x="390" y="25"/>
                  <a:pt x="409" y="22"/>
                </a:cubicBezTo>
                <a:cubicBezTo>
                  <a:pt x="428" y="16"/>
                  <a:pt x="436" y="6"/>
                  <a:pt x="454" y="0"/>
                </a:cubicBezTo>
                <a:cubicBezTo>
                  <a:pt x="472" y="2"/>
                  <a:pt x="485" y="5"/>
                  <a:pt x="502" y="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2" name="Freeform 2130"/>
          <p:cNvSpPr>
            <a:spLocks/>
          </p:cNvSpPr>
          <p:nvPr/>
        </p:nvSpPr>
        <p:spPr bwMode="auto">
          <a:xfrm>
            <a:off x="5771622" y="4214813"/>
            <a:ext cx="285485" cy="273050"/>
          </a:xfrm>
          <a:custGeom>
            <a:avLst/>
            <a:gdLst>
              <a:gd name="T0" fmla="*/ 2147483647 w 230"/>
              <a:gd name="T1" fmla="*/ 0 h 279"/>
              <a:gd name="T2" fmla="*/ 2147483647 w 230"/>
              <a:gd name="T3" fmla="*/ 2147483647 h 279"/>
              <a:gd name="T4" fmla="*/ 2147483647 w 230"/>
              <a:gd name="T5" fmla="*/ 2147483647 h 279"/>
              <a:gd name="T6" fmla="*/ 2147483647 w 230"/>
              <a:gd name="T7" fmla="*/ 2147483647 h 279"/>
              <a:gd name="T8" fmla="*/ 2147483647 w 230"/>
              <a:gd name="T9" fmla="*/ 2147483647 h 279"/>
              <a:gd name="T10" fmla="*/ 2147483647 w 230"/>
              <a:gd name="T11" fmla="*/ 2147483647 h 279"/>
              <a:gd name="T12" fmla="*/ 2147483647 w 230"/>
              <a:gd name="T13" fmla="*/ 2147483647 h 279"/>
              <a:gd name="T14" fmla="*/ 2147483647 w 230"/>
              <a:gd name="T15" fmla="*/ 2147483647 h 279"/>
              <a:gd name="T16" fmla="*/ 0 w 230"/>
              <a:gd name="T17" fmla="*/ 2147483647 h 279"/>
              <a:gd name="T18" fmla="*/ 2147483647 w 230"/>
              <a:gd name="T19" fmla="*/ 2147483647 h 2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0"/>
              <a:gd name="T31" fmla="*/ 0 h 279"/>
              <a:gd name="T32" fmla="*/ 230 w 230"/>
              <a:gd name="T33" fmla="*/ 279 h 2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0" h="279">
                <a:moveTo>
                  <a:pt x="230" y="0"/>
                </a:moveTo>
                <a:cubicBezTo>
                  <a:pt x="211" y="8"/>
                  <a:pt x="196" y="11"/>
                  <a:pt x="176" y="13"/>
                </a:cubicBezTo>
                <a:cubicBezTo>
                  <a:pt x="169" y="20"/>
                  <a:pt x="161" y="25"/>
                  <a:pt x="153" y="32"/>
                </a:cubicBezTo>
                <a:cubicBezTo>
                  <a:pt x="149" y="45"/>
                  <a:pt x="142" y="45"/>
                  <a:pt x="134" y="55"/>
                </a:cubicBezTo>
                <a:cubicBezTo>
                  <a:pt x="131" y="65"/>
                  <a:pt x="124" y="71"/>
                  <a:pt x="118" y="80"/>
                </a:cubicBezTo>
                <a:cubicBezTo>
                  <a:pt x="83" y="77"/>
                  <a:pt x="66" y="72"/>
                  <a:pt x="41" y="93"/>
                </a:cubicBezTo>
                <a:cubicBezTo>
                  <a:pt x="37" y="106"/>
                  <a:pt x="35" y="119"/>
                  <a:pt x="25" y="128"/>
                </a:cubicBezTo>
                <a:cubicBezTo>
                  <a:pt x="18" y="151"/>
                  <a:pt x="24" y="143"/>
                  <a:pt x="12" y="154"/>
                </a:cubicBezTo>
                <a:cubicBezTo>
                  <a:pt x="9" y="165"/>
                  <a:pt x="3" y="172"/>
                  <a:pt x="0" y="183"/>
                </a:cubicBezTo>
                <a:cubicBezTo>
                  <a:pt x="6" y="210"/>
                  <a:pt x="19" y="253"/>
                  <a:pt x="19" y="27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3" name="Freeform 2131"/>
          <p:cNvSpPr>
            <a:spLocks/>
          </p:cNvSpPr>
          <p:nvPr/>
        </p:nvSpPr>
        <p:spPr bwMode="auto">
          <a:xfrm>
            <a:off x="5830094" y="4383088"/>
            <a:ext cx="276887" cy="228600"/>
          </a:xfrm>
          <a:custGeom>
            <a:avLst/>
            <a:gdLst>
              <a:gd name="T0" fmla="*/ 0 w 224"/>
              <a:gd name="T1" fmla="*/ 2147483647 h 231"/>
              <a:gd name="T2" fmla="*/ 2147483647 w 224"/>
              <a:gd name="T3" fmla="*/ 2147483647 h 231"/>
              <a:gd name="T4" fmla="*/ 2147483647 w 224"/>
              <a:gd name="T5" fmla="*/ 2147483647 h 231"/>
              <a:gd name="T6" fmla="*/ 2147483647 w 224"/>
              <a:gd name="T7" fmla="*/ 2147483647 h 231"/>
              <a:gd name="T8" fmla="*/ 2147483647 w 224"/>
              <a:gd name="T9" fmla="*/ 2147483647 h 231"/>
              <a:gd name="T10" fmla="*/ 2147483647 w 224"/>
              <a:gd name="T11" fmla="*/ 2147483647 h 231"/>
              <a:gd name="T12" fmla="*/ 2147483647 w 224"/>
              <a:gd name="T13" fmla="*/ 2147483647 h 231"/>
              <a:gd name="T14" fmla="*/ 2147483647 w 224"/>
              <a:gd name="T15" fmla="*/ 2147483647 h 231"/>
              <a:gd name="T16" fmla="*/ 2147483647 w 224"/>
              <a:gd name="T17" fmla="*/ 2147483647 h 2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231"/>
              <a:gd name="T29" fmla="*/ 224 w 224"/>
              <a:gd name="T30" fmla="*/ 231 h 2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231">
                <a:moveTo>
                  <a:pt x="0" y="231"/>
                </a:moveTo>
                <a:cubicBezTo>
                  <a:pt x="7" y="207"/>
                  <a:pt x="0" y="215"/>
                  <a:pt x="16" y="205"/>
                </a:cubicBezTo>
                <a:cubicBezTo>
                  <a:pt x="26" y="173"/>
                  <a:pt x="25" y="139"/>
                  <a:pt x="35" y="106"/>
                </a:cubicBezTo>
                <a:cubicBezTo>
                  <a:pt x="37" y="100"/>
                  <a:pt x="36" y="92"/>
                  <a:pt x="41" y="87"/>
                </a:cubicBezTo>
                <a:cubicBezTo>
                  <a:pt x="51" y="77"/>
                  <a:pt x="62" y="72"/>
                  <a:pt x="76" y="67"/>
                </a:cubicBezTo>
                <a:cubicBezTo>
                  <a:pt x="83" y="65"/>
                  <a:pt x="96" y="61"/>
                  <a:pt x="96" y="61"/>
                </a:cubicBezTo>
                <a:cubicBezTo>
                  <a:pt x="115" y="48"/>
                  <a:pt x="124" y="23"/>
                  <a:pt x="147" y="16"/>
                </a:cubicBezTo>
                <a:cubicBezTo>
                  <a:pt x="171" y="0"/>
                  <a:pt x="155" y="8"/>
                  <a:pt x="211" y="13"/>
                </a:cubicBezTo>
                <a:cubicBezTo>
                  <a:pt x="215" y="13"/>
                  <a:pt x="224" y="16"/>
                  <a:pt x="224" y="1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4" name="Freeform 2132"/>
          <p:cNvSpPr>
            <a:spLocks/>
          </p:cNvSpPr>
          <p:nvPr/>
        </p:nvSpPr>
        <p:spPr bwMode="auto">
          <a:xfrm>
            <a:off x="5847292" y="4481513"/>
            <a:ext cx="254529" cy="119062"/>
          </a:xfrm>
          <a:custGeom>
            <a:avLst/>
            <a:gdLst>
              <a:gd name="T0" fmla="*/ 2147483647 w 208"/>
              <a:gd name="T1" fmla="*/ 0 h 122"/>
              <a:gd name="T2" fmla="*/ 2147483647 w 208"/>
              <a:gd name="T3" fmla="*/ 2147483647 h 122"/>
              <a:gd name="T4" fmla="*/ 2147483647 w 208"/>
              <a:gd name="T5" fmla="*/ 2147483647 h 122"/>
              <a:gd name="T6" fmla="*/ 2147483647 w 208"/>
              <a:gd name="T7" fmla="*/ 2147483647 h 122"/>
              <a:gd name="T8" fmla="*/ 2147483647 w 208"/>
              <a:gd name="T9" fmla="*/ 2147483647 h 122"/>
              <a:gd name="T10" fmla="*/ 2147483647 w 208"/>
              <a:gd name="T11" fmla="*/ 2147483647 h 122"/>
              <a:gd name="T12" fmla="*/ 0 w 208"/>
              <a:gd name="T13" fmla="*/ 2147483647 h 122"/>
              <a:gd name="T14" fmla="*/ 0 60000 65536"/>
              <a:gd name="T15" fmla="*/ 0 60000 65536"/>
              <a:gd name="T16" fmla="*/ 0 60000 65536"/>
              <a:gd name="T17" fmla="*/ 0 60000 65536"/>
              <a:gd name="T18" fmla="*/ 0 60000 65536"/>
              <a:gd name="T19" fmla="*/ 0 60000 65536"/>
              <a:gd name="T20" fmla="*/ 0 60000 65536"/>
              <a:gd name="T21" fmla="*/ 0 w 208"/>
              <a:gd name="T22" fmla="*/ 0 h 122"/>
              <a:gd name="T23" fmla="*/ 208 w 208"/>
              <a:gd name="T24" fmla="*/ 122 h 1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8" h="122">
                <a:moveTo>
                  <a:pt x="208" y="0"/>
                </a:moveTo>
                <a:cubicBezTo>
                  <a:pt x="195" y="6"/>
                  <a:pt x="194" y="20"/>
                  <a:pt x="186" y="32"/>
                </a:cubicBezTo>
                <a:cubicBezTo>
                  <a:pt x="166" y="29"/>
                  <a:pt x="156" y="29"/>
                  <a:pt x="138" y="36"/>
                </a:cubicBezTo>
                <a:cubicBezTo>
                  <a:pt x="134" y="48"/>
                  <a:pt x="131" y="51"/>
                  <a:pt x="119" y="55"/>
                </a:cubicBezTo>
                <a:cubicBezTo>
                  <a:pt x="107" y="51"/>
                  <a:pt x="99" y="54"/>
                  <a:pt x="87" y="58"/>
                </a:cubicBezTo>
                <a:cubicBezTo>
                  <a:pt x="83" y="86"/>
                  <a:pt x="70" y="104"/>
                  <a:pt x="48" y="122"/>
                </a:cubicBezTo>
                <a:cubicBezTo>
                  <a:pt x="38" y="121"/>
                  <a:pt x="10" y="109"/>
                  <a:pt x="0" y="10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5" name="Freeform 2133"/>
          <p:cNvSpPr>
            <a:spLocks/>
          </p:cNvSpPr>
          <p:nvPr/>
        </p:nvSpPr>
        <p:spPr bwMode="auto">
          <a:xfrm>
            <a:off x="2667398" y="4451350"/>
            <a:ext cx="1503098" cy="254000"/>
          </a:xfrm>
          <a:custGeom>
            <a:avLst/>
            <a:gdLst>
              <a:gd name="T0" fmla="*/ 0 w 1226"/>
              <a:gd name="T1" fmla="*/ 2147483647 h 260"/>
              <a:gd name="T2" fmla="*/ 2147483647 w 1226"/>
              <a:gd name="T3" fmla="*/ 2147483647 h 260"/>
              <a:gd name="T4" fmla="*/ 2147483647 w 1226"/>
              <a:gd name="T5" fmla="*/ 2147483647 h 260"/>
              <a:gd name="T6" fmla="*/ 2147483647 w 1226"/>
              <a:gd name="T7" fmla="*/ 2147483647 h 260"/>
              <a:gd name="T8" fmla="*/ 2147483647 w 1226"/>
              <a:gd name="T9" fmla="*/ 2147483647 h 260"/>
              <a:gd name="T10" fmla="*/ 2147483647 w 1226"/>
              <a:gd name="T11" fmla="*/ 2147483647 h 260"/>
              <a:gd name="T12" fmla="*/ 2147483647 w 1226"/>
              <a:gd name="T13" fmla="*/ 2147483647 h 260"/>
              <a:gd name="T14" fmla="*/ 2147483647 w 1226"/>
              <a:gd name="T15" fmla="*/ 0 h 260"/>
              <a:gd name="T16" fmla="*/ 2147483647 w 1226"/>
              <a:gd name="T17" fmla="*/ 2147483647 h 260"/>
              <a:gd name="T18" fmla="*/ 2147483647 w 1226"/>
              <a:gd name="T19" fmla="*/ 2147483647 h 260"/>
              <a:gd name="T20" fmla="*/ 2147483647 w 1226"/>
              <a:gd name="T21" fmla="*/ 2147483647 h 260"/>
              <a:gd name="T22" fmla="*/ 2147483647 w 1226"/>
              <a:gd name="T23" fmla="*/ 2147483647 h 260"/>
              <a:gd name="T24" fmla="*/ 2147483647 w 1226"/>
              <a:gd name="T25" fmla="*/ 2147483647 h 260"/>
              <a:gd name="T26" fmla="*/ 2147483647 w 1226"/>
              <a:gd name="T27" fmla="*/ 2147483647 h 260"/>
              <a:gd name="T28" fmla="*/ 2147483647 w 1226"/>
              <a:gd name="T29" fmla="*/ 2147483647 h 260"/>
              <a:gd name="T30" fmla="*/ 2147483647 w 1226"/>
              <a:gd name="T31" fmla="*/ 2147483647 h 260"/>
              <a:gd name="T32" fmla="*/ 2147483647 w 1226"/>
              <a:gd name="T33" fmla="*/ 2147483647 h 260"/>
              <a:gd name="T34" fmla="*/ 2147483647 w 1226"/>
              <a:gd name="T35" fmla="*/ 2147483647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26"/>
              <a:gd name="T55" fmla="*/ 0 h 260"/>
              <a:gd name="T56" fmla="*/ 1226 w 1226"/>
              <a:gd name="T57" fmla="*/ 260 h 2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26" h="260">
                <a:moveTo>
                  <a:pt x="0" y="87"/>
                </a:moveTo>
                <a:cubicBezTo>
                  <a:pt x="57" y="90"/>
                  <a:pt x="114" y="95"/>
                  <a:pt x="170" y="84"/>
                </a:cubicBezTo>
                <a:cubicBezTo>
                  <a:pt x="199" y="72"/>
                  <a:pt x="218" y="78"/>
                  <a:pt x="253" y="80"/>
                </a:cubicBezTo>
                <a:cubicBezTo>
                  <a:pt x="320" y="75"/>
                  <a:pt x="275" y="81"/>
                  <a:pt x="308" y="74"/>
                </a:cubicBezTo>
                <a:cubicBezTo>
                  <a:pt x="319" y="72"/>
                  <a:pt x="340" y="68"/>
                  <a:pt x="340" y="68"/>
                </a:cubicBezTo>
                <a:cubicBezTo>
                  <a:pt x="370" y="55"/>
                  <a:pt x="407" y="46"/>
                  <a:pt x="439" y="39"/>
                </a:cubicBezTo>
                <a:cubicBezTo>
                  <a:pt x="476" y="10"/>
                  <a:pt x="530" y="11"/>
                  <a:pt x="573" y="7"/>
                </a:cubicBezTo>
                <a:cubicBezTo>
                  <a:pt x="623" y="3"/>
                  <a:pt x="724" y="0"/>
                  <a:pt x="724" y="0"/>
                </a:cubicBezTo>
                <a:cubicBezTo>
                  <a:pt x="744" y="2"/>
                  <a:pt x="764" y="5"/>
                  <a:pt x="784" y="7"/>
                </a:cubicBezTo>
                <a:cubicBezTo>
                  <a:pt x="793" y="8"/>
                  <a:pt x="810" y="10"/>
                  <a:pt x="810" y="10"/>
                </a:cubicBezTo>
                <a:cubicBezTo>
                  <a:pt x="831" y="16"/>
                  <a:pt x="843" y="30"/>
                  <a:pt x="861" y="42"/>
                </a:cubicBezTo>
                <a:cubicBezTo>
                  <a:pt x="866" y="58"/>
                  <a:pt x="872" y="66"/>
                  <a:pt x="887" y="71"/>
                </a:cubicBezTo>
                <a:cubicBezTo>
                  <a:pt x="898" y="79"/>
                  <a:pt x="912" y="92"/>
                  <a:pt x="925" y="96"/>
                </a:cubicBezTo>
                <a:cubicBezTo>
                  <a:pt x="933" y="104"/>
                  <a:pt x="943" y="111"/>
                  <a:pt x="951" y="119"/>
                </a:cubicBezTo>
                <a:cubicBezTo>
                  <a:pt x="964" y="159"/>
                  <a:pt x="1010" y="166"/>
                  <a:pt x="1040" y="192"/>
                </a:cubicBezTo>
                <a:cubicBezTo>
                  <a:pt x="1056" y="206"/>
                  <a:pt x="1064" y="214"/>
                  <a:pt x="1085" y="221"/>
                </a:cubicBezTo>
                <a:cubicBezTo>
                  <a:pt x="1096" y="232"/>
                  <a:pt x="1115" y="236"/>
                  <a:pt x="1130" y="240"/>
                </a:cubicBezTo>
                <a:cubicBezTo>
                  <a:pt x="1157" y="259"/>
                  <a:pt x="1195" y="260"/>
                  <a:pt x="1226" y="244"/>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6" name="Freeform 2134"/>
          <p:cNvSpPr>
            <a:spLocks/>
          </p:cNvSpPr>
          <p:nvPr/>
        </p:nvSpPr>
        <p:spPr bwMode="auto">
          <a:xfrm>
            <a:off x="2817019" y="4194175"/>
            <a:ext cx="454025" cy="268288"/>
          </a:xfrm>
          <a:custGeom>
            <a:avLst/>
            <a:gdLst>
              <a:gd name="T0" fmla="*/ 0 w 367"/>
              <a:gd name="T1" fmla="*/ 2147483647 h 272"/>
              <a:gd name="T2" fmla="*/ 2147483647 w 367"/>
              <a:gd name="T3" fmla="*/ 2147483647 h 272"/>
              <a:gd name="T4" fmla="*/ 2147483647 w 367"/>
              <a:gd name="T5" fmla="*/ 2147483647 h 272"/>
              <a:gd name="T6" fmla="*/ 2147483647 w 367"/>
              <a:gd name="T7" fmla="*/ 2147483647 h 272"/>
              <a:gd name="T8" fmla="*/ 2147483647 w 367"/>
              <a:gd name="T9" fmla="*/ 2147483647 h 272"/>
              <a:gd name="T10" fmla="*/ 2147483647 w 367"/>
              <a:gd name="T11" fmla="*/ 2147483647 h 272"/>
              <a:gd name="T12" fmla="*/ 2147483647 w 367"/>
              <a:gd name="T13" fmla="*/ 2147483647 h 272"/>
              <a:gd name="T14" fmla="*/ 2147483647 w 367"/>
              <a:gd name="T15" fmla="*/ 2147483647 h 272"/>
              <a:gd name="T16" fmla="*/ 2147483647 w 367"/>
              <a:gd name="T17" fmla="*/ 2147483647 h 272"/>
              <a:gd name="T18" fmla="*/ 2147483647 w 367"/>
              <a:gd name="T19" fmla="*/ 2147483647 h 272"/>
              <a:gd name="T20" fmla="*/ 2147483647 w 367"/>
              <a:gd name="T21" fmla="*/ 2147483647 h 272"/>
              <a:gd name="T22" fmla="*/ 2147483647 w 367"/>
              <a:gd name="T23" fmla="*/ 0 h 2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7"/>
              <a:gd name="T37" fmla="*/ 0 h 272"/>
              <a:gd name="T38" fmla="*/ 367 w 367"/>
              <a:gd name="T39" fmla="*/ 272 h 2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7" h="272">
                <a:moveTo>
                  <a:pt x="0" y="263"/>
                </a:moveTo>
                <a:cubicBezTo>
                  <a:pt x="31" y="242"/>
                  <a:pt x="11" y="249"/>
                  <a:pt x="61" y="253"/>
                </a:cubicBezTo>
                <a:cubicBezTo>
                  <a:pt x="74" y="257"/>
                  <a:pt x="82" y="267"/>
                  <a:pt x="96" y="272"/>
                </a:cubicBezTo>
                <a:cubicBezTo>
                  <a:pt x="121" y="269"/>
                  <a:pt x="137" y="258"/>
                  <a:pt x="160" y="250"/>
                </a:cubicBezTo>
                <a:cubicBezTo>
                  <a:pt x="172" y="238"/>
                  <a:pt x="194" y="234"/>
                  <a:pt x="211" y="231"/>
                </a:cubicBezTo>
                <a:cubicBezTo>
                  <a:pt x="227" y="225"/>
                  <a:pt x="243" y="220"/>
                  <a:pt x="259" y="215"/>
                </a:cubicBezTo>
                <a:cubicBezTo>
                  <a:pt x="268" y="206"/>
                  <a:pt x="279" y="203"/>
                  <a:pt x="288" y="192"/>
                </a:cubicBezTo>
                <a:cubicBezTo>
                  <a:pt x="296" y="168"/>
                  <a:pt x="308" y="157"/>
                  <a:pt x="327" y="141"/>
                </a:cubicBezTo>
                <a:cubicBezTo>
                  <a:pt x="330" y="130"/>
                  <a:pt x="343" y="112"/>
                  <a:pt x="343" y="112"/>
                </a:cubicBezTo>
                <a:cubicBezTo>
                  <a:pt x="354" y="80"/>
                  <a:pt x="367" y="34"/>
                  <a:pt x="339" y="10"/>
                </a:cubicBezTo>
                <a:cubicBezTo>
                  <a:pt x="319" y="12"/>
                  <a:pt x="310" y="11"/>
                  <a:pt x="295" y="23"/>
                </a:cubicBezTo>
                <a:cubicBezTo>
                  <a:pt x="282" y="18"/>
                  <a:pt x="282" y="14"/>
                  <a:pt x="282"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7" name="Freeform 2135"/>
          <p:cNvSpPr>
            <a:spLocks/>
          </p:cNvSpPr>
          <p:nvPr/>
        </p:nvSpPr>
        <p:spPr bwMode="auto">
          <a:xfrm>
            <a:off x="2197894" y="4154488"/>
            <a:ext cx="784225" cy="133350"/>
          </a:xfrm>
          <a:custGeom>
            <a:avLst/>
            <a:gdLst>
              <a:gd name="T0" fmla="*/ 0 w 636"/>
              <a:gd name="T1" fmla="*/ 2147483647 h 137"/>
              <a:gd name="T2" fmla="*/ 2147483647 w 636"/>
              <a:gd name="T3" fmla="*/ 2147483647 h 137"/>
              <a:gd name="T4" fmla="*/ 2147483647 w 636"/>
              <a:gd name="T5" fmla="*/ 2147483647 h 137"/>
              <a:gd name="T6" fmla="*/ 2147483647 w 636"/>
              <a:gd name="T7" fmla="*/ 2147483647 h 137"/>
              <a:gd name="T8" fmla="*/ 2147483647 w 636"/>
              <a:gd name="T9" fmla="*/ 2147483647 h 137"/>
              <a:gd name="T10" fmla="*/ 2147483647 w 636"/>
              <a:gd name="T11" fmla="*/ 2147483647 h 137"/>
              <a:gd name="T12" fmla="*/ 2147483647 w 636"/>
              <a:gd name="T13" fmla="*/ 2147483647 h 137"/>
              <a:gd name="T14" fmla="*/ 2147483647 w 636"/>
              <a:gd name="T15" fmla="*/ 2147483647 h 137"/>
              <a:gd name="T16" fmla="*/ 2147483647 w 636"/>
              <a:gd name="T17" fmla="*/ 2147483647 h 137"/>
              <a:gd name="T18" fmla="*/ 2147483647 w 636"/>
              <a:gd name="T19" fmla="*/ 2147483647 h 137"/>
              <a:gd name="T20" fmla="*/ 2147483647 w 636"/>
              <a:gd name="T21" fmla="*/ 2147483647 h 137"/>
              <a:gd name="T22" fmla="*/ 2147483647 w 636"/>
              <a:gd name="T23" fmla="*/ 2147483647 h 137"/>
              <a:gd name="T24" fmla="*/ 2147483647 w 636"/>
              <a:gd name="T25" fmla="*/ 2147483647 h 137"/>
              <a:gd name="T26" fmla="*/ 2147483647 w 636"/>
              <a:gd name="T27" fmla="*/ 0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36"/>
              <a:gd name="T43" fmla="*/ 0 h 137"/>
              <a:gd name="T44" fmla="*/ 636 w 636"/>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36" h="137">
                <a:moveTo>
                  <a:pt x="0" y="128"/>
                </a:moveTo>
                <a:cubicBezTo>
                  <a:pt x="26" y="122"/>
                  <a:pt x="26" y="121"/>
                  <a:pt x="57" y="124"/>
                </a:cubicBezTo>
                <a:cubicBezTo>
                  <a:pt x="64" y="127"/>
                  <a:pt x="69" y="133"/>
                  <a:pt x="76" y="134"/>
                </a:cubicBezTo>
                <a:cubicBezTo>
                  <a:pt x="94" y="136"/>
                  <a:pt x="118" y="126"/>
                  <a:pt x="134" y="121"/>
                </a:cubicBezTo>
                <a:cubicBezTo>
                  <a:pt x="144" y="118"/>
                  <a:pt x="163" y="112"/>
                  <a:pt x="163" y="112"/>
                </a:cubicBezTo>
                <a:cubicBezTo>
                  <a:pt x="179" y="100"/>
                  <a:pt x="205" y="95"/>
                  <a:pt x="224" y="89"/>
                </a:cubicBezTo>
                <a:cubicBezTo>
                  <a:pt x="260" y="98"/>
                  <a:pt x="270" y="100"/>
                  <a:pt x="316" y="102"/>
                </a:cubicBezTo>
                <a:cubicBezTo>
                  <a:pt x="331" y="105"/>
                  <a:pt x="347" y="106"/>
                  <a:pt x="361" y="112"/>
                </a:cubicBezTo>
                <a:cubicBezTo>
                  <a:pt x="366" y="126"/>
                  <a:pt x="376" y="124"/>
                  <a:pt x="390" y="128"/>
                </a:cubicBezTo>
                <a:cubicBezTo>
                  <a:pt x="422" y="120"/>
                  <a:pt x="410" y="124"/>
                  <a:pt x="428" y="118"/>
                </a:cubicBezTo>
                <a:cubicBezTo>
                  <a:pt x="460" y="121"/>
                  <a:pt x="485" y="128"/>
                  <a:pt x="515" y="137"/>
                </a:cubicBezTo>
                <a:cubicBezTo>
                  <a:pt x="548" y="134"/>
                  <a:pt x="562" y="130"/>
                  <a:pt x="576" y="99"/>
                </a:cubicBezTo>
                <a:cubicBezTo>
                  <a:pt x="573" y="81"/>
                  <a:pt x="565" y="43"/>
                  <a:pt x="588" y="35"/>
                </a:cubicBezTo>
                <a:cubicBezTo>
                  <a:pt x="604" y="24"/>
                  <a:pt x="627" y="18"/>
                  <a:pt x="636"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8" name="Freeform 2136"/>
          <p:cNvSpPr>
            <a:spLocks/>
          </p:cNvSpPr>
          <p:nvPr/>
        </p:nvSpPr>
        <p:spPr bwMode="auto">
          <a:xfrm>
            <a:off x="3955522" y="4340225"/>
            <a:ext cx="60193" cy="279400"/>
          </a:xfrm>
          <a:custGeom>
            <a:avLst/>
            <a:gdLst>
              <a:gd name="T0" fmla="*/ 2147483647 w 50"/>
              <a:gd name="T1" fmla="*/ 0 h 285"/>
              <a:gd name="T2" fmla="*/ 2147483647 w 50"/>
              <a:gd name="T3" fmla="*/ 2147483647 h 285"/>
              <a:gd name="T4" fmla="*/ 2147483647 w 50"/>
              <a:gd name="T5" fmla="*/ 2147483647 h 285"/>
              <a:gd name="T6" fmla="*/ 0 60000 65536"/>
              <a:gd name="T7" fmla="*/ 0 60000 65536"/>
              <a:gd name="T8" fmla="*/ 0 60000 65536"/>
              <a:gd name="T9" fmla="*/ 0 w 50"/>
              <a:gd name="T10" fmla="*/ 0 h 285"/>
              <a:gd name="T11" fmla="*/ 50 w 50"/>
              <a:gd name="T12" fmla="*/ 285 h 285"/>
            </a:gdLst>
            <a:ahLst/>
            <a:cxnLst>
              <a:cxn ang="T6">
                <a:pos x="T0" y="T1"/>
              </a:cxn>
              <a:cxn ang="T7">
                <a:pos x="T2" y="T3"/>
              </a:cxn>
              <a:cxn ang="T8">
                <a:pos x="T4" y="T5"/>
              </a:cxn>
            </a:cxnLst>
            <a:rect l="T9" t="T10" r="T11" b="T12"/>
            <a:pathLst>
              <a:path w="50" h="285">
                <a:moveTo>
                  <a:pt x="18" y="0"/>
                </a:moveTo>
                <a:cubicBezTo>
                  <a:pt x="0" y="53"/>
                  <a:pt x="22" y="87"/>
                  <a:pt x="47" y="125"/>
                </a:cubicBezTo>
                <a:cubicBezTo>
                  <a:pt x="50" y="276"/>
                  <a:pt x="50" y="223"/>
                  <a:pt x="50" y="28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89" name="Freeform 2137"/>
          <p:cNvSpPr>
            <a:spLocks/>
          </p:cNvSpPr>
          <p:nvPr/>
        </p:nvSpPr>
        <p:spPr bwMode="auto">
          <a:xfrm>
            <a:off x="2822179" y="4170364"/>
            <a:ext cx="201215" cy="217487"/>
          </a:xfrm>
          <a:custGeom>
            <a:avLst/>
            <a:gdLst>
              <a:gd name="T0" fmla="*/ 0 w 164"/>
              <a:gd name="T1" fmla="*/ 2147483647 h 220"/>
              <a:gd name="T2" fmla="*/ 2147483647 w 164"/>
              <a:gd name="T3" fmla="*/ 2147483647 h 220"/>
              <a:gd name="T4" fmla="*/ 2147483647 w 164"/>
              <a:gd name="T5" fmla="*/ 2147483647 h 220"/>
              <a:gd name="T6" fmla="*/ 2147483647 w 164"/>
              <a:gd name="T7" fmla="*/ 2147483647 h 220"/>
              <a:gd name="T8" fmla="*/ 2147483647 w 164"/>
              <a:gd name="T9" fmla="*/ 0 h 220"/>
              <a:gd name="T10" fmla="*/ 0 60000 65536"/>
              <a:gd name="T11" fmla="*/ 0 60000 65536"/>
              <a:gd name="T12" fmla="*/ 0 60000 65536"/>
              <a:gd name="T13" fmla="*/ 0 60000 65536"/>
              <a:gd name="T14" fmla="*/ 0 60000 65536"/>
              <a:gd name="T15" fmla="*/ 0 w 164"/>
              <a:gd name="T16" fmla="*/ 0 h 220"/>
              <a:gd name="T17" fmla="*/ 164 w 164"/>
              <a:gd name="T18" fmla="*/ 220 h 220"/>
            </a:gdLst>
            <a:ahLst/>
            <a:cxnLst>
              <a:cxn ang="T10">
                <a:pos x="T0" y="T1"/>
              </a:cxn>
              <a:cxn ang="T11">
                <a:pos x="T2" y="T3"/>
              </a:cxn>
              <a:cxn ang="T12">
                <a:pos x="T4" y="T5"/>
              </a:cxn>
              <a:cxn ang="T13">
                <a:pos x="T6" y="T7"/>
              </a:cxn>
              <a:cxn ang="T14">
                <a:pos x="T8" y="T9"/>
              </a:cxn>
            </a:cxnLst>
            <a:rect l="T15" t="T16" r="T17" b="T18"/>
            <a:pathLst>
              <a:path w="164" h="220">
                <a:moveTo>
                  <a:pt x="0" y="220"/>
                </a:moveTo>
                <a:cubicBezTo>
                  <a:pt x="39" y="214"/>
                  <a:pt x="78" y="210"/>
                  <a:pt x="116" y="201"/>
                </a:cubicBezTo>
                <a:cubicBezTo>
                  <a:pt x="133" y="189"/>
                  <a:pt x="135" y="185"/>
                  <a:pt x="148" y="172"/>
                </a:cubicBezTo>
                <a:cubicBezTo>
                  <a:pt x="152" y="159"/>
                  <a:pt x="156" y="147"/>
                  <a:pt x="160" y="134"/>
                </a:cubicBezTo>
                <a:cubicBezTo>
                  <a:pt x="164" y="77"/>
                  <a:pt x="160" y="59"/>
                  <a:pt x="16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90" name="Freeform 2138"/>
          <p:cNvSpPr>
            <a:spLocks/>
          </p:cNvSpPr>
          <p:nvPr/>
        </p:nvSpPr>
        <p:spPr bwMode="auto">
          <a:xfrm>
            <a:off x="4161896" y="4381500"/>
            <a:ext cx="146183" cy="254000"/>
          </a:xfrm>
          <a:custGeom>
            <a:avLst/>
            <a:gdLst>
              <a:gd name="T0" fmla="*/ 2147483647 w 118"/>
              <a:gd name="T1" fmla="*/ 0 h 259"/>
              <a:gd name="T2" fmla="*/ 2147483647 w 118"/>
              <a:gd name="T3" fmla="*/ 2147483647 h 259"/>
              <a:gd name="T4" fmla="*/ 2147483647 w 118"/>
              <a:gd name="T5" fmla="*/ 2147483647 h 259"/>
              <a:gd name="T6" fmla="*/ 2147483647 w 118"/>
              <a:gd name="T7" fmla="*/ 2147483647 h 259"/>
              <a:gd name="T8" fmla="*/ 2147483647 w 118"/>
              <a:gd name="T9" fmla="*/ 2147483647 h 259"/>
              <a:gd name="T10" fmla="*/ 2147483647 w 118"/>
              <a:gd name="T11" fmla="*/ 2147483647 h 259"/>
              <a:gd name="T12" fmla="*/ 2147483647 w 118"/>
              <a:gd name="T13" fmla="*/ 2147483647 h 259"/>
              <a:gd name="T14" fmla="*/ 2147483647 w 118"/>
              <a:gd name="T15" fmla="*/ 2147483647 h 259"/>
              <a:gd name="T16" fmla="*/ 0 w 118"/>
              <a:gd name="T17" fmla="*/ 2147483647 h 2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259"/>
              <a:gd name="T29" fmla="*/ 118 w 118"/>
              <a:gd name="T30" fmla="*/ 259 h 2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259">
                <a:moveTo>
                  <a:pt x="118" y="0"/>
                </a:moveTo>
                <a:cubicBezTo>
                  <a:pt x="111" y="22"/>
                  <a:pt x="117" y="14"/>
                  <a:pt x="105" y="26"/>
                </a:cubicBezTo>
                <a:cubicBezTo>
                  <a:pt x="101" y="40"/>
                  <a:pt x="100" y="44"/>
                  <a:pt x="86" y="48"/>
                </a:cubicBezTo>
                <a:cubicBezTo>
                  <a:pt x="81" y="64"/>
                  <a:pt x="82" y="81"/>
                  <a:pt x="76" y="96"/>
                </a:cubicBezTo>
                <a:cubicBezTo>
                  <a:pt x="75" y="100"/>
                  <a:pt x="46" y="120"/>
                  <a:pt x="41" y="125"/>
                </a:cubicBezTo>
                <a:cubicBezTo>
                  <a:pt x="37" y="137"/>
                  <a:pt x="29" y="138"/>
                  <a:pt x="25" y="150"/>
                </a:cubicBezTo>
                <a:cubicBezTo>
                  <a:pt x="27" y="156"/>
                  <a:pt x="34" y="160"/>
                  <a:pt x="35" y="166"/>
                </a:cubicBezTo>
                <a:cubicBezTo>
                  <a:pt x="38" y="191"/>
                  <a:pt x="28" y="202"/>
                  <a:pt x="12" y="218"/>
                </a:cubicBezTo>
                <a:cubicBezTo>
                  <a:pt x="7" y="233"/>
                  <a:pt x="0" y="243"/>
                  <a:pt x="0" y="25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91" name="Freeform 2139"/>
          <p:cNvSpPr>
            <a:spLocks/>
          </p:cNvSpPr>
          <p:nvPr/>
        </p:nvSpPr>
        <p:spPr bwMode="auto">
          <a:xfrm>
            <a:off x="5988315" y="3800475"/>
            <a:ext cx="166820" cy="234950"/>
          </a:xfrm>
          <a:custGeom>
            <a:avLst/>
            <a:gdLst>
              <a:gd name="T0" fmla="*/ 2147483647 w 134"/>
              <a:gd name="T1" fmla="*/ 0 h 240"/>
              <a:gd name="T2" fmla="*/ 2147483647 w 134"/>
              <a:gd name="T3" fmla="*/ 2147483647 h 240"/>
              <a:gd name="T4" fmla="*/ 2147483647 w 134"/>
              <a:gd name="T5" fmla="*/ 2147483647 h 240"/>
              <a:gd name="T6" fmla="*/ 2147483647 w 134"/>
              <a:gd name="T7" fmla="*/ 2147483647 h 240"/>
              <a:gd name="T8" fmla="*/ 2147483647 w 134"/>
              <a:gd name="T9" fmla="*/ 2147483647 h 240"/>
              <a:gd name="T10" fmla="*/ 2147483647 w 134"/>
              <a:gd name="T11" fmla="*/ 2147483647 h 240"/>
              <a:gd name="T12" fmla="*/ 2147483647 w 134"/>
              <a:gd name="T13" fmla="*/ 2147483647 h 240"/>
              <a:gd name="T14" fmla="*/ 2147483647 w 134"/>
              <a:gd name="T15" fmla="*/ 2147483647 h 240"/>
              <a:gd name="T16" fmla="*/ 0 w 134"/>
              <a:gd name="T17" fmla="*/ 214748364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4"/>
              <a:gd name="T28" fmla="*/ 0 h 240"/>
              <a:gd name="T29" fmla="*/ 134 w 134"/>
              <a:gd name="T30" fmla="*/ 240 h 2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4" h="240">
                <a:moveTo>
                  <a:pt x="113" y="0"/>
                </a:moveTo>
                <a:cubicBezTo>
                  <a:pt x="105" y="19"/>
                  <a:pt x="134" y="74"/>
                  <a:pt x="131" y="82"/>
                </a:cubicBezTo>
                <a:cubicBezTo>
                  <a:pt x="129" y="89"/>
                  <a:pt x="130" y="88"/>
                  <a:pt x="125" y="93"/>
                </a:cubicBezTo>
                <a:cubicBezTo>
                  <a:pt x="113" y="104"/>
                  <a:pt x="124" y="93"/>
                  <a:pt x="115" y="103"/>
                </a:cubicBezTo>
                <a:cubicBezTo>
                  <a:pt x="107" y="127"/>
                  <a:pt x="118" y="98"/>
                  <a:pt x="105" y="119"/>
                </a:cubicBezTo>
                <a:cubicBezTo>
                  <a:pt x="98" y="130"/>
                  <a:pt x="98" y="145"/>
                  <a:pt x="92" y="157"/>
                </a:cubicBezTo>
                <a:cubicBezTo>
                  <a:pt x="84" y="171"/>
                  <a:pt x="76" y="179"/>
                  <a:pt x="67" y="192"/>
                </a:cubicBezTo>
                <a:cubicBezTo>
                  <a:pt x="62" y="208"/>
                  <a:pt x="59" y="224"/>
                  <a:pt x="54" y="240"/>
                </a:cubicBezTo>
                <a:cubicBezTo>
                  <a:pt x="35" y="237"/>
                  <a:pt x="19" y="231"/>
                  <a:pt x="0" y="23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92" name="Freeform 2140"/>
          <p:cNvSpPr>
            <a:spLocks/>
          </p:cNvSpPr>
          <p:nvPr/>
        </p:nvSpPr>
        <p:spPr bwMode="auto">
          <a:xfrm>
            <a:off x="6051948" y="3970338"/>
            <a:ext cx="223573" cy="101600"/>
          </a:xfrm>
          <a:custGeom>
            <a:avLst/>
            <a:gdLst>
              <a:gd name="T0" fmla="*/ 0 w 183"/>
              <a:gd name="T1" fmla="*/ 2147483647 h 102"/>
              <a:gd name="T2" fmla="*/ 2147483647 w 183"/>
              <a:gd name="T3" fmla="*/ 2147483647 h 102"/>
              <a:gd name="T4" fmla="*/ 2147483647 w 183"/>
              <a:gd name="T5" fmla="*/ 2147483647 h 102"/>
              <a:gd name="T6" fmla="*/ 2147483647 w 183"/>
              <a:gd name="T7" fmla="*/ 2147483647 h 102"/>
              <a:gd name="T8" fmla="*/ 2147483647 w 183"/>
              <a:gd name="T9" fmla="*/ 2147483647 h 102"/>
              <a:gd name="T10" fmla="*/ 2147483647 w 183"/>
              <a:gd name="T11" fmla="*/ 2147483647 h 102"/>
              <a:gd name="T12" fmla="*/ 2147483647 w 183"/>
              <a:gd name="T13" fmla="*/ 0 h 102"/>
              <a:gd name="T14" fmla="*/ 0 60000 65536"/>
              <a:gd name="T15" fmla="*/ 0 60000 65536"/>
              <a:gd name="T16" fmla="*/ 0 60000 65536"/>
              <a:gd name="T17" fmla="*/ 0 60000 65536"/>
              <a:gd name="T18" fmla="*/ 0 60000 65536"/>
              <a:gd name="T19" fmla="*/ 0 60000 65536"/>
              <a:gd name="T20" fmla="*/ 0 60000 65536"/>
              <a:gd name="T21" fmla="*/ 0 w 183"/>
              <a:gd name="T22" fmla="*/ 0 h 102"/>
              <a:gd name="T23" fmla="*/ 183 w 183"/>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102">
                <a:moveTo>
                  <a:pt x="0" y="65"/>
                </a:moveTo>
                <a:cubicBezTo>
                  <a:pt x="6" y="82"/>
                  <a:pt x="15" y="93"/>
                  <a:pt x="33" y="90"/>
                </a:cubicBezTo>
                <a:cubicBezTo>
                  <a:pt x="45" y="80"/>
                  <a:pt x="44" y="66"/>
                  <a:pt x="58" y="61"/>
                </a:cubicBezTo>
                <a:cubicBezTo>
                  <a:pt x="88" y="86"/>
                  <a:pt x="84" y="96"/>
                  <a:pt x="126" y="102"/>
                </a:cubicBezTo>
                <a:cubicBezTo>
                  <a:pt x="144" y="99"/>
                  <a:pt x="157" y="98"/>
                  <a:pt x="174" y="90"/>
                </a:cubicBezTo>
                <a:cubicBezTo>
                  <a:pt x="177" y="80"/>
                  <a:pt x="170" y="58"/>
                  <a:pt x="170" y="58"/>
                </a:cubicBezTo>
                <a:cubicBezTo>
                  <a:pt x="174" y="36"/>
                  <a:pt x="183" y="22"/>
                  <a:pt x="183"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93" name="Freeform 2141"/>
          <p:cNvSpPr>
            <a:spLocks/>
          </p:cNvSpPr>
          <p:nvPr/>
        </p:nvSpPr>
        <p:spPr bwMode="auto">
          <a:xfrm>
            <a:off x="5675313" y="3729039"/>
            <a:ext cx="249370" cy="104775"/>
          </a:xfrm>
          <a:custGeom>
            <a:avLst/>
            <a:gdLst>
              <a:gd name="T0" fmla="*/ 0 w 205"/>
              <a:gd name="T1" fmla="*/ 2147483647 h 106"/>
              <a:gd name="T2" fmla="*/ 2147483647 w 205"/>
              <a:gd name="T3" fmla="*/ 2147483647 h 106"/>
              <a:gd name="T4" fmla="*/ 2147483647 w 205"/>
              <a:gd name="T5" fmla="*/ 2147483647 h 106"/>
              <a:gd name="T6" fmla="*/ 2147483647 w 205"/>
              <a:gd name="T7" fmla="*/ 0 h 106"/>
              <a:gd name="T8" fmla="*/ 2147483647 w 205"/>
              <a:gd name="T9" fmla="*/ 2147483647 h 106"/>
              <a:gd name="T10" fmla="*/ 0 60000 65536"/>
              <a:gd name="T11" fmla="*/ 0 60000 65536"/>
              <a:gd name="T12" fmla="*/ 0 60000 65536"/>
              <a:gd name="T13" fmla="*/ 0 60000 65536"/>
              <a:gd name="T14" fmla="*/ 0 60000 65536"/>
              <a:gd name="T15" fmla="*/ 0 w 205"/>
              <a:gd name="T16" fmla="*/ 0 h 106"/>
              <a:gd name="T17" fmla="*/ 205 w 205"/>
              <a:gd name="T18" fmla="*/ 106 h 106"/>
            </a:gdLst>
            <a:ahLst/>
            <a:cxnLst>
              <a:cxn ang="T10">
                <a:pos x="T0" y="T1"/>
              </a:cxn>
              <a:cxn ang="T11">
                <a:pos x="T2" y="T3"/>
              </a:cxn>
              <a:cxn ang="T12">
                <a:pos x="T4" y="T5"/>
              </a:cxn>
              <a:cxn ang="T13">
                <a:pos x="T6" y="T7"/>
              </a:cxn>
              <a:cxn ang="T14">
                <a:pos x="T8" y="T9"/>
              </a:cxn>
            </a:cxnLst>
            <a:rect l="T15" t="T16" r="T17" b="T18"/>
            <a:pathLst>
              <a:path w="205" h="106">
                <a:moveTo>
                  <a:pt x="0" y="94"/>
                </a:moveTo>
                <a:cubicBezTo>
                  <a:pt x="10" y="84"/>
                  <a:pt x="30" y="104"/>
                  <a:pt x="43" y="100"/>
                </a:cubicBezTo>
                <a:cubicBezTo>
                  <a:pt x="52" y="91"/>
                  <a:pt x="75" y="106"/>
                  <a:pt x="88" y="102"/>
                </a:cubicBezTo>
                <a:cubicBezTo>
                  <a:pt x="102" y="86"/>
                  <a:pt x="59" y="7"/>
                  <a:pt x="80" y="0"/>
                </a:cubicBezTo>
                <a:cubicBezTo>
                  <a:pt x="95" y="4"/>
                  <a:pt x="193" y="8"/>
                  <a:pt x="205" y="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94" name="Freeform 2142"/>
          <p:cNvSpPr>
            <a:spLocks/>
          </p:cNvSpPr>
          <p:nvPr/>
        </p:nvSpPr>
        <p:spPr bwMode="auto">
          <a:xfrm>
            <a:off x="6089783" y="4059239"/>
            <a:ext cx="55033" cy="306387"/>
          </a:xfrm>
          <a:custGeom>
            <a:avLst/>
            <a:gdLst>
              <a:gd name="T0" fmla="*/ 0 w 44"/>
              <a:gd name="T1" fmla="*/ 0 h 310"/>
              <a:gd name="T2" fmla="*/ 2147483647 w 44"/>
              <a:gd name="T3" fmla="*/ 2147483647 h 310"/>
              <a:gd name="T4" fmla="*/ 2147483647 w 44"/>
              <a:gd name="T5" fmla="*/ 2147483647 h 310"/>
              <a:gd name="T6" fmla="*/ 2147483647 w 44"/>
              <a:gd name="T7" fmla="*/ 2147483647 h 310"/>
              <a:gd name="T8" fmla="*/ 2147483647 w 44"/>
              <a:gd name="T9" fmla="*/ 2147483647 h 310"/>
              <a:gd name="T10" fmla="*/ 2147483647 w 44"/>
              <a:gd name="T11" fmla="*/ 2147483647 h 310"/>
              <a:gd name="T12" fmla="*/ 2147483647 w 44"/>
              <a:gd name="T13" fmla="*/ 2147483647 h 310"/>
              <a:gd name="T14" fmla="*/ 2147483647 w 44"/>
              <a:gd name="T15" fmla="*/ 2147483647 h 310"/>
              <a:gd name="T16" fmla="*/ 2147483647 w 44"/>
              <a:gd name="T17" fmla="*/ 2147483647 h 3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310"/>
              <a:gd name="T29" fmla="*/ 44 w 44"/>
              <a:gd name="T30" fmla="*/ 310 h 3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310">
                <a:moveTo>
                  <a:pt x="0" y="0"/>
                </a:moveTo>
                <a:cubicBezTo>
                  <a:pt x="13" y="4"/>
                  <a:pt x="7" y="17"/>
                  <a:pt x="17" y="25"/>
                </a:cubicBezTo>
                <a:cubicBezTo>
                  <a:pt x="21" y="32"/>
                  <a:pt x="30" y="55"/>
                  <a:pt x="33" y="68"/>
                </a:cubicBezTo>
                <a:cubicBezTo>
                  <a:pt x="36" y="81"/>
                  <a:pt x="34" y="94"/>
                  <a:pt x="33" y="106"/>
                </a:cubicBezTo>
                <a:cubicBezTo>
                  <a:pt x="38" y="121"/>
                  <a:pt x="18" y="127"/>
                  <a:pt x="26" y="140"/>
                </a:cubicBezTo>
                <a:cubicBezTo>
                  <a:pt x="22" y="161"/>
                  <a:pt x="39" y="142"/>
                  <a:pt x="32" y="165"/>
                </a:cubicBezTo>
                <a:cubicBezTo>
                  <a:pt x="31" y="168"/>
                  <a:pt x="38" y="189"/>
                  <a:pt x="38" y="189"/>
                </a:cubicBezTo>
                <a:cubicBezTo>
                  <a:pt x="39" y="210"/>
                  <a:pt x="41" y="227"/>
                  <a:pt x="43" y="248"/>
                </a:cubicBezTo>
                <a:cubicBezTo>
                  <a:pt x="44" y="255"/>
                  <a:pt x="28" y="297"/>
                  <a:pt x="24" y="310"/>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95" name="Freeform 2143"/>
          <p:cNvSpPr>
            <a:spLocks/>
          </p:cNvSpPr>
          <p:nvPr/>
        </p:nvSpPr>
        <p:spPr bwMode="auto">
          <a:xfrm>
            <a:off x="2359555" y="3795713"/>
            <a:ext cx="294085" cy="93662"/>
          </a:xfrm>
          <a:custGeom>
            <a:avLst/>
            <a:gdLst>
              <a:gd name="T0" fmla="*/ 0 w 242"/>
              <a:gd name="T1" fmla="*/ 2147483647 h 96"/>
              <a:gd name="T2" fmla="*/ 2147483647 w 242"/>
              <a:gd name="T3" fmla="*/ 2147483647 h 96"/>
              <a:gd name="T4" fmla="*/ 2147483647 w 242"/>
              <a:gd name="T5" fmla="*/ 2147483647 h 96"/>
              <a:gd name="T6" fmla="*/ 2147483647 w 242"/>
              <a:gd name="T7" fmla="*/ 2147483647 h 96"/>
              <a:gd name="T8" fmla="*/ 2147483647 w 242"/>
              <a:gd name="T9" fmla="*/ 2147483647 h 96"/>
              <a:gd name="T10" fmla="*/ 2147483647 w 242"/>
              <a:gd name="T11" fmla="*/ 2147483647 h 96"/>
              <a:gd name="T12" fmla="*/ 2147483647 w 242"/>
              <a:gd name="T13" fmla="*/ 2147483647 h 96"/>
              <a:gd name="T14" fmla="*/ 2147483647 w 242"/>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242"/>
              <a:gd name="T25" fmla="*/ 0 h 96"/>
              <a:gd name="T26" fmla="*/ 242 w 242"/>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 h="96">
                <a:moveTo>
                  <a:pt x="0" y="68"/>
                </a:moveTo>
                <a:cubicBezTo>
                  <a:pt x="28" y="96"/>
                  <a:pt x="69" y="44"/>
                  <a:pt x="107" y="55"/>
                </a:cubicBezTo>
                <a:cubicBezTo>
                  <a:pt x="124" y="60"/>
                  <a:pt x="141" y="26"/>
                  <a:pt x="141" y="26"/>
                </a:cubicBezTo>
                <a:cubicBezTo>
                  <a:pt x="161" y="23"/>
                  <a:pt x="169" y="31"/>
                  <a:pt x="179" y="32"/>
                </a:cubicBezTo>
                <a:cubicBezTo>
                  <a:pt x="189" y="33"/>
                  <a:pt x="194" y="35"/>
                  <a:pt x="201" y="34"/>
                </a:cubicBezTo>
                <a:cubicBezTo>
                  <a:pt x="206" y="33"/>
                  <a:pt x="213" y="25"/>
                  <a:pt x="218" y="24"/>
                </a:cubicBezTo>
                <a:cubicBezTo>
                  <a:pt x="221" y="23"/>
                  <a:pt x="228" y="14"/>
                  <a:pt x="231" y="13"/>
                </a:cubicBezTo>
                <a:cubicBezTo>
                  <a:pt x="234" y="12"/>
                  <a:pt x="241" y="3"/>
                  <a:pt x="242" y="0"/>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96" name="Freeform 2144"/>
          <p:cNvSpPr>
            <a:spLocks/>
          </p:cNvSpPr>
          <p:nvPr/>
        </p:nvSpPr>
        <p:spPr bwMode="auto">
          <a:xfrm>
            <a:off x="6141377" y="4154489"/>
            <a:ext cx="170259" cy="395287"/>
          </a:xfrm>
          <a:custGeom>
            <a:avLst/>
            <a:gdLst>
              <a:gd name="T0" fmla="*/ 2147483647 w 139"/>
              <a:gd name="T1" fmla="*/ 0 h 402"/>
              <a:gd name="T2" fmla="*/ 2147483647 w 139"/>
              <a:gd name="T3" fmla="*/ 2147483647 h 402"/>
              <a:gd name="T4" fmla="*/ 2147483647 w 139"/>
              <a:gd name="T5" fmla="*/ 2147483647 h 402"/>
              <a:gd name="T6" fmla="*/ 2147483647 w 139"/>
              <a:gd name="T7" fmla="*/ 2147483647 h 402"/>
              <a:gd name="T8" fmla="*/ 2147483647 w 139"/>
              <a:gd name="T9" fmla="*/ 2147483647 h 402"/>
              <a:gd name="T10" fmla="*/ 2147483647 w 139"/>
              <a:gd name="T11" fmla="*/ 2147483647 h 402"/>
              <a:gd name="T12" fmla="*/ 2147483647 w 139"/>
              <a:gd name="T13" fmla="*/ 2147483647 h 402"/>
              <a:gd name="T14" fmla="*/ 2147483647 w 139"/>
              <a:gd name="T15" fmla="*/ 2147483647 h 402"/>
              <a:gd name="T16" fmla="*/ 2147483647 w 139"/>
              <a:gd name="T17" fmla="*/ 2147483647 h 402"/>
              <a:gd name="T18" fmla="*/ 2147483647 w 139"/>
              <a:gd name="T19" fmla="*/ 2147483647 h 402"/>
              <a:gd name="T20" fmla="*/ 2147483647 w 139"/>
              <a:gd name="T21" fmla="*/ 2147483647 h 402"/>
              <a:gd name="T22" fmla="*/ 2147483647 w 139"/>
              <a:gd name="T23" fmla="*/ 2147483647 h 402"/>
              <a:gd name="T24" fmla="*/ 2147483647 w 139"/>
              <a:gd name="T25" fmla="*/ 2147483647 h 402"/>
              <a:gd name="T26" fmla="*/ 2147483647 w 139"/>
              <a:gd name="T27" fmla="*/ 2147483647 h 402"/>
              <a:gd name="T28" fmla="*/ 2147483647 w 139"/>
              <a:gd name="T29" fmla="*/ 2147483647 h 402"/>
              <a:gd name="T30" fmla="*/ 2147483647 w 139"/>
              <a:gd name="T31" fmla="*/ 2147483647 h 402"/>
              <a:gd name="T32" fmla="*/ 2147483647 w 139"/>
              <a:gd name="T33" fmla="*/ 2147483647 h 402"/>
              <a:gd name="T34" fmla="*/ 2147483647 w 139"/>
              <a:gd name="T35" fmla="*/ 2147483647 h 4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9"/>
              <a:gd name="T55" fmla="*/ 0 h 402"/>
              <a:gd name="T56" fmla="*/ 139 w 139"/>
              <a:gd name="T57" fmla="*/ 402 h 4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9" h="402">
                <a:moveTo>
                  <a:pt x="139" y="0"/>
                </a:moveTo>
                <a:cubicBezTo>
                  <a:pt x="137" y="7"/>
                  <a:pt x="128" y="26"/>
                  <a:pt x="123" y="30"/>
                </a:cubicBezTo>
                <a:cubicBezTo>
                  <a:pt x="122" y="34"/>
                  <a:pt x="114" y="44"/>
                  <a:pt x="110" y="47"/>
                </a:cubicBezTo>
                <a:cubicBezTo>
                  <a:pt x="108" y="54"/>
                  <a:pt x="102" y="71"/>
                  <a:pt x="94" y="74"/>
                </a:cubicBezTo>
                <a:cubicBezTo>
                  <a:pt x="90" y="75"/>
                  <a:pt x="78" y="83"/>
                  <a:pt x="78" y="83"/>
                </a:cubicBezTo>
                <a:cubicBezTo>
                  <a:pt x="70" y="89"/>
                  <a:pt x="67" y="90"/>
                  <a:pt x="57" y="92"/>
                </a:cubicBezTo>
                <a:cubicBezTo>
                  <a:pt x="49" y="96"/>
                  <a:pt x="35" y="105"/>
                  <a:pt x="40" y="112"/>
                </a:cubicBezTo>
                <a:cubicBezTo>
                  <a:pt x="42" y="134"/>
                  <a:pt x="38" y="150"/>
                  <a:pt x="31" y="171"/>
                </a:cubicBezTo>
                <a:cubicBezTo>
                  <a:pt x="33" y="186"/>
                  <a:pt x="44" y="198"/>
                  <a:pt x="33" y="209"/>
                </a:cubicBezTo>
                <a:cubicBezTo>
                  <a:pt x="31" y="216"/>
                  <a:pt x="32" y="217"/>
                  <a:pt x="27" y="219"/>
                </a:cubicBezTo>
                <a:cubicBezTo>
                  <a:pt x="26" y="223"/>
                  <a:pt x="22" y="228"/>
                  <a:pt x="18" y="230"/>
                </a:cubicBezTo>
                <a:cubicBezTo>
                  <a:pt x="17" y="235"/>
                  <a:pt x="14" y="235"/>
                  <a:pt x="12" y="240"/>
                </a:cubicBezTo>
                <a:cubicBezTo>
                  <a:pt x="13" y="246"/>
                  <a:pt x="5" y="251"/>
                  <a:pt x="8" y="257"/>
                </a:cubicBezTo>
                <a:cubicBezTo>
                  <a:pt x="10" y="260"/>
                  <a:pt x="3" y="284"/>
                  <a:pt x="3" y="284"/>
                </a:cubicBezTo>
                <a:cubicBezTo>
                  <a:pt x="6" y="289"/>
                  <a:pt x="0" y="306"/>
                  <a:pt x="6" y="308"/>
                </a:cubicBezTo>
                <a:cubicBezTo>
                  <a:pt x="12" y="314"/>
                  <a:pt x="7" y="326"/>
                  <a:pt x="15" y="329"/>
                </a:cubicBezTo>
                <a:cubicBezTo>
                  <a:pt x="19" y="335"/>
                  <a:pt x="25" y="345"/>
                  <a:pt x="30" y="350"/>
                </a:cubicBezTo>
                <a:cubicBezTo>
                  <a:pt x="33" y="365"/>
                  <a:pt x="51" y="391"/>
                  <a:pt x="56" y="402"/>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297" name="Rectangle 2145"/>
          <p:cNvSpPr>
            <a:spLocks noChangeArrowheads="1"/>
          </p:cNvSpPr>
          <p:nvPr/>
        </p:nvSpPr>
        <p:spPr bwMode="auto">
          <a:xfrm>
            <a:off x="827220" y="1066800"/>
            <a:ext cx="8543925" cy="5207000"/>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298" name="AutoShape 2171"/>
          <p:cNvSpPr>
            <a:spLocks noChangeArrowheads="1"/>
          </p:cNvSpPr>
          <p:nvPr/>
        </p:nvSpPr>
        <p:spPr bwMode="auto">
          <a:xfrm>
            <a:off x="1123025" y="1658939"/>
            <a:ext cx="92869" cy="319087"/>
          </a:xfrm>
          <a:prstGeom prst="upArrow">
            <a:avLst>
              <a:gd name="adj1" fmla="val 50000"/>
              <a:gd name="adj2" fmla="val 85904"/>
            </a:avLst>
          </a:prstGeom>
          <a:solidFill>
            <a:schemeClr val="accent1"/>
          </a:solidFill>
          <a:ln w="9525">
            <a:solidFill>
              <a:schemeClr val="tx1"/>
            </a:solidFill>
            <a:miter lim="800000"/>
            <a:headEnd/>
            <a:tailEnd/>
          </a:ln>
        </p:spPr>
        <p:txBody>
          <a:bodyPr wrap="none" anchor="ctr"/>
          <a:lstStyle/>
          <a:p>
            <a:endParaRPr lang="en-US"/>
          </a:p>
        </p:txBody>
      </p:sp>
      <p:sp>
        <p:nvSpPr>
          <p:cNvPr id="4299" name="Text Box 2172"/>
          <p:cNvSpPr txBox="1">
            <a:spLocks noChangeArrowheads="1"/>
          </p:cNvSpPr>
          <p:nvPr/>
        </p:nvSpPr>
        <p:spPr bwMode="auto">
          <a:xfrm>
            <a:off x="1026717" y="1503364"/>
            <a:ext cx="256961" cy="22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900">
                <a:solidFill>
                  <a:schemeClr val="accent2"/>
                </a:solidFill>
              </a:rPr>
              <a:t>N</a:t>
            </a:r>
            <a:endParaRPr lang="en-US" sz="2300">
              <a:solidFill>
                <a:schemeClr val="accent2"/>
              </a:solidFill>
            </a:endParaRPr>
          </a:p>
        </p:txBody>
      </p:sp>
      <p:sp>
        <p:nvSpPr>
          <p:cNvPr id="4300" name="Oval 2173"/>
          <p:cNvSpPr>
            <a:spLocks noChangeArrowheads="1"/>
          </p:cNvSpPr>
          <p:nvPr/>
        </p:nvSpPr>
        <p:spPr bwMode="auto">
          <a:xfrm>
            <a:off x="4880769" y="1668463"/>
            <a:ext cx="70512" cy="57150"/>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01" name="Oval 2174"/>
          <p:cNvSpPr>
            <a:spLocks noChangeArrowheads="1"/>
          </p:cNvSpPr>
          <p:nvPr/>
        </p:nvSpPr>
        <p:spPr bwMode="auto">
          <a:xfrm>
            <a:off x="7047707" y="5248275"/>
            <a:ext cx="60193" cy="44450"/>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02" name="Text Box 2175"/>
          <p:cNvSpPr txBox="1">
            <a:spLocks noChangeArrowheads="1"/>
          </p:cNvSpPr>
          <p:nvPr/>
        </p:nvSpPr>
        <p:spPr bwMode="auto">
          <a:xfrm>
            <a:off x="8089900" y="3868739"/>
            <a:ext cx="609622" cy="22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900">
                <a:solidFill>
                  <a:srgbClr val="FF0066"/>
                </a:solidFill>
              </a:rPr>
              <a:t>ORISSA</a:t>
            </a:r>
          </a:p>
        </p:txBody>
      </p:sp>
      <p:sp>
        <p:nvSpPr>
          <p:cNvPr id="4303" name="Text Box 2176"/>
          <p:cNvSpPr txBox="1">
            <a:spLocks noChangeArrowheads="1"/>
          </p:cNvSpPr>
          <p:nvPr/>
        </p:nvSpPr>
        <p:spPr bwMode="auto">
          <a:xfrm>
            <a:off x="5456630" y="5595939"/>
            <a:ext cx="731450" cy="36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900">
                <a:solidFill>
                  <a:srgbClr val="FF0066"/>
                </a:solidFill>
              </a:rPr>
              <a:t>ANDHRA</a:t>
            </a:r>
          </a:p>
          <a:p>
            <a:pPr algn="ctr"/>
            <a:r>
              <a:rPr lang="en-US" sz="900">
                <a:solidFill>
                  <a:srgbClr val="FF0066"/>
                </a:solidFill>
              </a:rPr>
              <a:t>PRADESH</a:t>
            </a:r>
          </a:p>
        </p:txBody>
      </p:sp>
      <p:sp>
        <p:nvSpPr>
          <p:cNvPr id="4304" name="Text Box 2177"/>
          <p:cNvSpPr txBox="1">
            <a:spLocks noChangeArrowheads="1"/>
          </p:cNvSpPr>
          <p:nvPr/>
        </p:nvSpPr>
        <p:spPr bwMode="auto">
          <a:xfrm>
            <a:off x="4464580" y="4830764"/>
            <a:ext cx="1058463" cy="22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900">
                <a:solidFill>
                  <a:srgbClr val="FF0066"/>
                </a:solidFill>
              </a:rPr>
              <a:t>MAHARASHTRA</a:t>
            </a:r>
          </a:p>
        </p:txBody>
      </p:sp>
      <p:sp>
        <p:nvSpPr>
          <p:cNvPr id="4305" name="Text Box 2178"/>
          <p:cNvSpPr txBox="1">
            <a:spLocks noChangeArrowheads="1"/>
          </p:cNvSpPr>
          <p:nvPr/>
        </p:nvSpPr>
        <p:spPr bwMode="auto">
          <a:xfrm>
            <a:off x="8027987" y="2822576"/>
            <a:ext cx="526266" cy="22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900"/>
              <a:t>BIHAR</a:t>
            </a:r>
          </a:p>
        </p:txBody>
      </p:sp>
      <p:sp>
        <p:nvSpPr>
          <p:cNvPr id="4306" name="Text Box 2179"/>
          <p:cNvSpPr txBox="1">
            <a:spLocks noChangeArrowheads="1"/>
          </p:cNvSpPr>
          <p:nvPr/>
        </p:nvSpPr>
        <p:spPr bwMode="auto">
          <a:xfrm>
            <a:off x="5616840" y="1884364"/>
            <a:ext cx="1148231" cy="22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900">
                <a:solidFill>
                  <a:srgbClr val="FF0066"/>
                </a:solidFill>
              </a:rPr>
              <a:t>UTTAR</a:t>
            </a:r>
            <a:r>
              <a:rPr lang="en-US" sz="900"/>
              <a:t> </a:t>
            </a:r>
            <a:r>
              <a:rPr lang="en-US" sz="900">
                <a:solidFill>
                  <a:srgbClr val="FF0066"/>
                </a:solidFill>
              </a:rPr>
              <a:t>PRADESH</a:t>
            </a:r>
          </a:p>
        </p:txBody>
      </p:sp>
      <p:sp>
        <p:nvSpPr>
          <p:cNvPr id="4307" name="Oval 2180"/>
          <p:cNvSpPr>
            <a:spLocks noChangeArrowheads="1"/>
          </p:cNvSpPr>
          <p:nvPr/>
        </p:nvSpPr>
        <p:spPr bwMode="auto">
          <a:xfrm>
            <a:off x="4368271" y="3143250"/>
            <a:ext cx="58473" cy="44450"/>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08" name="Text Box 2181"/>
          <p:cNvSpPr txBox="1">
            <a:spLocks noChangeArrowheads="1"/>
          </p:cNvSpPr>
          <p:nvPr/>
        </p:nvSpPr>
        <p:spPr bwMode="auto">
          <a:xfrm>
            <a:off x="7066625" y="5210175"/>
            <a:ext cx="790762"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JAGDALPUR</a:t>
            </a:r>
          </a:p>
        </p:txBody>
      </p:sp>
      <p:sp>
        <p:nvSpPr>
          <p:cNvPr id="4309" name="Oval 2182"/>
          <p:cNvSpPr>
            <a:spLocks noChangeArrowheads="1"/>
          </p:cNvSpPr>
          <p:nvPr/>
        </p:nvSpPr>
        <p:spPr bwMode="auto">
          <a:xfrm>
            <a:off x="5836973" y="3208339"/>
            <a:ext cx="55033" cy="46037"/>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10" name="Oval 2184"/>
          <p:cNvSpPr>
            <a:spLocks noChangeArrowheads="1"/>
          </p:cNvSpPr>
          <p:nvPr/>
        </p:nvSpPr>
        <p:spPr bwMode="auto">
          <a:xfrm>
            <a:off x="5260844" y="3748088"/>
            <a:ext cx="49873" cy="38100"/>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11" name="Oval 2185"/>
          <p:cNvSpPr>
            <a:spLocks noChangeArrowheads="1"/>
          </p:cNvSpPr>
          <p:nvPr/>
        </p:nvSpPr>
        <p:spPr bwMode="auto">
          <a:xfrm>
            <a:off x="4665796" y="3813175"/>
            <a:ext cx="49873" cy="39688"/>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12" name="Oval 2186"/>
          <p:cNvSpPr>
            <a:spLocks noChangeArrowheads="1"/>
          </p:cNvSpPr>
          <p:nvPr/>
        </p:nvSpPr>
        <p:spPr bwMode="auto">
          <a:xfrm>
            <a:off x="4602163" y="3408364"/>
            <a:ext cx="48154" cy="39687"/>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13" name="Oval 2190"/>
          <p:cNvSpPr>
            <a:spLocks noChangeArrowheads="1"/>
          </p:cNvSpPr>
          <p:nvPr/>
        </p:nvSpPr>
        <p:spPr bwMode="auto">
          <a:xfrm>
            <a:off x="2763707" y="3395664"/>
            <a:ext cx="49873" cy="39687"/>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14" name="Oval 2192"/>
          <p:cNvSpPr>
            <a:spLocks noChangeArrowheads="1"/>
          </p:cNvSpPr>
          <p:nvPr/>
        </p:nvSpPr>
        <p:spPr bwMode="auto">
          <a:xfrm>
            <a:off x="6610879" y="2519364"/>
            <a:ext cx="63633" cy="46037"/>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15" name="Text Box 2194"/>
          <p:cNvSpPr txBox="1">
            <a:spLocks noChangeArrowheads="1"/>
          </p:cNvSpPr>
          <p:nvPr/>
        </p:nvSpPr>
        <p:spPr bwMode="auto">
          <a:xfrm>
            <a:off x="6793178" y="4038600"/>
            <a:ext cx="561532"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RAIPUR</a:t>
            </a:r>
          </a:p>
        </p:txBody>
      </p:sp>
      <p:sp>
        <p:nvSpPr>
          <p:cNvPr id="4316" name="Oval 2196"/>
          <p:cNvSpPr>
            <a:spLocks noChangeArrowheads="1"/>
          </p:cNvSpPr>
          <p:nvPr/>
        </p:nvSpPr>
        <p:spPr bwMode="auto">
          <a:xfrm>
            <a:off x="7699508" y="3214689"/>
            <a:ext cx="56753" cy="47625"/>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17" name="Oval 2197"/>
          <p:cNvSpPr>
            <a:spLocks noChangeArrowheads="1"/>
          </p:cNvSpPr>
          <p:nvPr/>
        </p:nvSpPr>
        <p:spPr bwMode="auto">
          <a:xfrm>
            <a:off x="7819893" y="3816350"/>
            <a:ext cx="53313" cy="46038"/>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18" name="Text Box 2198"/>
          <p:cNvSpPr txBox="1">
            <a:spLocks noChangeArrowheads="1"/>
          </p:cNvSpPr>
          <p:nvPr/>
        </p:nvSpPr>
        <p:spPr bwMode="auto">
          <a:xfrm>
            <a:off x="7677150" y="3700463"/>
            <a:ext cx="641682"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RAIGARH</a:t>
            </a:r>
          </a:p>
        </p:txBody>
      </p:sp>
      <p:sp>
        <p:nvSpPr>
          <p:cNvPr id="4319" name="Text Box 2212"/>
          <p:cNvSpPr txBox="1">
            <a:spLocks noChangeArrowheads="1"/>
          </p:cNvSpPr>
          <p:nvPr/>
        </p:nvSpPr>
        <p:spPr bwMode="auto">
          <a:xfrm>
            <a:off x="6557567" y="3835400"/>
            <a:ext cx="1050448" cy="256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b="1">
                <a:latin typeface="Courier New" pitchFamily="49" charset="0"/>
              </a:rPr>
              <a:t>MAHANADI</a:t>
            </a:r>
            <a:r>
              <a:rPr lang="en-US" sz="1100" b="1">
                <a:latin typeface="Courier New" pitchFamily="49" charset="0"/>
              </a:rPr>
              <a:t> </a:t>
            </a:r>
            <a:r>
              <a:rPr lang="en-US" sz="800" b="1">
                <a:latin typeface="Courier New" pitchFamily="49" charset="0"/>
              </a:rPr>
              <a:t>BASIN</a:t>
            </a:r>
          </a:p>
        </p:txBody>
      </p:sp>
      <p:sp>
        <p:nvSpPr>
          <p:cNvPr id="4320" name="Text Box 2213"/>
          <p:cNvSpPr txBox="1">
            <a:spLocks noChangeArrowheads="1"/>
          </p:cNvSpPr>
          <p:nvPr/>
        </p:nvSpPr>
        <p:spPr bwMode="auto">
          <a:xfrm>
            <a:off x="4621081" y="4606925"/>
            <a:ext cx="1050448" cy="256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b="1">
                <a:latin typeface="Courier New" pitchFamily="49" charset="0"/>
              </a:rPr>
              <a:t>GODAVARI</a:t>
            </a:r>
            <a:r>
              <a:rPr lang="en-US" sz="1100" b="1">
                <a:latin typeface="Courier New" pitchFamily="49" charset="0"/>
              </a:rPr>
              <a:t> </a:t>
            </a:r>
            <a:r>
              <a:rPr lang="en-US" sz="800" b="1">
                <a:latin typeface="Courier New" pitchFamily="49" charset="0"/>
              </a:rPr>
              <a:t>BASIN</a:t>
            </a:r>
          </a:p>
        </p:txBody>
      </p:sp>
      <p:sp>
        <p:nvSpPr>
          <p:cNvPr id="4321" name="Freeform 2214"/>
          <p:cNvSpPr>
            <a:spLocks/>
          </p:cNvSpPr>
          <p:nvPr/>
        </p:nvSpPr>
        <p:spPr bwMode="auto">
          <a:xfrm>
            <a:off x="2474782" y="2271713"/>
            <a:ext cx="1276085" cy="1543050"/>
          </a:xfrm>
          <a:custGeom>
            <a:avLst/>
            <a:gdLst>
              <a:gd name="T0" fmla="*/ 2147483647 w 1038"/>
              <a:gd name="T1" fmla="*/ 2147483647 h 1569"/>
              <a:gd name="T2" fmla="*/ 2147483647 w 1038"/>
              <a:gd name="T3" fmla="*/ 2147483647 h 1569"/>
              <a:gd name="T4" fmla="*/ 0 w 1038"/>
              <a:gd name="T5" fmla="*/ 2147483647 h 1569"/>
              <a:gd name="T6" fmla="*/ 2147483647 w 1038"/>
              <a:gd name="T7" fmla="*/ 2147483647 h 1569"/>
              <a:gd name="T8" fmla="*/ 2147483647 w 1038"/>
              <a:gd name="T9" fmla="*/ 2147483647 h 1569"/>
              <a:gd name="T10" fmla="*/ 2147483647 w 1038"/>
              <a:gd name="T11" fmla="*/ 2147483647 h 1569"/>
              <a:gd name="T12" fmla="*/ 2147483647 w 1038"/>
              <a:gd name="T13" fmla="*/ 2147483647 h 1569"/>
              <a:gd name="T14" fmla="*/ 2147483647 w 1038"/>
              <a:gd name="T15" fmla="*/ 2147483647 h 1569"/>
              <a:gd name="T16" fmla="*/ 2147483647 w 1038"/>
              <a:gd name="T17" fmla="*/ 2147483647 h 1569"/>
              <a:gd name="T18" fmla="*/ 2147483647 w 1038"/>
              <a:gd name="T19" fmla="*/ 2147483647 h 1569"/>
              <a:gd name="T20" fmla="*/ 2147483647 w 1038"/>
              <a:gd name="T21" fmla="*/ 2147483647 h 1569"/>
              <a:gd name="T22" fmla="*/ 2147483647 w 1038"/>
              <a:gd name="T23" fmla="*/ 2147483647 h 1569"/>
              <a:gd name="T24" fmla="*/ 2147483647 w 1038"/>
              <a:gd name="T25" fmla="*/ 2147483647 h 1569"/>
              <a:gd name="T26" fmla="*/ 2147483647 w 1038"/>
              <a:gd name="T27" fmla="*/ 2147483647 h 1569"/>
              <a:gd name="T28" fmla="*/ 2147483647 w 1038"/>
              <a:gd name="T29" fmla="*/ 2147483647 h 1569"/>
              <a:gd name="T30" fmla="*/ 2147483647 w 1038"/>
              <a:gd name="T31" fmla="*/ 2147483647 h 1569"/>
              <a:gd name="T32" fmla="*/ 2147483647 w 1038"/>
              <a:gd name="T33" fmla="*/ 2147483647 h 1569"/>
              <a:gd name="T34" fmla="*/ 2147483647 w 1038"/>
              <a:gd name="T35" fmla="*/ 2147483647 h 1569"/>
              <a:gd name="T36" fmla="*/ 2147483647 w 1038"/>
              <a:gd name="T37" fmla="*/ 2147483647 h 1569"/>
              <a:gd name="T38" fmla="*/ 2147483647 w 1038"/>
              <a:gd name="T39" fmla="*/ 2147483647 h 1569"/>
              <a:gd name="T40" fmla="*/ 2147483647 w 1038"/>
              <a:gd name="T41" fmla="*/ 2147483647 h 1569"/>
              <a:gd name="T42" fmla="*/ 2147483647 w 1038"/>
              <a:gd name="T43" fmla="*/ 2147483647 h 1569"/>
              <a:gd name="T44" fmla="*/ 2147483647 w 1038"/>
              <a:gd name="T45" fmla="*/ 2147483647 h 1569"/>
              <a:gd name="T46" fmla="*/ 2147483647 w 1038"/>
              <a:gd name="T47" fmla="*/ 2147483647 h 1569"/>
              <a:gd name="T48" fmla="*/ 2147483647 w 1038"/>
              <a:gd name="T49" fmla="*/ 2147483647 h 1569"/>
              <a:gd name="T50" fmla="*/ 2147483647 w 1038"/>
              <a:gd name="T51" fmla="*/ 2147483647 h 1569"/>
              <a:gd name="T52" fmla="*/ 2147483647 w 1038"/>
              <a:gd name="T53" fmla="*/ 2147483647 h 1569"/>
              <a:gd name="T54" fmla="*/ 2147483647 w 1038"/>
              <a:gd name="T55" fmla="*/ 2147483647 h 1569"/>
              <a:gd name="T56" fmla="*/ 2147483647 w 1038"/>
              <a:gd name="T57" fmla="*/ 2147483647 h 1569"/>
              <a:gd name="T58" fmla="*/ 2147483647 w 1038"/>
              <a:gd name="T59" fmla="*/ 2147483647 h 1569"/>
              <a:gd name="T60" fmla="*/ 2147483647 w 1038"/>
              <a:gd name="T61" fmla="*/ 2147483647 h 1569"/>
              <a:gd name="T62" fmla="*/ 2147483647 w 1038"/>
              <a:gd name="T63" fmla="*/ 2147483647 h 1569"/>
              <a:gd name="T64" fmla="*/ 2147483647 w 1038"/>
              <a:gd name="T65" fmla="*/ 2147483647 h 1569"/>
              <a:gd name="T66" fmla="*/ 2147483647 w 1038"/>
              <a:gd name="T67" fmla="*/ 2147483647 h 1569"/>
              <a:gd name="T68" fmla="*/ 2147483647 w 1038"/>
              <a:gd name="T69" fmla="*/ 2147483647 h 1569"/>
              <a:gd name="T70" fmla="*/ 2147483647 w 1038"/>
              <a:gd name="T71" fmla="*/ 2147483647 h 1569"/>
              <a:gd name="T72" fmla="*/ 2147483647 w 1038"/>
              <a:gd name="T73" fmla="*/ 2147483647 h 1569"/>
              <a:gd name="T74" fmla="*/ 2147483647 w 1038"/>
              <a:gd name="T75" fmla="*/ 2147483647 h 1569"/>
              <a:gd name="T76" fmla="*/ 2147483647 w 1038"/>
              <a:gd name="T77" fmla="*/ 2147483647 h 1569"/>
              <a:gd name="T78" fmla="*/ 2147483647 w 1038"/>
              <a:gd name="T79" fmla="*/ 2147483647 h 1569"/>
              <a:gd name="T80" fmla="*/ 2147483647 w 1038"/>
              <a:gd name="T81" fmla="*/ 2147483647 h 1569"/>
              <a:gd name="T82" fmla="*/ 2147483647 w 1038"/>
              <a:gd name="T83" fmla="*/ 2147483647 h 1569"/>
              <a:gd name="T84" fmla="*/ 2147483647 w 1038"/>
              <a:gd name="T85" fmla="*/ 2147483647 h 1569"/>
              <a:gd name="T86" fmla="*/ 2147483647 w 1038"/>
              <a:gd name="T87" fmla="*/ 2147483647 h 1569"/>
              <a:gd name="T88" fmla="*/ 2147483647 w 1038"/>
              <a:gd name="T89" fmla="*/ 2147483647 h 15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8"/>
              <a:gd name="T136" fmla="*/ 0 h 1569"/>
              <a:gd name="T137" fmla="*/ 1038 w 1038"/>
              <a:gd name="T138" fmla="*/ 1569 h 15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8" h="1569">
                <a:moveTo>
                  <a:pt x="48" y="1569"/>
                </a:moveTo>
                <a:cubicBezTo>
                  <a:pt x="38" y="1558"/>
                  <a:pt x="32" y="1553"/>
                  <a:pt x="21" y="1539"/>
                </a:cubicBezTo>
                <a:cubicBezTo>
                  <a:pt x="15" y="1529"/>
                  <a:pt x="36" y="1526"/>
                  <a:pt x="34" y="1510"/>
                </a:cubicBezTo>
                <a:cubicBezTo>
                  <a:pt x="32" y="1494"/>
                  <a:pt x="14" y="1462"/>
                  <a:pt x="10" y="1445"/>
                </a:cubicBezTo>
                <a:cubicBezTo>
                  <a:pt x="31" y="1432"/>
                  <a:pt x="22" y="1426"/>
                  <a:pt x="10" y="1407"/>
                </a:cubicBezTo>
                <a:cubicBezTo>
                  <a:pt x="22" y="1362"/>
                  <a:pt x="13" y="1365"/>
                  <a:pt x="0" y="1325"/>
                </a:cubicBezTo>
                <a:cubicBezTo>
                  <a:pt x="6" y="1309"/>
                  <a:pt x="18" y="1296"/>
                  <a:pt x="33" y="1291"/>
                </a:cubicBezTo>
                <a:cubicBezTo>
                  <a:pt x="42" y="1288"/>
                  <a:pt x="44" y="1309"/>
                  <a:pt x="54" y="1309"/>
                </a:cubicBezTo>
                <a:cubicBezTo>
                  <a:pt x="64" y="1309"/>
                  <a:pt x="94" y="1300"/>
                  <a:pt x="91" y="1292"/>
                </a:cubicBezTo>
                <a:cubicBezTo>
                  <a:pt x="72" y="1261"/>
                  <a:pt x="76" y="1264"/>
                  <a:pt x="34" y="1258"/>
                </a:cubicBezTo>
                <a:cubicBezTo>
                  <a:pt x="21" y="1250"/>
                  <a:pt x="7" y="1253"/>
                  <a:pt x="5" y="1247"/>
                </a:cubicBezTo>
                <a:cubicBezTo>
                  <a:pt x="3" y="1241"/>
                  <a:pt x="12" y="1225"/>
                  <a:pt x="19" y="1220"/>
                </a:cubicBezTo>
                <a:cubicBezTo>
                  <a:pt x="28" y="1215"/>
                  <a:pt x="38" y="1217"/>
                  <a:pt x="48" y="1215"/>
                </a:cubicBezTo>
                <a:cubicBezTo>
                  <a:pt x="61" y="1194"/>
                  <a:pt x="77" y="1160"/>
                  <a:pt x="101" y="1152"/>
                </a:cubicBezTo>
                <a:cubicBezTo>
                  <a:pt x="116" y="1142"/>
                  <a:pt x="133" y="1170"/>
                  <a:pt x="145" y="1166"/>
                </a:cubicBezTo>
                <a:cubicBezTo>
                  <a:pt x="157" y="1162"/>
                  <a:pt x="164" y="1141"/>
                  <a:pt x="173" y="1128"/>
                </a:cubicBezTo>
                <a:cubicBezTo>
                  <a:pt x="179" y="1110"/>
                  <a:pt x="191" y="1105"/>
                  <a:pt x="202" y="1090"/>
                </a:cubicBezTo>
                <a:cubicBezTo>
                  <a:pt x="209" y="1059"/>
                  <a:pt x="200" y="1029"/>
                  <a:pt x="168" y="1018"/>
                </a:cubicBezTo>
                <a:cubicBezTo>
                  <a:pt x="156" y="985"/>
                  <a:pt x="144" y="936"/>
                  <a:pt x="182" y="922"/>
                </a:cubicBezTo>
                <a:cubicBezTo>
                  <a:pt x="207" y="928"/>
                  <a:pt x="208" y="938"/>
                  <a:pt x="226" y="956"/>
                </a:cubicBezTo>
                <a:cubicBezTo>
                  <a:pt x="231" y="954"/>
                  <a:pt x="237" y="955"/>
                  <a:pt x="240" y="951"/>
                </a:cubicBezTo>
                <a:cubicBezTo>
                  <a:pt x="246" y="943"/>
                  <a:pt x="240" y="925"/>
                  <a:pt x="250" y="922"/>
                </a:cubicBezTo>
                <a:cubicBezTo>
                  <a:pt x="272" y="914"/>
                  <a:pt x="259" y="918"/>
                  <a:pt x="288" y="912"/>
                </a:cubicBezTo>
                <a:cubicBezTo>
                  <a:pt x="307" y="900"/>
                  <a:pt x="327" y="895"/>
                  <a:pt x="346" y="884"/>
                </a:cubicBezTo>
                <a:cubicBezTo>
                  <a:pt x="341" y="881"/>
                  <a:pt x="336" y="877"/>
                  <a:pt x="331" y="874"/>
                </a:cubicBezTo>
                <a:cubicBezTo>
                  <a:pt x="327" y="872"/>
                  <a:pt x="321" y="872"/>
                  <a:pt x="317" y="869"/>
                </a:cubicBezTo>
                <a:cubicBezTo>
                  <a:pt x="305" y="862"/>
                  <a:pt x="283" y="845"/>
                  <a:pt x="283" y="845"/>
                </a:cubicBezTo>
                <a:cubicBezTo>
                  <a:pt x="257" y="804"/>
                  <a:pt x="212" y="796"/>
                  <a:pt x="248" y="775"/>
                </a:cubicBezTo>
                <a:cubicBezTo>
                  <a:pt x="259" y="757"/>
                  <a:pt x="328" y="737"/>
                  <a:pt x="346" y="725"/>
                </a:cubicBezTo>
                <a:cubicBezTo>
                  <a:pt x="359" y="726"/>
                  <a:pt x="403" y="736"/>
                  <a:pt x="408" y="725"/>
                </a:cubicBezTo>
                <a:cubicBezTo>
                  <a:pt x="425" y="691"/>
                  <a:pt x="381" y="670"/>
                  <a:pt x="418" y="658"/>
                </a:cubicBezTo>
                <a:cubicBezTo>
                  <a:pt x="420" y="636"/>
                  <a:pt x="401" y="606"/>
                  <a:pt x="406" y="585"/>
                </a:cubicBezTo>
                <a:cubicBezTo>
                  <a:pt x="409" y="564"/>
                  <a:pt x="432" y="547"/>
                  <a:pt x="436" y="533"/>
                </a:cubicBezTo>
                <a:cubicBezTo>
                  <a:pt x="436" y="501"/>
                  <a:pt x="431" y="511"/>
                  <a:pt x="427" y="499"/>
                </a:cubicBezTo>
                <a:cubicBezTo>
                  <a:pt x="423" y="487"/>
                  <a:pt x="415" y="472"/>
                  <a:pt x="412" y="461"/>
                </a:cubicBezTo>
                <a:cubicBezTo>
                  <a:pt x="408" y="450"/>
                  <a:pt x="415" y="441"/>
                  <a:pt x="407" y="434"/>
                </a:cubicBezTo>
                <a:cubicBezTo>
                  <a:pt x="399" y="427"/>
                  <a:pt x="360" y="439"/>
                  <a:pt x="361" y="420"/>
                </a:cubicBezTo>
                <a:cubicBezTo>
                  <a:pt x="347" y="399"/>
                  <a:pt x="381" y="333"/>
                  <a:pt x="413" y="322"/>
                </a:cubicBezTo>
                <a:cubicBezTo>
                  <a:pt x="417" y="312"/>
                  <a:pt x="361" y="301"/>
                  <a:pt x="362" y="290"/>
                </a:cubicBezTo>
                <a:cubicBezTo>
                  <a:pt x="356" y="277"/>
                  <a:pt x="364" y="263"/>
                  <a:pt x="367" y="249"/>
                </a:cubicBezTo>
                <a:cubicBezTo>
                  <a:pt x="370" y="235"/>
                  <a:pt x="378" y="219"/>
                  <a:pt x="378" y="204"/>
                </a:cubicBezTo>
                <a:cubicBezTo>
                  <a:pt x="378" y="189"/>
                  <a:pt x="352" y="158"/>
                  <a:pt x="365" y="161"/>
                </a:cubicBezTo>
                <a:cubicBezTo>
                  <a:pt x="363" y="146"/>
                  <a:pt x="439" y="220"/>
                  <a:pt x="454" y="221"/>
                </a:cubicBezTo>
                <a:cubicBezTo>
                  <a:pt x="469" y="222"/>
                  <a:pt x="462" y="177"/>
                  <a:pt x="454" y="165"/>
                </a:cubicBezTo>
                <a:cubicBezTo>
                  <a:pt x="467" y="147"/>
                  <a:pt x="417" y="168"/>
                  <a:pt x="404" y="148"/>
                </a:cubicBezTo>
                <a:cubicBezTo>
                  <a:pt x="408" y="125"/>
                  <a:pt x="381" y="89"/>
                  <a:pt x="394" y="71"/>
                </a:cubicBezTo>
                <a:cubicBezTo>
                  <a:pt x="399" y="42"/>
                  <a:pt x="426" y="89"/>
                  <a:pt x="453" y="108"/>
                </a:cubicBezTo>
                <a:cubicBezTo>
                  <a:pt x="460" y="127"/>
                  <a:pt x="473" y="114"/>
                  <a:pt x="494" y="120"/>
                </a:cubicBezTo>
                <a:cubicBezTo>
                  <a:pt x="517" y="115"/>
                  <a:pt x="537" y="107"/>
                  <a:pt x="557" y="96"/>
                </a:cubicBezTo>
                <a:cubicBezTo>
                  <a:pt x="567" y="90"/>
                  <a:pt x="586" y="77"/>
                  <a:pt x="586" y="77"/>
                </a:cubicBezTo>
                <a:cubicBezTo>
                  <a:pt x="597" y="59"/>
                  <a:pt x="603" y="40"/>
                  <a:pt x="610" y="20"/>
                </a:cubicBezTo>
                <a:cubicBezTo>
                  <a:pt x="610" y="19"/>
                  <a:pt x="646" y="7"/>
                  <a:pt x="653" y="5"/>
                </a:cubicBezTo>
                <a:cubicBezTo>
                  <a:pt x="658" y="3"/>
                  <a:pt x="667" y="0"/>
                  <a:pt x="667" y="0"/>
                </a:cubicBezTo>
                <a:cubicBezTo>
                  <a:pt x="691" y="6"/>
                  <a:pt x="704" y="11"/>
                  <a:pt x="677" y="29"/>
                </a:cubicBezTo>
                <a:cubicBezTo>
                  <a:pt x="665" y="63"/>
                  <a:pt x="673" y="49"/>
                  <a:pt x="658" y="72"/>
                </a:cubicBezTo>
                <a:cubicBezTo>
                  <a:pt x="681" y="80"/>
                  <a:pt x="704" y="78"/>
                  <a:pt x="725" y="92"/>
                </a:cubicBezTo>
                <a:cubicBezTo>
                  <a:pt x="737" y="126"/>
                  <a:pt x="699" y="114"/>
                  <a:pt x="677" y="111"/>
                </a:cubicBezTo>
                <a:cubicBezTo>
                  <a:pt x="643" y="100"/>
                  <a:pt x="672" y="89"/>
                  <a:pt x="629" y="96"/>
                </a:cubicBezTo>
                <a:cubicBezTo>
                  <a:pt x="626" y="101"/>
                  <a:pt x="620" y="105"/>
                  <a:pt x="619" y="111"/>
                </a:cubicBezTo>
                <a:cubicBezTo>
                  <a:pt x="622" y="123"/>
                  <a:pt x="627" y="175"/>
                  <a:pt x="644" y="185"/>
                </a:cubicBezTo>
                <a:cubicBezTo>
                  <a:pt x="661" y="195"/>
                  <a:pt x="703" y="173"/>
                  <a:pt x="720" y="173"/>
                </a:cubicBezTo>
                <a:cubicBezTo>
                  <a:pt x="730" y="177"/>
                  <a:pt x="738" y="187"/>
                  <a:pt x="749" y="188"/>
                </a:cubicBezTo>
                <a:cubicBezTo>
                  <a:pt x="764" y="190"/>
                  <a:pt x="791" y="177"/>
                  <a:pt x="806" y="173"/>
                </a:cubicBezTo>
                <a:cubicBezTo>
                  <a:pt x="841" y="152"/>
                  <a:pt x="830" y="154"/>
                  <a:pt x="883" y="159"/>
                </a:cubicBezTo>
                <a:cubicBezTo>
                  <a:pt x="919" y="193"/>
                  <a:pt x="845" y="209"/>
                  <a:pt x="889" y="240"/>
                </a:cubicBezTo>
                <a:cubicBezTo>
                  <a:pt x="901" y="273"/>
                  <a:pt x="906" y="260"/>
                  <a:pt x="920" y="283"/>
                </a:cubicBezTo>
                <a:cubicBezTo>
                  <a:pt x="908" y="317"/>
                  <a:pt x="905" y="309"/>
                  <a:pt x="874" y="298"/>
                </a:cubicBezTo>
                <a:cubicBezTo>
                  <a:pt x="856" y="310"/>
                  <a:pt x="856" y="316"/>
                  <a:pt x="850" y="336"/>
                </a:cubicBezTo>
                <a:cubicBezTo>
                  <a:pt x="851" y="351"/>
                  <a:pt x="849" y="366"/>
                  <a:pt x="854" y="380"/>
                </a:cubicBezTo>
                <a:cubicBezTo>
                  <a:pt x="856" y="385"/>
                  <a:pt x="865" y="385"/>
                  <a:pt x="869" y="389"/>
                </a:cubicBezTo>
                <a:cubicBezTo>
                  <a:pt x="872" y="393"/>
                  <a:pt x="872" y="399"/>
                  <a:pt x="874" y="404"/>
                </a:cubicBezTo>
                <a:cubicBezTo>
                  <a:pt x="870" y="428"/>
                  <a:pt x="868" y="441"/>
                  <a:pt x="854" y="461"/>
                </a:cubicBezTo>
                <a:cubicBezTo>
                  <a:pt x="849" y="475"/>
                  <a:pt x="863" y="487"/>
                  <a:pt x="859" y="495"/>
                </a:cubicBezTo>
                <a:cubicBezTo>
                  <a:pt x="855" y="503"/>
                  <a:pt x="840" y="499"/>
                  <a:pt x="832" y="509"/>
                </a:cubicBezTo>
                <a:cubicBezTo>
                  <a:pt x="824" y="519"/>
                  <a:pt x="817" y="552"/>
                  <a:pt x="809" y="556"/>
                </a:cubicBezTo>
                <a:cubicBezTo>
                  <a:pt x="801" y="560"/>
                  <a:pt x="789" y="533"/>
                  <a:pt x="781" y="533"/>
                </a:cubicBezTo>
                <a:cubicBezTo>
                  <a:pt x="774" y="546"/>
                  <a:pt x="774" y="556"/>
                  <a:pt x="761" y="555"/>
                </a:cubicBezTo>
                <a:cubicBezTo>
                  <a:pt x="748" y="554"/>
                  <a:pt x="717" y="522"/>
                  <a:pt x="703" y="528"/>
                </a:cubicBezTo>
                <a:cubicBezTo>
                  <a:pt x="670" y="539"/>
                  <a:pt x="693" y="563"/>
                  <a:pt x="674" y="593"/>
                </a:cubicBezTo>
                <a:cubicBezTo>
                  <a:pt x="677" y="606"/>
                  <a:pt x="711" y="616"/>
                  <a:pt x="725" y="624"/>
                </a:cubicBezTo>
                <a:cubicBezTo>
                  <a:pt x="734" y="629"/>
                  <a:pt x="737" y="652"/>
                  <a:pt x="737" y="652"/>
                </a:cubicBezTo>
                <a:cubicBezTo>
                  <a:pt x="742" y="663"/>
                  <a:pt x="737" y="663"/>
                  <a:pt x="751" y="671"/>
                </a:cubicBezTo>
                <a:cubicBezTo>
                  <a:pt x="762" y="678"/>
                  <a:pt x="793" y="702"/>
                  <a:pt x="805" y="693"/>
                </a:cubicBezTo>
                <a:cubicBezTo>
                  <a:pt x="818" y="685"/>
                  <a:pt x="811" y="622"/>
                  <a:pt x="826" y="618"/>
                </a:cubicBezTo>
                <a:cubicBezTo>
                  <a:pt x="835" y="605"/>
                  <a:pt x="836" y="643"/>
                  <a:pt x="854" y="638"/>
                </a:cubicBezTo>
                <a:cubicBezTo>
                  <a:pt x="868" y="633"/>
                  <a:pt x="904" y="604"/>
                  <a:pt x="912" y="587"/>
                </a:cubicBezTo>
                <a:cubicBezTo>
                  <a:pt x="918" y="577"/>
                  <a:pt x="895" y="546"/>
                  <a:pt x="901" y="536"/>
                </a:cubicBezTo>
                <a:cubicBezTo>
                  <a:pt x="904" y="531"/>
                  <a:pt x="936" y="515"/>
                  <a:pt x="936" y="515"/>
                </a:cubicBezTo>
                <a:cubicBezTo>
                  <a:pt x="942" y="493"/>
                  <a:pt x="970" y="501"/>
                  <a:pt x="988" y="489"/>
                </a:cubicBezTo>
                <a:cubicBezTo>
                  <a:pt x="998" y="456"/>
                  <a:pt x="997" y="430"/>
                  <a:pt x="1027" y="408"/>
                </a:cubicBezTo>
                <a:cubicBezTo>
                  <a:pt x="1038" y="425"/>
                  <a:pt x="1034" y="368"/>
                  <a:pt x="1036" y="358"/>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22" name="Freeform 2215"/>
          <p:cNvSpPr>
            <a:spLocks/>
          </p:cNvSpPr>
          <p:nvPr/>
        </p:nvSpPr>
        <p:spPr bwMode="auto">
          <a:xfrm>
            <a:off x="2307961" y="3886200"/>
            <a:ext cx="1640681" cy="220663"/>
          </a:xfrm>
          <a:custGeom>
            <a:avLst/>
            <a:gdLst>
              <a:gd name="T0" fmla="*/ 0 w 1336"/>
              <a:gd name="T1" fmla="*/ 2147483647 h 222"/>
              <a:gd name="T2" fmla="*/ 2147483647 w 1336"/>
              <a:gd name="T3" fmla="*/ 2147483647 h 222"/>
              <a:gd name="T4" fmla="*/ 2147483647 w 1336"/>
              <a:gd name="T5" fmla="*/ 2147483647 h 222"/>
              <a:gd name="T6" fmla="*/ 2147483647 w 1336"/>
              <a:gd name="T7" fmla="*/ 2147483647 h 222"/>
              <a:gd name="T8" fmla="*/ 2147483647 w 1336"/>
              <a:gd name="T9" fmla="*/ 2147483647 h 222"/>
              <a:gd name="T10" fmla="*/ 2147483647 w 1336"/>
              <a:gd name="T11" fmla="*/ 2147483647 h 222"/>
              <a:gd name="T12" fmla="*/ 2147483647 w 1336"/>
              <a:gd name="T13" fmla="*/ 2147483647 h 222"/>
              <a:gd name="T14" fmla="*/ 2147483647 w 1336"/>
              <a:gd name="T15" fmla="*/ 2147483647 h 222"/>
              <a:gd name="T16" fmla="*/ 2147483647 w 1336"/>
              <a:gd name="T17" fmla="*/ 2147483647 h 222"/>
              <a:gd name="T18" fmla="*/ 2147483647 w 1336"/>
              <a:gd name="T19" fmla="*/ 2147483647 h 222"/>
              <a:gd name="T20" fmla="*/ 2147483647 w 1336"/>
              <a:gd name="T21" fmla="*/ 2147483647 h 222"/>
              <a:gd name="T22" fmla="*/ 2147483647 w 1336"/>
              <a:gd name="T23" fmla="*/ 2147483647 h 222"/>
              <a:gd name="T24" fmla="*/ 2147483647 w 1336"/>
              <a:gd name="T25" fmla="*/ 2147483647 h 222"/>
              <a:gd name="T26" fmla="*/ 2147483647 w 1336"/>
              <a:gd name="T27" fmla="*/ 2147483647 h 222"/>
              <a:gd name="T28" fmla="*/ 2147483647 w 1336"/>
              <a:gd name="T29" fmla="*/ 2147483647 h 222"/>
              <a:gd name="T30" fmla="*/ 2147483647 w 1336"/>
              <a:gd name="T31" fmla="*/ 2147483647 h 222"/>
              <a:gd name="T32" fmla="*/ 2147483647 w 1336"/>
              <a:gd name="T33" fmla="*/ 2147483647 h 222"/>
              <a:gd name="T34" fmla="*/ 2147483647 w 1336"/>
              <a:gd name="T35" fmla="*/ 2147483647 h 222"/>
              <a:gd name="T36" fmla="*/ 2147483647 w 1336"/>
              <a:gd name="T37" fmla="*/ 2147483647 h 222"/>
              <a:gd name="T38" fmla="*/ 2147483647 w 1336"/>
              <a:gd name="T39" fmla="*/ 2147483647 h 222"/>
              <a:gd name="T40" fmla="*/ 2147483647 w 1336"/>
              <a:gd name="T41" fmla="*/ 2147483647 h 222"/>
              <a:gd name="T42" fmla="*/ 2147483647 w 1336"/>
              <a:gd name="T43" fmla="*/ 2147483647 h 2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36"/>
              <a:gd name="T67" fmla="*/ 0 h 222"/>
              <a:gd name="T68" fmla="*/ 1336 w 1336"/>
              <a:gd name="T69" fmla="*/ 222 h 2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36" h="222">
                <a:moveTo>
                  <a:pt x="0" y="108"/>
                </a:moveTo>
                <a:cubicBezTo>
                  <a:pt x="59" y="106"/>
                  <a:pt x="10" y="99"/>
                  <a:pt x="67" y="88"/>
                </a:cubicBezTo>
                <a:cubicBezTo>
                  <a:pt x="147" y="91"/>
                  <a:pt x="165" y="45"/>
                  <a:pt x="243" y="50"/>
                </a:cubicBezTo>
                <a:cubicBezTo>
                  <a:pt x="272" y="55"/>
                  <a:pt x="326" y="0"/>
                  <a:pt x="357" y="4"/>
                </a:cubicBezTo>
                <a:cubicBezTo>
                  <a:pt x="384" y="12"/>
                  <a:pt x="393" y="26"/>
                  <a:pt x="408" y="29"/>
                </a:cubicBezTo>
                <a:cubicBezTo>
                  <a:pt x="421" y="34"/>
                  <a:pt x="427" y="31"/>
                  <a:pt x="436" y="35"/>
                </a:cubicBezTo>
                <a:cubicBezTo>
                  <a:pt x="442" y="37"/>
                  <a:pt x="454" y="52"/>
                  <a:pt x="460" y="54"/>
                </a:cubicBezTo>
                <a:cubicBezTo>
                  <a:pt x="474" y="58"/>
                  <a:pt x="478" y="115"/>
                  <a:pt x="499" y="121"/>
                </a:cubicBezTo>
                <a:cubicBezTo>
                  <a:pt x="524" y="138"/>
                  <a:pt x="530" y="86"/>
                  <a:pt x="561" y="90"/>
                </a:cubicBezTo>
                <a:cubicBezTo>
                  <a:pt x="610" y="81"/>
                  <a:pt x="649" y="117"/>
                  <a:pt x="699" y="112"/>
                </a:cubicBezTo>
                <a:cubicBezTo>
                  <a:pt x="721" y="117"/>
                  <a:pt x="740" y="127"/>
                  <a:pt x="759" y="135"/>
                </a:cubicBezTo>
                <a:cubicBezTo>
                  <a:pt x="786" y="123"/>
                  <a:pt x="802" y="154"/>
                  <a:pt x="829" y="160"/>
                </a:cubicBezTo>
                <a:cubicBezTo>
                  <a:pt x="848" y="158"/>
                  <a:pt x="860" y="209"/>
                  <a:pt x="876" y="214"/>
                </a:cubicBezTo>
                <a:cubicBezTo>
                  <a:pt x="893" y="222"/>
                  <a:pt x="922" y="216"/>
                  <a:pt x="934" y="207"/>
                </a:cubicBezTo>
                <a:cubicBezTo>
                  <a:pt x="954" y="204"/>
                  <a:pt x="934" y="169"/>
                  <a:pt x="946" y="161"/>
                </a:cubicBezTo>
                <a:cubicBezTo>
                  <a:pt x="958" y="153"/>
                  <a:pt x="988" y="162"/>
                  <a:pt x="1005" y="161"/>
                </a:cubicBezTo>
                <a:cubicBezTo>
                  <a:pt x="1026" y="159"/>
                  <a:pt x="1032" y="152"/>
                  <a:pt x="1049" y="155"/>
                </a:cubicBezTo>
                <a:cubicBezTo>
                  <a:pt x="1066" y="158"/>
                  <a:pt x="1084" y="174"/>
                  <a:pt x="1105" y="178"/>
                </a:cubicBezTo>
                <a:cubicBezTo>
                  <a:pt x="1126" y="182"/>
                  <a:pt x="1148" y="180"/>
                  <a:pt x="1175" y="178"/>
                </a:cubicBezTo>
                <a:cubicBezTo>
                  <a:pt x="1227" y="165"/>
                  <a:pt x="1215" y="183"/>
                  <a:pt x="1267" y="167"/>
                </a:cubicBezTo>
                <a:cubicBezTo>
                  <a:pt x="1285" y="153"/>
                  <a:pt x="1293" y="154"/>
                  <a:pt x="1311" y="137"/>
                </a:cubicBezTo>
                <a:cubicBezTo>
                  <a:pt x="1307" y="123"/>
                  <a:pt x="1331" y="105"/>
                  <a:pt x="1336" y="96"/>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23" name="Freeform 2216"/>
          <p:cNvSpPr>
            <a:spLocks/>
          </p:cNvSpPr>
          <p:nvPr/>
        </p:nvSpPr>
        <p:spPr bwMode="auto">
          <a:xfrm>
            <a:off x="2347517" y="2762250"/>
            <a:ext cx="842698" cy="755650"/>
          </a:xfrm>
          <a:custGeom>
            <a:avLst/>
            <a:gdLst>
              <a:gd name="T0" fmla="*/ 2147483647 w 688"/>
              <a:gd name="T1" fmla="*/ 0 h 767"/>
              <a:gd name="T2" fmla="*/ 2147483647 w 688"/>
              <a:gd name="T3" fmla="*/ 2147483647 h 767"/>
              <a:gd name="T4" fmla="*/ 2147483647 w 688"/>
              <a:gd name="T5" fmla="*/ 2147483647 h 767"/>
              <a:gd name="T6" fmla="*/ 2147483647 w 688"/>
              <a:gd name="T7" fmla="*/ 2147483647 h 767"/>
              <a:gd name="T8" fmla="*/ 2147483647 w 688"/>
              <a:gd name="T9" fmla="*/ 2147483647 h 767"/>
              <a:gd name="T10" fmla="*/ 2147483647 w 688"/>
              <a:gd name="T11" fmla="*/ 2147483647 h 767"/>
              <a:gd name="T12" fmla="*/ 2147483647 w 688"/>
              <a:gd name="T13" fmla="*/ 2147483647 h 767"/>
              <a:gd name="T14" fmla="*/ 2147483647 w 688"/>
              <a:gd name="T15" fmla="*/ 2147483647 h 767"/>
              <a:gd name="T16" fmla="*/ 2147483647 w 688"/>
              <a:gd name="T17" fmla="*/ 2147483647 h 767"/>
              <a:gd name="T18" fmla="*/ 2147483647 w 688"/>
              <a:gd name="T19" fmla="*/ 2147483647 h 767"/>
              <a:gd name="T20" fmla="*/ 2147483647 w 688"/>
              <a:gd name="T21" fmla="*/ 2147483647 h 767"/>
              <a:gd name="T22" fmla="*/ 2147483647 w 688"/>
              <a:gd name="T23" fmla="*/ 2147483647 h 767"/>
              <a:gd name="T24" fmla="*/ 2147483647 w 688"/>
              <a:gd name="T25" fmla="*/ 2147483647 h 767"/>
              <a:gd name="T26" fmla="*/ 2147483647 w 688"/>
              <a:gd name="T27" fmla="*/ 2147483647 h 767"/>
              <a:gd name="T28" fmla="*/ 2147483647 w 688"/>
              <a:gd name="T29" fmla="*/ 2147483647 h 767"/>
              <a:gd name="T30" fmla="*/ 2147483647 w 688"/>
              <a:gd name="T31" fmla="*/ 2147483647 h 767"/>
              <a:gd name="T32" fmla="*/ 2147483647 w 688"/>
              <a:gd name="T33" fmla="*/ 2147483647 h 767"/>
              <a:gd name="T34" fmla="*/ 2147483647 w 688"/>
              <a:gd name="T35" fmla="*/ 2147483647 h 767"/>
              <a:gd name="T36" fmla="*/ 2147483647 w 688"/>
              <a:gd name="T37" fmla="*/ 2147483647 h 767"/>
              <a:gd name="T38" fmla="*/ 2147483647 w 688"/>
              <a:gd name="T39" fmla="*/ 2147483647 h 767"/>
              <a:gd name="T40" fmla="*/ 2147483647 w 688"/>
              <a:gd name="T41" fmla="*/ 2147483647 h 767"/>
              <a:gd name="T42" fmla="*/ 2147483647 w 688"/>
              <a:gd name="T43" fmla="*/ 2147483647 h 767"/>
              <a:gd name="T44" fmla="*/ 2147483647 w 688"/>
              <a:gd name="T45" fmla="*/ 2147483647 h 767"/>
              <a:gd name="T46" fmla="*/ 2147483647 w 688"/>
              <a:gd name="T47" fmla="*/ 2147483647 h 767"/>
              <a:gd name="T48" fmla="*/ 2147483647 w 688"/>
              <a:gd name="T49" fmla="*/ 2147483647 h 767"/>
              <a:gd name="T50" fmla="*/ 2147483647 w 688"/>
              <a:gd name="T51" fmla="*/ 2147483647 h 767"/>
              <a:gd name="T52" fmla="*/ 2147483647 w 688"/>
              <a:gd name="T53" fmla="*/ 2147483647 h 767"/>
              <a:gd name="T54" fmla="*/ 2147483647 w 688"/>
              <a:gd name="T55" fmla="*/ 2147483647 h 767"/>
              <a:gd name="T56" fmla="*/ 2147483647 w 688"/>
              <a:gd name="T57" fmla="*/ 2147483647 h 767"/>
              <a:gd name="T58" fmla="*/ 0 w 688"/>
              <a:gd name="T59" fmla="*/ 2147483647 h 7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88"/>
              <a:gd name="T91" fmla="*/ 0 h 767"/>
              <a:gd name="T92" fmla="*/ 688 w 688"/>
              <a:gd name="T93" fmla="*/ 767 h 76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88" h="767">
                <a:moveTo>
                  <a:pt x="337" y="0"/>
                </a:moveTo>
                <a:cubicBezTo>
                  <a:pt x="378" y="9"/>
                  <a:pt x="364" y="12"/>
                  <a:pt x="390" y="38"/>
                </a:cubicBezTo>
                <a:cubicBezTo>
                  <a:pt x="405" y="53"/>
                  <a:pt x="430" y="65"/>
                  <a:pt x="448" y="76"/>
                </a:cubicBezTo>
                <a:cubicBezTo>
                  <a:pt x="461" y="97"/>
                  <a:pt x="464" y="115"/>
                  <a:pt x="486" y="129"/>
                </a:cubicBezTo>
                <a:cubicBezTo>
                  <a:pt x="494" y="152"/>
                  <a:pt x="511" y="183"/>
                  <a:pt x="529" y="201"/>
                </a:cubicBezTo>
                <a:cubicBezTo>
                  <a:pt x="539" y="211"/>
                  <a:pt x="547" y="217"/>
                  <a:pt x="553" y="230"/>
                </a:cubicBezTo>
                <a:cubicBezTo>
                  <a:pt x="568" y="265"/>
                  <a:pt x="580" y="300"/>
                  <a:pt x="592" y="336"/>
                </a:cubicBezTo>
                <a:cubicBezTo>
                  <a:pt x="598" y="378"/>
                  <a:pt x="613" y="414"/>
                  <a:pt x="630" y="451"/>
                </a:cubicBezTo>
                <a:cubicBezTo>
                  <a:pt x="642" y="477"/>
                  <a:pt x="665" y="490"/>
                  <a:pt x="675" y="517"/>
                </a:cubicBezTo>
                <a:cubicBezTo>
                  <a:pt x="679" y="531"/>
                  <a:pt x="688" y="512"/>
                  <a:pt x="681" y="542"/>
                </a:cubicBezTo>
                <a:cubicBezTo>
                  <a:pt x="680" y="555"/>
                  <a:pt x="677" y="581"/>
                  <a:pt x="667" y="596"/>
                </a:cubicBezTo>
                <a:cubicBezTo>
                  <a:pt x="657" y="611"/>
                  <a:pt x="627" y="613"/>
                  <a:pt x="623" y="631"/>
                </a:cubicBezTo>
                <a:cubicBezTo>
                  <a:pt x="619" y="649"/>
                  <a:pt x="649" y="686"/>
                  <a:pt x="645" y="702"/>
                </a:cubicBezTo>
                <a:cubicBezTo>
                  <a:pt x="643" y="719"/>
                  <a:pt x="611" y="719"/>
                  <a:pt x="598" y="729"/>
                </a:cubicBezTo>
                <a:cubicBezTo>
                  <a:pt x="585" y="739"/>
                  <a:pt x="589" y="761"/>
                  <a:pt x="567" y="764"/>
                </a:cubicBezTo>
                <a:cubicBezTo>
                  <a:pt x="540" y="757"/>
                  <a:pt x="492" y="739"/>
                  <a:pt x="465" y="745"/>
                </a:cubicBezTo>
                <a:cubicBezTo>
                  <a:pt x="439" y="743"/>
                  <a:pt x="446" y="759"/>
                  <a:pt x="434" y="762"/>
                </a:cubicBezTo>
                <a:cubicBezTo>
                  <a:pt x="422" y="765"/>
                  <a:pt x="411" y="767"/>
                  <a:pt x="391" y="765"/>
                </a:cubicBezTo>
                <a:cubicBezTo>
                  <a:pt x="371" y="758"/>
                  <a:pt x="333" y="754"/>
                  <a:pt x="313" y="747"/>
                </a:cubicBezTo>
                <a:cubicBezTo>
                  <a:pt x="297" y="739"/>
                  <a:pt x="306" y="721"/>
                  <a:pt x="302" y="711"/>
                </a:cubicBezTo>
                <a:cubicBezTo>
                  <a:pt x="298" y="701"/>
                  <a:pt x="295" y="690"/>
                  <a:pt x="286" y="686"/>
                </a:cubicBezTo>
                <a:cubicBezTo>
                  <a:pt x="276" y="676"/>
                  <a:pt x="260" y="690"/>
                  <a:pt x="247" y="686"/>
                </a:cubicBezTo>
                <a:cubicBezTo>
                  <a:pt x="236" y="692"/>
                  <a:pt x="228" y="711"/>
                  <a:pt x="220" y="721"/>
                </a:cubicBezTo>
                <a:cubicBezTo>
                  <a:pt x="214" y="731"/>
                  <a:pt x="214" y="743"/>
                  <a:pt x="209" y="746"/>
                </a:cubicBezTo>
                <a:cubicBezTo>
                  <a:pt x="204" y="749"/>
                  <a:pt x="195" y="741"/>
                  <a:pt x="188" y="739"/>
                </a:cubicBezTo>
                <a:cubicBezTo>
                  <a:pt x="176" y="727"/>
                  <a:pt x="180" y="743"/>
                  <a:pt x="166" y="733"/>
                </a:cubicBezTo>
                <a:cubicBezTo>
                  <a:pt x="156" y="727"/>
                  <a:pt x="115" y="715"/>
                  <a:pt x="115" y="715"/>
                </a:cubicBezTo>
                <a:cubicBezTo>
                  <a:pt x="105" y="699"/>
                  <a:pt x="106" y="709"/>
                  <a:pt x="96" y="693"/>
                </a:cubicBezTo>
                <a:cubicBezTo>
                  <a:pt x="37" y="703"/>
                  <a:pt x="88" y="689"/>
                  <a:pt x="39" y="673"/>
                </a:cubicBezTo>
                <a:cubicBezTo>
                  <a:pt x="27" y="675"/>
                  <a:pt x="8" y="666"/>
                  <a:pt x="0" y="664"/>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24" name="AutoShape 2217"/>
          <p:cNvSpPr>
            <a:spLocks noChangeArrowheads="1"/>
          </p:cNvSpPr>
          <p:nvPr/>
        </p:nvSpPr>
        <p:spPr bwMode="auto">
          <a:xfrm rot="10547897">
            <a:off x="5838693" y="3333751"/>
            <a:ext cx="60192" cy="47625"/>
          </a:xfrm>
          <a:prstGeom prst="triangle">
            <a:avLst>
              <a:gd name="adj" fmla="val 50000"/>
            </a:avLst>
          </a:prstGeom>
          <a:solidFill>
            <a:schemeClr val="accent2"/>
          </a:solidFill>
          <a:ln w="9525">
            <a:solidFill>
              <a:schemeClr val="accent2"/>
            </a:solidFill>
            <a:miter lim="800000"/>
            <a:headEnd/>
            <a:tailEnd/>
          </a:ln>
        </p:spPr>
        <p:txBody>
          <a:bodyPr wrap="none" anchor="ctr"/>
          <a:lstStyle/>
          <a:p>
            <a:endParaRPr lang="en-US"/>
          </a:p>
        </p:txBody>
      </p:sp>
      <p:sp>
        <p:nvSpPr>
          <p:cNvPr id="4325" name="Freeform 2218"/>
          <p:cNvSpPr>
            <a:spLocks/>
          </p:cNvSpPr>
          <p:nvPr/>
        </p:nvSpPr>
        <p:spPr bwMode="auto">
          <a:xfrm>
            <a:off x="8107098" y="3163889"/>
            <a:ext cx="153062" cy="206375"/>
          </a:xfrm>
          <a:custGeom>
            <a:avLst/>
            <a:gdLst>
              <a:gd name="T0" fmla="*/ 2147483647 w 125"/>
              <a:gd name="T1" fmla="*/ 2147483647 h 210"/>
              <a:gd name="T2" fmla="*/ 2147483647 w 125"/>
              <a:gd name="T3" fmla="*/ 2147483647 h 210"/>
              <a:gd name="T4" fmla="*/ 2147483647 w 125"/>
              <a:gd name="T5" fmla="*/ 2147483647 h 210"/>
              <a:gd name="T6" fmla="*/ 2147483647 w 125"/>
              <a:gd name="T7" fmla="*/ 2147483647 h 210"/>
              <a:gd name="T8" fmla="*/ 2147483647 w 125"/>
              <a:gd name="T9" fmla="*/ 2147483647 h 210"/>
              <a:gd name="T10" fmla="*/ 2147483647 w 125"/>
              <a:gd name="T11" fmla="*/ 2147483647 h 210"/>
              <a:gd name="T12" fmla="*/ 2147483647 w 125"/>
              <a:gd name="T13" fmla="*/ 2147483647 h 210"/>
              <a:gd name="T14" fmla="*/ 2147483647 w 125"/>
              <a:gd name="T15" fmla="*/ 2147483647 h 210"/>
              <a:gd name="T16" fmla="*/ 2147483647 w 125"/>
              <a:gd name="T17" fmla="*/ 2147483647 h 210"/>
              <a:gd name="T18" fmla="*/ 2147483647 w 125"/>
              <a:gd name="T19" fmla="*/ 2147483647 h 210"/>
              <a:gd name="T20" fmla="*/ 2147483647 w 125"/>
              <a:gd name="T21" fmla="*/ 0 h 2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5"/>
              <a:gd name="T34" fmla="*/ 0 h 210"/>
              <a:gd name="T35" fmla="*/ 125 w 125"/>
              <a:gd name="T36" fmla="*/ 210 h 2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5" h="210">
                <a:moveTo>
                  <a:pt x="48" y="210"/>
                </a:moveTo>
                <a:cubicBezTo>
                  <a:pt x="53" y="203"/>
                  <a:pt x="47" y="172"/>
                  <a:pt x="42" y="165"/>
                </a:cubicBezTo>
                <a:cubicBezTo>
                  <a:pt x="41" y="158"/>
                  <a:pt x="42" y="151"/>
                  <a:pt x="38" y="145"/>
                </a:cubicBezTo>
                <a:cubicBezTo>
                  <a:pt x="38" y="143"/>
                  <a:pt x="39" y="137"/>
                  <a:pt x="40" y="135"/>
                </a:cubicBezTo>
                <a:cubicBezTo>
                  <a:pt x="40" y="133"/>
                  <a:pt x="34" y="133"/>
                  <a:pt x="28" y="126"/>
                </a:cubicBezTo>
                <a:cubicBezTo>
                  <a:pt x="22" y="119"/>
                  <a:pt x="0" y="101"/>
                  <a:pt x="6" y="91"/>
                </a:cubicBezTo>
                <a:cubicBezTo>
                  <a:pt x="8" y="77"/>
                  <a:pt x="60" y="77"/>
                  <a:pt x="62" y="64"/>
                </a:cubicBezTo>
                <a:cubicBezTo>
                  <a:pt x="74" y="53"/>
                  <a:pt x="80" y="46"/>
                  <a:pt x="87" y="37"/>
                </a:cubicBezTo>
                <a:cubicBezTo>
                  <a:pt x="94" y="28"/>
                  <a:pt x="101" y="17"/>
                  <a:pt x="105" y="12"/>
                </a:cubicBezTo>
                <a:cubicBezTo>
                  <a:pt x="107" y="8"/>
                  <a:pt x="110" y="7"/>
                  <a:pt x="114" y="6"/>
                </a:cubicBezTo>
                <a:cubicBezTo>
                  <a:pt x="116" y="3"/>
                  <a:pt x="125" y="0"/>
                  <a:pt x="125" y="0"/>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26" name="Text Box 2219"/>
          <p:cNvSpPr txBox="1">
            <a:spLocks noChangeArrowheads="1"/>
          </p:cNvSpPr>
          <p:nvPr/>
        </p:nvSpPr>
        <p:spPr bwMode="auto">
          <a:xfrm>
            <a:off x="7680590" y="3109913"/>
            <a:ext cx="779540"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AMBIKAPUR</a:t>
            </a:r>
          </a:p>
        </p:txBody>
      </p:sp>
      <p:sp>
        <p:nvSpPr>
          <p:cNvPr id="4327" name="AutoShape 2220"/>
          <p:cNvSpPr>
            <a:spLocks noChangeArrowheads="1"/>
          </p:cNvSpPr>
          <p:nvPr/>
        </p:nvSpPr>
        <p:spPr bwMode="auto">
          <a:xfrm rot="3316416">
            <a:off x="3847506" y="3610968"/>
            <a:ext cx="49212" cy="56753"/>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328" name="Text Box 2228"/>
          <p:cNvSpPr txBox="1">
            <a:spLocks noChangeArrowheads="1"/>
          </p:cNvSpPr>
          <p:nvPr/>
        </p:nvSpPr>
        <p:spPr bwMode="auto">
          <a:xfrm>
            <a:off x="3406923" y="2179135"/>
            <a:ext cx="173669" cy="440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endParaRPr lang="en-GB" sz="2300"/>
          </a:p>
        </p:txBody>
      </p:sp>
      <p:sp>
        <p:nvSpPr>
          <p:cNvPr id="4329" name="AutoShape 2229"/>
          <p:cNvSpPr>
            <a:spLocks noChangeArrowheads="1"/>
          </p:cNvSpPr>
          <p:nvPr/>
        </p:nvSpPr>
        <p:spPr bwMode="auto">
          <a:xfrm rot="-5305365">
            <a:off x="6596592" y="2694253"/>
            <a:ext cx="49212" cy="55033"/>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330" name="AutoShape 2237"/>
          <p:cNvSpPr>
            <a:spLocks noChangeArrowheads="1"/>
          </p:cNvSpPr>
          <p:nvPr/>
        </p:nvSpPr>
        <p:spPr bwMode="auto">
          <a:xfrm rot="9039698">
            <a:off x="2961482" y="3402013"/>
            <a:ext cx="60193" cy="44450"/>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331" name="Text Box 2238"/>
          <p:cNvSpPr txBox="1">
            <a:spLocks noChangeArrowheads="1"/>
          </p:cNvSpPr>
          <p:nvPr/>
        </p:nvSpPr>
        <p:spPr bwMode="auto">
          <a:xfrm>
            <a:off x="5474305" y="2145633"/>
            <a:ext cx="414055"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t>URMIL</a:t>
            </a:r>
            <a:endParaRPr lang="en-US" sz="800"/>
          </a:p>
        </p:txBody>
      </p:sp>
      <p:sp>
        <p:nvSpPr>
          <p:cNvPr id="4332" name="Text Box 2239"/>
          <p:cNvSpPr txBox="1">
            <a:spLocks noChangeArrowheads="1"/>
          </p:cNvSpPr>
          <p:nvPr/>
        </p:nvSpPr>
        <p:spPr bwMode="auto">
          <a:xfrm rot="-2690246">
            <a:off x="5852637" y="2194602"/>
            <a:ext cx="295433"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Ken</a:t>
            </a:r>
            <a:endParaRPr lang="en-US" sz="2300"/>
          </a:p>
        </p:txBody>
      </p:sp>
      <p:sp>
        <p:nvSpPr>
          <p:cNvPr id="4333" name="Text Box 2240"/>
          <p:cNvSpPr txBox="1">
            <a:spLocks noChangeArrowheads="1"/>
          </p:cNvSpPr>
          <p:nvPr/>
        </p:nvSpPr>
        <p:spPr bwMode="auto">
          <a:xfrm rot="1265434">
            <a:off x="5705394" y="2183490"/>
            <a:ext cx="337111"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Urmil</a:t>
            </a:r>
          </a:p>
        </p:txBody>
      </p:sp>
      <p:sp>
        <p:nvSpPr>
          <p:cNvPr id="4334" name="AutoShape 2241"/>
          <p:cNvSpPr>
            <a:spLocks noChangeArrowheads="1"/>
          </p:cNvSpPr>
          <p:nvPr/>
        </p:nvSpPr>
        <p:spPr bwMode="auto">
          <a:xfrm rot="-3282570">
            <a:off x="5180344" y="3772893"/>
            <a:ext cx="28575" cy="36116"/>
          </a:xfrm>
          <a:prstGeom prst="triangle">
            <a:avLst>
              <a:gd name="adj" fmla="val 50000"/>
            </a:avLst>
          </a:prstGeom>
          <a:solidFill>
            <a:schemeClr val="accent2"/>
          </a:solidFill>
          <a:ln w="9525">
            <a:solidFill>
              <a:schemeClr val="accent2"/>
            </a:solidFill>
            <a:miter lim="800000"/>
            <a:headEnd/>
            <a:tailEnd/>
          </a:ln>
        </p:spPr>
        <p:txBody>
          <a:bodyPr wrap="none" anchor="ctr"/>
          <a:lstStyle/>
          <a:p>
            <a:endParaRPr lang="en-US"/>
          </a:p>
        </p:txBody>
      </p:sp>
      <p:sp>
        <p:nvSpPr>
          <p:cNvPr id="4335" name="AutoShape 2243"/>
          <p:cNvSpPr>
            <a:spLocks noChangeArrowheads="1"/>
          </p:cNvSpPr>
          <p:nvPr/>
        </p:nvSpPr>
        <p:spPr bwMode="auto">
          <a:xfrm rot="3591405">
            <a:off x="2918752" y="3134652"/>
            <a:ext cx="47625" cy="58473"/>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336" name="Text Box 2246"/>
          <p:cNvSpPr txBox="1">
            <a:spLocks noChangeArrowheads="1"/>
          </p:cNvSpPr>
          <p:nvPr/>
        </p:nvSpPr>
        <p:spPr bwMode="auto">
          <a:xfrm rot="-3755629">
            <a:off x="6737598" y="4174215"/>
            <a:ext cx="487794"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Mahanadi</a:t>
            </a:r>
          </a:p>
        </p:txBody>
      </p:sp>
      <p:sp>
        <p:nvSpPr>
          <p:cNvPr id="4337" name="AutoShape 2247"/>
          <p:cNvSpPr>
            <a:spLocks noChangeArrowheads="1"/>
          </p:cNvSpPr>
          <p:nvPr/>
        </p:nvSpPr>
        <p:spPr bwMode="auto">
          <a:xfrm rot="-2121644">
            <a:off x="4646878" y="1876425"/>
            <a:ext cx="60193" cy="46038"/>
          </a:xfrm>
          <a:prstGeom prst="triangle">
            <a:avLst>
              <a:gd name="adj" fmla="val 50000"/>
            </a:avLst>
          </a:prstGeom>
          <a:solidFill>
            <a:schemeClr val="accent2"/>
          </a:solidFill>
          <a:ln w="9525">
            <a:solidFill>
              <a:schemeClr val="accent2"/>
            </a:solidFill>
            <a:miter lim="800000"/>
            <a:headEnd/>
            <a:tailEnd/>
          </a:ln>
        </p:spPr>
        <p:txBody>
          <a:bodyPr wrap="none" anchor="ctr"/>
          <a:lstStyle/>
          <a:p>
            <a:endParaRPr lang="en-US"/>
          </a:p>
        </p:txBody>
      </p:sp>
      <p:sp>
        <p:nvSpPr>
          <p:cNvPr id="4338" name="Rectangle 2248"/>
          <p:cNvSpPr>
            <a:spLocks noChangeArrowheads="1"/>
          </p:cNvSpPr>
          <p:nvPr/>
        </p:nvSpPr>
        <p:spPr bwMode="auto">
          <a:xfrm rot="4394258">
            <a:off x="4614533" y="1989204"/>
            <a:ext cx="69850" cy="18918"/>
          </a:xfrm>
          <a:prstGeom prst="rect">
            <a:avLst/>
          </a:prstGeom>
          <a:solidFill>
            <a:schemeClr val="accent2"/>
          </a:solidFill>
          <a:ln w="9525">
            <a:solidFill>
              <a:schemeClr val="accent2"/>
            </a:solidFill>
            <a:miter lim="800000"/>
            <a:headEnd/>
            <a:tailEnd/>
          </a:ln>
        </p:spPr>
        <p:txBody>
          <a:bodyPr wrap="none" anchor="ctr"/>
          <a:lstStyle/>
          <a:p>
            <a:endParaRPr lang="en-US"/>
          </a:p>
        </p:txBody>
      </p:sp>
      <p:sp>
        <p:nvSpPr>
          <p:cNvPr id="4339" name="Text Box 2249"/>
          <p:cNvSpPr txBox="1">
            <a:spLocks noChangeArrowheads="1"/>
          </p:cNvSpPr>
          <p:nvPr/>
        </p:nvSpPr>
        <p:spPr bwMode="auto">
          <a:xfrm>
            <a:off x="6034910" y="3348651"/>
            <a:ext cx="601606"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800"/>
              <a:t>MANDLA</a:t>
            </a:r>
          </a:p>
        </p:txBody>
      </p:sp>
      <p:sp>
        <p:nvSpPr>
          <p:cNvPr id="4340" name="Text Box 2250"/>
          <p:cNvSpPr txBox="1">
            <a:spLocks noChangeArrowheads="1"/>
          </p:cNvSpPr>
          <p:nvPr/>
        </p:nvSpPr>
        <p:spPr bwMode="auto">
          <a:xfrm rot="1487207">
            <a:off x="6273865" y="5129890"/>
            <a:ext cx="457336"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Indravati</a:t>
            </a:r>
          </a:p>
        </p:txBody>
      </p:sp>
      <p:sp>
        <p:nvSpPr>
          <p:cNvPr id="4341" name="Text Box 2251"/>
          <p:cNvSpPr txBox="1">
            <a:spLocks noChangeArrowheads="1"/>
          </p:cNvSpPr>
          <p:nvPr/>
        </p:nvSpPr>
        <p:spPr bwMode="auto">
          <a:xfrm rot="2241434">
            <a:off x="5500743" y="1567540"/>
            <a:ext cx="431689"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Yamuna</a:t>
            </a:r>
          </a:p>
        </p:txBody>
      </p:sp>
      <p:sp>
        <p:nvSpPr>
          <p:cNvPr id="4342" name="Text Box 2252"/>
          <p:cNvSpPr txBox="1">
            <a:spLocks noChangeArrowheads="1"/>
          </p:cNvSpPr>
          <p:nvPr/>
        </p:nvSpPr>
        <p:spPr bwMode="auto">
          <a:xfrm>
            <a:off x="7123962" y="2196190"/>
            <a:ext cx="377186"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Ganga</a:t>
            </a:r>
          </a:p>
        </p:txBody>
      </p:sp>
      <p:sp>
        <p:nvSpPr>
          <p:cNvPr id="4343" name="Text Box 2253"/>
          <p:cNvSpPr txBox="1">
            <a:spLocks noChangeArrowheads="1"/>
          </p:cNvSpPr>
          <p:nvPr/>
        </p:nvSpPr>
        <p:spPr bwMode="auto">
          <a:xfrm rot="-686520">
            <a:off x="6854665" y="2570840"/>
            <a:ext cx="325890"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Sone</a:t>
            </a:r>
          </a:p>
        </p:txBody>
      </p:sp>
      <p:sp>
        <p:nvSpPr>
          <p:cNvPr id="4344" name="Text Box 2254"/>
          <p:cNvSpPr txBox="1">
            <a:spLocks noChangeArrowheads="1"/>
          </p:cNvSpPr>
          <p:nvPr/>
        </p:nvSpPr>
        <p:spPr bwMode="auto">
          <a:xfrm>
            <a:off x="6121759" y="2604421"/>
            <a:ext cx="601606"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t>BANSAGAR</a:t>
            </a:r>
          </a:p>
        </p:txBody>
      </p:sp>
      <p:sp>
        <p:nvSpPr>
          <p:cNvPr id="4345" name="Freeform 2255"/>
          <p:cNvSpPr>
            <a:spLocks/>
          </p:cNvSpPr>
          <p:nvPr/>
        </p:nvSpPr>
        <p:spPr bwMode="auto">
          <a:xfrm>
            <a:off x="6143097" y="1990725"/>
            <a:ext cx="161660" cy="46038"/>
          </a:xfrm>
          <a:custGeom>
            <a:avLst/>
            <a:gdLst>
              <a:gd name="T0" fmla="*/ 2147483647 w 132"/>
              <a:gd name="T1" fmla="*/ 2147483647 h 47"/>
              <a:gd name="T2" fmla="*/ 2147483647 w 132"/>
              <a:gd name="T3" fmla="*/ 2147483647 h 47"/>
              <a:gd name="T4" fmla="*/ 2147483647 w 132"/>
              <a:gd name="T5" fmla="*/ 2147483647 h 47"/>
              <a:gd name="T6" fmla="*/ 2147483647 w 132"/>
              <a:gd name="T7" fmla="*/ 2147483647 h 47"/>
              <a:gd name="T8" fmla="*/ 2147483647 w 132"/>
              <a:gd name="T9" fmla="*/ 2147483647 h 47"/>
              <a:gd name="T10" fmla="*/ 2147483647 w 132"/>
              <a:gd name="T11" fmla="*/ 2147483647 h 47"/>
              <a:gd name="T12" fmla="*/ 2147483647 w 132"/>
              <a:gd name="T13" fmla="*/ 2147483647 h 47"/>
              <a:gd name="T14" fmla="*/ 2147483647 w 132"/>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132"/>
              <a:gd name="T25" fmla="*/ 0 h 47"/>
              <a:gd name="T26" fmla="*/ 132 w 132"/>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2" h="47">
                <a:moveTo>
                  <a:pt x="5" y="47"/>
                </a:moveTo>
                <a:cubicBezTo>
                  <a:pt x="0" y="39"/>
                  <a:pt x="28" y="37"/>
                  <a:pt x="32" y="37"/>
                </a:cubicBezTo>
                <a:cubicBezTo>
                  <a:pt x="35" y="36"/>
                  <a:pt x="42" y="34"/>
                  <a:pt x="42" y="34"/>
                </a:cubicBezTo>
                <a:cubicBezTo>
                  <a:pt x="50" y="22"/>
                  <a:pt x="57" y="24"/>
                  <a:pt x="73" y="23"/>
                </a:cubicBezTo>
                <a:cubicBezTo>
                  <a:pt x="89" y="19"/>
                  <a:pt x="102" y="9"/>
                  <a:pt x="119" y="7"/>
                </a:cubicBezTo>
                <a:cubicBezTo>
                  <a:pt x="121" y="6"/>
                  <a:pt x="124" y="7"/>
                  <a:pt x="125" y="5"/>
                </a:cubicBezTo>
                <a:cubicBezTo>
                  <a:pt x="125" y="4"/>
                  <a:pt x="125" y="3"/>
                  <a:pt x="126" y="2"/>
                </a:cubicBezTo>
                <a:cubicBezTo>
                  <a:pt x="128" y="1"/>
                  <a:pt x="132" y="0"/>
                  <a:pt x="132" y="0"/>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46" name="Freeform 2256"/>
          <p:cNvSpPr>
            <a:spLocks/>
          </p:cNvSpPr>
          <p:nvPr/>
        </p:nvSpPr>
        <p:spPr bwMode="auto">
          <a:xfrm>
            <a:off x="5016633" y="1528763"/>
            <a:ext cx="388673" cy="107950"/>
          </a:xfrm>
          <a:custGeom>
            <a:avLst/>
            <a:gdLst>
              <a:gd name="T0" fmla="*/ 0 w 318"/>
              <a:gd name="T1" fmla="*/ 2147483647 h 109"/>
              <a:gd name="T2" fmla="*/ 2147483647 w 318"/>
              <a:gd name="T3" fmla="*/ 2147483647 h 109"/>
              <a:gd name="T4" fmla="*/ 2147483647 w 318"/>
              <a:gd name="T5" fmla="*/ 2147483647 h 109"/>
              <a:gd name="T6" fmla="*/ 2147483647 w 318"/>
              <a:gd name="T7" fmla="*/ 2147483647 h 109"/>
              <a:gd name="T8" fmla="*/ 2147483647 w 318"/>
              <a:gd name="T9" fmla="*/ 2147483647 h 109"/>
              <a:gd name="T10" fmla="*/ 2147483647 w 318"/>
              <a:gd name="T11" fmla="*/ 0 h 109"/>
              <a:gd name="T12" fmla="*/ 2147483647 w 318"/>
              <a:gd name="T13" fmla="*/ 2147483647 h 109"/>
              <a:gd name="T14" fmla="*/ 2147483647 w 318"/>
              <a:gd name="T15" fmla="*/ 2147483647 h 109"/>
              <a:gd name="T16" fmla="*/ 2147483647 w 318"/>
              <a:gd name="T17" fmla="*/ 2147483647 h 109"/>
              <a:gd name="T18" fmla="*/ 2147483647 w 318"/>
              <a:gd name="T19" fmla="*/ 2147483647 h 109"/>
              <a:gd name="T20" fmla="*/ 2147483647 w 318"/>
              <a:gd name="T21" fmla="*/ 2147483647 h 109"/>
              <a:gd name="T22" fmla="*/ 2147483647 w 318"/>
              <a:gd name="T23" fmla="*/ 2147483647 h 109"/>
              <a:gd name="T24" fmla="*/ 2147483647 w 318"/>
              <a:gd name="T25" fmla="*/ 2147483647 h 109"/>
              <a:gd name="T26" fmla="*/ 2147483647 w 318"/>
              <a:gd name="T27" fmla="*/ 2147483647 h 109"/>
              <a:gd name="T28" fmla="*/ 2147483647 w 318"/>
              <a:gd name="T29" fmla="*/ 2147483647 h 109"/>
              <a:gd name="T30" fmla="*/ 2147483647 w 318"/>
              <a:gd name="T31" fmla="*/ 2147483647 h 109"/>
              <a:gd name="T32" fmla="*/ 2147483647 w 318"/>
              <a:gd name="T33" fmla="*/ 2147483647 h 109"/>
              <a:gd name="T34" fmla="*/ 2147483647 w 318"/>
              <a:gd name="T35" fmla="*/ 2147483647 h 1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8"/>
              <a:gd name="T55" fmla="*/ 0 h 109"/>
              <a:gd name="T56" fmla="*/ 318 w 318"/>
              <a:gd name="T57" fmla="*/ 109 h 1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8" h="109">
                <a:moveTo>
                  <a:pt x="0" y="73"/>
                </a:moveTo>
                <a:cubicBezTo>
                  <a:pt x="3" y="71"/>
                  <a:pt x="9" y="67"/>
                  <a:pt x="9" y="67"/>
                </a:cubicBezTo>
                <a:cubicBezTo>
                  <a:pt x="13" y="60"/>
                  <a:pt x="18" y="41"/>
                  <a:pt x="24" y="37"/>
                </a:cubicBezTo>
                <a:cubicBezTo>
                  <a:pt x="27" y="31"/>
                  <a:pt x="29" y="22"/>
                  <a:pt x="36" y="20"/>
                </a:cubicBezTo>
                <a:cubicBezTo>
                  <a:pt x="40" y="16"/>
                  <a:pt x="48" y="11"/>
                  <a:pt x="48" y="11"/>
                </a:cubicBezTo>
                <a:cubicBezTo>
                  <a:pt x="52" y="5"/>
                  <a:pt x="63" y="2"/>
                  <a:pt x="71" y="0"/>
                </a:cubicBezTo>
                <a:cubicBezTo>
                  <a:pt x="91" y="2"/>
                  <a:pt x="107" y="12"/>
                  <a:pt x="126" y="18"/>
                </a:cubicBezTo>
                <a:cubicBezTo>
                  <a:pt x="136" y="28"/>
                  <a:pt x="150" y="27"/>
                  <a:pt x="162" y="35"/>
                </a:cubicBezTo>
                <a:cubicBezTo>
                  <a:pt x="164" y="39"/>
                  <a:pt x="169" y="42"/>
                  <a:pt x="173" y="43"/>
                </a:cubicBezTo>
                <a:cubicBezTo>
                  <a:pt x="177" y="52"/>
                  <a:pt x="194" y="56"/>
                  <a:pt x="204" y="57"/>
                </a:cubicBezTo>
                <a:cubicBezTo>
                  <a:pt x="213" y="63"/>
                  <a:pt x="231" y="56"/>
                  <a:pt x="242" y="55"/>
                </a:cubicBezTo>
                <a:cubicBezTo>
                  <a:pt x="250" y="52"/>
                  <a:pt x="255" y="48"/>
                  <a:pt x="263" y="45"/>
                </a:cubicBezTo>
                <a:cubicBezTo>
                  <a:pt x="271" y="46"/>
                  <a:pt x="280" y="46"/>
                  <a:pt x="288" y="49"/>
                </a:cubicBezTo>
                <a:cubicBezTo>
                  <a:pt x="290" y="53"/>
                  <a:pt x="291" y="56"/>
                  <a:pt x="294" y="59"/>
                </a:cubicBezTo>
                <a:cubicBezTo>
                  <a:pt x="297" y="69"/>
                  <a:pt x="293" y="81"/>
                  <a:pt x="305" y="84"/>
                </a:cubicBezTo>
                <a:cubicBezTo>
                  <a:pt x="312" y="91"/>
                  <a:pt x="309" y="88"/>
                  <a:pt x="314" y="92"/>
                </a:cubicBezTo>
                <a:cubicBezTo>
                  <a:pt x="315" y="96"/>
                  <a:pt x="317" y="100"/>
                  <a:pt x="318" y="104"/>
                </a:cubicBezTo>
                <a:cubicBezTo>
                  <a:pt x="318" y="106"/>
                  <a:pt x="317" y="109"/>
                  <a:pt x="317" y="10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47" name="Freeform 2257"/>
          <p:cNvSpPr>
            <a:spLocks/>
          </p:cNvSpPr>
          <p:nvPr/>
        </p:nvSpPr>
        <p:spPr bwMode="auto">
          <a:xfrm>
            <a:off x="4870450" y="1628776"/>
            <a:ext cx="639763" cy="334963"/>
          </a:xfrm>
          <a:custGeom>
            <a:avLst/>
            <a:gdLst>
              <a:gd name="T0" fmla="*/ 0 w 521"/>
              <a:gd name="T1" fmla="*/ 2147483647 h 342"/>
              <a:gd name="T2" fmla="*/ 2147483647 w 521"/>
              <a:gd name="T3" fmla="*/ 2147483647 h 342"/>
              <a:gd name="T4" fmla="*/ 2147483647 w 521"/>
              <a:gd name="T5" fmla="*/ 2147483647 h 342"/>
              <a:gd name="T6" fmla="*/ 2147483647 w 521"/>
              <a:gd name="T7" fmla="*/ 2147483647 h 342"/>
              <a:gd name="T8" fmla="*/ 2147483647 w 521"/>
              <a:gd name="T9" fmla="*/ 2147483647 h 342"/>
              <a:gd name="T10" fmla="*/ 2147483647 w 521"/>
              <a:gd name="T11" fmla="*/ 2147483647 h 342"/>
              <a:gd name="T12" fmla="*/ 2147483647 w 521"/>
              <a:gd name="T13" fmla="*/ 2147483647 h 342"/>
              <a:gd name="T14" fmla="*/ 2147483647 w 521"/>
              <a:gd name="T15" fmla="*/ 2147483647 h 342"/>
              <a:gd name="T16" fmla="*/ 2147483647 w 521"/>
              <a:gd name="T17" fmla="*/ 2147483647 h 342"/>
              <a:gd name="T18" fmla="*/ 2147483647 w 521"/>
              <a:gd name="T19" fmla="*/ 2147483647 h 342"/>
              <a:gd name="T20" fmla="*/ 2147483647 w 521"/>
              <a:gd name="T21" fmla="*/ 2147483647 h 342"/>
              <a:gd name="T22" fmla="*/ 2147483647 w 521"/>
              <a:gd name="T23" fmla="*/ 2147483647 h 342"/>
              <a:gd name="T24" fmla="*/ 2147483647 w 521"/>
              <a:gd name="T25" fmla="*/ 2147483647 h 342"/>
              <a:gd name="T26" fmla="*/ 2147483647 w 521"/>
              <a:gd name="T27" fmla="*/ 2147483647 h 342"/>
              <a:gd name="T28" fmla="*/ 2147483647 w 521"/>
              <a:gd name="T29" fmla="*/ 2147483647 h 342"/>
              <a:gd name="T30" fmla="*/ 2147483647 w 521"/>
              <a:gd name="T31" fmla="*/ 2147483647 h 342"/>
              <a:gd name="T32" fmla="*/ 2147483647 w 521"/>
              <a:gd name="T33" fmla="*/ 2147483647 h 342"/>
              <a:gd name="T34" fmla="*/ 2147483647 w 521"/>
              <a:gd name="T35" fmla="*/ 2147483647 h 342"/>
              <a:gd name="T36" fmla="*/ 2147483647 w 521"/>
              <a:gd name="T37" fmla="*/ 2147483647 h 342"/>
              <a:gd name="T38" fmla="*/ 2147483647 w 521"/>
              <a:gd name="T39" fmla="*/ 2147483647 h 342"/>
              <a:gd name="T40" fmla="*/ 2147483647 w 521"/>
              <a:gd name="T41" fmla="*/ 2147483647 h 342"/>
              <a:gd name="T42" fmla="*/ 2147483647 w 521"/>
              <a:gd name="T43" fmla="*/ 2147483647 h 342"/>
              <a:gd name="T44" fmla="*/ 2147483647 w 521"/>
              <a:gd name="T45" fmla="*/ 2147483647 h 342"/>
              <a:gd name="T46" fmla="*/ 2147483647 w 521"/>
              <a:gd name="T47" fmla="*/ 2147483647 h 342"/>
              <a:gd name="T48" fmla="*/ 2147483647 w 521"/>
              <a:gd name="T49" fmla="*/ 2147483647 h 342"/>
              <a:gd name="T50" fmla="*/ 2147483647 w 521"/>
              <a:gd name="T51" fmla="*/ 2147483647 h 342"/>
              <a:gd name="T52" fmla="*/ 2147483647 w 521"/>
              <a:gd name="T53" fmla="*/ 2147483647 h 342"/>
              <a:gd name="T54" fmla="*/ 2147483647 w 521"/>
              <a:gd name="T55" fmla="*/ 2147483647 h 342"/>
              <a:gd name="T56" fmla="*/ 2147483647 w 521"/>
              <a:gd name="T57" fmla="*/ 2147483647 h 342"/>
              <a:gd name="T58" fmla="*/ 2147483647 w 521"/>
              <a:gd name="T59" fmla="*/ 2147483647 h 342"/>
              <a:gd name="T60" fmla="*/ 2147483647 w 521"/>
              <a:gd name="T61" fmla="*/ 2147483647 h 342"/>
              <a:gd name="T62" fmla="*/ 2147483647 w 521"/>
              <a:gd name="T63" fmla="*/ 2147483647 h 342"/>
              <a:gd name="T64" fmla="*/ 2147483647 w 521"/>
              <a:gd name="T65" fmla="*/ 0 h 3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1"/>
              <a:gd name="T100" fmla="*/ 0 h 342"/>
              <a:gd name="T101" fmla="*/ 521 w 521"/>
              <a:gd name="T102" fmla="*/ 342 h 3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1" h="342">
                <a:moveTo>
                  <a:pt x="0" y="342"/>
                </a:moveTo>
                <a:cubicBezTo>
                  <a:pt x="13" y="339"/>
                  <a:pt x="13" y="332"/>
                  <a:pt x="20" y="322"/>
                </a:cubicBezTo>
                <a:cubicBezTo>
                  <a:pt x="24" y="316"/>
                  <a:pt x="33" y="320"/>
                  <a:pt x="40" y="320"/>
                </a:cubicBezTo>
                <a:cubicBezTo>
                  <a:pt x="46" y="319"/>
                  <a:pt x="48" y="316"/>
                  <a:pt x="53" y="313"/>
                </a:cubicBezTo>
                <a:cubicBezTo>
                  <a:pt x="55" y="310"/>
                  <a:pt x="64" y="307"/>
                  <a:pt x="64" y="307"/>
                </a:cubicBezTo>
                <a:cubicBezTo>
                  <a:pt x="68" y="303"/>
                  <a:pt x="71" y="303"/>
                  <a:pt x="76" y="302"/>
                </a:cubicBezTo>
                <a:cubicBezTo>
                  <a:pt x="80" y="299"/>
                  <a:pt x="88" y="294"/>
                  <a:pt x="88" y="294"/>
                </a:cubicBezTo>
                <a:cubicBezTo>
                  <a:pt x="91" y="290"/>
                  <a:pt x="97" y="287"/>
                  <a:pt x="101" y="284"/>
                </a:cubicBezTo>
                <a:cubicBezTo>
                  <a:pt x="103" y="280"/>
                  <a:pt x="108" y="273"/>
                  <a:pt x="112" y="270"/>
                </a:cubicBezTo>
                <a:cubicBezTo>
                  <a:pt x="113" y="263"/>
                  <a:pt x="116" y="251"/>
                  <a:pt x="124" y="248"/>
                </a:cubicBezTo>
                <a:cubicBezTo>
                  <a:pt x="134" y="235"/>
                  <a:pt x="149" y="232"/>
                  <a:pt x="164" y="228"/>
                </a:cubicBezTo>
                <a:cubicBezTo>
                  <a:pt x="173" y="222"/>
                  <a:pt x="179" y="218"/>
                  <a:pt x="190" y="214"/>
                </a:cubicBezTo>
                <a:cubicBezTo>
                  <a:pt x="193" y="210"/>
                  <a:pt x="193" y="206"/>
                  <a:pt x="197" y="202"/>
                </a:cubicBezTo>
                <a:cubicBezTo>
                  <a:pt x="199" y="197"/>
                  <a:pt x="215" y="188"/>
                  <a:pt x="221" y="186"/>
                </a:cubicBezTo>
                <a:cubicBezTo>
                  <a:pt x="225" y="182"/>
                  <a:pt x="228" y="179"/>
                  <a:pt x="232" y="175"/>
                </a:cubicBezTo>
                <a:cubicBezTo>
                  <a:pt x="233" y="172"/>
                  <a:pt x="239" y="170"/>
                  <a:pt x="239" y="170"/>
                </a:cubicBezTo>
                <a:cubicBezTo>
                  <a:pt x="243" y="162"/>
                  <a:pt x="237" y="157"/>
                  <a:pt x="235" y="150"/>
                </a:cubicBezTo>
                <a:cubicBezTo>
                  <a:pt x="236" y="142"/>
                  <a:pt x="237" y="138"/>
                  <a:pt x="244" y="134"/>
                </a:cubicBezTo>
                <a:cubicBezTo>
                  <a:pt x="245" y="129"/>
                  <a:pt x="249" y="126"/>
                  <a:pt x="251" y="121"/>
                </a:cubicBezTo>
                <a:cubicBezTo>
                  <a:pt x="250" y="107"/>
                  <a:pt x="251" y="109"/>
                  <a:pt x="242" y="103"/>
                </a:cubicBezTo>
                <a:cubicBezTo>
                  <a:pt x="238" y="96"/>
                  <a:pt x="232" y="93"/>
                  <a:pt x="229" y="85"/>
                </a:cubicBezTo>
                <a:cubicBezTo>
                  <a:pt x="230" y="77"/>
                  <a:pt x="231" y="74"/>
                  <a:pt x="239" y="72"/>
                </a:cubicBezTo>
                <a:cubicBezTo>
                  <a:pt x="254" y="62"/>
                  <a:pt x="274" y="66"/>
                  <a:pt x="290" y="61"/>
                </a:cubicBezTo>
                <a:cubicBezTo>
                  <a:pt x="293" y="56"/>
                  <a:pt x="307" y="54"/>
                  <a:pt x="307" y="54"/>
                </a:cubicBezTo>
                <a:cubicBezTo>
                  <a:pt x="310" y="52"/>
                  <a:pt x="316" y="48"/>
                  <a:pt x="316" y="48"/>
                </a:cubicBezTo>
                <a:cubicBezTo>
                  <a:pt x="319" y="43"/>
                  <a:pt x="324" y="44"/>
                  <a:pt x="329" y="43"/>
                </a:cubicBezTo>
                <a:cubicBezTo>
                  <a:pt x="330" y="39"/>
                  <a:pt x="331" y="37"/>
                  <a:pt x="335" y="36"/>
                </a:cubicBezTo>
                <a:cubicBezTo>
                  <a:pt x="339" y="24"/>
                  <a:pt x="366" y="19"/>
                  <a:pt x="378" y="18"/>
                </a:cubicBezTo>
                <a:cubicBezTo>
                  <a:pt x="397" y="20"/>
                  <a:pt x="411" y="17"/>
                  <a:pt x="427" y="12"/>
                </a:cubicBezTo>
                <a:cubicBezTo>
                  <a:pt x="429" y="6"/>
                  <a:pt x="441" y="7"/>
                  <a:pt x="446" y="6"/>
                </a:cubicBezTo>
                <a:cubicBezTo>
                  <a:pt x="462" y="7"/>
                  <a:pt x="477" y="8"/>
                  <a:pt x="493" y="7"/>
                </a:cubicBezTo>
                <a:cubicBezTo>
                  <a:pt x="499" y="6"/>
                  <a:pt x="505" y="3"/>
                  <a:pt x="511" y="2"/>
                </a:cubicBezTo>
                <a:cubicBezTo>
                  <a:pt x="514" y="1"/>
                  <a:pt x="521" y="0"/>
                  <a:pt x="521" y="0"/>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48" name="Text Box 2258"/>
          <p:cNvSpPr txBox="1">
            <a:spLocks noChangeArrowheads="1"/>
          </p:cNvSpPr>
          <p:nvPr/>
        </p:nvSpPr>
        <p:spPr bwMode="auto">
          <a:xfrm>
            <a:off x="4719109" y="1689100"/>
            <a:ext cx="659315"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GWALIOR</a:t>
            </a:r>
          </a:p>
        </p:txBody>
      </p:sp>
      <p:sp>
        <p:nvSpPr>
          <p:cNvPr id="4349" name="Text Box 2259"/>
          <p:cNvSpPr txBox="1">
            <a:spLocks noChangeArrowheads="1"/>
          </p:cNvSpPr>
          <p:nvPr/>
        </p:nvSpPr>
        <p:spPr bwMode="auto">
          <a:xfrm rot="-2732639">
            <a:off x="4788527" y="1792171"/>
            <a:ext cx="354745"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Sindh</a:t>
            </a:r>
          </a:p>
        </p:txBody>
      </p:sp>
      <p:sp>
        <p:nvSpPr>
          <p:cNvPr id="4350" name="Text Box 2260"/>
          <p:cNvSpPr txBox="1">
            <a:spLocks noChangeArrowheads="1"/>
          </p:cNvSpPr>
          <p:nvPr/>
        </p:nvSpPr>
        <p:spPr bwMode="auto">
          <a:xfrm rot="-1554286">
            <a:off x="4218538" y="1526265"/>
            <a:ext cx="452527"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Chambal</a:t>
            </a:r>
          </a:p>
        </p:txBody>
      </p:sp>
      <p:sp>
        <p:nvSpPr>
          <p:cNvPr id="4351" name="Text Box 2262"/>
          <p:cNvSpPr txBox="1">
            <a:spLocks noChangeArrowheads="1"/>
          </p:cNvSpPr>
          <p:nvPr/>
        </p:nvSpPr>
        <p:spPr bwMode="auto">
          <a:xfrm>
            <a:off x="2944034" y="3341021"/>
            <a:ext cx="330699"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latin typeface="Arial Narrow" pitchFamily="34" charset="0"/>
              </a:rPr>
              <a:t>MAHI</a:t>
            </a:r>
          </a:p>
        </p:txBody>
      </p:sp>
      <p:sp>
        <p:nvSpPr>
          <p:cNvPr id="4352" name="Freeform 2263"/>
          <p:cNvSpPr>
            <a:spLocks/>
          </p:cNvSpPr>
          <p:nvPr/>
        </p:nvSpPr>
        <p:spPr bwMode="auto">
          <a:xfrm>
            <a:off x="3869532" y="1905000"/>
            <a:ext cx="92869" cy="128588"/>
          </a:xfrm>
          <a:custGeom>
            <a:avLst/>
            <a:gdLst>
              <a:gd name="T0" fmla="*/ 0 w 75"/>
              <a:gd name="T1" fmla="*/ 2147483647 h 129"/>
              <a:gd name="T2" fmla="*/ 2147483647 w 75"/>
              <a:gd name="T3" fmla="*/ 2147483647 h 129"/>
              <a:gd name="T4" fmla="*/ 0 w 75"/>
              <a:gd name="T5" fmla="*/ 2147483647 h 129"/>
              <a:gd name="T6" fmla="*/ 2147483647 w 75"/>
              <a:gd name="T7" fmla="*/ 2147483647 h 129"/>
              <a:gd name="T8" fmla="*/ 2147483647 w 75"/>
              <a:gd name="T9" fmla="*/ 2147483647 h 129"/>
              <a:gd name="T10" fmla="*/ 2147483647 w 75"/>
              <a:gd name="T11" fmla="*/ 2147483647 h 129"/>
              <a:gd name="T12" fmla="*/ 2147483647 w 75"/>
              <a:gd name="T13" fmla="*/ 0 h 129"/>
              <a:gd name="T14" fmla="*/ 0 60000 65536"/>
              <a:gd name="T15" fmla="*/ 0 60000 65536"/>
              <a:gd name="T16" fmla="*/ 0 60000 65536"/>
              <a:gd name="T17" fmla="*/ 0 60000 65536"/>
              <a:gd name="T18" fmla="*/ 0 60000 65536"/>
              <a:gd name="T19" fmla="*/ 0 60000 65536"/>
              <a:gd name="T20" fmla="*/ 0 60000 65536"/>
              <a:gd name="T21" fmla="*/ 0 w 75"/>
              <a:gd name="T22" fmla="*/ 0 h 129"/>
              <a:gd name="T23" fmla="*/ 75 w 75"/>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129">
                <a:moveTo>
                  <a:pt x="0" y="129"/>
                </a:moveTo>
                <a:cubicBezTo>
                  <a:pt x="3" y="124"/>
                  <a:pt x="5" y="106"/>
                  <a:pt x="4" y="99"/>
                </a:cubicBezTo>
                <a:cubicBezTo>
                  <a:pt x="3" y="88"/>
                  <a:pt x="3" y="83"/>
                  <a:pt x="0" y="74"/>
                </a:cubicBezTo>
                <a:cubicBezTo>
                  <a:pt x="5" y="42"/>
                  <a:pt x="13" y="38"/>
                  <a:pt x="40" y="24"/>
                </a:cubicBezTo>
                <a:cubicBezTo>
                  <a:pt x="43" y="19"/>
                  <a:pt x="49" y="16"/>
                  <a:pt x="54" y="13"/>
                </a:cubicBezTo>
                <a:cubicBezTo>
                  <a:pt x="56" y="10"/>
                  <a:pt x="62" y="6"/>
                  <a:pt x="66" y="4"/>
                </a:cubicBezTo>
                <a:cubicBezTo>
                  <a:pt x="69" y="2"/>
                  <a:pt x="75" y="0"/>
                  <a:pt x="75" y="0"/>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53" name="Text Box 2264"/>
          <p:cNvSpPr txBox="1">
            <a:spLocks noChangeArrowheads="1"/>
          </p:cNvSpPr>
          <p:nvPr/>
        </p:nvSpPr>
        <p:spPr bwMode="auto">
          <a:xfrm rot="-5328655">
            <a:off x="3081757" y="3285215"/>
            <a:ext cx="452527"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Chambal</a:t>
            </a:r>
          </a:p>
        </p:txBody>
      </p:sp>
      <p:sp>
        <p:nvSpPr>
          <p:cNvPr id="4354" name="Freeform 2271"/>
          <p:cNvSpPr>
            <a:spLocks/>
          </p:cNvSpPr>
          <p:nvPr/>
        </p:nvSpPr>
        <p:spPr bwMode="auto">
          <a:xfrm>
            <a:off x="5628879" y="4308475"/>
            <a:ext cx="168540" cy="173038"/>
          </a:xfrm>
          <a:custGeom>
            <a:avLst/>
            <a:gdLst>
              <a:gd name="T0" fmla="*/ 0 w 135"/>
              <a:gd name="T1" fmla="*/ 0 h 176"/>
              <a:gd name="T2" fmla="*/ 2147483647 w 135"/>
              <a:gd name="T3" fmla="*/ 2147483647 h 176"/>
              <a:gd name="T4" fmla="*/ 2147483647 w 135"/>
              <a:gd name="T5" fmla="*/ 2147483647 h 176"/>
              <a:gd name="T6" fmla="*/ 2147483647 w 135"/>
              <a:gd name="T7" fmla="*/ 2147483647 h 176"/>
              <a:gd name="T8" fmla="*/ 2147483647 w 135"/>
              <a:gd name="T9" fmla="*/ 2147483647 h 176"/>
              <a:gd name="T10" fmla="*/ 2147483647 w 135"/>
              <a:gd name="T11" fmla="*/ 2147483647 h 176"/>
              <a:gd name="T12" fmla="*/ 2147483647 w 135"/>
              <a:gd name="T13" fmla="*/ 2147483647 h 176"/>
              <a:gd name="T14" fmla="*/ 2147483647 w 135"/>
              <a:gd name="T15" fmla="*/ 2147483647 h 176"/>
              <a:gd name="T16" fmla="*/ 2147483647 w 135"/>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
              <a:gd name="T28" fmla="*/ 0 h 176"/>
              <a:gd name="T29" fmla="*/ 135 w 135"/>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 h="176">
                <a:moveTo>
                  <a:pt x="0" y="0"/>
                </a:moveTo>
                <a:cubicBezTo>
                  <a:pt x="15" y="6"/>
                  <a:pt x="18" y="17"/>
                  <a:pt x="23" y="32"/>
                </a:cubicBezTo>
                <a:cubicBezTo>
                  <a:pt x="20" y="43"/>
                  <a:pt x="16" y="51"/>
                  <a:pt x="10" y="61"/>
                </a:cubicBezTo>
                <a:cubicBezTo>
                  <a:pt x="5" y="79"/>
                  <a:pt x="6" y="100"/>
                  <a:pt x="20" y="112"/>
                </a:cubicBezTo>
                <a:cubicBezTo>
                  <a:pt x="24" y="125"/>
                  <a:pt x="25" y="131"/>
                  <a:pt x="39" y="135"/>
                </a:cubicBezTo>
                <a:cubicBezTo>
                  <a:pt x="42" y="137"/>
                  <a:pt x="45" y="139"/>
                  <a:pt x="48" y="141"/>
                </a:cubicBezTo>
                <a:cubicBezTo>
                  <a:pt x="51" y="142"/>
                  <a:pt x="55" y="142"/>
                  <a:pt x="58" y="144"/>
                </a:cubicBezTo>
                <a:cubicBezTo>
                  <a:pt x="79" y="157"/>
                  <a:pt x="71" y="163"/>
                  <a:pt x="100" y="167"/>
                </a:cubicBezTo>
                <a:cubicBezTo>
                  <a:pt x="111" y="170"/>
                  <a:pt x="123" y="176"/>
                  <a:pt x="135" y="176"/>
                </a:cubicBezTo>
              </a:path>
            </a:pathLst>
          </a:custGeom>
          <a:noFill/>
          <a:ln w="1905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55" name="Text Box 2272"/>
          <p:cNvSpPr txBox="1">
            <a:spLocks noChangeArrowheads="1"/>
          </p:cNvSpPr>
          <p:nvPr/>
        </p:nvSpPr>
        <p:spPr bwMode="auto">
          <a:xfrm rot="-2917293">
            <a:off x="5188936" y="2293028"/>
            <a:ext cx="417261"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Dhasan</a:t>
            </a:r>
          </a:p>
        </p:txBody>
      </p:sp>
      <p:sp>
        <p:nvSpPr>
          <p:cNvPr id="4356" name="Text Box 2273"/>
          <p:cNvSpPr txBox="1">
            <a:spLocks noChangeArrowheads="1"/>
          </p:cNvSpPr>
          <p:nvPr/>
        </p:nvSpPr>
        <p:spPr bwMode="auto">
          <a:xfrm rot="-3663095">
            <a:off x="5409483" y="4102778"/>
            <a:ext cx="523060"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Wainganga</a:t>
            </a:r>
          </a:p>
        </p:txBody>
      </p:sp>
      <p:sp>
        <p:nvSpPr>
          <p:cNvPr id="4357" name="Text Box 2275"/>
          <p:cNvSpPr txBox="1">
            <a:spLocks noChangeArrowheads="1"/>
          </p:cNvSpPr>
          <p:nvPr/>
        </p:nvSpPr>
        <p:spPr bwMode="auto">
          <a:xfrm rot="6143727">
            <a:off x="7249932" y="3662246"/>
            <a:ext cx="412453"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Hasdeo</a:t>
            </a:r>
          </a:p>
        </p:txBody>
      </p:sp>
      <p:sp>
        <p:nvSpPr>
          <p:cNvPr id="4358" name="Freeform 2276"/>
          <p:cNvSpPr>
            <a:spLocks/>
          </p:cNvSpPr>
          <p:nvPr/>
        </p:nvSpPr>
        <p:spPr bwMode="auto">
          <a:xfrm>
            <a:off x="6705468" y="4068763"/>
            <a:ext cx="128984" cy="423862"/>
          </a:xfrm>
          <a:custGeom>
            <a:avLst/>
            <a:gdLst>
              <a:gd name="T0" fmla="*/ 2147483647 w 104"/>
              <a:gd name="T1" fmla="*/ 0 h 433"/>
              <a:gd name="T2" fmla="*/ 2147483647 w 104"/>
              <a:gd name="T3" fmla="*/ 2147483647 h 433"/>
              <a:gd name="T4" fmla="*/ 2147483647 w 104"/>
              <a:gd name="T5" fmla="*/ 2147483647 h 433"/>
              <a:gd name="T6" fmla="*/ 2147483647 w 104"/>
              <a:gd name="T7" fmla="*/ 2147483647 h 433"/>
              <a:gd name="T8" fmla="*/ 2147483647 w 104"/>
              <a:gd name="T9" fmla="*/ 2147483647 h 433"/>
              <a:gd name="T10" fmla="*/ 2147483647 w 104"/>
              <a:gd name="T11" fmla="*/ 2147483647 h 433"/>
              <a:gd name="T12" fmla="*/ 2147483647 w 104"/>
              <a:gd name="T13" fmla="*/ 2147483647 h 433"/>
              <a:gd name="T14" fmla="*/ 2147483647 w 104"/>
              <a:gd name="T15" fmla="*/ 2147483647 h 433"/>
              <a:gd name="T16" fmla="*/ 2147483647 w 104"/>
              <a:gd name="T17" fmla="*/ 2147483647 h 433"/>
              <a:gd name="T18" fmla="*/ 2147483647 w 104"/>
              <a:gd name="T19" fmla="*/ 2147483647 h 433"/>
              <a:gd name="T20" fmla="*/ 2147483647 w 104"/>
              <a:gd name="T21" fmla="*/ 2147483647 h 433"/>
              <a:gd name="T22" fmla="*/ 2147483647 w 104"/>
              <a:gd name="T23" fmla="*/ 2147483647 h 433"/>
              <a:gd name="T24" fmla="*/ 0 w 104"/>
              <a:gd name="T25" fmla="*/ 2147483647 h 433"/>
              <a:gd name="T26" fmla="*/ 2147483647 w 104"/>
              <a:gd name="T27" fmla="*/ 2147483647 h 433"/>
              <a:gd name="T28" fmla="*/ 2147483647 w 104"/>
              <a:gd name="T29" fmla="*/ 2147483647 h 4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4"/>
              <a:gd name="T46" fmla="*/ 0 h 433"/>
              <a:gd name="T47" fmla="*/ 104 w 104"/>
              <a:gd name="T48" fmla="*/ 433 h 4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4" h="433">
                <a:moveTo>
                  <a:pt x="104" y="0"/>
                </a:moveTo>
                <a:cubicBezTo>
                  <a:pt x="101" y="10"/>
                  <a:pt x="97" y="21"/>
                  <a:pt x="94" y="31"/>
                </a:cubicBezTo>
                <a:cubicBezTo>
                  <a:pt x="92" y="56"/>
                  <a:pt x="93" y="92"/>
                  <a:pt x="82" y="115"/>
                </a:cubicBezTo>
                <a:cubicBezTo>
                  <a:pt x="76" y="128"/>
                  <a:pt x="66" y="138"/>
                  <a:pt x="53" y="144"/>
                </a:cubicBezTo>
                <a:cubicBezTo>
                  <a:pt x="49" y="146"/>
                  <a:pt x="39" y="148"/>
                  <a:pt x="39" y="148"/>
                </a:cubicBezTo>
                <a:cubicBezTo>
                  <a:pt x="42" y="168"/>
                  <a:pt x="56" y="180"/>
                  <a:pt x="70" y="194"/>
                </a:cubicBezTo>
                <a:cubicBezTo>
                  <a:pt x="75" y="211"/>
                  <a:pt x="67" y="224"/>
                  <a:pt x="63" y="240"/>
                </a:cubicBezTo>
                <a:cubicBezTo>
                  <a:pt x="65" y="259"/>
                  <a:pt x="69" y="269"/>
                  <a:pt x="80" y="285"/>
                </a:cubicBezTo>
                <a:cubicBezTo>
                  <a:pt x="83" y="290"/>
                  <a:pt x="94" y="295"/>
                  <a:pt x="94" y="295"/>
                </a:cubicBezTo>
                <a:cubicBezTo>
                  <a:pt x="101" y="321"/>
                  <a:pt x="81" y="334"/>
                  <a:pt x="58" y="338"/>
                </a:cubicBezTo>
                <a:cubicBezTo>
                  <a:pt x="51" y="343"/>
                  <a:pt x="44" y="345"/>
                  <a:pt x="36" y="348"/>
                </a:cubicBezTo>
                <a:cubicBezTo>
                  <a:pt x="32" y="356"/>
                  <a:pt x="16" y="374"/>
                  <a:pt x="8" y="376"/>
                </a:cubicBezTo>
                <a:cubicBezTo>
                  <a:pt x="5" y="383"/>
                  <a:pt x="3" y="391"/>
                  <a:pt x="0" y="398"/>
                </a:cubicBezTo>
                <a:cubicBezTo>
                  <a:pt x="3" y="407"/>
                  <a:pt x="7" y="413"/>
                  <a:pt x="10" y="422"/>
                </a:cubicBezTo>
                <a:cubicBezTo>
                  <a:pt x="8" y="433"/>
                  <a:pt x="11" y="432"/>
                  <a:pt x="5" y="43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59" name="Text Box 2277"/>
          <p:cNvSpPr txBox="1">
            <a:spLocks noChangeArrowheads="1"/>
          </p:cNvSpPr>
          <p:nvPr/>
        </p:nvSpPr>
        <p:spPr bwMode="auto">
          <a:xfrm rot="-3621251">
            <a:off x="6398316" y="4032134"/>
            <a:ext cx="450924"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Shivnath</a:t>
            </a:r>
          </a:p>
        </p:txBody>
      </p:sp>
      <p:sp>
        <p:nvSpPr>
          <p:cNvPr id="4360" name="Freeform 2278"/>
          <p:cNvSpPr>
            <a:spLocks/>
          </p:cNvSpPr>
          <p:nvPr/>
        </p:nvSpPr>
        <p:spPr bwMode="auto">
          <a:xfrm>
            <a:off x="6800056" y="3541714"/>
            <a:ext cx="338800" cy="415925"/>
          </a:xfrm>
          <a:custGeom>
            <a:avLst/>
            <a:gdLst>
              <a:gd name="T0" fmla="*/ 2147483647 w 276"/>
              <a:gd name="T1" fmla="*/ 2147483647 h 422"/>
              <a:gd name="T2" fmla="*/ 2147483647 w 276"/>
              <a:gd name="T3" fmla="*/ 0 h 422"/>
              <a:gd name="T4" fmla="*/ 2147483647 w 276"/>
              <a:gd name="T5" fmla="*/ 2147483647 h 422"/>
              <a:gd name="T6" fmla="*/ 0 w 276"/>
              <a:gd name="T7" fmla="*/ 2147483647 h 422"/>
              <a:gd name="T8" fmla="*/ 2147483647 w 276"/>
              <a:gd name="T9" fmla="*/ 2147483647 h 422"/>
              <a:gd name="T10" fmla="*/ 2147483647 w 276"/>
              <a:gd name="T11" fmla="*/ 2147483647 h 422"/>
              <a:gd name="T12" fmla="*/ 2147483647 w 276"/>
              <a:gd name="T13" fmla="*/ 2147483647 h 422"/>
              <a:gd name="T14" fmla="*/ 2147483647 w 276"/>
              <a:gd name="T15" fmla="*/ 2147483647 h 422"/>
              <a:gd name="T16" fmla="*/ 2147483647 w 276"/>
              <a:gd name="T17" fmla="*/ 2147483647 h 422"/>
              <a:gd name="T18" fmla="*/ 2147483647 w 276"/>
              <a:gd name="T19" fmla="*/ 2147483647 h 422"/>
              <a:gd name="T20" fmla="*/ 2147483647 w 276"/>
              <a:gd name="T21" fmla="*/ 2147483647 h 422"/>
              <a:gd name="T22" fmla="*/ 2147483647 w 276"/>
              <a:gd name="T23" fmla="*/ 2147483647 h 422"/>
              <a:gd name="T24" fmla="*/ 2147483647 w 276"/>
              <a:gd name="T25" fmla="*/ 2147483647 h 422"/>
              <a:gd name="T26" fmla="*/ 2147483647 w 276"/>
              <a:gd name="T27" fmla="*/ 2147483647 h 4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6"/>
              <a:gd name="T43" fmla="*/ 0 h 422"/>
              <a:gd name="T44" fmla="*/ 276 w 276"/>
              <a:gd name="T45" fmla="*/ 422 h 4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6" h="422">
                <a:moveTo>
                  <a:pt x="36" y="4"/>
                </a:moveTo>
                <a:cubicBezTo>
                  <a:pt x="53" y="6"/>
                  <a:pt x="73" y="0"/>
                  <a:pt x="73" y="0"/>
                </a:cubicBezTo>
                <a:cubicBezTo>
                  <a:pt x="80" y="19"/>
                  <a:pt x="70" y="26"/>
                  <a:pt x="53" y="37"/>
                </a:cubicBezTo>
                <a:cubicBezTo>
                  <a:pt x="28" y="33"/>
                  <a:pt x="15" y="27"/>
                  <a:pt x="0" y="46"/>
                </a:cubicBezTo>
                <a:cubicBezTo>
                  <a:pt x="1" y="52"/>
                  <a:pt x="27" y="98"/>
                  <a:pt x="32" y="101"/>
                </a:cubicBezTo>
                <a:cubicBezTo>
                  <a:pt x="47" y="110"/>
                  <a:pt x="72" y="113"/>
                  <a:pt x="88" y="122"/>
                </a:cubicBezTo>
                <a:cubicBezTo>
                  <a:pt x="98" y="136"/>
                  <a:pt x="110" y="140"/>
                  <a:pt x="125" y="151"/>
                </a:cubicBezTo>
                <a:cubicBezTo>
                  <a:pt x="130" y="163"/>
                  <a:pt x="132" y="177"/>
                  <a:pt x="140" y="188"/>
                </a:cubicBezTo>
                <a:cubicBezTo>
                  <a:pt x="147" y="200"/>
                  <a:pt x="160" y="212"/>
                  <a:pt x="167" y="225"/>
                </a:cubicBezTo>
                <a:cubicBezTo>
                  <a:pt x="177" y="245"/>
                  <a:pt x="174" y="271"/>
                  <a:pt x="200" y="279"/>
                </a:cubicBezTo>
                <a:cubicBezTo>
                  <a:pt x="215" y="299"/>
                  <a:pt x="222" y="321"/>
                  <a:pt x="236" y="341"/>
                </a:cubicBezTo>
                <a:cubicBezTo>
                  <a:pt x="242" y="349"/>
                  <a:pt x="256" y="366"/>
                  <a:pt x="256" y="366"/>
                </a:cubicBezTo>
                <a:cubicBezTo>
                  <a:pt x="260" y="378"/>
                  <a:pt x="269" y="402"/>
                  <a:pt x="269" y="402"/>
                </a:cubicBezTo>
                <a:cubicBezTo>
                  <a:pt x="276" y="417"/>
                  <a:pt x="275" y="418"/>
                  <a:pt x="276" y="422"/>
                </a:cubicBezTo>
              </a:path>
            </a:pathLst>
          </a:custGeom>
          <a:noFill/>
          <a:ln w="12700">
            <a:solidFill>
              <a:srgbClr val="99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61" name="Text Box 2279"/>
          <p:cNvSpPr txBox="1">
            <a:spLocks noChangeArrowheads="1"/>
          </p:cNvSpPr>
          <p:nvPr/>
        </p:nvSpPr>
        <p:spPr bwMode="auto">
          <a:xfrm>
            <a:off x="6576484" y="3605213"/>
            <a:ext cx="683360"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BILASPUR</a:t>
            </a:r>
          </a:p>
        </p:txBody>
      </p:sp>
      <p:sp>
        <p:nvSpPr>
          <p:cNvPr id="4362" name="Freeform 2288"/>
          <p:cNvSpPr>
            <a:spLocks/>
          </p:cNvSpPr>
          <p:nvPr/>
        </p:nvSpPr>
        <p:spPr bwMode="auto">
          <a:xfrm>
            <a:off x="5398426" y="4191001"/>
            <a:ext cx="239051" cy="119063"/>
          </a:xfrm>
          <a:custGeom>
            <a:avLst/>
            <a:gdLst>
              <a:gd name="T0" fmla="*/ 0 w 193"/>
              <a:gd name="T1" fmla="*/ 0 h 123"/>
              <a:gd name="T2" fmla="*/ 2147483647 w 193"/>
              <a:gd name="T3" fmla="*/ 2147483647 h 123"/>
              <a:gd name="T4" fmla="*/ 2147483647 w 193"/>
              <a:gd name="T5" fmla="*/ 2147483647 h 123"/>
              <a:gd name="T6" fmla="*/ 2147483647 w 193"/>
              <a:gd name="T7" fmla="*/ 2147483647 h 123"/>
              <a:gd name="T8" fmla="*/ 2147483647 w 193"/>
              <a:gd name="T9" fmla="*/ 2147483647 h 123"/>
              <a:gd name="T10" fmla="*/ 2147483647 w 193"/>
              <a:gd name="T11" fmla="*/ 2147483647 h 123"/>
              <a:gd name="T12" fmla="*/ 2147483647 w 193"/>
              <a:gd name="T13" fmla="*/ 2147483647 h 123"/>
              <a:gd name="T14" fmla="*/ 2147483647 w 193"/>
              <a:gd name="T15" fmla="*/ 2147483647 h 123"/>
              <a:gd name="T16" fmla="*/ 2147483647 w 193"/>
              <a:gd name="T17" fmla="*/ 2147483647 h 123"/>
              <a:gd name="T18" fmla="*/ 2147483647 w 193"/>
              <a:gd name="T19" fmla="*/ 2147483647 h 123"/>
              <a:gd name="T20" fmla="*/ 2147483647 w 193"/>
              <a:gd name="T21" fmla="*/ 2147483647 h 123"/>
              <a:gd name="T22" fmla="*/ 2147483647 w 193"/>
              <a:gd name="T23" fmla="*/ 2147483647 h 123"/>
              <a:gd name="T24" fmla="*/ 2147483647 w 193"/>
              <a:gd name="T25" fmla="*/ 2147483647 h 123"/>
              <a:gd name="T26" fmla="*/ 2147483647 w 193"/>
              <a:gd name="T27" fmla="*/ 2147483647 h 123"/>
              <a:gd name="T28" fmla="*/ 2147483647 w 193"/>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3"/>
              <a:gd name="T46" fmla="*/ 0 h 123"/>
              <a:gd name="T47" fmla="*/ 193 w 193"/>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3" h="123">
                <a:moveTo>
                  <a:pt x="0" y="0"/>
                </a:moveTo>
                <a:cubicBezTo>
                  <a:pt x="1" y="5"/>
                  <a:pt x="6" y="11"/>
                  <a:pt x="10" y="16"/>
                </a:cubicBezTo>
                <a:cubicBezTo>
                  <a:pt x="12" y="23"/>
                  <a:pt x="15" y="29"/>
                  <a:pt x="19" y="35"/>
                </a:cubicBezTo>
                <a:cubicBezTo>
                  <a:pt x="21" y="38"/>
                  <a:pt x="28" y="42"/>
                  <a:pt x="28" y="42"/>
                </a:cubicBezTo>
                <a:cubicBezTo>
                  <a:pt x="31" y="47"/>
                  <a:pt x="38" y="55"/>
                  <a:pt x="43" y="60"/>
                </a:cubicBezTo>
                <a:cubicBezTo>
                  <a:pt x="45" y="66"/>
                  <a:pt x="53" y="65"/>
                  <a:pt x="59" y="66"/>
                </a:cubicBezTo>
                <a:cubicBezTo>
                  <a:pt x="72" y="67"/>
                  <a:pt x="84" y="68"/>
                  <a:pt x="97" y="69"/>
                </a:cubicBezTo>
                <a:cubicBezTo>
                  <a:pt x="100" y="69"/>
                  <a:pt x="103" y="70"/>
                  <a:pt x="106" y="70"/>
                </a:cubicBezTo>
                <a:cubicBezTo>
                  <a:pt x="113" y="72"/>
                  <a:pt x="112" y="74"/>
                  <a:pt x="118" y="77"/>
                </a:cubicBezTo>
                <a:cubicBezTo>
                  <a:pt x="123" y="85"/>
                  <a:pt x="129" y="103"/>
                  <a:pt x="137" y="106"/>
                </a:cubicBezTo>
                <a:cubicBezTo>
                  <a:pt x="138" y="112"/>
                  <a:pt x="140" y="110"/>
                  <a:pt x="145" y="112"/>
                </a:cubicBezTo>
                <a:cubicBezTo>
                  <a:pt x="154" y="112"/>
                  <a:pt x="164" y="109"/>
                  <a:pt x="173" y="111"/>
                </a:cubicBezTo>
                <a:cubicBezTo>
                  <a:pt x="176" y="113"/>
                  <a:pt x="179" y="115"/>
                  <a:pt x="181" y="117"/>
                </a:cubicBezTo>
                <a:cubicBezTo>
                  <a:pt x="184" y="119"/>
                  <a:pt x="190" y="120"/>
                  <a:pt x="190" y="120"/>
                </a:cubicBezTo>
                <a:cubicBezTo>
                  <a:pt x="192" y="123"/>
                  <a:pt x="191" y="123"/>
                  <a:pt x="193" y="123"/>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63" name="Freeform 2289"/>
          <p:cNvSpPr>
            <a:spLocks/>
          </p:cNvSpPr>
          <p:nvPr/>
        </p:nvSpPr>
        <p:spPr bwMode="auto">
          <a:xfrm>
            <a:off x="4280562" y="3903664"/>
            <a:ext cx="355996" cy="52387"/>
          </a:xfrm>
          <a:custGeom>
            <a:avLst/>
            <a:gdLst>
              <a:gd name="T0" fmla="*/ 0 w 290"/>
              <a:gd name="T1" fmla="*/ 2147483647 h 55"/>
              <a:gd name="T2" fmla="*/ 2147483647 w 290"/>
              <a:gd name="T3" fmla="*/ 2147483647 h 55"/>
              <a:gd name="T4" fmla="*/ 2147483647 w 290"/>
              <a:gd name="T5" fmla="*/ 2147483647 h 55"/>
              <a:gd name="T6" fmla="*/ 2147483647 w 290"/>
              <a:gd name="T7" fmla="*/ 2147483647 h 55"/>
              <a:gd name="T8" fmla="*/ 2147483647 w 290"/>
              <a:gd name="T9" fmla="*/ 2147483647 h 55"/>
              <a:gd name="T10" fmla="*/ 2147483647 w 290"/>
              <a:gd name="T11" fmla="*/ 2147483647 h 55"/>
              <a:gd name="T12" fmla="*/ 0 60000 65536"/>
              <a:gd name="T13" fmla="*/ 0 60000 65536"/>
              <a:gd name="T14" fmla="*/ 0 60000 65536"/>
              <a:gd name="T15" fmla="*/ 0 60000 65536"/>
              <a:gd name="T16" fmla="*/ 0 60000 65536"/>
              <a:gd name="T17" fmla="*/ 0 60000 65536"/>
              <a:gd name="T18" fmla="*/ 0 w 290"/>
              <a:gd name="T19" fmla="*/ 0 h 55"/>
              <a:gd name="T20" fmla="*/ 290 w 290"/>
              <a:gd name="T21" fmla="*/ 55 h 55"/>
            </a:gdLst>
            <a:ahLst/>
            <a:cxnLst>
              <a:cxn ang="T12">
                <a:pos x="T0" y="T1"/>
              </a:cxn>
              <a:cxn ang="T13">
                <a:pos x="T2" y="T3"/>
              </a:cxn>
              <a:cxn ang="T14">
                <a:pos x="T4" y="T5"/>
              </a:cxn>
              <a:cxn ang="T15">
                <a:pos x="T6" y="T7"/>
              </a:cxn>
              <a:cxn ang="T16">
                <a:pos x="T8" y="T9"/>
              </a:cxn>
              <a:cxn ang="T17">
                <a:pos x="T10" y="T11"/>
              </a:cxn>
            </a:cxnLst>
            <a:rect l="T18" t="T19" r="T20" b="T21"/>
            <a:pathLst>
              <a:path w="290" h="55">
                <a:moveTo>
                  <a:pt x="0" y="48"/>
                </a:moveTo>
                <a:cubicBezTo>
                  <a:pt x="12" y="40"/>
                  <a:pt x="11" y="23"/>
                  <a:pt x="24" y="19"/>
                </a:cubicBezTo>
                <a:cubicBezTo>
                  <a:pt x="43" y="5"/>
                  <a:pt x="79" y="18"/>
                  <a:pt x="101" y="21"/>
                </a:cubicBezTo>
                <a:cubicBezTo>
                  <a:pt x="127" y="19"/>
                  <a:pt x="130" y="19"/>
                  <a:pt x="149" y="14"/>
                </a:cubicBezTo>
                <a:cubicBezTo>
                  <a:pt x="215" y="15"/>
                  <a:pt x="231" y="0"/>
                  <a:pt x="269" y="24"/>
                </a:cubicBezTo>
                <a:cubicBezTo>
                  <a:pt x="275" y="35"/>
                  <a:pt x="283" y="45"/>
                  <a:pt x="290" y="55"/>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64" name="Freeform 2293"/>
          <p:cNvSpPr>
            <a:spLocks/>
          </p:cNvSpPr>
          <p:nvPr/>
        </p:nvSpPr>
        <p:spPr bwMode="auto">
          <a:xfrm>
            <a:off x="5905765" y="3527426"/>
            <a:ext cx="108347" cy="125413"/>
          </a:xfrm>
          <a:custGeom>
            <a:avLst/>
            <a:gdLst>
              <a:gd name="T0" fmla="*/ 2147483647 w 88"/>
              <a:gd name="T1" fmla="*/ 2147483647 h 126"/>
              <a:gd name="T2" fmla="*/ 2147483647 w 88"/>
              <a:gd name="T3" fmla="*/ 2147483647 h 126"/>
              <a:gd name="T4" fmla="*/ 2147483647 w 88"/>
              <a:gd name="T5" fmla="*/ 2147483647 h 126"/>
              <a:gd name="T6" fmla="*/ 0 w 88"/>
              <a:gd name="T7" fmla="*/ 2147483647 h 126"/>
              <a:gd name="T8" fmla="*/ 2147483647 w 88"/>
              <a:gd name="T9" fmla="*/ 2147483647 h 126"/>
              <a:gd name="T10" fmla="*/ 2147483647 w 88"/>
              <a:gd name="T11" fmla="*/ 2147483647 h 126"/>
              <a:gd name="T12" fmla="*/ 2147483647 w 88"/>
              <a:gd name="T13" fmla="*/ 2147483647 h 126"/>
              <a:gd name="T14" fmla="*/ 2147483647 w 88"/>
              <a:gd name="T15" fmla="*/ 2147483647 h 126"/>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126"/>
              <a:gd name="T26" fmla="*/ 88 w 88"/>
              <a:gd name="T27" fmla="*/ 126 h 1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126">
                <a:moveTo>
                  <a:pt x="29" y="126"/>
                </a:moveTo>
                <a:cubicBezTo>
                  <a:pt x="30" y="115"/>
                  <a:pt x="12" y="92"/>
                  <a:pt x="26" y="86"/>
                </a:cubicBezTo>
                <a:cubicBezTo>
                  <a:pt x="30" y="80"/>
                  <a:pt x="13" y="69"/>
                  <a:pt x="13" y="49"/>
                </a:cubicBezTo>
                <a:cubicBezTo>
                  <a:pt x="17" y="48"/>
                  <a:pt x="0" y="22"/>
                  <a:pt x="0" y="22"/>
                </a:cubicBezTo>
                <a:cubicBezTo>
                  <a:pt x="9" y="13"/>
                  <a:pt x="13" y="22"/>
                  <a:pt x="26" y="21"/>
                </a:cubicBezTo>
                <a:cubicBezTo>
                  <a:pt x="39" y="18"/>
                  <a:pt x="49" y="15"/>
                  <a:pt x="57" y="11"/>
                </a:cubicBezTo>
                <a:cubicBezTo>
                  <a:pt x="64" y="12"/>
                  <a:pt x="71" y="0"/>
                  <a:pt x="76" y="13"/>
                </a:cubicBezTo>
                <a:cubicBezTo>
                  <a:pt x="81" y="26"/>
                  <a:pt x="86" y="73"/>
                  <a:pt x="88" y="8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65" name="Text Box 2295"/>
          <p:cNvSpPr txBox="1">
            <a:spLocks noChangeArrowheads="1"/>
          </p:cNvSpPr>
          <p:nvPr/>
        </p:nvSpPr>
        <p:spPr bwMode="auto">
          <a:xfrm>
            <a:off x="4235668" y="1844008"/>
            <a:ext cx="521456"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latin typeface="Arial Narrow" pitchFamily="34" charset="0"/>
              </a:rPr>
              <a:t>HARSI DAM</a:t>
            </a:r>
          </a:p>
        </p:txBody>
      </p:sp>
      <p:sp>
        <p:nvSpPr>
          <p:cNvPr id="4366" name="AutoShape 2296"/>
          <p:cNvSpPr>
            <a:spLocks noChangeArrowheads="1"/>
          </p:cNvSpPr>
          <p:nvPr/>
        </p:nvSpPr>
        <p:spPr bwMode="auto">
          <a:xfrm rot="-2963818">
            <a:off x="4576631" y="1815440"/>
            <a:ext cx="47625" cy="58473"/>
          </a:xfrm>
          <a:prstGeom prst="triangle">
            <a:avLst>
              <a:gd name="adj" fmla="val 50000"/>
            </a:avLst>
          </a:prstGeom>
          <a:solidFill>
            <a:schemeClr val="accent2"/>
          </a:solidFill>
          <a:ln w="9525">
            <a:solidFill>
              <a:schemeClr val="accent2"/>
            </a:solidFill>
            <a:miter lim="800000"/>
            <a:headEnd/>
            <a:tailEnd/>
          </a:ln>
        </p:spPr>
        <p:txBody>
          <a:bodyPr wrap="none" anchor="ctr"/>
          <a:lstStyle/>
          <a:p>
            <a:endParaRPr lang="en-US"/>
          </a:p>
        </p:txBody>
      </p:sp>
      <p:sp>
        <p:nvSpPr>
          <p:cNvPr id="4367" name="Text Box 2297"/>
          <p:cNvSpPr txBox="1">
            <a:spLocks noChangeArrowheads="1"/>
          </p:cNvSpPr>
          <p:nvPr/>
        </p:nvSpPr>
        <p:spPr bwMode="auto">
          <a:xfrm>
            <a:off x="4233140" y="1763046"/>
            <a:ext cx="428483"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latin typeface="Arial Narrow" pitchFamily="34" charset="0"/>
              </a:rPr>
              <a:t>KAKETO</a:t>
            </a:r>
          </a:p>
        </p:txBody>
      </p:sp>
      <p:sp>
        <p:nvSpPr>
          <p:cNvPr id="4368" name="Text Box 2298"/>
          <p:cNvSpPr txBox="1">
            <a:spLocks noChangeArrowheads="1"/>
          </p:cNvSpPr>
          <p:nvPr/>
        </p:nvSpPr>
        <p:spPr bwMode="auto">
          <a:xfrm rot="-5332922">
            <a:off x="4267228" y="1952509"/>
            <a:ext cx="396423"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Parbati</a:t>
            </a:r>
          </a:p>
        </p:txBody>
      </p:sp>
      <p:sp>
        <p:nvSpPr>
          <p:cNvPr id="4369" name="Text Box 2300"/>
          <p:cNvSpPr txBox="1">
            <a:spLocks noChangeArrowheads="1"/>
          </p:cNvSpPr>
          <p:nvPr/>
        </p:nvSpPr>
        <p:spPr bwMode="auto">
          <a:xfrm rot="-2036704">
            <a:off x="6508870" y="2300965"/>
            <a:ext cx="322684"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Tons</a:t>
            </a:r>
          </a:p>
        </p:txBody>
      </p:sp>
      <p:sp>
        <p:nvSpPr>
          <p:cNvPr id="4370" name="AutoShape 2301"/>
          <p:cNvSpPr>
            <a:spLocks noChangeArrowheads="1"/>
          </p:cNvSpPr>
          <p:nvPr/>
        </p:nvSpPr>
        <p:spPr bwMode="auto">
          <a:xfrm rot="9364248">
            <a:off x="4590125" y="2033589"/>
            <a:ext cx="60192" cy="46037"/>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371" name="Text Box 2302"/>
          <p:cNvSpPr txBox="1">
            <a:spLocks noChangeArrowheads="1"/>
          </p:cNvSpPr>
          <p:nvPr/>
        </p:nvSpPr>
        <p:spPr bwMode="auto">
          <a:xfrm rot="1230356">
            <a:off x="7764775" y="2775627"/>
            <a:ext cx="406041"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Kahnar</a:t>
            </a:r>
          </a:p>
        </p:txBody>
      </p:sp>
      <p:sp>
        <p:nvSpPr>
          <p:cNvPr id="4372" name="Freeform 2330"/>
          <p:cNvSpPr>
            <a:spLocks/>
          </p:cNvSpPr>
          <p:nvPr/>
        </p:nvSpPr>
        <p:spPr bwMode="auto">
          <a:xfrm>
            <a:off x="4335595" y="3167064"/>
            <a:ext cx="73951" cy="73025"/>
          </a:xfrm>
          <a:custGeom>
            <a:avLst/>
            <a:gdLst>
              <a:gd name="T0" fmla="*/ 0 w 62"/>
              <a:gd name="T1" fmla="*/ 0 h 76"/>
              <a:gd name="T2" fmla="*/ 2147483647 w 62"/>
              <a:gd name="T3" fmla="*/ 2147483647 h 76"/>
              <a:gd name="T4" fmla="*/ 2147483647 w 62"/>
              <a:gd name="T5" fmla="*/ 2147483647 h 76"/>
              <a:gd name="T6" fmla="*/ 2147483647 w 62"/>
              <a:gd name="T7" fmla="*/ 2147483647 h 76"/>
              <a:gd name="T8" fmla="*/ 2147483647 w 62"/>
              <a:gd name="T9" fmla="*/ 2147483647 h 76"/>
              <a:gd name="T10" fmla="*/ 2147483647 w 62"/>
              <a:gd name="T11" fmla="*/ 2147483647 h 76"/>
              <a:gd name="T12" fmla="*/ 2147483647 w 62"/>
              <a:gd name="T13" fmla="*/ 2147483647 h 76"/>
              <a:gd name="T14" fmla="*/ 0 60000 65536"/>
              <a:gd name="T15" fmla="*/ 0 60000 65536"/>
              <a:gd name="T16" fmla="*/ 0 60000 65536"/>
              <a:gd name="T17" fmla="*/ 0 60000 65536"/>
              <a:gd name="T18" fmla="*/ 0 60000 65536"/>
              <a:gd name="T19" fmla="*/ 0 60000 65536"/>
              <a:gd name="T20" fmla="*/ 0 60000 65536"/>
              <a:gd name="T21" fmla="*/ 0 w 62"/>
              <a:gd name="T22" fmla="*/ 0 h 76"/>
              <a:gd name="T23" fmla="*/ 62 w 62"/>
              <a:gd name="T24" fmla="*/ 76 h 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76">
                <a:moveTo>
                  <a:pt x="0" y="0"/>
                </a:moveTo>
                <a:cubicBezTo>
                  <a:pt x="7" y="2"/>
                  <a:pt x="4" y="8"/>
                  <a:pt x="6" y="13"/>
                </a:cubicBezTo>
                <a:cubicBezTo>
                  <a:pt x="7" y="15"/>
                  <a:pt x="10" y="19"/>
                  <a:pt x="10" y="19"/>
                </a:cubicBezTo>
                <a:cubicBezTo>
                  <a:pt x="12" y="27"/>
                  <a:pt x="19" y="30"/>
                  <a:pt x="27" y="32"/>
                </a:cubicBezTo>
                <a:cubicBezTo>
                  <a:pt x="33" y="36"/>
                  <a:pt x="41" y="47"/>
                  <a:pt x="44" y="48"/>
                </a:cubicBezTo>
                <a:cubicBezTo>
                  <a:pt x="45" y="53"/>
                  <a:pt x="45" y="54"/>
                  <a:pt x="50" y="56"/>
                </a:cubicBezTo>
                <a:cubicBezTo>
                  <a:pt x="52" y="59"/>
                  <a:pt x="59" y="72"/>
                  <a:pt x="62" y="7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73" name="Text Box 2334"/>
          <p:cNvSpPr txBox="1">
            <a:spLocks noChangeArrowheads="1"/>
          </p:cNvSpPr>
          <p:nvPr/>
        </p:nvSpPr>
        <p:spPr bwMode="auto">
          <a:xfrm rot="-4528869">
            <a:off x="6502256" y="5641859"/>
            <a:ext cx="377187"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Sabari</a:t>
            </a:r>
          </a:p>
        </p:txBody>
      </p:sp>
      <p:sp>
        <p:nvSpPr>
          <p:cNvPr id="4374" name="Text Box 2335"/>
          <p:cNvSpPr txBox="1">
            <a:spLocks noChangeArrowheads="1"/>
          </p:cNvSpPr>
          <p:nvPr/>
        </p:nvSpPr>
        <p:spPr bwMode="auto">
          <a:xfrm rot="3076162">
            <a:off x="7412244" y="3161390"/>
            <a:ext cx="359553"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Rehar</a:t>
            </a:r>
          </a:p>
        </p:txBody>
      </p:sp>
      <p:sp>
        <p:nvSpPr>
          <p:cNvPr id="4375" name="Freeform 2336"/>
          <p:cNvSpPr>
            <a:spLocks/>
          </p:cNvSpPr>
          <p:nvPr/>
        </p:nvSpPr>
        <p:spPr bwMode="auto">
          <a:xfrm>
            <a:off x="7570524" y="3321051"/>
            <a:ext cx="106627" cy="214313"/>
          </a:xfrm>
          <a:custGeom>
            <a:avLst/>
            <a:gdLst>
              <a:gd name="T0" fmla="*/ 2147483647 w 88"/>
              <a:gd name="T1" fmla="*/ 0 h 217"/>
              <a:gd name="T2" fmla="*/ 2147483647 w 88"/>
              <a:gd name="T3" fmla="*/ 2147483647 h 217"/>
              <a:gd name="T4" fmla="*/ 2147483647 w 88"/>
              <a:gd name="T5" fmla="*/ 2147483647 h 217"/>
              <a:gd name="T6" fmla="*/ 2147483647 w 88"/>
              <a:gd name="T7" fmla="*/ 2147483647 h 217"/>
              <a:gd name="T8" fmla="*/ 2147483647 w 88"/>
              <a:gd name="T9" fmla="*/ 2147483647 h 217"/>
              <a:gd name="T10" fmla="*/ 0 60000 65536"/>
              <a:gd name="T11" fmla="*/ 0 60000 65536"/>
              <a:gd name="T12" fmla="*/ 0 60000 65536"/>
              <a:gd name="T13" fmla="*/ 0 60000 65536"/>
              <a:gd name="T14" fmla="*/ 0 60000 65536"/>
              <a:gd name="T15" fmla="*/ 0 w 88"/>
              <a:gd name="T16" fmla="*/ 0 h 217"/>
              <a:gd name="T17" fmla="*/ 88 w 88"/>
              <a:gd name="T18" fmla="*/ 217 h 217"/>
            </a:gdLst>
            <a:ahLst/>
            <a:cxnLst>
              <a:cxn ang="T10">
                <a:pos x="T0" y="T1"/>
              </a:cxn>
              <a:cxn ang="T11">
                <a:pos x="T2" y="T3"/>
              </a:cxn>
              <a:cxn ang="T12">
                <a:pos x="T4" y="T5"/>
              </a:cxn>
              <a:cxn ang="T13">
                <a:pos x="T6" y="T7"/>
              </a:cxn>
              <a:cxn ang="T14">
                <a:pos x="T8" y="T9"/>
              </a:cxn>
            </a:cxnLst>
            <a:rect l="T15" t="T16" r="T17" b="T18"/>
            <a:pathLst>
              <a:path w="88" h="217">
                <a:moveTo>
                  <a:pt x="16" y="0"/>
                </a:moveTo>
                <a:cubicBezTo>
                  <a:pt x="22" y="10"/>
                  <a:pt x="0" y="31"/>
                  <a:pt x="10" y="53"/>
                </a:cubicBezTo>
                <a:cubicBezTo>
                  <a:pt x="20" y="75"/>
                  <a:pt x="61" y="110"/>
                  <a:pt x="74" y="131"/>
                </a:cubicBezTo>
                <a:cubicBezTo>
                  <a:pt x="78" y="147"/>
                  <a:pt x="84" y="163"/>
                  <a:pt x="88" y="179"/>
                </a:cubicBezTo>
                <a:cubicBezTo>
                  <a:pt x="84" y="192"/>
                  <a:pt x="80" y="205"/>
                  <a:pt x="74" y="21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76" name="Text Box 2337"/>
          <p:cNvSpPr txBox="1">
            <a:spLocks noChangeArrowheads="1"/>
          </p:cNvSpPr>
          <p:nvPr/>
        </p:nvSpPr>
        <p:spPr bwMode="auto">
          <a:xfrm rot="3420186">
            <a:off x="7576995" y="3778927"/>
            <a:ext cx="349935"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Mand</a:t>
            </a:r>
          </a:p>
        </p:txBody>
      </p:sp>
      <p:sp>
        <p:nvSpPr>
          <p:cNvPr id="4377" name="Oval 2338"/>
          <p:cNvSpPr>
            <a:spLocks noChangeArrowheads="1"/>
          </p:cNvSpPr>
          <p:nvPr/>
        </p:nvSpPr>
        <p:spPr bwMode="auto">
          <a:xfrm>
            <a:off x="5150777" y="2876550"/>
            <a:ext cx="58473" cy="44450"/>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78" name="Oval 2339"/>
          <p:cNvSpPr>
            <a:spLocks noChangeArrowheads="1"/>
          </p:cNvSpPr>
          <p:nvPr/>
        </p:nvSpPr>
        <p:spPr bwMode="auto">
          <a:xfrm>
            <a:off x="5632318" y="2330450"/>
            <a:ext cx="55033" cy="44450"/>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79" name="Text Box 2340"/>
          <p:cNvSpPr txBox="1">
            <a:spLocks noChangeArrowheads="1"/>
          </p:cNvSpPr>
          <p:nvPr/>
        </p:nvSpPr>
        <p:spPr bwMode="auto">
          <a:xfrm>
            <a:off x="3806643" y="4226602"/>
            <a:ext cx="357951"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Purna</a:t>
            </a:r>
          </a:p>
        </p:txBody>
      </p:sp>
      <p:sp>
        <p:nvSpPr>
          <p:cNvPr id="4380" name="AutoShape 2341"/>
          <p:cNvSpPr>
            <a:spLocks noChangeArrowheads="1"/>
          </p:cNvSpPr>
          <p:nvPr/>
        </p:nvSpPr>
        <p:spPr bwMode="auto">
          <a:xfrm rot="-5515369">
            <a:off x="3458898" y="3574521"/>
            <a:ext cx="30162" cy="34396"/>
          </a:xfrm>
          <a:prstGeom prst="triangle">
            <a:avLst>
              <a:gd name="adj" fmla="val 50000"/>
            </a:avLst>
          </a:prstGeom>
          <a:solidFill>
            <a:schemeClr val="accent2"/>
          </a:solidFill>
          <a:ln w="9525">
            <a:solidFill>
              <a:schemeClr val="accent2"/>
            </a:solidFill>
            <a:miter lim="800000"/>
            <a:headEnd/>
            <a:tailEnd/>
          </a:ln>
        </p:spPr>
        <p:txBody>
          <a:bodyPr wrap="none" anchor="ctr"/>
          <a:lstStyle/>
          <a:p>
            <a:endParaRPr lang="en-US"/>
          </a:p>
        </p:txBody>
      </p:sp>
      <p:sp>
        <p:nvSpPr>
          <p:cNvPr id="4381" name="Freeform 2342"/>
          <p:cNvSpPr>
            <a:spLocks/>
          </p:cNvSpPr>
          <p:nvPr/>
        </p:nvSpPr>
        <p:spPr bwMode="auto">
          <a:xfrm>
            <a:off x="5879968" y="3255963"/>
            <a:ext cx="261408" cy="61912"/>
          </a:xfrm>
          <a:custGeom>
            <a:avLst/>
            <a:gdLst>
              <a:gd name="T0" fmla="*/ 0 w 214"/>
              <a:gd name="T1" fmla="*/ 2147483647 h 61"/>
              <a:gd name="T2" fmla="*/ 2147483647 w 214"/>
              <a:gd name="T3" fmla="*/ 2147483647 h 61"/>
              <a:gd name="T4" fmla="*/ 2147483647 w 214"/>
              <a:gd name="T5" fmla="*/ 2147483647 h 61"/>
              <a:gd name="T6" fmla="*/ 2147483647 w 214"/>
              <a:gd name="T7" fmla="*/ 2147483647 h 61"/>
              <a:gd name="T8" fmla="*/ 2147483647 w 214"/>
              <a:gd name="T9" fmla="*/ 2147483647 h 61"/>
              <a:gd name="T10" fmla="*/ 2147483647 w 214"/>
              <a:gd name="T11" fmla="*/ 2147483647 h 61"/>
              <a:gd name="T12" fmla="*/ 2147483647 w 214"/>
              <a:gd name="T13" fmla="*/ 2147483647 h 61"/>
              <a:gd name="T14" fmla="*/ 2147483647 w 214"/>
              <a:gd name="T15" fmla="*/ 2147483647 h 61"/>
              <a:gd name="T16" fmla="*/ 2147483647 w 214"/>
              <a:gd name="T17" fmla="*/ 2147483647 h 61"/>
              <a:gd name="T18" fmla="*/ 2147483647 w 214"/>
              <a:gd name="T19" fmla="*/ 2147483647 h 61"/>
              <a:gd name="T20" fmla="*/ 2147483647 w 214"/>
              <a:gd name="T21" fmla="*/ 2147483647 h 61"/>
              <a:gd name="T22" fmla="*/ 2147483647 w 21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61"/>
              <a:gd name="T38" fmla="*/ 214 w 21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61">
                <a:moveTo>
                  <a:pt x="0" y="51"/>
                </a:moveTo>
                <a:cubicBezTo>
                  <a:pt x="15" y="53"/>
                  <a:pt x="15" y="53"/>
                  <a:pt x="34" y="52"/>
                </a:cubicBezTo>
                <a:cubicBezTo>
                  <a:pt x="47" y="56"/>
                  <a:pt x="59" y="58"/>
                  <a:pt x="73" y="59"/>
                </a:cubicBezTo>
                <a:cubicBezTo>
                  <a:pt x="79" y="61"/>
                  <a:pt x="89" y="58"/>
                  <a:pt x="95" y="54"/>
                </a:cubicBezTo>
                <a:cubicBezTo>
                  <a:pt x="104" y="57"/>
                  <a:pt x="99" y="57"/>
                  <a:pt x="112" y="53"/>
                </a:cubicBezTo>
                <a:cubicBezTo>
                  <a:pt x="114" y="52"/>
                  <a:pt x="118" y="51"/>
                  <a:pt x="118" y="51"/>
                </a:cubicBezTo>
                <a:cubicBezTo>
                  <a:pt x="124" y="47"/>
                  <a:pt x="132" y="40"/>
                  <a:pt x="139" y="38"/>
                </a:cubicBezTo>
                <a:cubicBezTo>
                  <a:pt x="143" y="34"/>
                  <a:pt x="147" y="33"/>
                  <a:pt x="152" y="32"/>
                </a:cubicBezTo>
                <a:cubicBezTo>
                  <a:pt x="158" y="34"/>
                  <a:pt x="162" y="31"/>
                  <a:pt x="167" y="29"/>
                </a:cubicBezTo>
                <a:cubicBezTo>
                  <a:pt x="175" y="18"/>
                  <a:pt x="181" y="7"/>
                  <a:pt x="196" y="5"/>
                </a:cubicBezTo>
                <a:cubicBezTo>
                  <a:pt x="200" y="4"/>
                  <a:pt x="205" y="3"/>
                  <a:pt x="209" y="2"/>
                </a:cubicBezTo>
                <a:cubicBezTo>
                  <a:pt x="213" y="0"/>
                  <a:pt x="211" y="0"/>
                  <a:pt x="214"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82" name="Freeform 2343"/>
          <p:cNvSpPr>
            <a:spLocks/>
          </p:cNvSpPr>
          <p:nvPr/>
        </p:nvSpPr>
        <p:spPr bwMode="auto">
          <a:xfrm>
            <a:off x="5735506" y="2365375"/>
            <a:ext cx="182298" cy="46038"/>
          </a:xfrm>
          <a:custGeom>
            <a:avLst/>
            <a:gdLst>
              <a:gd name="T0" fmla="*/ 2147483647 w 148"/>
              <a:gd name="T1" fmla="*/ 0 h 17"/>
              <a:gd name="T2" fmla="*/ 2147483647 w 148"/>
              <a:gd name="T3" fmla="*/ 2147483647 h 17"/>
              <a:gd name="T4" fmla="*/ 2147483647 w 148"/>
              <a:gd name="T5" fmla="*/ 2147483647 h 17"/>
              <a:gd name="T6" fmla="*/ 2147483647 w 148"/>
              <a:gd name="T7" fmla="*/ 2147483647 h 17"/>
              <a:gd name="T8" fmla="*/ 2147483647 w 148"/>
              <a:gd name="T9" fmla="*/ 2147483647 h 17"/>
              <a:gd name="T10" fmla="*/ 2147483647 w 148"/>
              <a:gd name="T11" fmla="*/ 2147483647 h 17"/>
              <a:gd name="T12" fmla="*/ 0 60000 65536"/>
              <a:gd name="T13" fmla="*/ 0 60000 65536"/>
              <a:gd name="T14" fmla="*/ 0 60000 65536"/>
              <a:gd name="T15" fmla="*/ 0 60000 65536"/>
              <a:gd name="T16" fmla="*/ 0 60000 65536"/>
              <a:gd name="T17" fmla="*/ 0 60000 65536"/>
              <a:gd name="T18" fmla="*/ 0 w 148"/>
              <a:gd name="T19" fmla="*/ 0 h 17"/>
              <a:gd name="T20" fmla="*/ 148 w 148"/>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48" h="17">
                <a:moveTo>
                  <a:pt x="148" y="0"/>
                </a:moveTo>
                <a:cubicBezTo>
                  <a:pt x="137" y="2"/>
                  <a:pt x="129" y="7"/>
                  <a:pt x="119" y="9"/>
                </a:cubicBezTo>
                <a:cubicBezTo>
                  <a:pt x="114" y="16"/>
                  <a:pt x="105" y="15"/>
                  <a:pt x="97" y="16"/>
                </a:cubicBezTo>
                <a:cubicBezTo>
                  <a:pt x="74" y="11"/>
                  <a:pt x="87" y="13"/>
                  <a:pt x="58" y="14"/>
                </a:cubicBezTo>
                <a:cubicBezTo>
                  <a:pt x="44" y="17"/>
                  <a:pt x="31" y="13"/>
                  <a:pt x="17" y="11"/>
                </a:cubicBezTo>
                <a:cubicBezTo>
                  <a:pt x="11" y="12"/>
                  <a:pt x="0" y="16"/>
                  <a:pt x="5" y="1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83" name="Text Box 2344"/>
          <p:cNvSpPr txBox="1">
            <a:spLocks noChangeArrowheads="1"/>
          </p:cNvSpPr>
          <p:nvPr/>
        </p:nvSpPr>
        <p:spPr bwMode="auto">
          <a:xfrm rot="-4500742">
            <a:off x="6078005" y="4755240"/>
            <a:ext cx="321081"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Kotri</a:t>
            </a:r>
          </a:p>
        </p:txBody>
      </p:sp>
      <p:sp>
        <p:nvSpPr>
          <p:cNvPr id="4384" name="Freeform 2345"/>
          <p:cNvSpPr>
            <a:spLocks/>
          </p:cNvSpPr>
          <p:nvPr/>
        </p:nvSpPr>
        <p:spPr bwMode="auto">
          <a:xfrm>
            <a:off x="6989234" y="3967164"/>
            <a:ext cx="170260" cy="104775"/>
          </a:xfrm>
          <a:custGeom>
            <a:avLst/>
            <a:gdLst>
              <a:gd name="T0" fmla="*/ 0 w 137"/>
              <a:gd name="T1" fmla="*/ 2147483647 h 108"/>
              <a:gd name="T2" fmla="*/ 2147483647 w 137"/>
              <a:gd name="T3" fmla="*/ 2147483647 h 108"/>
              <a:gd name="T4" fmla="*/ 2147483647 w 137"/>
              <a:gd name="T5" fmla="*/ 2147483647 h 108"/>
              <a:gd name="T6" fmla="*/ 2147483647 w 137"/>
              <a:gd name="T7" fmla="*/ 2147483647 h 108"/>
              <a:gd name="T8" fmla="*/ 2147483647 w 137"/>
              <a:gd name="T9" fmla="*/ 2147483647 h 108"/>
              <a:gd name="T10" fmla="*/ 2147483647 w 137"/>
              <a:gd name="T11" fmla="*/ 2147483647 h 108"/>
              <a:gd name="T12" fmla="*/ 2147483647 w 137"/>
              <a:gd name="T13" fmla="*/ 2147483647 h 108"/>
              <a:gd name="T14" fmla="*/ 2147483647 w 137"/>
              <a:gd name="T15" fmla="*/ 2147483647 h 108"/>
              <a:gd name="T16" fmla="*/ 2147483647 w 137"/>
              <a:gd name="T17" fmla="*/ 2147483647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7"/>
              <a:gd name="T28" fmla="*/ 0 h 108"/>
              <a:gd name="T29" fmla="*/ 137 w 137"/>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7" h="108">
                <a:moveTo>
                  <a:pt x="0" y="108"/>
                </a:moveTo>
                <a:cubicBezTo>
                  <a:pt x="5" y="105"/>
                  <a:pt x="9" y="102"/>
                  <a:pt x="14" y="99"/>
                </a:cubicBezTo>
                <a:cubicBezTo>
                  <a:pt x="20" y="95"/>
                  <a:pt x="29" y="96"/>
                  <a:pt x="35" y="92"/>
                </a:cubicBezTo>
                <a:cubicBezTo>
                  <a:pt x="39" y="89"/>
                  <a:pt x="41" y="87"/>
                  <a:pt x="46" y="85"/>
                </a:cubicBezTo>
                <a:cubicBezTo>
                  <a:pt x="52" y="79"/>
                  <a:pt x="55" y="75"/>
                  <a:pt x="59" y="66"/>
                </a:cubicBezTo>
                <a:cubicBezTo>
                  <a:pt x="60" y="60"/>
                  <a:pt x="61" y="54"/>
                  <a:pt x="64" y="49"/>
                </a:cubicBezTo>
                <a:cubicBezTo>
                  <a:pt x="65" y="41"/>
                  <a:pt x="64" y="30"/>
                  <a:pt x="71" y="25"/>
                </a:cubicBezTo>
                <a:cubicBezTo>
                  <a:pt x="76" y="18"/>
                  <a:pt x="81" y="15"/>
                  <a:pt x="89" y="13"/>
                </a:cubicBezTo>
                <a:cubicBezTo>
                  <a:pt x="97" y="0"/>
                  <a:pt x="125" y="6"/>
                  <a:pt x="137" y="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85" name="Freeform 2346"/>
          <p:cNvSpPr>
            <a:spLocks/>
          </p:cNvSpPr>
          <p:nvPr/>
        </p:nvSpPr>
        <p:spPr bwMode="auto">
          <a:xfrm>
            <a:off x="6640116" y="4171950"/>
            <a:ext cx="89429" cy="139700"/>
          </a:xfrm>
          <a:custGeom>
            <a:avLst/>
            <a:gdLst>
              <a:gd name="T0" fmla="*/ 0 w 72"/>
              <a:gd name="T1" fmla="*/ 0 h 143"/>
              <a:gd name="T2" fmla="*/ 2147483647 w 72"/>
              <a:gd name="T3" fmla="*/ 2147483647 h 143"/>
              <a:gd name="T4" fmla="*/ 2147483647 w 72"/>
              <a:gd name="T5" fmla="*/ 2147483647 h 143"/>
              <a:gd name="T6" fmla="*/ 2147483647 w 72"/>
              <a:gd name="T7" fmla="*/ 2147483647 h 143"/>
              <a:gd name="T8" fmla="*/ 2147483647 w 72"/>
              <a:gd name="T9" fmla="*/ 2147483647 h 143"/>
              <a:gd name="T10" fmla="*/ 2147483647 w 72"/>
              <a:gd name="T11" fmla="*/ 2147483647 h 143"/>
              <a:gd name="T12" fmla="*/ 2147483647 w 72"/>
              <a:gd name="T13" fmla="*/ 2147483647 h 143"/>
              <a:gd name="T14" fmla="*/ 2147483647 w 72"/>
              <a:gd name="T15" fmla="*/ 2147483647 h 143"/>
              <a:gd name="T16" fmla="*/ 2147483647 w 72"/>
              <a:gd name="T17" fmla="*/ 2147483647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143"/>
              <a:gd name="T29" fmla="*/ 72 w 72"/>
              <a:gd name="T30" fmla="*/ 143 h 1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143">
                <a:moveTo>
                  <a:pt x="0" y="0"/>
                </a:moveTo>
                <a:cubicBezTo>
                  <a:pt x="3" y="5"/>
                  <a:pt x="3" y="7"/>
                  <a:pt x="8" y="11"/>
                </a:cubicBezTo>
                <a:cubicBezTo>
                  <a:pt x="9" y="16"/>
                  <a:pt x="9" y="22"/>
                  <a:pt x="11" y="27"/>
                </a:cubicBezTo>
                <a:cubicBezTo>
                  <a:pt x="12" y="38"/>
                  <a:pt x="11" y="64"/>
                  <a:pt x="21" y="71"/>
                </a:cubicBezTo>
                <a:cubicBezTo>
                  <a:pt x="24" y="80"/>
                  <a:pt x="36" y="96"/>
                  <a:pt x="45" y="99"/>
                </a:cubicBezTo>
                <a:cubicBezTo>
                  <a:pt x="48" y="103"/>
                  <a:pt x="49" y="106"/>
                  <a:pt x="52" y="110"/>
                </a:cubicBezTo>
                <a:cubicBezTo>
                  <a:pt x="54" y="117"/>
                  <a:pt x="52" y="115"/>
                  <a:pt x="57" y="118"/>
                </a:cubicBezTo>
                <a:cubicBezTo>
                  <a:pt x="58" y="124"/>
                  <a:pt x="62" y="128"/>
                  <a:pt x="65" y="132"/>
                </a:cubicBezTo>
                <a:cubicBezTo>
                  <a:pt x="65" y="133"/>
                  <a:pt x="72" y="143"/>
                  <a:pt x="72" y="14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86" name="Oval 2347"/>
          <p:cNvSpPr>
            <a:spLocks noChangeArrowheads="1"/>
          </p:cNvSpPr>
          <p:nvPr/>
        </p:nvSpPr>
        <p:spPr bwMode="auto">
          <a:xfrm>
            <a:off x="4511015" y="1722438"/>
            <a:ext cx="36115" cy="26987"/>
          </a:xfrm>
          <a:prstGeom prst="ellipse">
            <a:avLst/>
          </a:prstGeom>
          <a:solidFill>
            <a:schemeClr val="accent2"/>
          </a:solidFill>
          <a:ln w="9525">
            <a:solidFill>
              <a:schemeClr val="accent2"/>
            </a:solidFill>
            <a:round/>
            <a:headEnd/>
            <a:tailEnd/>
          </a:ln>
        </p:spPr>
        <p:txBody>
          <a:bodyPr wrap="none" anchor="ctr"/>
          <a:lstStyle/>
          <a:p>
            <a:endParaRPr lang="en-US"/>
          </a:p>
        </p:txBody>
      </p:sp>
      <p:sp>
        <p:nvSpPr>
          <p:cNvPr id="4387" name="Freeform 2348"/>
          <p:cNvSpPr>
            <a:spLocks/>
          </p:cNvSpPr>
          <p:nvPr/>
        </p:nvSpPr>
        <p:spPr bwMode="auto">
          <a:xfrm>
            <a:off x="7580841" y="4010025"/>
            <a:ext cx="91150" cy="141288"/>
          </a:xfrm>
          <a:custGeom>
            <a:avLst/>
            <a:gdLst>
              <a:gd name="T0" fmla="*/ 0 w 73"/>
              <a:gd name="T1" fmla="*/ 2147483647 h 142"/>
              <a:gd name="T2" fmla="*/ 2147483647 w 73"/>
              <a:gd name="T3" fmla="*/ 2147483647 h 142"/>
              <a:gd name="T4" fmla="*/ 2147483647 w 73"/>
              <a:gd name="T5" fmla="*/ 2147483647 h 142"/>
              <a:gd name="T6" fmla="*/ 2147483647 w 73"/>
              <a:gd name="T7" fmla="*/ 2147483647 h 142"/>
              <a:gd name="T8" fmla="*/ 2147483647 w 73"/>
              <a:gd name="T9" fmla="*/ 2147483647 h 142"/>
              <a:gd name="T10" fmla="*/ 2147483647 w 73"/>
              <a:gd name="T11" fmla="*/ 0 h 142"/>
              <a:gd name="T12" fmla="*/ 0 60000 65536"/>
              <a:gd name="T13" fmla="*/ 0 60000 65536"/>
              <a:gd name="T14" fmla="*/ 0 60000 65536"/>
              <a:gd name="T15" fmla="*/ 0 60000 65536"/>
              <a:gd name="T16" fmla="*/ 0 60000 65536"/>
              <a:gd name="T17" fmla="*/ 0 60000 65536"/>
              <a:gd name="T18" fmla="*/ 0 w 73"/>
              <a:gd name="T19" fmla="*/ 0 h 142"/>
              <a:gd name="T20" fmla="*/ 73 w 73"/>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73" h="142">
                <a:moveTo>
                  <a:pt x="0" y="141"/>
                </a:moveTo>
                <a:cubicBezTo>
                  <a:pt x="4" y="142"/>
                  <a:pt x="7" y="141"/>
                  <a:pt x="11" y="140"/>
                </a:cubicBezTo>
                <a:cubicBezTo>
                  <a:pt x="16" y="135"/>
                  <a:pt x="23" y="125"/>
                  <a:pt x="28" y="122"/>
                </a:cubicBezTo>
                <a:cubicBezTo>
                  <a:pt x="36" y="89"/>
                  <a:pt x="24" y="70"/>
                  <a:pt x="53" y="50"/>
                </a:cubicBezTo>
                <a:cubicBezTo>
                  <a:pt x="55" y="46"/>
                  <a:pt x="60" y="44"/>
                  <a:pt x="64" y="43"/>
                </a:cubicBezTo>
                <a:cubicBezTo>
                  <a:pt x="68" y="32"/>
                  <a:pt x="71" y="9"/>
                  <a:pt x="73"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88" name="Freeform 2349"/>
          <p:cNvSpPr>
            <a:spLocks/>
          </p:cNvSpPr>
          <p:nvPr/>
        </p:nvSpPr>
        <p:spPr bwMode="auto">
          <a:xfrm>
            <a:off x="7015030" y="4278314"/>
            <a:ext cx="197776" cy="65087"/>
          </a:xfrm>
          <a:custGeom>
            <a:avLst/>
            <a:gdLst>
              <a:gd name="T0" fmla="*/ 0 w 163"/>
              <a:gd name="T1" fmla="*/ 0 h 65"/>
              <a:gd name="T2" fmla="*/ 2147483647 w 163"/>
              <a:gd name="T3" fmla="*/ 2147483647 h 65"/>
              <a:gd name="T4" fmla="*/ 2147483647 w 163"/>
              <a:gd name="T5" fmla="*/ 2147483647 h 65"/>
              <a:gd name="T6" fmla="*/ 2147483647 w 163"/>
              <a:gd name="T7" fmla="*/ 2147483647 h 65"/>
              <a:gd name="T8" fmla="*/ 2147483647 w 163"/>
              <a:gd name="T9" fmla="*/ 2147483647 h 65"/>
              <a:gd name="T10" fmla="*/ 2147483647 w 163"/>
              <a:gd name="T11" fmla="*/ 2147483647 h 65"/>
              <a:gd name="T12" fmla="*/ 2147483647 w 163"/>
              <a:gd name="T13" fmla="*/ 2147483647 h 65"/>
              <a:gd name="T14" fmla="*/ 2147483647 w 163"/>
              <a:gd name="T15" fmla="*/ 2147483647 h 65"/>
              <a:gd name="T16" fmla="*/ 2147483647 w 163"/>
              <a:gd name="T17" fmla="*/ 2147483647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3"/>
              <a:gd name="T28" fmla="*/ 0 h 65"/>
              <a:gd name="T29" fmla="*/ 163 w 163"/>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3" h="65">
                <a:moveTo>
                  <a:pt x="0" y="0"/>
                </a:moveTo>
                <a:cubicBezTo>
                  <a:pt x="11" y="6"/>
                  <a:pt x="10" y="13"/>
                  <a:pt x="24" y="17"/>
                </a:cubicBezTo>
                <a:cubicBezTo>
                  <a:pt x="28" y="23"/>
                  <a:pt x="39" y="34"/>
                  <a:pt x="46" y="36"/>
                </a:cubicBezTo>
                <a:cubicBezTo>
                  <a:pt x="48" y="42"/>
                  <a:pt x="62" y="44"/>
                  <a:pt x="68" y="45"/>
                </a:cubicBezTo>
                <a:cubicBezTo>
                  <a:pt x="88" y="49"/>
                  <a:pt x="109" y="51"/>
                  <a:pt x="130" y="52"/>
                </a:cubicBezTo>
                <a:cubicBezTo>
                  <a:pt x="131" y="52"/>
                  <a:pt x="132" y="52"/>
                  <a:pt x="133" y="53"/>
                </a:cubicBezTo>
                <a:cubicBezTo>
                  <a:pt x="134" y="54"/>
                  <a:pt x="133" y="55"/>
                  <a:pt x="134" y="56"/>
                </a:cubicBezTo>
                <a:cubicBezTo>
                  <a:pt x="139" y="59"/>
                  <a:pt x="148" y="59"/>
                  <a:pt x="154" y="60"/>
                </a:cubicBezTo>
                <a:cubicBezTo>
                  <a:pt x="155" y="64"/>
                  <a:pt x="159" y="65"/>
                  <a:pt x="163" y="6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89" name="AutoShape 2350"/>
          <p:cNvSpPr>
            <a:spLocks noChangeArrowheads="1"/>
          </p:cNvSpPr>
          <p:nvPr/>
        </p:nvSpPr>
        <p:spPr bwMode="auto">
          <a:xfrm rot="-2299883">
            <a:off x="6476735" y="3903663"/>
            <a:ext cx="34396" cy="25400"/>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390" name="Freeform 2351"/>
          <p:cNvSpPr>
            <a:spLocks/>
          </p:cNvSpPr>
          <p:nvPr/>
        </p:nvSpPr>
        <p:spPr bwMode="auto">
          <a:xfrm>
            <a:off x="7739063" y="4041776"/>
            <a:ext cx="84270" cy="149225"/>
          </a:xfrm>
          <a:custGeom>
            <a:avLst/>
            <a:gdLst>
              <a:gd name="T0" fmla="*/ 0 w 69"/>
              <a:gd name="T1" fmla="*/ 2147483647 h 152"/>
              <a:gd name="T2" fmla="*/ 2147483647 w 69"/>
              <a:gd name="T3" fmla="*/ 2147483647 h 152"/>
              <a:gd name="T4" fmla="*/ 2147483647 w 69"/>
              <a:gd name="T5" fmla="*/ 2147483647 h 152"/>
              <a:gd name="T6" fmla="*/ 2147483647 w 69"/>
              <a:gd name="T7" fmla="*/ 2147483647 h 152"/>
              <a:gd name="T8" fmla="*/ 2147483647 w 69"/>
              <a:gd name="T9" fmla="*/ 2147483647 h 152"/>
              <a:gd name="T10" fmla="*/ 2147483647 w 69"/>
              <a:gd name="T11" fmla="*/ 2147483647 h 152"/>
              <a:gd name="T12" fmla="*/ 2147483647 w 69"/>
              <a:gd name="T13" fmla="*/ 2147483647 h 152"/>
              <a:gd name="T14" fmla="*/ 2147483647 w 69"/>
              <a:gd name="T15" fmla="*/ 2147483647 h 152"/>
              <a:gd name="T16" fmla="*/ 2147483647 w 69"/>
              <a:gd name="T17" fmla="*/ 2147483647 h 152"/>
              <a:gd name="T18" fmla="*/ 2147483647 w 69"/>
              <a:gd name="T19" fmla="*/ 2147483647 h 152"/>
              <a:gd name="T20" fmla="*/ 2147483647 w 69"/>
              <a:gd name="T21" fmla="*/ 0 h 1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
              <a:gd name="T34" fmla="*/ 0 h 152"/>
              <a:gd name="T35" fmla="*/ 69 w 69"/>
              <a:gd name="T36" fmla="*/ 152 h 1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 h="152">
                <a:moveTo>
                  <a:pt x="0" y="152"/>
                </a:moveTo>
                <a:cubicBezTo>
                  <a:pt x="5" y="142"/>
                  <a:pt x="12" y="129"/>
                  <a:pt x="21" y="122"/>
                </a:cubicBezTo>
                <a:cubicBezTo>
                  <a:pt x="21" y="121"/>
                  <a:pt x="22" y="120"/>
                  <a:pt x="22" y="119"/>
                </a:cubicBezTo>
                <a:cubicBezTo>
                  <a:pt x="23" y="118"/>
                  <a:pt x="24" y="117"/>
                  <a:pt x="24" y="116"/>
                </a:cubicBezTo>
                <a:cubicBezTo>
                  <a:pt x="25" y="95"/>
                  <a:pt x="25" y="73"/>
                  <a:pt x="26" y="52"/>
                </a:cubicBezTo>
                <a:cubicBezTo>
                  <a:pt x="26" y="48"/>
                  <a:pt x="33" y="44"/>
                  <a:pt x="33" y="44"/>
                </a:cubicBezTo>
                <a:cubicBezTo>
                  <a:pt x="37" y="37"/>
                  <a:pt x="33" y="42"/>
                  <a:pt x="47" y="40"/>
                </a:cubicBezTo>
                <a:cubicBezTo>
                  <a:pt x="49" y="40"/>
                  <a:pt x="53" y="38"/>
                  <a:pt x="53" y="38"/>
                </a:cubicBezTo>
                <a:cubicBezTo>
                  <a:pt x="59" y="32"/>
                  <a:pt x="61" y="20"/>
                  <a:pt x="64" y="12"/>
                </a:cubicBezTo>
                <a:cubicBezTo>
                  <a:pt x="65" y="8"/>
                  <a:pt x="66" y="6"/>
                  <a:pt x="68" y="3"/>
                </a:cubicBezTo>
                <a:cubicBezTo>
                  <a:pt x="68" y="2"/>
                  <a:pt x="69" y="0"/>
                  <a:pt x="69"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91" name="Text Box 2352"/>
          <p:cNvSpPr txBox="1">
            <a:spLocks noChangeArrowheads="1"/>
          </p:cNvSpPr>
          <p:nvPr/>
        </p:nvSpPr>
        <p:spPr bwMode="auto">
          <a:xfrm rot="3129417">
            <a:off x="6635483" y="2812140"/>
            <a:ext cx="375583"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Banas</a:t>
            </a:r>
          </a:p>
        </p:txBody>
      </p:sp>
      <p:sp>
        <p:nvSpPr>
          <p:cNvPr id="4392" name="Oval 2353"/>
          <p:cNvSpPr>
            <a:spLocks noChangeArrowheads="1"/>
          </p:cNvSpPr>
          <p:nvPr/>
        </p:nvSpPr>
        <p:spPr bwMode="auto">
          <a:xfrm>
            <a:off x="7197329" y="2684464"/>
            <a:ext cx="34396" cy="28575"/>
          </a:xfrm>
          <a:prstGeom prst="ellipse">
            <a:avLst/>
          </a:prstGeom>
          <a:solidFill>
            <a:srgbClr val="FFCC00"/>
          </a:solidFill>
          <a:ln w="9525">
            <a:solidFill>
              <a:srgbClr val="FFCC00"/>
            </a:solidFill>
            <a:round/>
            <a:headEnd/>
            <a:tailEnd/>
          </a:ln>
        </p:spPr>
        <p:txBody>
          <a:bodyPr wrap="none" anchor="ctr"/>
          <a:lstStyle/>
          <a:p>
            <a:endParaRPr lang="en-US"/>
          </a:p>
        </p:txBody>
      </p:sp>
      <p:sp>
        <p:nvSpPr>
          <p:cNvPr id="4393" name="Freeform 2355"/>
          <p:cNvSpPr>
            <a:spLocks/>
          </p:cNvSpPr>
          <p:nvPr/>
        </p:nvSpPr>
        <p:spPr bwMode="auto">
          <a:xfrm>
            <a:off x="4517893" y="2746375"/>
            <a:ext cx="225292" cy="20638"/>
          </a:xfrm>
          <a:custGeom>
            <a:avLst/>
            <a:gdLst>
              <a:gd name="T0" fmla="*/ 0 w 182"/>
              <a:gd name="T1" fmla="*/ 2147483647 h 22"/>
              <a:gd name="T2" fmla="*/ 2147483647 w 182"/>
              <a:gd name="T3" fmla="*/ 0 h 22"/>
              <a:gd name="T4" fmla="*/ 2147483647 w 182"/>
              <a:gd name="T5" fmla="*/ 2147483647 h 22"/>
              <a:gd name="T6" fmla="*/ 2147483647 w 182"/>
              <a:gd name="T7" fmla="*/ 2147483647 h 22"/>
              <a:gd name="T8" fmla="*/ 2147483647 w 182"/>
              <a:gd name="T9" fmla="*/ 2147483647 h 22"/>
              <a:gd name="T10" fmla="*/ 2147483647 w 182"/>
              <a:gd name="T11" fmla="*/ 2147483647 h 22"/>
              <a:gd name="T12" fmla="*/ 0 60000 65536"/>
              <a:gd name="T13" fmla="*/ 0 60000 65536"/>
              <a:gd name="T14" fmla="*/ 0 60000 65536"/>
              <a:gd name="T15" fmla="*/ 0 60000 65536"/>
              <a:gd name="T16" fmla="*/ 0 60000 65536"/>
              <a:gd name="T17" fmla="*/ 0 60000 65536"/>
              <a:gd name="T18" fmla="*/ 0 w 182"/>
              <a:gd name="T19" fmla="*/ 0 h 22"/>
              <a:gd name="T20" fmla="*/ 182 w 18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82" h="22">
                <a:moveTo>
                  <a:pt x="0" y="4"/>
                </a:moveTo>
                <a:cubicBezTo>
                  <a:pt x="4" y="3"/>
                  <a:pt x="7" y="1"/>
                  <a:pt x="11" y="0"/>
                </a:cubicBezTo>
                <a:cubicBezTo>
                  <a:pt x="34" y="1"/>
                  <a:pt x="55" y="6"/>
                  <a:pt x="78" y="9"/>
                </a:cubicBezTo>
                <a:cubicBezTo>
                  <a:pt x="96" y="13"/>
                  <a:pt x="115" y="10"/>
                  <a:pt x="133" y="10"/>
                </a:cubicBezTo>
                <a:cubicBezTo>
                  <a:pt x="145" y="11"/>
                  <a:pt x="155" y="16"/>
                  <a:pt x="167" y="17"/>
                </a:cubicBezTo>
                <a:cubicBezTo>
                  <a:pt x="172" y="19"/>
                  <a:pt x="177" y="22"/>
                  <a:pt x="182" y="2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94" name="Freeform 2357"/>
          <p:cNvSpPr>
            <a:spLocks/>
          </p:cNvSpPr>
          <p:nvPr/>
        </p:nvSpPr>
        <p:spPr bwMode="auto">
          <a:xfrm>
            <a:off x="4430184" y="2946400"/>
            <a:ext cx="237331" cy="63500"/>
          </a:xfrm>
          <a:custGeom>
            <a:avLst/>
            <a:gdLst>
              <a:gd name="T0" fmla="*/ 2147483647 w 193"/>
              <a:gd name="T1" fmla="*/ 2147483647 h 64"/>
              <a:gd name="T2" fmla="*/ 2147483647 w 193"/>
              <a:gd name="T3" fmla="*/ 2147483647 h 64"/>
              <a:gd name="T4" fmla="*/ 2147483647 w 193"/>
              <a:gd name="T5" fmla="*/ 2147483647 h 64"/>
              <a:gd name="T6" fmla="*/ 2147483647 w 193"/>
              <a:gd name="T7" fmla="*/ 2147483647 h 64"/>
              <a:gd name="T8" fmla="*/ 2147483647 w 193"/>
              <a:gd name="T9" fmla="*/ 2147483647 h 64"/>
              <a:gd name="T10" fmla="*/ 2147483647 w 193"/>
              <a:gd name="T11" fmla="*/ 2147483647 h 64"/>
              <a:gd name="T12" fmla="*/ 0 60000 65536"/>
              <a:gd name="T13" fmla="*/ 0 60000 65536"/>
              <a:gd name="T14" fmla="*/ 0 60000 65536"/>
              <a:gd name="T15" fmla="*/ 0 60000 65536"/>
              <a:gd name="T16" fmla="*/ 0 60000 65536"/>
              <a:gd name="T17" fmla="*/ 0 60000 65536"/>
              <a:gd name="T18" fmla="*/ 0 w 193"/>
              <a:gd name="T19" fmla="*/ 0 h 64"/>
              <a:gd name="T20" fmla="*/ 193 w 193"/>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193" h="64">
                <a:moveTo>
                  <a:pt x="1" y="64"/>
                </a:moveTo>
                <a:cubicBezTo>
                  <a:pt x="23" y="53"/>
                  <a:pt x="0" y="55"/>
                  <a:pt x="27" y="45"/>
                </a:cubicBezTo>
                <a:cubicBezTo>
                  <a:pt x="32" y="43"/>
                  <a:pt x="42" y="40"/>
                  <a:pt x="42" y="40"/>
                </a:cubicBezTo>
                <a:cubicBezTo>
                  <a:pt x="52" y="32"/>
                  <a:pt x="63" y="28"/>
                  <a:pt x="75" y="24"/>
                </a:cubicBezTo>
                <a:cubicBezTo>
                  <a:pt x="93" y="4"/>
                  <a:pt x="116" y="13"/>
                  <a:pt x="145" y="12"/>
                </a:cubicBezTo>
                <a:cubicBezTo>
                  <a:pt x="162" y="0"/>
                  <a:pt x="170" y="7"/>
                  <a:pt x="193" y="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95" name="Text Box 2358"/>
          <p:cNvSpPr txBox="1">
            <a:spLocks noChangeArrowheads="1"/>
          </p:cNvSpPr>
          <p:nvPr/>
        </p:nvSpPr>
        <p:spPr bwMode="auto">
          <a:xfrm rot="2860539">
            <a:off x="5944525" y="5478346"/>
            <a:ext cx="457336"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Godavari</a:t>
            </a:r>
          </a:p>
        </p:txBody>
      </p:sp>
      <p:sp>
        <p:nvSpPr>
          <p:cNvPr id="4396" name="Freeform 2359"/>
          <p:cNvSpPr>
            <a:spLocks/>
          </p:cNvSpPr>
          <p:nvPr/>
        </p:nvSpPr>
        <p:spPr bwMode="auto">
          <a:xfrm>
            <a:off x="2645040" y="3754439"/>
            <a:ext cx="3749146" cy="1457325"/>
          </a:xfrm>
          <a:custGeom>
            <a:avLst/>
            <a:gdLst>
              <a:gd name="T0" fmla="*/ 2147483647 w 3055"/>
              <a:gd name="T1" fmla="*/ 2147483647 h 1480"/>
              <a:gd name="T2" fmla="*/ 2147483647 w 3055"/>
              <a:gd name="T3" fmla="*/ 2147483647 h 1480"/>
              <a:gd name="T4" fmla="*/ 2147483647 w 3055"/>
              <a:gd name="T5" fmla="*/ 2147483647 h 1480"/>
              <a:gd name="T6" fmla="*/ 2147483647 w 3055"/>
              <a:gd name="T7" fmla="*/ 2147483647 h 1480"/>
              <a:gd name="T8" fmla="*/ 2147483647 w 3055"/>
              <a:gd name="T9" fmla="*/ 2147483647 h 1480"/>
              <a:gd name="T10" fmla="*/ 2147483647 w 3055"/>
              <a:gd name="T11" fmla="*/ 2147483647 h 1480"/>
              <a:gd name="T12" fmla="*/ 2147483647 w 3055"/>
              <a:gd name="T13" fmla="*/ 2147483647 h 1480"/>
              <a:gd name="T14" fmla="*/ 2147483647 w 3055"/>
              <a:gd name="T15" fmla="*/ 2147483647 h 1480"/>
              <a:gd name="T16" fmla="*/ 2147483647 w 3055"/>
              <a:gd name="T17" fmla="*/ 2147483647 h 1480"/>
              <a:gd name="T18" fmla="*/ 2147483647 w 3055"/>
              <a:gd name="T19" fmla="*/ 2147483647 h 1480"/>
              <a:gd name="T20" fmla="*/ 2147483647 w 3055"/>
              <a:gd name="T21" fmla="*/ 2147483647 h 1480"/>
              <a:gd name="T22" fmla="*/ 2147483647 w 3055"/>
              <a:gd name="T23" fmla="*/ 2147483647 h 1480"/>
              <a:gd name="T24" fmla="*/ 2147483647 w 3055"/>
              <a:gd name="T25" fmla="*/ 2147483647 h 1480"/>
              <a:gd name="T26" fmla="*/ 2147483647 w 3055"/>
              <a:gd name="T27" fmla="*/ 2147483647 h 1480"/>
              <a:gd name="T28" fmla="*/ 2147483647 w 3055"/>
              <a:gd name="T29" fmla="*/ 2147483647 h 1480"/>
              <a:gd name="T30" fmla="*/ 2147483647 w 3055"/>
              <a:gd name="T31" fmla="*/ 2147483647 h 1480"/>
              <a:gd name="T32" fmla="*/ 2147483647 w 3055"/>
              <a:gd name="T33" fmla="*/ 2147483647 h 1480"/>
              <a:gd name="T34" fmla="*/ 2147483647 w 3055"/>
              <a:gd name="T35" fmla="*/ 2147483647 h 1480"/>
              <a:gd name="T36" fmla="*/ 2147483647 w 3055"/>
              <a:gd name="T37" fmla="*/ 2147483647 h 1480"/>
              <a:gd name="T38" fmla="*/ 2147483647 w 3055"/>
              <a:gd name="T39" fmla="*/ 2147483647 h 1480"/>
              <a:gd name="T40" fmla="*/ 2147483647 w 3055"/>
              <a:gd name="T41" fmla="*/ 2147483647 h 1480"/>
              <a:gd name="T42" fmla="*/ 2147483647 w 3055"/>
              <a:gd name="T43" fmla="*/ 2147483647 h 1480"/>
              <a:gd name="T44" fmla="*/ 2147483647 w 3055"/>
              <a:gd name="T45" fmla="*/ 2147483647 h 1480"/>
              <a:gd name="T46" fmla="*/ 2147483647 w 3055"/>
              <a:gd name="T47" fmla="*/ 2147483647 h 1480"/>
              <a:gd name="T48" fmla="*/ 2147483647 w 3055"/>
              <a:gd name="T49" fmla="*/ 2147483647 h 1480"/>
              <a:gd name="T50" fmla="*/ 2147483647 w 3055"/>
              <a:gd name="T51" fmla="*/ 2147483647 h 1480"/>
              <a:gd name="T52" fmla="*/ 2147483647 w 3055"/>
              <a:gd name="T53" fmla="*/ 2147483647 h 1480"/>
              <a:gd name="T54" fmla="*/ 2147483647 w 3055"/>
              <a:gd name="T55" fmla="*/ 2147483647 h 1480"/>
              <a:gd name="T56" fmla="*/ 2147483647 w 3055"/>
              <a:gd name="T57" fmla="*/ 2147483647 h 1480"/>
              <a:gd name="T58" fmla="*/ 2147483647 w 3055"/>
              <a:gd name="T59" fmla="*/ 2147483647 h 1480"/>
              <a:gd name="T60" fmla="*/ 2147483647 w 3055"/>
              <a:gd name="T61" fmla="*/ 2147483647 h 1480"/>
              <a:gd name="T62" fmla="*/ 2147483647 w 3055"/>
              <a:gd name="T63" fmla="*/ 2147483647 h 1480"/>
              <a:gd name="T64" fmla="*/ 2147483647 w 3055"/>
              <a:gd name="T65" fmla="*/ 2147483647 h 1480"/>
              <a:gd name="T66" fmla="*/ 2147483647 w 3055"/>
              <a:gd name="T67" fmla="*/ 2147483647 h 1480"/>
              <a:gd name="T68" fmla="*/ 2147483647 w 3055"/>
              <a:gd name="T69" fmla="*/ 2147483647 h 1480"/>
              <a:gd name="T70" fmla="*/ 2147483647 w 3055"/>
              <a:gd name="T71" fmla="*/ 2147483647 h 1480"/>
              <a:gd name="T72" fmla="*/ 2147483647 w 3055"/>
              <a:gd name="T73" fmla="*/ 2147483647 h 1480"/>
              <a:gd name="T74" fmla="*/ 2147483647 w 3055"/>
              <a:gd name="T75" fmla="*/ 2147483647 h 1480"/>
              <a:gd name="T76" fmla="*/ 2147483647 w 3055"/>
              <a:gd name="T77" fmla="*/ 2147483647 h 1480"/>
              <a:gd name="T78" fmla="*/ 2147483647 w 3055"/>
              <a:gd name="T79" fmla="*/ 2147483647 h 1480"/>
              <a:gd name="T80" fmla="*/ 2147483647 w 3055"/>
              <a:gd name="T81" fmla="*/ 2147483647 h 1480"/>
              <a:gd name="T82" fmla="*/ 2147483647 w 3055"/>
              <a:gd name="T83" fmla="*/ 2147483647 h 1480"/>
              <a:gd name="T84" fmla="*/ 2147483647 w 3055"/>
              <a:gd name="T85" fmla="*/ 2147483647 h 1480"/>
              <a:gd name="T86" fmla="*/ 2147483647 w 3055"/>
              <a:gd name="T87" fmla="*/ 2147483647 h 1480"/>
              <a:gd name="T88" fmla="*/ 2147483647 w 3055"/>
              <a:gd name="T89" fmla="*/ 2147483647 h 1480"/>
              <a:gd name="T90" fmla="*/ 2147483647 w 3055"/>
              <a:gd name="T91" fmla="*/ 2147483647 h 1480"/>
              <a:gd name="T92" fmla="*/ 2147483647 w 3055"/>
              <a:gd name="T93" fmla="*/ 2147483647 h 1480"/>
              <a:gd name="T94" fmla="*/ 2147483647 w 3055"/>
              <a:gd name="T95" fmla="*/ 2147483647 h 1480"/>
              <a:gd name="T96" fmla="*/ 2147483647 w 3055"/>
              <a:gd name="T97" fmla="*/ 2147483647 h 1480"/>
              <a:gd name="T98" fmla="*/ 2147483647 w 3055"/>
              <a:gd name="T99" fmla="*/ 2147483647 h 1480"/>
              <a:gd name="T100" fmla="*/ 2147483647 w 3055"/>
              <a:gd name="T101" fmla="*/ 2147483647 h 1480"/>
              <a:gd name="T102" fmla="*/ 2147483647 w 3055"/>
              <a:gd name="T103" fmla="*/ 2147483647 h 1480"/>
              <a:gd name="T104" fmla="*/ 2147483647 w 3055"/>
              <a:gd name="T105" fmla="*/ 2147483647 h 1480"/>
              <a:gd name="T106" fmla="*/ 2147483647 w 3055"/>
              <a:gd name="T107" fmla="*/ 2147483647 h 1480"/>
              <a:gd name="T108" fmla="*/ 2147483647 w 3055"/>
              <a:gd name="T109" fmla="*/ 2147483647 h 1480"/>
              <a:gd name="T110" fmla="*/ 2147483647 w 3055"/>
              <a:gd name="T111" fmla="*/ 2147483647 h 1480"/>
              <a:gd name="T112" fmla="*/ 2147483647 w 3055"/>
              <a:gd name="T113" fmla="*/ 2147483647 h 1480"/>
              <a:gd name="T114" fmla="*/ 2147483647 w 3055"/>
              <a:gd name="T115" fmla="*/ 2147483647 h 1480"/>
              <a:gd name="T116" fmla="*/ 2147483647 w 3055"/>
              <a:gd name="T117" fmla="*/ 2147483647 h 1480"/>
              <a:gd name="T118" fmla="*/ 2147483647 w 3055"/>
              <a:gd name="T119" fmla="*/ 2147483647 h 1480"/>
              <a:gd name="T120" fmla="*/ 2147483647 w 3055"/>
              <a:gd name="T121" fmla="*/ 2147483647 h 148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55"/>
              <a:gd name="T184" fmla="*/ 0 h 1480"/>
              <a:gd name="T185" fmla="*/ 3055 w 3055"/>
              <a:gd name="T186" fmla="*/ 1480 h 148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55" h="1480">
                <a:moveTo>
                  <a:pt x="0" y="58"/>
                </a:moveTo>
                <a:cubicBezTo>
                  <a:pt x="2" y="56"/>
                  <a:pt x="12" y="37"/>
                  <a:pt x="19" y="31"/>
                </a:cubicBezTo>
                <a:cubicBezTo>
                  <a:pt x="26" y="25"/>
                  <a:pt x="33" y="24"/>
                  <a:pt x="42" y="20"/>
                </a:cubicBezTo>
                <a:cubicBezTo>
                  <a:pt x="46" y="24"/>
                  <a:pt x="70" y="0"/>
                  <a:pt x="73" y="4"/>
                </a:cubicBezTo>
                <a:cubicBezTo>
                  <a:pt x="81" y="14"/>
                  <a:pt x="83" y="66"/>
                  <a:pt x="87" y="78"/>
                </a:cubicBezTo>
                <a:cubicBezTo>
                  <a:pt x="85" y="97"/>
                  <a:pt x="84" y="116"/>
                  <a:pt x="82" y="135"/>
                </a:cubicBezTo>
                <a:cubicBezTo>
                  <a:pt x="81" y="144"/>
                  <a:pt x="72" y="187"/>
                  <a:pt x="81" y="196"/>
                </a:cubicBezTo>
                <a:cubicBezTo>
                  <a:pt x="88" y="203"/>
                  <a:pt x="116" y="210"/>
                  <a:pt x="126" y="213"/>
                </a:cubicBezTo>
                <a:cubicBezTo>
                  <a:pt x="153" y="232"/>
                  <a:pt x="185" y="217"/>
                  <a:pt x="217" y="226"/>
                </a:cubicBezTo>
                <a:cubicBezTo>
                  <a:pt x="227" y="225"/>
                  <a:pt x="237" y="224"/>
                  <a:pt x="246" y="222"/>
                </a:cubicBezTo>
                <a:cubicBezTo>
                  <a:pt x="256" y="220"/>
                  <a:pt x="274" y="212"/>
                  <a:pt x="274" y="212"/>
                </a:cubicBezTo>
                <a:cubicBezTo>
                  <a:pt x="292" y="238"/>
                  <a:pt x="274" y="218"/>
                  <a:pt x="298" y="231"/>
                </a:cubicBezTo>
                <a:cubicBezTo>
                  <a:pt x="308" y="237"/>
                  <a:pt x="327" y="250"/>
                  <a:pt x="327" y="250"/>
                </a:cubicBezTo>
                <a:cubicBezTo>
                  <a:pt x="344" y="277"/>
                  <a:pt x="346" y="284"/>
                  <a:pt x="375" y="294"/>
                </a:cubicBezTo>
                <a:cubicBezTo>
                  <a:pt x="388" y="331"/>
                  <a:pt x="369" y="288"/>
                  <a:pt x="394" y="313"/>
                </a:cubicBezTo>
                <a:cubicBezTo>
                  <a:pt x="419" y="338"/>
                  <a:pt x="372" y="335"/>
                  <a:pt x="411" y="348"/>
                </a:cubicBezTo>
                <a:cubicBezTo>
                  <a:pt x="435" y="339"/>
                  <a:pt x="434" y="341"/>
                  <a:pt x="462" y="346"/>
                </a:cubicBezTo>
                <a:cubicBezTo>
                  <a:pt x="484" y="360"/>
                  <a:pt x="501" y="363"/>
                  <a:pt x="522" y="349"/>
                </a:cubicBezTo>
                <a:cubicBezTo>
                  <a:pt x="559" y="373"/>
                  <a:pt x="537" y="351"/>
                  <a:pt x="577" y="358"/>
                </a:cubicBezTo>
                <a:cubicBezTo>
                  <a:pt x="619" y="355"/>
                  <a:pt x="659" y="343"/>
                  <a:pt x="700" y="350"/>
                </a:cubicBezTo>
                <a:cubicBezTo>
                  <a:pt x="721" y="380"/>
                  <a:pt x="753" y="365"/>
                  <a:pt x="788" y="370"/>
                </a:cubicBezTo>
                <a:cubicBezTo>
                  <a:pt x="814" y="389"/>
                  <a:pt x="835" y="411"/>
                  <a:pt x="840" y="442"/>
                </a:cubicBezTo>
                <a:cubicBezTo>
                  <a:pt x="834" y="469"/>
                  <a:pt x="832" y="479"/>
                  <a:pt x="838" y="506"/>
                </a:cubicBezTo>
                <a:cubicBezTo>
                  <a:pt x="857" y="499"/>
                  <a:pt x="846" y="516"/>
                  <a:pt x="867" y="512"/>
                </a:cubicBezTo>
                <a:cubicBezTo>
                  <a:pt x="892" y="517"/>
                  <a:pt x="900" y="511"/>
                  <a:pt x="922" y="519"/>
                </a:cubicBezTo>
                <a:cubicBezTo>
                  <a:pt x="925" y="514"/>
                  <a:pt x="927" y="508"/>
                  <a:pt x="932" y="505"/>
                </a:cubicBezTo>
                <a:cubicBezTo>
                  <a:pt x="941" y="500"/>
                  <a:pt x="961" y="495"/>
                  <a:pt x="961" y="495"/>
                </a:cubicBezTo>
                <a:cubicBezTo>
                  <a:pt x="966" y="481"/>
                  <a:pt x="970" y="466"/>
                  <a:pt x="975" y="452"/>
                </a:cubicBezTo>
                <a:cubicBezTo>
                  <a:pt x="999" y="458"/>
                  <a:pt x="1034" y="457"/>
                  <a:pt x="1059" y="462"/>
                </a:cubicBezTo>
                <a:cubicBezTo>
                  <a:pt x="1078" y="449"/>
                  <a:pt x="1057" y="431"/>
                  <a:pt x="1076" y="418"/>
                </a:cubicBezTo>
                <a:cubicBezTo>
                  <a:pt x="1064" y="385"/>
                  <a:pt x="1071" y="398"/>
                  <a:pt x="1057" y="375"/>
                </a:cubicBezTo>
                <a:cubicBezTo>
                  <a:pt x="1066" y="361"/>
                  <a:pt x="1095" y="342"/>
                  <a:pt x="1095" y="342"/>
                </a:cubicBezTo>
                <a:cubicBezTo>
                  <a:pt x="1108" y="322"/>
                  <a:pt x="1109" y="301"/>
                  <a:pt x="1134" y="294"/>
                </a:cubicBezTo>
                <a:cubicBezTo>
                  <a:pt x="1158" y="277"/>
                  <a:pt x="1144" y="255"/>
                  <a:pt x="1172" y="250"/>
                </a:cubicBezTo>
                <a:cubicBezTo>
                  <a:pt x="1185" y="248"/>
                  <a:pt x="1197" y="247"/>
                  <a:pt x="1210" y="246"/>
                </a:cubicBezTo>
                <a:cubicBezTo>
                  <a:pt x="1226" y="222"/>
                  <a:pt x="1254" y="209"/>
                  <a:pt x="1282" y="202"/>
                </a:cubicBezTo>
                <a:cubicBezTo>
                  <a:pt x="1322" y="209"/>
                  <a:pt x="1335" y="212"/>
                  <a:pt x="1378" y="207"/>
                </a:cubicBezTo>
                <a:cubicBezTo>
                  <a:pt x="1388" y="201"/>
                  <a:pt x="1395" y="188"/>
                  <a:pt x="1407" y="188"/>
                </a:cubicBezTo>
                <a:cubicBezTo>
                  <a:pt x="1422" y="188"/>
                  <a:pt x="1436" y="198"/>
                  <a:pt x="1450" y="202"/>
                </a:cubicBezTo>
                <a:cubicBezTo>
                  <a:pt x="1460" y="209"/>
                  <a:pt x="1469" y="215"/>
                  <a:pt x="1479" y="222"/>
                </a:cubicBezTo>
                <a:cubicBezTo>
                  <a:pt x="1483" y="225"/>
                  <a:pt x="1494" y="233"/>
                  <a:pt x="1497" y="237"/>
                </a:cubicBezTo>
                <a:cubicBezTo>
                  <a:pt x="1506" y="248"/>
                  <a:pt x="1518" y="287"/>
                  <a:pt x="1530" y="296"/>
                </a:cubicBezTo>
                <a:cubicBezTo>
                  <a:pt x="1507" y="311"/>
                  <a:pt x="1479" y="294"/>
                  <a:pt x="1453" y="301"/>
                </a:cubicBezTo>
                <a:cubicBezTo>
                  <a:pt x="1440" y="310"/>
                  <a:pt x="1417" y="304"/>
                  <a:pt x="1418" y="316"/>
                </a:cubicBezTo>
                <a:cubicBezTo>
                  <a:pt x="1419" y="328"/>
                  <a:pt x="1444" y="367"/>
                  <a:pt x="1458" y="376"/>
                </a:cubicBezTo>
                <a:cubicBezTo>
                  <a:pt x="1472" y="385"/>
                  <a:pt x="1488" y="369"/>
                  <a:pt x="1503" y="370"/>
                </a:cubicBezTo>
                <a:cubicBezTo>
                  <a:pt x="1523" y="365"/>
                  <a:pt x="1529" y="368"/>
                  <a:pt x="1546" y="380"/>
                </a:cubicBezTo>
                <a:cubicBezTo>
                  <a:pt x="1580" y="368"/>
                  <a:pt x="1565" y="367"/>
                  <a:pt x="1590" y="375"/>
                </a:cubicBezTo>
                <a:cubicBezTo>
                  <a:pt x="1618" y="395"/>
                  <a:pt x="1624" y="374"/>
                  <a:pt x="1652" y="366"/>
                </a:cubicBezTo>
                <a:cubicBezTo>
                  <a:pt x="1660" y="367"/>
                  <a:pt x="1668" y="368"/>
                  <a:pt x="1676" y="370"/>
                </a:cubicBezTo>
                <a:cubicBezTo>
                  <a:pt x="1686" y="373"/>
                  <a:pt x="1705" y="380"/>
                  <a:pt x="1705" y="380"/>
                </a:cubicBezTo>
                <a:cubicBezTo>
                  <a:pt x="1721" y="374"/>
                  <a:pt x="1753" y="366"/>
                  <a:pt x="1753" y="366"/>
                </a:cubicBezTo>
                <a:cubicBezTo>
                  <a:pt x="1757" y="354"/>
                  <a:pt x="1779" y="350"/>
                  <a:pt x="1785" y="342"/>
                </a:cubicBezTo>
                <a:cubicBezTo>
                  <a:pt x="1791" y="333"/>
                  <a:pt x="1812" y="309"/>
                  <a:pt x="1816" y="308"/>
                </a:cubicBezTo>
                <a:cubicBezTo>
                  <a:pt x="1821" y="306"/>
                  <a:pt x="1848" y="296"/>
                  <a:pt x="1848" y="296"/>
                </a:cubicBezTo>
                <a:cubicBezTo>
                  <a:pt x="1879" y="298"/>
                  <a:pt x="1910" y="264"/>
                  <a:pt x="1921" y="303"/>
                </a:cubicBezTo>
                <a:cubicBezTo>
                  <a:pt x="1913" y="308"/>
                  <a:pt x="1896" y="326"/>
                  <a:pt x="1921" y="342"/>
                </a:cubicBezTo>
                <a:cubicBezTo>
                  <a:pt x="1928" y="346"/>
                  <a:pt x="1937" y="339"/>
                  <a:pt x="1945" y="337"/>
                </a:cubicBezTo>
                <a:cubicBezTo>
                  <a:pt x="1955" y="334"/>
                  <a:pt x="1974" y="327"/>
                  <a:pt x="1974" y="327"/>
                </a:cubicBezTo>
                <a:cubicBezTo>
                  <a:pt x="1997" y="333"/>
                  <a:pt x="2018" y="343"/>
                  <a:pt x="2041" y="351"/>
                </a:cubicBezTo>
                <a:cubicBezTo>
                  <a:pt x="2090" y="334"/>
                  <a:pt x="2012" y="358"/>
                  <a:pt x="2074" y="351"/>
                </a:cubicBezTo>
                <a:cubicBezTo>
                  <a:pt x="2085" y="350"/>
                  <a:pt x="2092" y="339"/>
                  <a:pt x="2103" y="337"/>
                </a:cubicBezTo>
                <a:cubicBezTo>
                  <a:pt x="2121" y="334"/>
                  <a:pt x="2138" y="334"/>
                  <a:pt x="2156" y="332"/>
                </a:cubicBezTo>
                <a:cubicBezTo>
                  <a:pt x="2159" y="322"/>
                  <a:pt x="2164" y="313"/>
                  <a:pt x="2166" y="303"/>
                </a:cubicBezTo>
                <a:cubicBezTo>
                  <a:pt x="2167" y="297"/>
                  <a:pt x="2166" y="289"/>
                  <a:pt x="2170" y="284"/>
                </a:cubicBezTo>
                <a:cubicBezTo>
                  <a:pt x="2173" y="280"/>
                  <a:pt x="2180" y="281"/>
                  <a:pt x="2185" y="279"/>
                </a:cubicBezTo>
                <a:cubicBezTo>
                  <a:pt x="2219" y="288"/>
                  <a:pt x="2219" y="299"/>
                  <a:pt x="2233" y="260"/>
                </a:cubicBezTo>
                <a:cubicBezTo>
                  <a:pt x="2237" y="261"/>
                  <a:pt x="2272" y="271"/>
                  <a:pt x="2281" y="260"/>
                </a:cubicBezTo>
                <a:cubicBezTo>
                  <a:pt x="2307" y="229"/>
                  <a:pt x="2265" y="248"/>
                  <a:pt x="2300" y="236"/>
                </a:cubicBezTo>
                <a:cubicBezTo>
                  <a:pt x="2332" y="248"/>
                  <a:pt x="2343" y="245"/>
                  <a:pt x="2382" y="241"/>
                </a:cubicBezTo>
                <a:cubicBezTo>
                  <a:pt x="2404" y="233"/>
                  <a:pt x="2409" y="245"/>
                  <a:pt x="2425" y="260"/>
                </a:cubicBezTo>
                <a:cubicBezTo>
                  <a:pt x="2436" y="291"/>
                  <a:pt x="2432" y="312"/>
                  <a:pt x="2468" y="322"/>
                </a:cubicBezTo>
                <a:cubicBezTo>
                  <a:pt x="2500" y="313"/>
                  <a:pt x="2464" y="326"/>
                  <a:pt x="2492" y="303"/>
                </a:cubicBezTo>
                <a:cubicBezTo>
                  <a:pt x="2495" y="300"/>
                  <a:pt x="2518" y="295"/>
                  <a:pt x="2521" y="294"/>
                </a:cubicBezTo>
                <a:cubicBezTo>
                  <a:pt x="2525" y="295"/>
                  <a:pt x="2549" y="299"/>
                  <a:pt x="2554" y="303"/>
                </a:cubicBezTo>
                <a:cubicBezTo>
                  <a:pt x="2559" y="307"/>
                  <a:pt x="2559" y="314"/>
                  <a:pt x="2564" y="318"/>
                </a:cubicBezTo>
                <a:cubicBezTo>
                  <a:pt x="2572" y="324"/>
                  <a:pt x="2583" y="324"/>
                  <a:pt x="2593" y="327"/>
                </a:cubicBezTo>
                <a:cubicBezTo>
                  <a:pt x="2603" y="325"/>
                  <a:pt x="2613" y="326"/>
                  <a:pt x="2622" y="322"/>
                </a:cubicBezTo>
                <a:cubicBezTo>
                  <a:pt x="2631" y="317"/>
                  <a:pt x="2631" y="301"/>
                  <a:pt x="2636" y="294"/>
                </a:cubicBezTo>
                <a:cubicBezTo>
                  <a:pt x="2647" y="277"/>
                  <a:pt x="2649" y="279"/>
                  <a:pt x="2665" y="274"/>
                </a:cubicBezTo>
                <a:cubicBezTo>
                  <a:pt x="2683" y="281"/>
                  <a:pt x="2684" y="293"/>
                  <a:pt x="2703" y="298"/>
                </a:cubicBezTo>
                <a:cubicBezTo>
                  <a:pt x="2723" y="270"/>
                  <a:pt x="2754" y="281"/>
                  <a:pt x="2780" y="298"/>
                </a:cubicBezTo>
                <a:cubicBezTo>
                  <a:pt x="2791" y="315"/>
                  <a:pt x="2799" y="320"/>
                  <a:pt x="2818" y="327"/>
                </a:cubicBezTo>
                <a:cubicBezTo>
                  <a:pt x="2827" y="339"/>
                  <a:pt x="2841" y="399"/>
                  <a:pt x="2857" y="403"/>
                </a:cubicBezTo>
                <a:cubicBezTo>
                  <a:pt x="2871" y="406"/>
                  <a:pt x="2908" y="409"/>
                  <a:pt x="2922" y="410"/>
                </a:cubicBezTo>
                <a:cubicBezTo>
                  <a:pt x="2941" y="416"/>
                  <a:pt x="2946" y="407"/>
                  <a:pt x="2958" y="423"/>
                </a:cubicBezTo>
                <a:cubicBezTo>
                  <a:pt x="2968" y="462"/>
                  <a:pt x="2907" y="483"/>
                  <a:pt x="2876" y="490"/>
                </a:cubicBezTo>
                <a:cubicBezTo>
                  <a:pt x="2870" y="497"/>
                  <a:pt x="2856" y="510"/>
                  <a:pt x="2852" y="519"/>
                </a:cubicBezTo>
                <a:cubicBezTo>
                  <a:pt x="2848" y="528"/>
                  <a:pt x="2842" y="548"/>
                  <a:pt x="2842" y="548"/>
                </a:cubicBezTo>
                <a:cubicBezTo>
                  <a:pt x="2849" y="569"/>
                  <a:pt x="2865" y="564"/>
                  <a:pt x="2857" y="586"/>
                </a:cubicBezTo>
                <a:cubicBezTo>
                  <a:pt x="2868" y="604"/>
                  <a:pt x="2877" y="604"/>
                  <a:pt x="2895" y="615"/>
                </a:cubicBezTo>
                <a:cubicBezTo>
                  <a:pt x="2906" y="646"/>
                  <a:pt x="2906" y="655"/>
                  <a:pt x="2895" y="687"/>
                </a:cubicBezTo>
                <a:cubicBezTo>
                  <a:pt x="2901" y="706"/>
                  <a:pt x="2913" y="709"/>
                  <a:pt x="2924" y="726"/>
                </a:cubicBezTo>
                <a:cubicBezTo>
                  <a:pt x="2916" y="757"/>
                  <a:pt x="2903" y="749"/>
                  <a:pt x="2876" y="759"/>
                </a:cubicBezTo>
                <a:cubicBezTo>
                  <a:pt x="2870" y="781"/>
                  <a:pt x="2867" y="790"/>
                  <a:pt x="2890" y="798"/>
                </a:cubicBezTo>
                <a:cubicBezTo>
                  <a:pt x="2923" y="775"/>
                  <a:pt x="2908" y="781"/>
                  <a:pt x="2934" y="774"/>
                </a:cubicBezTo>
                <a:cubicBezTo>
                  <a:pt x="2971" y="784"/>
                  <a:pt x="2944" y="832"/>
                  <a:pt x="2929" y="855"/>
                </a:cubicBezTo>
                <a:cubicBezTo>
                  <a:pt x="2937" y="879"/>
                  <a:pt x="2935" y="903"/>
                  <a:pt x="2943" y="927"/>
                </a:cubicBezTo>
                <a:cubicBezTo>
                  <a:pt x="2934" y="971"/>
                  <a:pt x="2949" y="937"/>
                  <a:pt x="2910" y="956"/>
                </a:cubicBezTo>
                <a:cubicBezTo>
                  <a:pt x="2900" y="961"/>
                  <a:pt x="2895" y="973"/>
                  <a:pt x="2886" y="980"/>
                </a:cubicBezTo>
                <a:cubicBezTo>
                  <a:pt x="2871" y="977"/>
                  <a:pt x="2789" y="960"/>
                  <a:pt x="2833" y="990"/>
                </a:cubicBezTo>
                <a:cubicBezTo>
                  <a:pt x="2846" y="1027"/>
                  <a:pt x="2837" y="1029"/>
                  <a:pt x="2881" y="1038"/>
                </a:cubicBezTo>
                <a:cubicBezTo>
                  <a:pt x="2908" y="1115"/>
                  <a:pt x="2893" y="1122"/>
                  <a:pt x="2838" y="1138"/>
                </a:cubicBezTo>
                <a:cubicBezTo>
                  <a:pt x="2835" y="1168"/>
                  <a:pt x="2819" y="1201"/>
                  <a:pt x="2852" y="1210"/>
                </a:cubicBezTo>
                <a:cubicBezTo>
                  <a:pt x="2895" y="1203"/>
                  <a:pt x="2874" y="1210"/>
                  <a:pt x="2900" y="1230"/>
                </a:cubicBezTo>
                <a:cubicBezTo>
                  <a:pt x="2912" y="1239"/>
                  <a:pt x="2943" y="1244"/>
                  <a:pt x="2943" y="1244"/>
                </a:cubicBezTo>
                <a:cubicBezTo>
                  <a:pt x="2953" y="1272"/>
                  <a:pt x="2939" y="1249"/>
                  <a:pt x="2929" y="1278"/>
                </a:cubicBezTo>
                <a:cubicBezTo>
                  <a:pt x="2956" y="1296"/>
                  <a:pt x="2993" y="1309"/>
                  <a:pt x="3025" y="1316"/>
                </a:cubicBezTo>
                <a:cubicBezTo>
                  <a:pt x="3043" y="1328"/>
                  <a:pt x="3055" y="1335"/>
                  <a:pt x="3052" y="1348"/>
                </a:cubicBezTo>
                <a:cubicBezTo>
                  <a:pt x="3049" y="1361"/>
                  <a:pt x="3010" y="1380"/>
                  <a:pt x="3008" y="1393"/>
                </a:cubicBezTo>
                <a:cubicBezTo>
                  <a:pt x="3006" y="1411"/>
                  <a:pt x="3038" y="1420"/>
                  <a:pt x="3038" y="1429"/>
                </a:cubicBezTo>
                <a:cubicBezTo>
                  <a:pt x="3038" y="1438"/>
                  <a:pt x="3014" y="1443"/>
                  <a:pt x="3006" y="1446"/>
                </a:cubicBezTo>
                <a:cubicBezTo>
                  <a:pt x="3003" y="1450"/>
                  <a:pt x="2996" y="1449"/>
                  <a:pt x="2991" y="1450"/>
                </a:cubicBezTo>
                <a:cubicBezTo>
                  <a:pt x="2974" y="1462"/>
                  <a:pt x="2968" y="1467"/>
                  <a:pt x="2948" y="1460"/>
                </a:cubicBezTo>
                <a:cubicBezTo>
                  <a:pt x="2940" y="1448"/>
                  <a:pt x="2938" y="1442"/>
                  <a:pt x="2924" y="1436"/>
                </a:cubicBezTo>
                <a:cubicBezTo>
                  <a:pt x="2915" y="1432"/>
                  <a:pt x="2910" y="1424"/>
                  <a:pt x="2910" y="1424"/>
                </a:cubicBezTo>
                <a:cubicBezTo>
                  <a:pt x="2904" y="1420"/>
                  <a:pt x="2900" y="1360"/>
                  <a:pt x="2890" y="1360"/>
                </a:cubicBezTo>
                <a:cubicBezTo>
                  <a:pt x="2880" y="1360"/>
                  <a:pt x="2861" y="1413"/>
                  <a:pt x="2852" y="1426"/>
                </a:cubicBezTo>
                <a:cubicBezTo>
                  <a:pt x="2847" y="1429"/>
                  <a:pt x="2841" y="1431"/>
                  <a:pt x="2838" y="1436"/>
                </a:cubicBezTo>
                <a:cubicBezTo>
                  <a:pt x="2833" y="1445"/>
                  <a:pt x="2831" y="1455"/>
                  <a:pt x="2828" y="1465"/>
                </a:cubicBezTo>
                <a:cubicBezTo>
                  <a:pt x="2826" y="1470"/>
                  <a:pt x="2818" y="1468"/>
                  <a:pt x="2814" y="1470"/>
                </a:cubicBezTo>
                <a:cubicBezTo>
                  <a:pt x="2799" y="1477"/>
                  <a:pt x="2801" y="1478"/>
                  <a:pt x="2798" y="1480"/>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397" name="AutoShape 2361"/>
          <p:cNvSpPr>
            <a:spLocks noChangeArrowheads="1"/>
          </p:cNvSpPr>
          <p:nvPr/>
        </p:nvSpPr>
        <p:spPr bwMode="auto">
          <a:xfrm rot="-10755509">
            <a:off x="6112139" y="4273550"/>
            <a:ext cx="61913" cy="46038"/>
          </a:xfrm>
          <a:prstGeom prst="triangle">
            <a:avLst>
              <a:gd name="adj" fmla="val 50000"/>
            </a:avLst>
          </a:prstGeom>
          <a:solidFill>
            <a:schemeClr val="accent2"/>
          </a:solidFill>
          <a:ln w="9525">
            <a:solidFill>
              <a:schemeClr val="accent2"/>
            </a:solidFill>
            <a:miter lim="800000"/>
            <a:headEnd/>
            <a:tailEnd/>
          </a:ln>
        </p:spPr>
        <p:txBody>
          <a:bodyPr wrap="none" anchor="ctr"/>
          <a:lstStyle/>
          <a:p>
            <a:endParaRPr lang="en-US"/>
          </a:p>
        </p:txBody>
      </p:sp>
      <p:sp>
        <p:nvSpPr>
          <p:cNvPr id="4398" name="AutoShape 2362"/>
          <p:cNvSpPr>
            <a:spLocks noChangeArrowheads="1"/>
          </p:cNvSpPr>
          <p:nvPr/>
        </p:nvSpPr>
        <p:spPr bwMode="auto">
          <a:xfrm rot="-4447848">
            <a:off x="5619751" y="4027620"/>
            <a:ext cx="49213" cy="58473"/>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399" name="Freeform 2363"/>
          <p:cNvSpPr>
            <a:spLocks/>
          </p:cNvSpPr>
          <p:nvPr/>
        </p:nvSpPr>
        <p:spPr bwMode="auto">
          <a:xfrm>
            <a:off x="5962518" y="2249488"/>
            <a:ext cx="1043913" cy="646112"/>
          </a:xfrm>
          <a:custGeom>
            <a:avLst/>
            <a:gdLst>
              <a:gd name="T0" fmla="*/ 0 w 850"/>
              <a:gd name="T1" fmla="*/ 2147483647 h 657"/>
              <a:gd name="T2" fmla="*/ 2147483647 w 850"/>
              <a:gd name="T3" fmla="*/ 2147483647 h 657"/>
              <a:gd name="T4" fmla="*/ 2147483647 w 850"/>
              <a:gd name="T5" fmla="*/ 2147483647 h 657"/>
              <a:gd name="T6" fmla="*/ 2147483647 w 850"/>
              <a:gd name="T7" fmla="*/ 2147483647 h 657"/>
              <a:gd name="T8" fmla="*/ 2147483647 w 850"/>
              <a:gd name="T9" fmla="*/ 2147483647 h 657"/>
              <a:gd name="T10" fmla="*/ 2147483647 w 850"/>
              <a:gd name="T11" fmla="*/ 2147483647 h 657"/>
              <a:gd name="T12" fmla="*/ 2147483647 w 850"/>
              <a:gd name="T13" fmla="*/ 2147483647 h 657"/>
              <a:gd name="T14" fmla="*/ 2147483647 w 850"/>
              <a:gd name="T15" fmla="*/ 2147483647 h 657"/>
              <a:gd name="T16" fmla="*/ 2147483647 w 850"/>
              <a:gd name="T17" fmla="*/ 2147483647 h 657"/>
              <a:gd name="T18" fmla="*/ 2147483647 w 850"/>
              <a:gd name="T19" fmla="*/ 2147483647 h 657"/>
              <a:gd name="T20" fmla="*/ 2147483647 w 850"/>
              <a:gd name="T21" fmla="*/ 2147483647 h 657"/>
              <a:gd name="T22" fmla="*/ 2147483647 w 850"/>
              <a:gd name="T23" fmla="*/ 2147483647 h 657"/>
              <a:gd name="T24" fmla="*/ 2147483647 w 850"/>
              <a:gd name="T25" fmla="*/ 2147483647 h 657"/>
              <a:gd name="T26" fmla="*/ 2147483647 w 850"/>
              <a:gd name="T27" fmla="*/ 2147483647 h 657"/>
              <a:gd name="T28" fmla="*/ 2147483647 w 850"/>
              <a:gd name="T29" fmla="*/ 2147483647 h 657"/>
              <a:gd name="T30" fmla="*/ 2147483647 w 850"/>
              <a:gd name="T31" fmla="*/ 2147483647 h 657"/>
              <a:gd name="T32" fmla="*/ 2147483647 w 850"/>
              <a:gd name="T33" fmla="*/ 2147483647 h 657"/>
              <a:gd name="T34" fmla="*/ 2147483647 w 850"/>
              <a:gd name="T35" fmla="*/ 2147483647 h 657"/>
              <a:gd name="T36" fmla="*/ 2147483647 w 850"/>
              <a:gd name="T37" fmla="*/ 2147483647 h 6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50"/>
              <a:gd name="T58" fmla="*/ 0 h 657"/>
              <a:gd name="T59" fmla="*/ 850 w 850"/>
              <a:gd name="T60" fmla="*/ 657 h 6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50" h="657">
                <a:moveTo>
                  <a:pt x="0" y="657"/>
                </a:moveTo>
                <a:cubicBezTo>
                  <a:pt x="8" y="653"/>
                  <a:pt x="59" y="591"/>
                  <a:pt x="63" y="583"/>
                </a:cubicBezTo>
                <a:cubicBezTo>
                  <a:pt x="108" y="549"/>
                  <a:pt x="67" y="571"/>
                  <a:pt x="113" y="540"/>
                </a:cubicBezTo>
                <a:cubicBezTo>
                  <a:pt x="141" y="485"/>
                  <a:pt x="154" y="499"/>
                  <a:pt x="149" y="458"/>
                </a:cubicBezTo>
                <a:cubicBezTo>
                  <a:pt x="156" y="421"/>
                  <a:pt x="55" y="366"/>
                  <a:pt x="79" y="336"/>
                </a:cubicBezTo>
                <a:cubicBezTo>
                  <a:pt x="89" y="324"/>
                  <a:pt x="89" y="273"/>
                  <a:pt x="99" y="261"/>
                </a:cubicBezTo>
                <a:cubicBezTo>
                  <a:pt x="121" y="235"/>
                  <a:pt x="176" y="248"/>
                  <a:pt x="187" y="216"/>
                </a:cubicBezTo>
                <a:cubicBezTo>
                  <a:pt x="192" y="202"/>
                  <a:pt x="210" y="203"/>
                  <a:pt x="223" y="196"/>
                </a:cubicBezTo>
                <a:cubicBezTo>
                  <a:pt x="233" y="191"/>
                  <a:pt x="246" y="182"/>
                  <a:pt x="257" y="177"/>
                </a:cubicBezTo>
                <a:cubicBezTo>
                  <a:pt x="257" y="166"/>
                  <a:pt x="277" y="184"/>
                  <a:pt x="281" y="172"/>
                </a:cubicBezTo>
                <a:cubicBezTo>
                  <a:pt x="286" y="168"/>
                  <a:pt x="306" y="168"/>
                  <a:pt x="310" y="163"/>
                </a:cubicBezTo>
                <a:cubicBezTo>
                  <a:pt x="323" y="144"/>
                  <a:pt x="320" y="137"/>
                  <a:pt x="339" y="131"/>
                </a:cubicBezTo>
                <a:cubicBezTo>
                  <a:pt x="356" y="106"/>
                  <a:pt x="436" y="81"/>
                  <a:pt x="461" y="64"/>
                </a:cubicBezTo>
                <a:cubicBezTo>
                  <a:pt x="472" y="57"/>
                  <a:pt x="497" y="32"/>
                  <a:pt x="509" y="28"/>
                </a:cubicBezTo>
                <a:cubicBezTo>
                  <a:pt x="515" y="26"/>
                  <a:pt x="535" y="25"/>
                  <a:pt x="535" y="25"/>
                </a:cubicBezTo>
                <a:cubicBezTo>
                  <a:pt x="548" y="6"/>
                  <a:pt x="609" y="11"/>
                  <a:pt x="637" y="4"/>
                </a:cubicBezTo>
                <a:cubicBezTo>
                  <a:pt x="666" y="0"/>
                  <a:pt x="674" y="13"/>
                  <a:pt x="709" y="9"/>
                </a:cubicBezTo>
                <a:cubicBezTo>
                  <a:pt x="737" y="12"/>
                  <a:pt x="784" y="21"/>
                  <a:pt x="807" y="20"/>
                </a:cubicBezTo>
                <a:cubicBezTo>
                  <a:pt x="830" y="19"/>
                  <a:pt x="841" y="5"/>
                  <a:pt x="850" y="1"/>
                </a:cubicBezTo>
              </a:path>
            </a:pathLst>
          </a:custGeom>
          <a:noFill/>
          <a:ln w="19050">
            <a:solidFill>
              <a:srgbClr val="CC00FF"/>
            </a:solidFill>
            <a:prstDash val="lg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00" name="Freeform 2365"/>
          <p:cNvSpPr>
            <a:spLocks/>
          </p:cNvSpPr>
          <p:nvPr/>
        </p:nvSpPr>
        <p:spPr bwMode="auto">
          <a:xfrm>
            <a:off x="5076825" y="1630364"/>
            <a:ext cx="378354" cy="338137"/>
          </a:xfrm>
          <a:custGeom>
            <a:avLst/>
            <a:gdLst>
              <a:gd name="T0" fmla="*/ 0 w 307"/>
              <a:gd name="T1" fmla="*/ 2147483647 h 345"/>
              <a:gd name="T2" fmla="*/ 2147483647 w 307"/>
              <a:gd name="T3" fmla="*/ 2147483647 h 345"/>
              <a:gd name="T4" fmla="*/ 2147483647 w 307"/>
              <a:gd name="T5" fmla="*/ 2147483647 h 345"/>
              <a:gd name="T6" fmla="*/ 2147483647 w 307"/>
              <a:gd name="T7" fmla="*/ 2147483647 h 345"/>
              <a:gd name="T8" fmla="*/ 2147483647 w 307"/>
              <a:gd name="T9" fmla="*/ 2147483647 h 345"/>
              <a:gd name="T10" fmla="*/ 2147483647 w 307"/>
              <a:gd name="T11" fmla="*/ 2147483647 h 345"/>
              <a:gd name="T12" fmla="*/ 2147483647 w 307"/>
              <a:gd name="T13" fmla="*/ 2147483647 h 345"/>
              <a:gd name="T14" fmla="*/ 2147483647 w 307"/>
              <a:gd name="T15" fmla="*/ 2147483647 h 345"/>
              <a:gd name="T16" fmla="*/ 2147483647 w 307"/>
              <a:gd name="T17" fmla="*/ 2147483647 h 345"/>
              <a:gd name="T18" fmla="*/ 2147483647 w 307"/>
              <a:gd name="T19" fmla="*/ 0 h 3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7"/>
              <a:gd name="T31" fmla="*/ 0 h 345"/>
              <a:gd name="T32" fmla="*/ 307 w 307"/>
              <a:gd name="T33" fmla="*/ 345 h 3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7" h="345">
                <a:moveTo>
                  <a:pt x="0" y="345"/>
                </a:moveTo>
                <a:cubicBezTo>
                  <a:pt x="26" y="338"/>
                  <a:pt x="7" y="344"/>
                  <a:pt x="43" y="331"/>
                </a:cubicBezTo>
                <a:cubicBezTo>
                  <a:pt x="48" y="329"/>
                  <a:pt x="58" y="326"/>
                  <a:pt x="58" y="326"/>
                </a:cubicBezTo>
                <a:cubicBezTo>
                  <a:pt x="69" y="308"/>
                  <a:pt x="90" y="298"/>
                  <a:pt x="111" y="293"/>
                </a:cubicBezTo>
                <a:cubicBezTo>
                  <a:pt x="121" y="276"/>
                  <a:pt x="136" y="272"/>
                  <a:pt x="144" y="254"/>
                </a:cubicBezTo>
                <a:cubicBezTo>
                  <a:pt x="156" y="226"/>
                  <a:pt x="156" y="200"/>
                  <a:pt x="183" y="182"/>
                </a:cubicBezTo>
                <a:cubicBezTo>
                  <a:pt x="191" y="155"/>
                  <a:pt x="197" y="129"/>
                  <a:pt x="211" y="105"/>
                </a:cubicBezTo>
                <a:cubicBezTo>
                  <a:pt x="188" y="69"/>
                  <a:pt x="230" y="73"/>
                  <a:pt x="255" y="67"/>
                </a:cubicBezTo>
                <a:cubicBezTo>
                  <a:pt x="270" y="44"/>
                  <a:pt x="276" y="29"/>
                  <a:pt x="298" y="14"/>
                </a:cubicBezTo>
                <a:cubicBezTo>
                  <a:pt x="301" y="9"/>
                  <a:pt x="307" y="0"/>
                  <a:pt x="307" y="0"/>
                </a:cubicBezTo>
              </a:path>
            </a:pathLst>
          </a:custGeom>
          <a:noFill/>
          <a:ln w="12700">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01" name="Text Box 2366"/>
          <p:cNvSpPr txBox="1">
            <a:spLocks noChangeArrowheads="1"/>
          </p:cNvSpPr>
          <p:nvPr/>
        </p:nvSpPr>
        <p:spPr bwMode="auto">
          <a:xfrm rot="-1766039">
            <a:off x="4615343" y="1494515"/>
            <a:ext cx="439703"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Kunwari</a:t>
            </a:r>
          </a:p>
        </p:txBody>
      </p:sp>
      <p:sp>
        <p:nvSpPr>
          <p:cNvPr id="4402" name="AutoShape 2367"/>
          <p:cNvSpPr>
            <a:spLocks noChangeArrowheads="1"/>
          </p:cNvSpPr>
          <p:nvPr/>
        </p:nvSpPr>
        <p:spPr bwMode="auto">
          <a:xfrm rot="9402948">
            <a:off x="4853252" y="2419351"/>
            <a:ext cx="61913" cy="47625"/>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403" name="AutoShape 2368"/>
          <p:cNvSpPr>
            <a:spLocks noChangeArrowheads="1"/>
          </p:cNvSpPr>
          <p:nvPr/>
        </p:nvSpPr>
        <p:spPr bwMode="auto">
          <a:xfrm rot="-7956780">
            <a:off x="4955845" y="2249687"/>
            <a:ext cx="47625" cy="56753"/>
          </a:xfrm>
          <a:prstGeom prst="triangle">
            <a:avLst>
              <a:gd name="adj" fmla="val 50000"/>
            </a:avLst>
          </a:prstGeom>
          <a:solidFill>
            <a:schemeClr val="accent2"/>
          </a:solidFill>
          <a:ln w="9525">
            <a:solidFill>
              <a:schemeClr val="accent2"/>
            </a:solidFill>
            <a:miter lim="800000"/>
            <a:headEnd/>
            <a:tailEnd/>
          </a:ln>
        </p:spPr>
        <p:txBody>
          <a:bodyPr wrap="none" anchor="ctr"/>
          <a:lstStyle/>
          <a:p>
            <a:endParaRPr lang="en-US"/>
          </a:p>
        </p:txBody>
      </p:sp>
      <p:sp>
        <p:nvSpPr>
          <p:cNvPr id="4404" name="Text Box 2369"/>
          <p:cNvSpPr txBox="1">
            <a:spLocks noChangeArrowheads="1"/>
          </p:cNvSpPr>
          <p:nvPr/>
        </p:nvSpPr>
        <p:spPr bwMode="auto">
          <a:xfrm rot="3669763">
            <a:off x="4996054" y="2254927"/>
            <a:ext cx="362759"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Jamni</a:t>
            </a:r>
          </a:p>
        </p:txBody>
      </p:sp>
      <p:sp>
        <p:nvSpPr>
          <p:cNvPr id="4405" name="Text Box 2370"/>
          <p:cNvSpPr txBox="1">
            <a:spLocks noChangeArrowheads="1"/>
          </p:cNvSpPr>
          <p:nvPr/>
        </p:nvSpPr>
        <p:spPr bwMode="auto">
          <a:xfrm rot="-3015339">
            <a:off x="5025683" y="1788202"/>
            <a:ext cx="349935"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Pahuj</a:t>
            </a:r>
          </a:p>
        </p:txBody>
      </p:sp>
      <p:sp>
        <p:nvSpPr>
          <p:cNvPr id="4406" name="Text Box 2371"/>
          <p:cNvSpPr txBox="1">
            <a:spLocks noChangeArrowheads="1"/>
          </p:cNvSpPr>
          <p:nvPr/>
        </p:nvSpPr>
        <p:spPr bwMode="auto">
          <a:xfrm>
            <a:off x="6809051" y="1949999"/>
            <a:ext cx="867705" cy="256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800" b="1">
                <a:latin typeface="Courier New" pitchFamily="49" charset="0"/>
              </a:rPr>
              <a:t>GANGA</a:t>
            </a:r>
            <a:r>
              <a:rPr lang="en-US" sz="1100" b="1">
                <a:latin typeface="Courier New" pitchFamily="49" charset="0"/>
              </a:rPr>
              <a:t> </a:t>
            </a:r>
            <a:r>
              <a:rPr lang="en-US" sz="800" b="1">
                <a:latin typeface="Courier New" pitchFamily="49" charset="0"/>
              </a:rPr>
              <a:t>BASIN</a:t>
            </a:r>
          </a:p>
        </p:txBody>
      </p:sp>
      <p:sp>
        <p:nvSpPr>
          <p:cNvPr id="4407" name="Freeform 2372"/>
          <p:cNvSpPr>
            <a:spLocks/>
          </p:cNvSpPr>
          <p:nvPr/>
        </p:nvSpPr>
        <p:spPr bwMode="auto">
          <a:xfrm>
            <a:off x="6607440" y="3100388"/>
            <a:ext cx="333640" cy="360362"/>
          </a:xfrm>
          <a:custGeom>
            <a:avLst/>
            <a:gdLst>
              <a:gd name="T0" fmla="*/ 0 w 271"/>
              <a:gd name="T1" fmla="*/ 0 h 365"/>
              <a:gd name="T2" fmla="*/ 2147483647 w 271"/>
              <a:gd name="T3" fmla="*/ 2147483647 h 365"/>
              <a:gd name="T4" fmla="*/ 2147483647 w 271"/>
              <a:gd name="T5" fmla="*/ 2147483647 h 365"/>
              <a:gd name="T6" fmla="*/ 2147483647 w 271"/>
              <a:gd name="T7" fmla="*/ 2147483647 h 365"/>
              <a:gd name="T8" fmla="*/ 2147483647 w 271"/>
              <a:gd name="T9" fmla="*/ 2147483647 h 365"/>
              <a:gd name="T10" fmla="*/ 2147483647 w 271"/>
              <a:gd name="T11" fmla="*/ 2147483647 h 365"/>
              <a:gd name="T12" fmla="*/ 2147483647 w 271"/>
              <a:gd name="T13" fmla="*/ 2147483647 h 365"/>
              <a:gd name="T14" fmla="*/ 2147483647 w 271"/>
              <a:gd name="T15" fmla="*/ 2147483647 h 365"/>
              <a:gd name="T16" fmla="*/ 2147483647 w 271"/>
              <a:gd name="T17" fmla="*/ 2147483647 h 365"/>
              <a:gd name="T18" fmla="*/ 2147483647 w 271"/>
              <a:gd name="T19" fmla="*/ 2147483647 h 365"/>
              <a:gd name="T20" fmla="*/ 2147483647 w 271"/>
              <a:gd name="T21" fmla="*/ 2147483647 h 365"/>
              <a:gd name="T22" fmla="*/ 2147483647 w 271"/>
              <a:gd name="T23" fmla="*/ 2147483647 h 365"/>
              <a:gd name="T24" fmla="*/ 2147483647 w 271"/>
              <a:gd name="T25" fmla="*/ 2147483647 h 365"/>
              <a:gd name="T26" fmla="*/ 2147483647 w 271"/>
              <a:gd name="T27" fmla="*/ 2147483647 h 3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1"/>
              <a:gd name="T43" fmla="*/ 0 h 365"/>
              <a:gd name="T44" fmla="*/ 271 w 271"/>
              <a:gd name="T45" fmla="*/ 365 h 36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1" h="365">
                <a:moveTo>
                  <a:pt x="0" y="0"/>
                </a:moveTo>
                <a:cubicBezTo>
                  <a:pt x="10" y="7"/>
                  <a:pt x="17" y="13"/>
                  <a:pt x="29" y="17"/>
                </a:cubicBezTo>
                <a:cubicBezTo>
                  <a:pt x="37" y="45"/>
                  <a:pt x="46" y="71"/>
                  <a:pt x="77" y="79"/>
                </a:cubicBezTo>
                <a:cubicBezTo>
                  <a:pt x="84" y="90"/>
                  <a:pt x="94" y="99"/>
                  <a:pt x="103" y="108"/>
                </a:cubicBezTo>
                <a:cubicBezTo>
                  <a:pt x="106" y="118"/>
                  <a:pt x="113" y="130"/>
                  <a:pt x="120" y="137"/>
                </a:cubicBezTo>
                <a:cubicBezTo>
                  <a:pt x="125" y="142"/>
                  <a:pt x="141" y="146"/>
                  <a:pt x="141" y="146"/>
                </a:cubicBezTo>
                <a:cubicBezTo>
                  <a:pt x="149" y="151"/>
                  <a:pt x="154" y="158"/>
                  <a:pt x="163" y="161"/>
                </a:cubicBezTo>
                <a:cubicBezTo>
                  <a:pt x="169" y="163"/>
                  <a:pt x="180" y="166"/>
                  <a:pt x="180" y="166"/>
                </a:cubicBezTo>
                <a:cubicBezTo>
                  <a:pt x="189" y="175"/>
                  <a:pt x="194" y="183"/>
                  <a:pt x="206" y="190"/>
                </a:cubicBezTo>
                <a:cubicBezTo>
                  <a:pt x="211" y="193"/>
                  <a:pt x="221" y="199"/>
                  <a:pt x="221" y="199"/>
                </a:cubicBezTo>
                <a:cubicBezTo>
                  <a:pt x="230" y="214"/>
                  <a:pt x="244" y="214"/>
                  <a:pt x="254" y="226"/>
                </a:cubicBezTo>
                <a:cubicBezTo>
                  <a:pt x="258" y="230"/>
                  <a:pt x="264" y="240"/>
                  <a:pt x="264" y="240"/>
                </a:cubicBezTo>
                <a:cubicBezTo>
                  <a:pt x="266" y="267"/>
                  <a:pt x="269" y="282"/>
                  <a:pt x="266" y="310"/>
                </a:cubicBezTo>
                <a:cubicBezTo>
                  <a:pt x="264" y="330"/>
                  <a:pt x="270" y="354"/>
                  <a:pt x="271" y="36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08" name="Text Box 2374"/>
          <p:cNvSpPr txBox="1">
            <a:spLocks noChangeArrowheads="1"/>
          </p:cNvSpPr>
          <p:nvPr/>
        </p:nvSpPr>
        <p:spPr bwMode="auto">
          <a:xfrm>
            <a:off x="8421763" y="6020965"/>
            <a:ext cx="878926" cy="194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700" b="1"/>
              <a:t>Map not to scale</a:t>
            </a:r>
          </a:p>
        </p:txBody>
      </p:sp>
      <p:sp>
        <p:nvSpPr>
          <p:cNvPr id="4409" name="Text Box 2375"/>
          <p:cNvSpPr txBox="1">
            <a:spLocks noChangeArrowheads="1"/>
          </p:cNvSpPr>
          <p:nvPr/>
        </p:nvSpPr>
        <p:spPr bwMode="auto">
          <a:xfrm>
            <a:off x="6911257" y="6229963"/>
            <a:ext cx="2493150"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800"/>
              <a:t>For State boundaries refer to Survey of India maps</a:t>
            </a:r>
          </a:p>
        </p:txBody>
      </p:sp>
      <p:sp>
        <p:nvSpPr>
          <p:cNvPr id="4410" name="Freeform 2376"/>
          <p:cNvSpPr>
            <a:spLocks/>
          </p:cNvSpPr>
          <p:nvPr/>
        </p:nvSpPr>
        <p:spPr bwMode="auto">
          <a:xfrm>
            <a:off x="6356351" y="5249864"/>
            <a:ext cx="182298" cy="187325"/>
          </a:xfrm>
          <a:custGeom>
            <a:avLst/>
            <a:gdLst>
              <a:gd name="T0" fmla="*/ 0 w 148"/>
              <a:gd name="T1" fmla="*/ 0 h 189"/>
              <a:gd name="T2" fmla="*/ 2147483647 w 148"/>
              <a:gd name="T3" fmla="*/ 2147483647 h 189"/>
              <a:gd name="T4" fmla="*/ 2147483647 w 148"/>
              <a:gd name="T5" fmla="*/ 2147483647 h 189"/>
              <a:gd name="T6" fmla="*/ 2147483647 w 148"/>
              <a:gd name="T7" fmla="*/ 2147483647 h 189"/>
              <a:gd name="T8" fmla="*/ 2147483647 w 148"/>
              <a:gd name="T9" fmla="*/ 2147483647 h 189"/>
              <a:gd name="T10" fmla="*/ 2147483647 w 148"/>
              <a:gd name="T11" fmla="*/ 2147483647 h 189"/>
              <a:gd name="T12" fmla="*/ 2147483647 w 148"/>
              <a:gd name="T13" fmla="*/ 2147483647 h 189"/>
              <a:gd name="T14" fmla="*/ 2147483647 w 148"/>
              <a:gd name="T15" fmla="*/ 2147483647 h 189"/>
              <a:gd name="T16" fmla="*/ 2147483647 w 148"/>
              <a:gd name="T17" fmla="*/ 2147483647 h 189"/>
              <a:gd name="T18" fmla="*/ 2147483647 w 148"/>
              <a:gd name="T19" fmla="*/ 2147483647 h 189"/>
              <a:gd name="T20" fmla="*/ 2147483647 w 148"/>
              <a:gd name="T21" fmla="*/ 2147483647 h 189"/>
              <a:gd name="T22" fmla="*/ 2147483647 w 148"/>
              <a:gd name="T23" fmla="*/ 2147483647 h 189"/>
              <a:gd name="T24" fmla="*/ 2147483647 w 148"/>
              <a:gd name="T25" fmla="*/ 2147483647 h 189"/>
              <a:gd name="T26" fmla="*/ 2147483647 w 148"/>
              <a:gd name="T27" fmla="*/ 2147483647 h 189"/>
              <a:gd name="T28" fmla="*/ 2147483647 w 148"/>
              <a:gd name="T29" fmla="*/ 2147483647 h 189"/>
              <a:gd name="T30" fmla="*/ 2147483647 w 148"/>
              <a:gd name="T31" fmla="*/ 2147483647 h 189"/>
              <a:gd name="T32" fmla="*/ 2147483647 w 148"/>
              <a:gd name="T33" fmla="*/ 2147483647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8"/>
              <a:gd name="T52" fmla="*/ 0 h 189"/>
              <a:gd name="T53" fmla="*/ 148 w 148"/>
              <a:gd name="T54" fmla="*/ 189 h 1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8" h="189">
                <a:moveTo>
                  <a:pt x="0" y="0"/>
                </a:moveTo>
                <a:cubicBezTo>
                  <a:pt x="4" y="1"/>
                  <a:pt x="11" y="8"/>
                  <a:pt x="11" y="8"/>
                </a:cubicBezTo>
                <a:cubicBezTo>
                  <a:pt x="13" y="17"/>
                  <a:pt x="11" y="26"/>
                  <a:pt x="14" y="35"/>
                </a:cubicBezTo>
                <a:cubicBezTo>
                  <a:pt x="15" y="39"/>
                  <a:pt x="22" y="44"/>
                  <a:pt x="22" y="44"/>
                </a:cubicBezTo>
                <a:cubicBezTo>
                  <a:pt x="24" y="50"/>
                  <a:pt x="26" y="50"/>
                  <a:pt x="31" y="54"/>
                </a:cubicBezTo>
                <a:cubicBezTo>
                  <a:pt x="32" y="55"/>
                  <a:pt x="34" y="56"/>
                  <a:pt x="34" y="56"/>
                </a:cubicBezTo>
                <a:cubicBezTo>
                  <a:pt x="37" y="60"/>
                  <a:pt x="36" y="65"/>
                  <a:pt x="41" y="67"/>
                </a:cubicBezTo>
                <a:cubicBezTo>
                  <a:pt x="43" y="70"/>
                  <a:pt x="47" y="74"/>
                  <a:pt x="50" y="76"/>
                </a:cubicBezTo>
                <a:cubicBezTo>
                  <a:pt x="53" y="78"/>
                  <a:pt x="59" y="79"/>
                  <a:pt x="59" y="79"/>
                </a:cubicBezTo>
                <a:cubicBezTo>
                  <a:pt x="64" y="83"/>
                  <a:pt x="71" y="87"/>
                  <a:pt x="76" y="89"/>
                </a:cubicBezTo>
                <a:cubicBezTo>
                  <a:pt x="78" y="96"/>
                  <a:pt x="81" y="106"/>
                  <a:pt x="88" y="110"/>
                </a:cubicBezTo>
                <a:cubicBezTo>
                  <a:pt x="91" y="117"/>
                  <a:pt x="98" y="122"/>
                  <a:pt x="103" y="128"/>
                </a:cubicBezTo>
                <a:cubicBezTo>
                  <a:pt x="107" y="141"/>
                  <a:pt x="109" y="154"/>
                  <a:pt x="112" y="167"/>
                </a:cubicBezTo>
                <a:cubicBezTo>
                  <a:pt x="113" y="170"/>
                  <a:pt x="114" y="180"/>
                  <a:pt x="115" y="182"/>
                </a:cubicBezTo>
                <a:cubicBezTo>
                  <a:pt x="116" y="184"/>
                  <a:pt x="121" y="186"/>
                  <a:pt x="121" y="186"/>
                </a:cubicBezTo>
                <a:cubicBezTo>
                  <a:pt x="128" y="185"/>
                  <a:pt x="133" y="185"/>
                  <a:pt x="140" y="187"/>
                </a:cubicBezTo>
                <a:cubicBezTo>
                  <a:pt x="148" y="186"/>
                  <a:pt x="148" y="189"/>
                  <a:pt x="148" y="18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11" name="Text Box 2377"/>
          <p:cNvSpPr txBox="1">
            <a:spLocks noChangeArrowheads="1"/>
          </p:cNvSpPr>
          <p:nvPr/>
        </p:nvSpPr>
        <p:spPr bwMode="auto">
          <a:xfrm>
            <a:off x="6045069" y="5227639"/>
            <a:ext cx="1355019" cy="256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b="1">
                <a:latin typeface="Courier New" pitchFamily="49" charset="0"/>
              </a:rPr>
              <a:t>INDRAVATI(SUB</a:t>
            </a:r>
            <a:r>
              <a:rPr lang="en-US" sz="1100" b="1">
                <a:latin typeface="Courier New" pitchFamily="49" charset="0"/>
              </a:rPr>
              <a:t>)</a:t>
            </a:r>
            <a:r>
              <a:rPr lang="en-US" sz="800" b="1">
                <a:latin typeface="Courier New" pitchFamily="49" charset="0"/>
              </a:rPr>
              <a:t>BASIN</a:t>
            </a:r>
          </a:p>
        </p:txBody>
      </p:sp>
      <p:sp>
        <p:nvSpPr>
          <p:cNvPr id="4412" name="Freeform 2378"/>
          <p:cNvSpPr>
            <a:spLocks/>
          </p:cNvSpPr>
          <p:nvPr/>
        </p:nvSpPr>
        <p:spPr bwMode="auto">
          <a:xfrm>
            <a:off x="6401065" y="5308600"/>
            <a:ext cx="189177" cy="20638"/>
          </a:xfrm>
          <a:custGeom>
            <a:avLst/>
            <a:gdLst>
              <a:gd name="T0" fmla="*/ 0 w 153"/>
              <a:gd name="T1" fmla="*/ 0 h 21"/>
              <a:gd name="T2" fmla="*/ 2147483647 w 153"/>
              <a:gd name="T3" fmla="*/ 2147483647 h 21"/>
              <a:gd name="T4" fmla="*/ 2147483647 w 153"/>
              <a:gd name="T5" fmla="*/ 2147483647 h 21"/>
              <a:gd name="T6" fmla="*/ 2147483647 w 153"/>
              <a:gd name="T7" fmla="*/ 2147483647 h 21"/>
              <a:gd name="T8" fmla="*/ 2147483647 w 153"/>
              <a:gd name="T9" fmla="*/ 2147483647 h 21"/>
              <a:gd name="T10" fmla="*/ 2147483647 w 153"/>
              <a:gd name="T11" fmla="*/ 2147483647 h 21"/>
              <a:gd name="T12" fmla="*/ 2147483647 w 153"/>
              <a:gd name="T13" fmla="*/ 2147483647 h 21"/>
              <a:gd name="T14" fmla="*/ 0 60000 65536"/>
              <a:gd name="T15" fmla="*/ 0 60000 65536"/>
              <a:gd name="T16" fmla="*/ 0 60000 65536"/>
              <a:gd name="T17" fmla="*/ 0 60000 65536"/>
              <a:gd name="T18" fmla="*/ 0 60000 65536"/>
              <a:gd name="T19" fmla="*/ 0 60000 65536"/>
              <a:gd name="T20" fmla="*/ 0 60000 65536"/>
              <a:gd name="T21" fmla="*/ 0 w 153"/>
              <a:gd name="T22" fmla="*/ 0 h 21"/>
              <a:gd name="T23" fmla="*/ 153 w 153"/>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3" h="21">
                <a:moveTo>
                  <a:pt x="0" y="0"/>
                </a:moveTo>
                <a:cubicBezTo>
                  <a:pt x="18" y="5"/>
                  <a:pt x="10" y="2"/>
                  <a:pt x="24" y="9"/>
                </a:cubicBezTo>
                <a:cubicBezTo>
                  <a:pt x="48" y="6"/>
                  <a:pt x="54" y="1"/>
                  <a:pt x="72" y="19"/>
                </a:cubicBezTo>
                <a:cubicBezTo>
                  <a:pt x="81" y="15"/>
                  <a:pt x="88" y="15"/>
                  <a:pt x="96" y="9"/>
                </a:cubicBezTo>
                <a:cubicBezTo>
                  <a:pt x="102" y="10"/>
                  <a:pt x="109" y="10"/>
                  <a:pt x="115" y="12"/>
                </a:cubicBezTo>
                <a:cubicBezTo>
                  <a:pt x="121" y="14"/>
                  <a:pt x="132" y="19"/>
                  <a:pt x="132" y="19"/>
                </a:cubicBezTo>
                <a:cubicBezTo>
                  <a:pt x="141" y="15"/>
                  <a:pt x="145" y="17"/>
                  <a:pt x="153" y="2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13" name="Freeform 2379"/>
          <p:cNvSpPr>
            <a:spLocks/>
          </p:cNvSpPr>
          <p:nvPr/>
        </p:nvSpPr>
        <p:spPr bwMode="auto">
          <a:xfrm>
            <a:off x="6598841" y="5280026"/>
            <a:ext cx="220133" cy="74613"/>
          </a:xfrm>
          <a:custGeom>
            <a:avLst/>
            <a:gdLst>
              <a:gd name="T0" fmla="*/ 0 w 179"/>
              <a:gd name="T1" fmla="*/ 0 h 76"/>
              <a:gd name="T2" fmla="*/ 2147483647 w 179"/>
              <a:gd name="T3" fmla="*/ 2147483647 h 76"/>
              <a:gd name="T4" fmla="*/ 2147483647 w 179"/>
              <a:gd name="T5" fmla="*/ 2147483647 h 76"/>
              <a:gd name="T6" fmla="*/ 2147483647 w 179"/>
              <a:gd name="T7" fmla="*/ 2147483647 h 76"/>
              <a:gd name="T8" fmla="*/ 2147483647 w 179"/>
              <a:gd name="T9" fmla="*/ 2147483647 h 76"/>
              <a:gd name="T10" fmla="*/ 2147483647 w 179"/>
              <a:gd name="T11" fmla="*/ 2147483647 h 76"/>
              <a:gd name="T12" fmla="*/ 2147483647 w 179"/>
              <a:gd name="T13" fmla="*/ 2147483647 h 76"/>
              <a:gd name="T14" fmla="*/ 2147483647 w 179"/>
              <a:gd name="T15" fmla="*/ 2147483647 h 76"/>
              <a:gd name="T16" fmla="*/ 0 60000 65536"/>
              <a:gd name="T17" fmla="*/ 0 60000 65536"/>
              <a:gd name="T18" fmla="*/ 0 60000 65536"/>
              <a:gd name="T19" fmla="*/ 0 60000 65536"/>
              <a:gd name="T20" fmla="*/ 0 60000 65536"/>
              <a:gd name="T21" fmla="*/ 0 60000 65536"/>
              <a:gd name="T22" fmla="*/ 0 60000 65536"/>
              <a:gd name="T23" fmla="*/ 0 60000 65536"/>
              <a:gd name="T24" fmla="*/ 0 w 179"/>
              <a:gd name="T25" fmla="*/ 0 h 76"/>
              <a:gd name="T26" fmla="*/ 179 w 179"/>
              <a:gd name="T27" fmla="*/ 76 h 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9" h="76">
                <a:moveTo>
                  <a:pt x="0" y="0"/>
                </a:moveTo>
                <a:cubicBezTo>
                  <a:pt x="5" y="5"/>
                  <a:pt x="4" y="8"/>
                  <a:pt x="11" y="9"/>
                </a:cubicBezTo>
                <a:cubicBezTo>
                  <a:pt x="24" y="16"/>
                  <a:pt x="37" y="23"/>
                  <a:pt x="48" y="32"/>
                </a:cubicBezTo>
                <a:cubicBezTo>
                  <a:pt x="52" y="35"/>
                  <a:pt x="56" y="38"/>
                  <a:pt x="60" y="41"/>
                </a:cubicBezTo>
                <a:cubicBezTo>
                  <a:pt x="61" y="42"/>
                  <a:pt x="64" y="44"/>
                  <a:pt x="64" y="44"/>
                </a:cubicBezTo>
                <a:cubicBezTo>
                  <a:pt x="68" y="50"/>
                  <a:pt x="73" y="56"/>
                  <a:pt x="80" y="57"/>
                </a:cubicBezTo>
                <a:cubicBezTo>
                  <a:pt x="94" y="64"/>
                  <a:pt x="113" y="65"/>
                  <a:pt x="128" y="68"/>
                </a:cubicBezTo>
                <a:cubicBezTo>
                  <a:pt x="144" y="76"/>
                  <a:pt x="162" y="73"/>
                  <a:pt x="179" y="7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14" name="Freeform 2380"/>
          <p:cNvSpPr>
            <a:spLocks/>
          </p:cNvSpPr>
          <p:nvPr/>
        </p:nvSpPr>
        <p:spPr bwMode="auto">
          <a:xfrm>
            <a:off x="6327114" y="4583114"/>
            <a:ext cx="87709" cy="65087"/>
          </a:xfrm>
          <a:custGeom>
            <a:avLst/>
            <a:gdLst>
              <a:gd name="T0" fmla="*/ 0 w 71"/>
              <a:gd name="T1" fmla="*/ 2147483647 h 65"/>
              <a:gd name="T2" fmla="*/ 2147483647 w 71"/>
              <a:gd name="T3" fmla="*/ 2147483647 h 65"/>
              <a:gd name="T4" fmla="*/ 2147483647 w 71"/>
              <a:gd name="T5" fmla="*/ 2147483647 h 65"/>
              <a:gd name="T6" fmla="*/ 2147483647 w 71"/>
              <a:gd name="T7" fmla="*/ 2147483647 h 65"/>
              <a:gd name="T8" fmla="*/ 2147483647 w 71"/>
              <a:gd name="T9" fmla="*/ 2147483647 h 65"/>
              <a:gd name="T10" fmla="*/ 2147483647 w 71"/>
              <a:gd name="T11" fmla="*/ 2147483647 h 65"/>
              <a:gd name="T12" fmla="*/ 0 60000 65536"/>
              <a:gd name="T13" fmla="*/ 0 60000 65536"/>
              <a:gd name="T14" fmla="*/ 0 60000 65536"/>
              <a:gd name="T15" fmla="*/ 0 60000 65536"/>
              <a:gd name="T16" fmla="*/ 0 60000 65536"/>
              <a:gd name="T17" fmla="*/ 0 60000 65536"/>
              <a:gd name="T18" fmla="*/ 0 w 71"/>
              <a:gd name="T19" fmla="*/ 0 h 65"/>
              <a:gd name="T20" fmla="*/ 71 w 71"/>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71" h="65">
                <a:moveTo>
                  <a:pt x="0" y="65"/>
                </a:moveTo>
                <a:cubicBezTo>
                  <a:pt x="9" y="60"/>
                  <a:pt x="7" y="54"/>
                  <a:pt x="12" y="47"/>
                </a:cubicBezTo>
                <a:cubicBezTo>
                  <a:pt x="15" y="43"/>
                  <a:pt x="22" y="41"/>
                  <a:pt x="26" y="39"/>
                </a:cubicBezTo>
                <a:cubicBezTo>
                  <a:pt x="35" y="34"/>
                  <a:pt x="44" y="24"/>
                  <a:pt x="53" y="22"/>
                </a:cubicBezTo>
                <a:cubicBezTo>
                  <a:pt x="60" y="18"/>
                  <a:pt x="61" y="13"/>
                  <a:pt x="66" y="7"/>
                </a:cubicBezTo>
                <a:cubicBezTo>
                  <a:pt x="71" y="0"/>
                  <a:pt x="71" y="7"/>
                  <a:pt x="71" y="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15" name="Text Box 2381"/>
          <p:cNvSpPr txBox="1">
            <a:spLocks noChangeArrowheads="1"/>
          </p:cNvSpPr>
          <p:nvPr/>
        </p:nvSpPr>
        <p:spPr bwMode="auto">
          <a:xfrm rot="-1813429">
            <a:off x="6049416" y="2099352"/>
            <a:ext cx="433291"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Baghain</a:t>
            </a:r>
          </a:p>
        </p:txBody>
      </p:sp>
      <p:sp>
        <p:nvSpPr>
          <p:cNvPr id="4416" name="Freeform 2383"/>
          <p:cNvSpPr>
            <a:spLocks/>
          </p:cNvSpPr>
          <p:nvPr/>
        </p:nvSpPr>
        <p:spPr bwMode="auto">
          <a:xfrm>
            <a:off x="2677717" y="3244851"/>
            <a:ext cx="118665" cy="22225"/>
          </a:xfrm>
          <a:custGeom>
            <a:avLst/>
            <a:gdLst>
              <a:gd name="T0" fmla="*/ 0 w 99"/>
              <a:gd name="T1" fmla="*/ 2147483647 h 23"/>
              <a:gd name="T2" fmla="*/ 2147483647 w 99"/>
              <a:gd name="T3" fmla="*/ 2147483647 h 23"/>
              <a:gd name="T4" fmla="*/ 2147483647 w 99"/>
              <a:gd name="T5" fmla="*/ 2147483647 h 23"/>
              <a:gd name="T6" fmla="*/ 2147483647 w 99"/>
              <a:gd name="T7" fmla="*/ 2147483647 h 23"/>
              <a:gd name="T8" fmla="*/ 2147483647 w 99"/>
              <a:gd name="T9" fmla="*/ 0 h 23"/>
              <a:gd name="T10" fmla="*/ 0 60000 65536"/>
              <a:gd name="T11" fmla="*/ 0 60000 65536"/>
              <a:gd name="T12" fmla="*/ 0 60000 65536"/>
              <a:gd name="T13" fmla="*/ 0 60000 65536"/>
              <a:gd name="T14" fmla="*/ 0 60000 65536"/>
              <a:gd name="T15" fmla="*/ 0 w 99"/>
              <a:gd name="T16" fmla="*/ 0 h 23"/>
              <a:gd name="T17" fmla="*/ 99 w 99"/>
              <a:gd name="T18" fmla="*/ 23 h 23"/>
            </a:gdLst>
            <a:ahLst/>
            <a:cxnLst>
              <a:cxn ang="T10">
                <a:pos x="T0" y="T1"/>
              </a:cxn>
              <a:cxn ang="T11">
                <a:pos x="T2" y="T3"/>
              </a:cxn>
              <a:cxn ang="T12">
                <a:pos x="T4" y="T5"/>
              </a:cxn>
              <a:cxn ang="T13">
                <a:pos x="T6" y="T7"/>
              </a:cxn>
              <a:cxn ang="T14">
                <a:pos x="T8" y="T9"/>
              </a:cxn>
            </a:cxnLst>
            <a:rect l="T15" t="T16" r="T17" b="T18"/>
            <a:pathLst>
              <a:path w="99" h="23">
                <a:moveTo>
                  <a:pt x="0" y="23"/>
                </a:moveTo>
                <a:cubicBezTo>
                  <a:pt x="3" y="10"/>
                  <a:pt x="5" y="10"/>
                  <a:pt x="18" y="7"/>
                </a:cubicBezTo>
                <a:cubicBezTo>
                  <a:pt x="28" y="2"/>
                  <a:pt x="34" y="4"/>
                  <a:pt x="46" y="5"/>
                </a:cubicBezTo>
                <a:cubicBezTo>
                  <a:pt x="56" y="7"/>
                  <a:pt x="64" y="8"/>
                  <a:pt x="74" y="7"/>
                </a:cubicBezTo>
                <a:cubicBezTo>
                  <a:pt x="82" y="4"/>
                  <a:pt x="91" y="0"/>
                  <a:pt x="99"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17" name="AutoShape 2384"/>
          <p:cNvSpPr>
            <a:spLocks noChangeArrowheads="1"/>
          </p:cNvSpPr>
          <p:nvPr/>
        </p:nvSpPr>
        <p:spPr bwMode="auto">
          <a:xfrm rot="5320792">
            <a:off x="2718396" y="3225999"/>
            <a:ext cx="26987" cy="36116"/>
          </a:xfrm>
          <a:prstGeom prst="triangle">
            <a:avLst>
              <a:gd name="adj" fmla="val 50000"/>
            </a:avLst>
          </a:prstGeom>
          <a:solidFill>
            <a:schemeClr val="accent2"/>
          </a:solidFill>
          <a:ln w="9525">
            <a:solidFill>
              <a:schemeClr val="accent2"/>
            </a:solidFill>
            <a:miter lim="800000"/>
            <a:headEnd/>
            <a:tailEnd/>
          </a:ln>
        </p:spPr>
        <p:txBody>
          <a:bodyPr wrap="none" anchor="ctr"/>
          <a:lstStyle/>
          <a:p>
            <a:endParaRPr lang="en-US"/>
          </a:p>
        </p:txBody>
      </p:sp>
      <p:sp>
        <p:nvSpPr>
          <p:cNvPr id="4418" name="Freeform 2385"/>
          <p:cNvSpPr>
            <a:spLocks/>
          </p:cNvSpPr>
          <p:nvPr/>
        </p:nvSpPr>
        <p:spPr bwMode="auto">
          <a:xfrm>
            <a:off x="2853135" y="2941638"/>
            <a:ext cx="127265" cy="138112"/>
          </a:xfrm>
          <a:custGeom>
            <a:avLst/>
            <a:gdLst>
              <a:gd name="T0" fmla="*/ 0 w 103"/>
              <a:gd name="T1" fmla="*/ 0 h 139"/>
              <a:gd name="T2" fmla="*/ 2147483647 w 103"/>
              <a:gd name="T3" fmla="*/ 2147483647 h 139"/>
              <a:gd name="T4" fmla="*/ 2147483647 w 103"/>
              <a:gd name="T5" fmla="*/ 2147483647 h 139"/>
              <a:gd name="T6" fmla="*/ 2147483647 w 103"/>
              <a:gd name="T7" fmla="*/ 2147483647 h 139"/>
              <a:gd name="T8" fmla="*/ 2147483647 w 103"/>
              <a:gd name="T9" fmla="*/ 2147483647 h 139"/>
              <a:gd name="T10" fmla="*/ 2147483647 w 103"/>
              <a:gd name="T11" fmla="*/ 2147483647 h 139"/>
              <a:gd name="T12" fmla="*/ 2147483647 w 103"/>
              <a:gd name="T13" fmla="*/ 2147483647 h 139"/>
              <a:gd name="T14" fmla="*/ 2147483647 w 103"/>
              <a:gd name="T15" fmla="*/ 2147483647 h 139"/>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39"/>
              <a:gd name="T26" fmla="*/ 103 w 103"/>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39">
                <a:moveTo>
                  <a:pt x="0" y="0"/>
                </a:moveTo>
                <a:cubicBezTo>
                  <a:pt x="5" y="4"/>
                  <a:pt x="6" y="7"/>
                  <a:pt x="12" y="8"/>
                </a:cubicBezTo>
                <a:cubicBezTo>
                  <a:pt x="20" y="18"/>
                  <a:pt x="23" y="22"/>
                  <a:pt x="26" y="35"/>
                </a:cubicBezTo>
                <a:cubicBezTo>
                  <a:pt x="28" y="51"/>
                  <a:pt x="26" y="58"/>
                  <a:pt x="39" y="66"/>
                </a:cubicBezTo>
                <a:cubicBezTo>
                  <a:pt x="45" y="76"/>
                  <a:pt x="54" y="82"/>
                  <a:pt x="60" y="91"/>
                </a:cubicBezTo>
                <a:cubicBezTo>
                  <a:pt x="68" y="102"/>
                  <a:pt x="71" y="119"/>
                  <a:pt x="84" y="125"/>
                </a:cubicBezTo>
                <a:cubicBezTo>
                  <a:pt x="90" y="133"/>
                  <a:pt x="86" y="129"/>
                  <a:pt x="98" y="136"/>
                </a:cubicBezTo>
                <a:cubicBezTo>
                  <a:pt x="100" y="137"/>
                  <a:pt x="103" y="139"/>
                  <a:pt x="103" y="13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19" name="Freeform 2386"/>
          <p:cNvSpPr>
            <a:spLocks/>
          </p:cNvSpPr>
          <p:nvPr/>
        </p:nvSpPr>
        <p:spPr bwMode="auto">
          <a:xfrm>
            <a:off x="2731029" y="3332163"/>
            <a:ext cx="27517" cy="125412"/>
          </a:xfrm>
          <a:custGeom>
            <a:avLst/>
            <a:gdLst>
              <a:gd name="T0" fmla="*/ 2147483647 w 24"/>
              <a:gd name="T1" fmla="*/ 0 h 128"/>
              <a:gd name="T2" fmla="*/ 2147483647 w 24"/>
              <a:gd name="T3" fmla="*/ 2147483647 h 128"/>
              <a:gd name="T4" fmla="*/ 2147483647 w 24"/>
              <a:gd name="T5" fmla="*/ 2147483647 h 128"/>
              <a:gd name="T6" fmla="*/ 2147483647 w 24"/>
              <a:gd name="T7" fmla="*/ 2147483647 h 128"/>
              <a:gd name="T8" fmla="*/ 2147483647 w 24"/>
              <a:gd name="T9" fmla="*/ 2147483647 h 128"/>
              <a:gd name="T10" fmla="*/ 0 w 24"/>
              <a:gd name="T11" fmla="*/ 2147483647 h 128"/>
              <a:gd name="T12" fmla="*/ 2147483647 w 24"/>
              <a:gd name="T13" fmla="*/ 2147483647 h 128"/>
              <a:gd name="T14" fmla="*/ 2147483647 w 24"/>
              <a:gd name="T15" fmla="*/ 2147483647 h 128"/>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128"/>
              <a:gd name="T26" fmla="*/ 24 w 24"/>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128">
                <a:moveTo>
                  <a:pt x="24" y="0"/>
                </a:moveTo>
                <a:cubicBezTo>
                  <a:pt x="19" y="12"/>
                  <a:pt x="22" y="7"/>
                  <a:pt x="17" y="16"/>
                </a:cubicBezTo>
                <a:cubicBezTo>
                  <a:pt x="15" y="24"/>
                  <a:pt x="13" y="33"/>
                  <a:pt x="9" y="40"/>
                </a:cubicBezTo>
                <a:cubicBezTo>
                  <a:pt x="5" y="60"/>
                  <a:pt x="7" y="50"/>
                  <a:pt x="4" y="71"/>
                </a:cubicBezTo>
                <a:cubicBezTo>
                  <a:pt x="4" y="77"/>
                  <a:pt x="4" y="84"/>
                  <a:pt x="3" y="90"/>
                </a:cubicBezTo>
                <a:cubicBezTo>
                  <a:pt x="2" y="95"/>
                  <a:pt x="0" y="106"/>
                  <a:pt x="0" y="106"/>
                </a:cubicBezTo>
                <a:cubicBezTo>
                  <a:pt x="1" y="109"/>
                  <a:pt x="3" y="113"/>
                  <a:pt x="3" y="116"/>
                </a:cubicBezTo>
                <a:cubicBezTo>
                  <a:pt x="3" y="120"/>
                  <a:pt x="1" y="128"/>
                  <a:pt x="1" y="12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0" name="Freeform 2387"/>
          <p:cNvSpPr>
            <a:spLocks/>
          </p:cNvSpPr>
          <p:nvPr/>
        </p:nvSpPr>
        <p:spPr bwMode="auto">
          <a:xfrm>
            <a:off x="3773223" y="2982914"/>
            <a:ext cx="61913" cy="111125"/>
          </a:xfrm>
          <a:custGeom>
            <a:avLst/>
            <a:gdLst>
              <a:gd name="T0" fmla="*/ 0 w 51"/>
              <a:gd name="T1" fmla="*/ 0 h 112"/>
              <a:gd name="T2" fmla="*/ 2147483647 w 51"/>
              <a:gd name="T3" fmla="*/ 2147483647 h 112"/>
              <a:gd name="T4" fmla="*/ 2147483647 w 51"/>
              <a:gd name="T5" fmla="*/ 2147483647 h 112"/>
              <a:gd name="T6" fmla="*/ 2147483647 w 51"/>
              <a:gd name="T7" fmla="*/ 2147483647 h 112"/>
              <a:gd name="T8" fmla="*/ 2147483647 w 51"/>
              <a:gd name="T9" fmla="*/ 2147483647 h 112"/>
              <a:gd name="T10" fmla="*/ 2147483647 w 51"/>
              <a:gd name="T11" fmla="*/ 2147483647 h 112"/>
              <a:gd name="T12" fmla="*/ 0 60000 65536"/>
              <a:gd name="T13" fmla="*/ 0 60000 65536"/>
              <a:gd name="T14" fmla="*/ 0 60000 65536"/>
              <a:gd name="T15" fmla="*/ 0 60000 65536"/>
              <a:gd name="T16" fmla="*/ 0 60000 65536"/>
              <a:gd name="T17" fmla="*/ 0 60000 65536"/>
              <a:gd name="T18" fmla="*/ 0 w 51"/>
              <a:gd name="T19" fmla="*/ 0 h 112"/>
              <a:gd name="T20" fmla="*/ 51 w 51"/>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51" h="112">
                <a:moveTo>
                  <a:pt x="0" y="0"/>
                </a:moveTo>
                <a:cubicBezTo>
                  <a:pt x="4" y="6"/>
                  <a:pt x="8" y="9"/>
                  <a:pt x="13" y="14"/>
                </a:cubicBezTo>
                <a:cubicBezTo>
                  <a:pt x="14" y="21"/>
                  <a:pt x="14" y="31"/>
                  <a:pt x="17" y="38"/>
                </a:cubicBezTo>
                <a:cubicBezTo>
                  <a:pt x="21" y="47"/>
                  <a:pt x="29" y="54"/>
                  <a:pt x="32" y="64"/>
                </a:cubicBezTo>
                <a:cubicBezTo>
                  <a:pt x="35" y="73"/>
                  <a:pt x="36" y="84"/>
                  <a:pt x="40" y="93"/>
                </a:cubicBezTo>
                <a:cubicBezTo>
                  <a:pt x="43" y="100"/>
                  <a:pt x="51" y="104"/>
                  <a:pt x="51" y="11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1" name="Freeform 2388"/>
          <p:cNvSpPr>
            <a:spLocks/>
          </p:cNvSpPr>
          <p:nvPr/>
        </p:nvSpPr>
        <p:spPr bwMode="auto">
          <a:xfrm>
            <a:off x="5907485" y="2927351"/>
            <a:ext cx="61913" cy="155575"/>
          </a:xfrm>
          <a:custGeom>
            <a:avLst/>
            <a:gdLst>
              <a:gd name="T0" fmla="*/ 2147483647 w 50"/>
              <a:gd name="T1" fmla="*/ 2147483647 h 159"/>
              <a:gd name="T2" fmla="*/ 2147483647 w 50"/>
              <a:gd name="T3" fmla="*/ 2147483647 h 159"/>
              <a:gd name="T4" fmla="*/ 2147483647 w 50"/>
              <a:gd name="T5" fmla="*/ 2147483647 h 159"/>
              <a:gd name="T6" fmla="*/ 2147483647 w 50"/>
              <a:gd name="T7" fmla="*/ 2147483647 h 159"/>
              <a:gd name="T8" fmla="*/ 2147483647 w 50"/>
              <a:gd name="T9" fmla="*/ 0 h 159"/>
              <a:gd name="T10" fmla="*/ 0 60000 65536"/>
              <a:gd name="T11" fmla="*/ 0 60000 65536"/>
              <a:gd name="T12" fmla="*/ 0 60000 65536"/>
              <a:gd name="T13" fmla="*/ 0 60000 65536"/>
              <a:gd name="T14" fmla="*/ 0 60000 65536"/>
              <a:gd name="T15" fmla="*/ 0 w 50"/>
              <a:gd name="T16" fmla="*/ 0 h 159"/>
              <a:gd name="T17" fmla="*/ 50 w 50"/>
              <a:gd name="T18" fmla="*/ 159 h 159"/>
            </a:gdLst>
            <a:ahLst/>
            <a:cxnLst>
              <a:cxn ang="T10">
                <a:pos x="T0" y="T1"/>
              </a:cxn>
              <a:cxn ang="T11">
                <a:pos x="T2" y="T3"/>
              </a:cxn>
              <a:cxn ang="T12">
                <a:pos x="T4" y="T5"/>
              </a:cxn>
              <a:cxn ang="T13">
                <a:pos x="T6" y="T7"/>
              </a:cxn>
              <a:cxn ang="T14">
                <a:pos x="T8" y="T9"/>
              </a:cxn>
            </a:cxnLst>
            <a:rect l="T15" t="T16" r="T17" b="T18"/>
            <a:pathLst>
              <a:path w="50" h="159">
                <a:moveTo>
                  <a:pt x="22" y="159"/>
                </a:moveTo>
                <a:cubicBezTo>
                  <a:pt x="19" y="148"/>
                  <a:pt x="14" y="145"/>
                  <a:pt x="6" y="136"/>
                </a:cubicBezTo>
                <a:cubicBezTo>
                  <a:pt x="0" y="119"/>
                  <a:pt x="5" y="97"/>
                  <a:pt x="19" y="85"/>
                </a:cubicBezTo>
                <a:cubicBezTo>
                  <a:pt x="23" y="70"/>
                  <a:pt x="45" y="57"/>
                  <a:pt x="49" y="42"/>
                </a:cubicBezTo>
                <a:cubicBezTo>
                  <a:pt x="50" y="28"/>
                  <a:pt x="30" y="9"/>
                  <a:pt x="25"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2" name="Freeform 2389"/>
          <p:cNvSpPr>
            <a:spLocks/>
          </p:cNvSpPr>
          <p:nvPr/>
        </p:nvSpPr>
        <p:spPr bwMode="auto">
          <a:xfrm>
            <a:off x="6165454" y="3738564"/>
            <a:ext cx="25796" cy="46037"/>
          </a:xfrm>
          <a:custGeom>
            <a:avLst/>
            <a:gdLst>
              <a:gd name="T0" fmla="*/ 2147483647 w 19"/>
              <a:gd name="T1" fmla="*/ 0 h 48"/>
              <a:gd name="T2" fmla="*/ 0 w 19"/>
              <a:gd name="T3" fmla="*/ 2147483647 h 48"/>
              <a:gd name="T4" fmla="*/ 0 60000 65536"/>
              <a:gd name="T5" fmla="*/ 0 60000 65536"/>
              <a:gd name="T6" fmla="*/ 0 w 19"/>
              <a:gd name="T7" fmla="*/ 0 h 48"/>
              <a:gd name="T8" fmla="*/ 19 w 19"/>
              <a:gd name="T9" fmla="*/ 48 h 48"/>
            </a:gdLst>
            <a:ahLst/>
            <a:cxnLst>
              <a:cxn ang="T4">
                <a:pos x="T0" y="T1"/>
              </a:cxn>
              <a:cxn ang="T5">
                <a:pos x="T2" y="T3"/>
              </a:cxn>
            </a:cxnLst>
            <a:rect l="T6" t="T7" r="T8" b="T9"/>
            <a:pathLst>
              <a:path w="19" h="48">
                <a:moveTo>
                  <a:pt x="19" y="0"/>
                </a:moveTo>
                <a:cubicBezTo>
                  <a:pt x="0" y="19"/>
                  <a:pt x="0" y="17"/>
                  <a:pt x="0" y="4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3" name="Freeform 2390"/>
          <p:cNvSpPr>
            <a:spLocks/>
          </p:cNvSpPr>
          <p:nvPr/>
        </p:nvSpPr>
        <p:spPr bwMode="auto">
          <a:xfrm>
            <a:off x="6284119" y="3581400"/>
            <a:ext cx="15479" cy="96838"/>
          </a:xfrm>
          <a:custGeom>
            <a:avLst/>
            <a:gdLst>
              <a:gd name="T0" fmla="*/ 2147483647 w 13"/>
              <a:gd name="T1" fmla="*/ 0 h 99"/>
              <a:gd name="T2" fmla="*/ 2147483647 w 13"/>
              <a:gd name="T3" fmla="*/ 2147483647 h 99"/>
              <a:gd name="T4" fmla="*/ 0 w 13"/>
              <a:gd name="T5" fmla="*/ 2147483647 h 99"/>
              <a:gd name="T6" fmla="*/ 0 60000 65536"/>
              <a:gd name="T7" fmla="*/ 0 60000 65536"/>
              <a:gd name="T8" fmla="*/ 0 60000 65536"/>
              <a:gd name="T9" fmla="*/ 0 w 13"/>
              <a:gd name="T10" fmla="*/ 0 h 99"/>
              <a:gd name="T11" fmla="*/ 13 w 13"/>
              <a:gd name="T12" fmla="*/ 99 h 99"/>
            </a:gdLst>
            <a:ahLst/>
            <a:cxnLst>
              <a:cxn ang="T6">
                <a:pos x="T0" y="T1"/>
              </a:cxn>
              <a:cxn ang="T7">
                <a:pos x="T2" y="T3"/>
              </a:cxn>
              <a:cxn ang="T8">
                <a:pos x="T4" y="T5"/>
              </a:cxn>
            </a:cxnLst>
            <a:rect l="T9" t="T10" r="T11" b="T12"/>
            <a:pathLst>
              <a:path w="13" h="99">
                <a:moveTo>
                  <a:pt x="12" y="0"/>
                </a:moveTo>
                <a:cubicBezTo>
                  <a:pt x="5" y="22"/>
                  <a:pt x="8" y="13"/>
                  <a:pt x="3" y="29"/>
                </a:cubicBezTo>
                <a:cubicBezTo>
                  <a:pt x="3" y="35"/>
                  <a:pt x="13" y="86"/>
                  <a:pt x="0" y="9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4" name="Freeform 2391"/>
          <p:cNvSpPr>
            <a:spLocks/>
          </p:cNvSpPr>
          <p:nvPr/>
        </p:nvSpPr>
        <p:spPr bwMode="auto">
          <a:xfrm>
            <a:off x="3092185" y="3614738"/>
            <a:ext cx="98029" cy="95250"/>
          </a:xfrm>
          <a:custGeom>
            <a:avLst/>
            <a:gdLst>
              <a:gd name="T0" fmla="*/ 0 w 83"/>
              <a:gd name="T1" fmla="*/ 2147483647 h 96"/>
              <a:gd name="T2" fmla="*/ 2147483647 w 83"/>
              <a:gd name="T3" fmla="*/ 2147483647 h 96"/>
              <a:gd name="T4" fmla="*/ 2147483647 w 83"/>
              <a:gd name="T5" fmla="*/ 2147483647 h 96"/>
              <a:gd name="T6" fmla="*/ 2147483647 w 83"/>
              <a:gd name="T7" fmla="*/ 2147483647 h 96"/>
              <a:gd name="T8" fmla="*/ 2147483647 w 83"/>
              <a:gd name="T9" fmla="*/ 0 h 96"/>
              <a:gd name="T10" fmla="*/ 0 60000 65536"/>
              <a:gd name="T11" fmla="*/ 0 60000 65536"/>
              <a:gd name="T12" fmla="*/ 0 60000 65536"/>
              <a:gd name="T13" fmla="*/ 0 60000 65536"/>
              <a:gd name="T14" fmla="*/ 0 60000 65536"/>
              <a:gd name="T15" fmla="*/ 0 w 83"/>
              <a:gd name="T16" fmla="*/ 0 h 96"/>
              <a:gd name="T17" fmla="*/ 83 w 83"/>
              <a:gd name="T18" fmla="*/ 96 h 96"/>
            </a:gdLst>
            <a:ahLst/>
            <a:cxnLst>
              <a:cxn ang="T10">
                <a:pos x="T0" y="T1"/>
              </a:cxn>
              <a:cxn ang="T11">
                <a:pos x="T2" y="T3"/>
              </a:cxn>
              <a:cxn ang="T12">
                <a:pos x="T4" y="T5"/>
              </a:cxn>
              <a:cxn ang="T13">
                <a:pos x="T6" y="T7"/>
              </a:cxn>
              <a:cxn ang="T14">
                <a:pos x="T8" y="T9"/>
              </a:cxn>
            </a:cxnLst>
            <a:rect l="T15" t="T16" r="T17" b="T18"/>
            <a:pathLst>
              <a:path w="83" h="96">
                <a:moveTo>
                  <a:pt x="0" y="96"/>
                </a:moveTo>
                <a:cubicBezTo>
                  <a:pt x="11" y="79"/>
                  <a:pt x="27" y="65"/>
                  <a:pt x="38" y="48"/>
                </a:cubicBezTo>
                <a:cubicBezTo>
                  <a:pt x="43" y="40"/>
                  <a:pt x="42" y="28"/>
                  <a:pt x="48" y="20"/>
                </a:cubicBezTo>
                <a:cubicBezTo>
                  <a:pt x="55" y="12"/>
                  <a:pt x="64" y="9"/>
                  <a:pt x="74" y="4"/>
                </a:cubicBezTo>
                <a:cubicBezTo>
                  <a:pt x="77" y="2"/>
                  <a:pt x="83" y="0"/>
                  <a:pt x="83"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5" name="Freeform 2392"/>
          <p:cNvSpPr>
            <a:spLocks/>
          </p:cNvSpPr>
          <p:nvPr/>
        </p:nvSpPr>
        <p:spPr bwMode="auto">
          <a:xfrm>
            <a:off x="4440503" y="3141664"/>
            <a:ext cx="99748" cy="65087"/>
          </a:xfrm>
          <a:custGeom>
            <a:avLst/>
            <a:gdLst>
              <a:gd name="T0" fmla="*/ 0 w 80"/>
              <a:gd name="T1" fmla="*/ 0 h 66"/>
              <a:gd name="T2" fmla="*/ 2147483647 w 80"/>
              <a:gd name="T3" fmla="*/ 2147483647 h 66"/>
              <a:gd name="T4" fmla="*/ 2147483647 w 80"/>
              <a:gd name="T5" fmla="*/ 2147483647 h 66"/>
              <a:gd name="T6" fmla="*/ 2147483647 w 80"/>
              <a:gd name="T7" fmla="*/ 2147483647 h 66"/>
              <a:gd name="T8" fmla="*/ 2147483647 w 80"/>
              <a:gd name="T9" fmla="*/ 2147483647 h 66"/>
              <a:gd name="T10" fmla="*/ 2147483647 w 80"/>
              <a:gd name="T11" fmla="*/ 2147483647 h 66"/>
              <a:gd name="T12" fmla="*/ 0 60000 65536"/>
              <a:gd name="T13" fmla="*/ 0 60000 65536"/>
              <a:gd name="T14" fmla="*/ 0 60000 65536"/>
              <a:gd name="T15" fmla="*/ 0 60000 65536"/>
              <a:gd name="T16" fmla="*/ 0 60000 65536"/>
              <a:gd name="T17" fmla="*/ 0 60000 65536"/>
              <a:gd name="T18" fmla="*/ 0 w 80"/>
              <a:gd name="T19" fmla="*/ 0 h 66"/>
              <a:gd name="T20" fmla="*/ 80 w 80"/>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80" h="66">
                <a:moveTo>
                  <a:pt x="0" y="0"/>
                </a:moveTo>
                <a:cubicBezTo>
                  <a:pt x="1" y="7"/>
                  <a:pt x="2" y="14"/>
                  <a:pt x="6" y="20"/>
                </a:cubicBezTo>
                <a:cubicBezTo>
                  <a:pt x="7" y="26"/>
                  <a:pt x="7" y="34"/>
                  <a:pt x="13" y="36"/>
                </a:cubicBezTo>
                <a:cubicBezTo>
                  <a:pt x="17" y="40"/>
                  <a:pt x="19" y="41"/>
                  <a:pt x="24" y="42"/>
                </a:cubicBezTo>
                <a:cubicBezTo>
                  <a:pt x="28" y="44"/>
                  <a:pt x="27" y="47"/>
                  <a:pt x="31" y="48"/>
                </a:cubicBezTo>
                <a:cubicBezTo>
                  <a:pt x="38" y="55"/>
                  <a:pt x="70" y="62"/>
                  <a:pt x="80" y="6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6" name="Freeform 2393"/>
          <p:cNvSpPr>
            <a:spLocks/>
          </p:cNvSpPr>
          <p:nvPr/>
        </p:nvSpPr>
        <p:spPr bwMode="auto">
          <a:xfrm>
            <a:off x="5793979" y="2840039"/>
            <a:ext cx="101467" cy="60325"/>
          </a:xfrm>
          <a:custGeom>
            <a:avLst/>
            <a:gdLst>
              <a:gd name="T0" fmla="*/ 0 w 82"/>
              <a:gd name="T1" fmla="*/ 0 h 61"/>
              <a:gd name="T2" fmla="*/ 2147483647 w 82"/>
              <a:gd name="T3" fmla="*/ 2147483647 h 61"/>
              <a:gd name="T4" fmla="*/ 2147483647 w 82"/>
              <a:gd name="T5" fmla="*/ 2147483647 h 61"/>
              <a:gd name="T6" fmla="*/ 2147483647 w 82"/>
              <a:gd name="T7" fmla="*/ 2147483647 h 61"/>
              <a:gd name="T8" fmla="*/ 2147483647 w 82"/>
              <a:gd name="T9" fmla="*/ 2147483647 h 61"/>
              <a:gd name="T10" fmla="*/ 2147483647 w 82"/>
              <a:gd name="T11" fmla="*/ 2147483647 h 61"/>
              <a:gd name="T12" fmla="*/ 0 60000 65536"/>
              <a:gd name="T13" fmla="*/ 0 60000 65536"/>
              <a:gd name="T14" fmla="*/ 0 60000 65536"/>
              <a:gd name="T15" fmla="*/ 0 60000 65536"/>
              <a:gd name="T16" fmla="*/ 0 60000 65536"/>
              <a:gd name="T17" fmla="*/ 0 60000 65536"/>
              <a:gd name="T18" fmla="*/ 0 w 82"/>
              <a:gd name="T19" fmla="*/ 0 h 61"/>
              <a:gd name="T20" fmla="*/ 82 w 82"/>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82" h="61">
                <a:moveTo>
                  <a:pt x="0" y="0"/>
                </a:moveTo>
                <a:cubicBezTo>
                  <a:pt x="10" y="2"/>
                  <a:pt x="5" y="32"/>
                  <a:pt x="15" y="31"/>
                </a:cubicBezTo>
                <a:cubicBezTo>
                  <a:pt x="27" y="32"/>
                  <a:pt x="31" y="33"/>
                  <a:pt x="42" y="31"/>
                </a:cubicBezTo>
                <a:cubicBezTo>
                  <a:pt x="56" y="32"/>
                  <a:pt x="60" y="33"/>
                  <a:pt x="71" y="35"/>
                </a:cubicBezTo>
                <a:cubicBezTo>
                  <a:pt x="78" y="44"/>
                  <a:pt x="76" y="40"/>
                  <a:pt x="79" y="47"/>
                </a:cubicBezTo>
                <a:cubicBezTo>
                  <a:pt x="80" y="52"/>
                  <a:pt x="82" y="56"/>
                  <a:pt x="82" y="6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7" name="Freeform 2394"/>
          <p:cNvSpPr>
            <a:spLocks/>
          </p:cNvSpPr>
          <p:nvPr/>
        </p:nvSpPr>
        <p:spPr bwMode="auto">
          <a:xfrm>
            <a:off x="6327115" y="4156076"/>
            <a:ext cx="256248" cy="131763"/>
          </a:xfrm>
          <a:custGeom>
            <a:avLst/>
            <a:gdLst>
              <a:gd name="T0" fmla="*/ 0 w 208"/>
              <a:gd name="T1" fmla="*/ 0 h 134"/>
              <a:gd name="T2" fmla="*/ 2147483647 w 208"/>
              <a:gd name="T3" fmla="*/ 2147483647 h 134"/>
              <a:gd name="T4" fmla="*/ 2147483647 w 208"/>
              <a:gd name="T5" fmla="*/ 2147483647 h 134"/>
              <a:gd name="T6" fmla="*/ 2147483647 w 208"/>
              <a:gd name="T7" fmla="*/ 2147483647 h 134"/>
              <a:gd name="T8" fmla="*/ 2147483647 w 208"/>
              <a:gd name="T9" fmla="*/ 2147483647 h 134"/>
              <a:gd name="T10" fmla="*/ 2147483647 w 208"/>
              <a:gd name="T11" fmla="*/ 2147483647 h 134"/>
              <a:gd name="T12" fmla="*/ 2147483647 w 208"/>
              <a:gd name="T13" fmla="*/ 2147483647 h 134"/>
              <a:gd name="T14" fmla="*/ 2147483647 w 208"/>
              <a:gd name="T15" fmla="*/ 2147483647 h 134"/>
              <a:gd name="T16" fmla="*/ 2147483647 w 208"/>
              <a:gd name="T17" fmla="*/ 2147483647 h 134"/>
              <a:gd name="T18" fmla="*/ 2147483647 w 208"/>
              <a:gd name="T19" fmla="*/ 2147483647 h 134"/>
              <a:gd name="T20" fmla="*/ 2147483647 w 208"/>
              <a:gd name="T21" fmla="*/ 2147483647 h 134"/>
              <a:gd name="T22" fmla="*/ 2147483647 w 208"/>
              <a:gd name="T23" fmla="*/ 2147483647 h 134"/>
              <a:gd name="T24" fmla="*/ 2147483647 w 208"/>
              <a:gd name="T25" fmla="*/ 2147483647 h 134"/>
              <a:gd name="T26" fmla="*/ 2147483647 w 208"/>
              <a:gd name="T27" fmla="*/ 2147483647 h 1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8"/>
              <a:gd name="T43" fmla="*/ 0 h 134"/>
              <a:gd name="T44" fmla="*/ 208 w 208"/>
              <a:gd name="T45" fmla="*/ 134 h 1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8" h="134">
                <a:moveTo>
                  <a:pt x="0" y="0"/>
                </a:moveTo>
                <a:cubicBezTo>
                  <a:pt x="2" y="4"/>
                  <a:pt x="3" y="9"/>
                  <a:pt x="7" y="11"/>
                </a:cubicBezTo>
                <a:cubicBezTo>
                  <a:pt x="12" y="14"/>
                  <a:pt x="23" y="17"/>
                  <a:pt x="23" y="17"/>
                </a:cubicBezTo>
                <a:cubicBezTo>
                  <a:pt x="28" y="23"/>
                  <a:pt x="35" y="26"/>
                  <a:pt x="39" y="33"/>
                </a:cubicBezTo>
                <a:cubicBezTo>
                  <a:pt x="43" y="39"/>
                  <a:pt x="45" y="50"/>
                  <a:pt x="52" y="53"/>
                </a:cubicBezTo>
                <a:cubicBezTo>
                  <a:pt x="58" y="56"/>
                  <a:pt x="65" y="55"/>
                  <a:pt x="71" y="56"/>
                </a:cubicBezTo>
                <a:cubicBezTo>
                  <a:pt x="75" y="59"/>
                  <a:pt x="79" y="62"/>
                  <a:pt x="84" y="64"/>
                </a:cubicBezTo>
                <a:cubicBezTo>
                  <a:pt x="87" y="69"/>
                  <a:pt x="91" y="72"/>
                  <a:pt x="96" y="75"/>
                </a:cubicBezTo>
                <a:cubicBezTo>
                  <a:pt x="99" y="77"/>
                  <a:pt x="106" y="80"/>
                  <a:pt x="106" y="80"/>
                </a:cubicBezTo>
                <a:cubicBezTo>
                  <a:pt x="112" y="94"/>
                  <a:pt x="113" y="92"/>
                  <a:pt x="127" y="99"/>
                </a:cubicBezTo>
                <a:cubicBezTo>
                  <a:pt x="130" y="109"/>
                  <a:pt x="130" y="111"/>
                  <a:pt x="140" y="113"/>
                </a:cubicBezTo>
                <a:cubicBezTo>
                  <a:pt x="146" y="121"/>
                  <a:pt x="139" y="114"/>
                  <a:pt x="152" y="118"/>
                </a:cubicBezTo>
                <a:cubicBezTo>
                  <a:pt x="156" y="119"/>
                  <a:pt x="164" y="125"/>
                  <a:pt x="164" y="125"/>
                </a:cubicBezTo>
                <a:cubicBezTo>
                  <a:pt x="178" y="123"/>
                  <a:pt x="208" y="114"/>
                  <a:pt x="208" y="13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8" name="Freeform 2397"/>
          <p:cNvSpPr>
            <a:spLocks/>
          </p:cNvSpPr>
          <p:nvPr/>
        </p:nvSpPr>
        <p:spPr bwMode="auto">
          <a:xfrm>
            <a:off x="5687351" y="3646488"/>
            <a:ext cx="156501" cy="69850"/>
          </a:xfrm>
          <a:custGeom>
            <a:avLst/>
            <a:gdLst>
              <a:gd name="T0" fmla="*/ 0 w 126"/>
              <a:gd name="T1" fmla="*/ 2147483647 h 71"/>
              <a:gd name="T2" fmla="*/ 2147483647 w 126"/>
              <a:gd name="T3" fmla="*/ 2147483647 h 71"/>
              <a:gd name="T4" fmla="*/ 2147483647 w 126"/>
              <a:gd name="T5" fmla="*/ 2147483647 h 71"/>
              <a:gd name="T6" fmla="*/ 2147483647 w 126"/>
              <a:gd name="T7" fmla="*/ 2147483647 h 71"/>
              <a:gd name="T8" fmla="*/ 2147483647 w 126"/>
              <a:gd name="T9" fmla="*/ 2147483647 h 71"/>
              <a:gd name="T10" fmla="*/ 2147483647 w 126"/>
              <a:gd name="T11" fmla="*/ 2147483647 h 71"/>
              <a:gd name="T12" fmla="*/ 2147483647 w 126"/>
              <a:gd name="T13" fmla="*/ 2147483647 h 71"/>
              <a:gd name="T14" fmla="*/ 2147483647 w 126"/>
              <a:gd name="T15" fmla="*/ 0 h 71"/>
              <a:gd name="T16" fmla="*/ 0 60000 65536"/>
              <a:gd name="T17" fmla="*/ 0 60000 65536"/>
              <a:gd name="T18" fmla="*/ 0 60000 65536"/>
              <a:gd name="T19" fmla="*/ 0 60000 65536"/>
              <a:gd name="T20" fmla="*/ 0 60000 65536"/>
              <a:gd name="T21" fmla="*/ 0 60000 65536"/>
              <a:gd name="T22" fmla="*/ 0 60000 65536"/>
              <a:gd name="T23" fmla="*/ 0 60000 65536"/>
              <a:gd name="T24" fmla="*/ 0 w 126"/>
              <a:gd name="T25" fmla="*/ 0 h 71"/>
              <a:gd name="T26" fmla="*/ 126 w 126"/>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 h="71">
                <a:moveTo>
                  <a:pt x="0" y="71"/>
                </a:moveTo>
                <a:cubicBezTo>
                  <a:pt x="11" y="67"/>
                  <a:pt x="16" y="55"/>
                  <a:pt x="22" y="52"/>
                </a:cubicBezTo>
                <a:cubicBezTo>
                  <a:pt x="34" y="47"/>
                  <a:pt x="29" y="50"/>
                  <a:pt x="37" y="45"/>
                </a:cubicBezTo>
                <a:cubicBezTo>
                  <a:pt x="41" y="38"/>
                  <a:pt x="49" y="37"/>
                  <a:pt x="57" y="36"/>
                </a:cubicBezTo>
                <a:cubicBezTo>
                  <a:pt x="65" y="32"/>
                  <a:pt x="65" y="25"/>
                  <a:pt x="75" y="23"/>
                </a:cubicBezTo>
                <a:cubicBezTo>
                  <a:pt x="84" y="18"/>
                  <a:pt x="88" y="14"/>
                  <a:pt x="99" y="12"/>
                </a:cubicBezTo>
                <a:cubicBezTo>
                  <a:pt x="105" y="10"/>
                  <a:pt x="111" y="8"/>
                  <a:pt x="117" y="7"/>
                </a:cubicBezTo>
                <a:cubicBezTo>
                  <a:pt x="121" y="5"/>
                  <a:pt x="124" y="4"/>
                  <a:pt x="126"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29" name="Freeform 2398"/>
          <p:cNvSpPr>
            <a:spLocks/>
          </p:cNvSpPr>
          <p:nvPr/>
        </p:nvSpPr>
        <p:spPr bwMode="auto">
          <a:xfrm>
            <a:off x="5707990" y="3763963"/>
            <a:ext cx="63632" cy="4762"/>
          </a:xfrm>
          <a:custGeom>
            <a:avLst/>
            <a:gdLst>
              <a:gd name="T0" fmla="*/ 0 w 52"/>
              <a:gd name="T1" fmla="*/ 2147483647 h 5"/>
              <a:gd name="T2" fmla="*/ 2147483647 w 52"/>
              <a:gd name="T3" fmla="*/ 0 h 5"/>
              <a:gd name="T4" fmla="*/ 0 60000 65536"/>
              <a:gd name="T5" fmla="*/ 0 60000 65536"/>
              <a:gd name="T6" fmla="*/ 0 w 52"/>
              <a:gd name="T7" fmla="*/ 0 h 5"/>
              <a:gd name="T8" fmla="*/ 52 w 52"/>
              <a:gd name="T9" fmla="*/ 5 h 5"/>
            </a:gdLst>
            <a:ahLst/>
            <a:cxnLst>
              <a:cxn ang="T4">
                <a:pos x="T0" y="T1"/>
              </a:cxn>
              <a:cxn ang="T5">
                <a:pos x="T2" y="T3"/>
              </a:cxn>
            </a:cxnLst>
            <a:rect l="T6" t="T7" r="T8" b="T9"/>
            <a:pathLst>
              <a:path w="52" h="5">
                <a:moveTo>
                  <a:pt x="0" y="5"/>
                </a:moveTo>
                <a:cubicBezTo>
                  <a:pt x="21" y="4"/>
                  <a:pt x="31" y="2"/>
                  <a:pt x="52"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30" name="Freeform 2399"/>
          <p:cNvSpPr>
            <a:spLocks/>
          </p:cNvSpPr>
          <p:nvPr/>
        </p:nvSpPr>
        <p:spPr bwMode="auto">
          <a:xfrm>
            <a:off x="5836973" y="3683000"/>
            <a:ext cx="103188" cy="31750"/>
          </a:xfrm>
          <a:custGeom>
            <a:avLst/>
            <a:gdLst>
              <a:gd name="T0" fmla="*/ 0 w 84"/>
              <a:gd name="T1" fmla="*/ 2147483647 h 30"/>
              <a:gd name="T2" fmla="*/ 2147483647 w 84"/>
              <a:gd name="T3" fmla="*/ 2147483647 h 30"/>
              <a:gd name="T4" fmla="*/ 2147483647 w 84"/>
              <a:gd name="T5" fmla="*/ 2147483647 h 30"/>
              <a:gd name="T6" fmla="*/ 0 60000 65536"/>
              <a:gd name="T7" fmla="*/ 0 60000 65536"/>
              <a:gd name="T8" fmla="*/ 0 60000 65536"/>
              <a:gd name="T9" fmla="*/ 0 w 84"/>
              <a:gd name="T10" fmla="*/ 0 h 30"/>
              <a:gd name="T11" fmla="*/ 84 w 84"/>
              <a:gd name="T12" fmla="*/ 30 h 30"/>
            </a:gdLst>
            <a:ahLst/>
            <a:cxnLst>
              <a:cxn ang="T6">
                <a:pos x="T0" y="T1"/>
              </a:cxn>
              <a:cxn ang="T7">
                <a:pos x="T2" y="T3"/>
              </a:cxn>
              <a:cxn ang="T8">
                <a:pos x="T4" y="T5"/>
              </a:cxn>
            </a:cxnLst>
            <a:rect l="T9" t="T10" r="T11" b="T12"/>
            <a:pathLst>
              <a:path w="84" h="30">
                <a:moveTo>
                  <a:pt x="0" y="4"/>
                </a:moveTo>
                <a:cubicBezTo>
                  <a:pt x="9" y="0"/>
                  <a:pt x="63" y="21"/>
                  <a:pt x="74" y="23"/>
                </a:cubicBezTo>
                <a:cubicBezTo>
                  <a:pt x="77" y="25"/>
                  <a:pt x="84" y="27"/>
                  <a:pt x="84" y="3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31" name="Freeform 2400"/>
          <p:cNvSpPr>
            <a:spLocks/>
          </p:cNvSpPr>
          <p:nvPr/>
        </p:nvSpPr>
        <p:spPr bwMode="auto">
          <a:xfrm>
            <a:off x="5678752" y="3927476"/>
            <a:ext cx="263129" cy="98425"/>
          </a:xfrm>
          <a:custGeom>
            <a:avLst/>
            <a:gdLst>
              <a:gd name="T0" fmla="*/ 2147483647 w 213"/>
              <a:gd name="T1" fmla="*/ 2147483647 h 102"/>
              <a:gd name="T2" fmla="*/ 2147483647 w 213"/>
              <a:gd name="T3" fmla="*/ 2147483647 h 102"/>
              <a:gd name="T4" fmla="*/ 2147483647 w 213"/>
              <a:gd name="T5" fmla="*/ 2147483647 h 102"/>
              <a:gd name="T6" fmla="*/ 2147483647 w 213"/>
              <a:gd name="T7" fmla="*/ 2147483647 h 102"/>
              <a:gd name="T8" fmla="*/ 2147483647 w 213"/>
              <a:gd name="T9" fmla="*/ 2147483647 h 102"/>
              <a:gd name="T10" fmla="*/ 2147483647 w 213"/>
              <a:gd name="T11" fmla="*/ 2147483647 h 102"/>
              <a:gd name="T12" fmla="*/ 2147483647 w 213"/>
              <a:gd name="T13" fmla="*/ 2147483647 h 102"/>
              <a:gd name="T14" fmla="*/ 2147483647 w 213"/>
              <a:gd name="T15" fmla="*/ 2147483647 h 102"/>
              <a:gd name="T16" fmla="*/ 2147483647 w 213"/>
              <a:gd name="T17" fmla="*/ 2147483647 h 102"/>
              <a:gd name="T18" fmla="*/ 2147483647 w 213"/>
              <a:gd name="T19" fmla="*/ 2147483647 h 102"/>
              <a:gd name="T20" fmla="*/ 2147483647 w 213"/>
              <a:gd name="T21" fmla="*/ 2147483647 h 102"/>
              <a:gd name="T22" fmla="*/ 2147483647 w 213"/>
              <a:gd name="T23" fmla="*/ 2147483647 h 102"/>
              <a:gd name="T24" fmla="*/ 0 w 213"/>
              <a:gd name="T25" fmla="*/ 0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3"/>
              <a:gd name="T40" fmla="*/ 0 h 102"/>
              <a:gd name="T41" fmla="*/ 213 w 213"/>
              <a:gd name="T42" fmla="*/ 102 h 10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3" h="102">
                <a:moveTo>
                  <a:pt x="199" y="102"/>
                </a:moveTo>
                <a:cubicBezTo>
                  <a:pt x="203" y="95"/>
                  <a:pt x="205" y="88"/>
                  <a:pt x="207" y="81"/>
                </a:cubicBezTo>
                <a:cubicBezTo>
                  <a:pt x="208" y="43"/>
                  <a:pt x="210" y="59"/>
                  <a:pt x="213" y="38"/>
                </a:cubicBezTo>
                <a:cubicBezTo>
                  <a:pt x="210" y="13"/>
                  <a:pt x="202" y="14"/>
                  <a:pt x="184" y="1"/>
                </a:cubicBezTo>
                <a:cubicBezTo>
                  <a:pt x="178" y="11"/>
                  <a:pt x="162" y="18"/>
                  <a:pt x="152" y="25"/>
                </a:cubicBezTo>
                <a:cubicBezTo>
                  <a:pt x="146" y="29"/>
                  <a:pt x="147" y="34"/>
                  <a:pt x="141" y="38"/>
                </a:cubicBezTo>
                <a:cubicBezTo>
                  <a:pt x="133" y="52"/>
                  <a:pt x="101" y="53"/>
                  <a:pt x="88" y="54"/>
                </a:cubicBezTo>
                <a:cubicBezTo>
                  <a:pt x="81" y="50"/>
                  <a:pt x="78" y="28"/>
                  <a:pt x="71" y="24"/>
                </a:cubicBezTo>
                <a:cubicBezTo>
                  <a:pt x="67" y="19"/>
                  <a:pt x="61" y="17"/>
                  <a:pt x="56" y="14"/>
                </a:cubicBezTo>
                <a:cubicBezTo>
                  <a:pt x="52" y="9"/>
                  <a:pt x="45" y="7"/>
                  <a:pt x="39" y="6"/>
                </a:cubicBezTo>
                <a:cubicBezTo>
                  <a:pt x="35" y="1"/>
                  <a:pt x="31" y="19"/>
                  <a:pt x="26" y="16"/>
                </a:cubicBezTo>
                <a:cubicBezTo>
                  <a:pt x="22" y="10"/>
                  <a:pt x="14" y="10"/>
                  <a:pt x="8" y="6"/>
                </a:cubicBezTo>
                <a:cubicBezTo>
                  <a:pt x="5" y="4"/>
                  <a:pt x="0" y="0"/>
                  <a:pt x="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32" name="Text Box 2401"/>
          <p:cNvSpPr txBox="1">
            <a:spLocks noChangeArrowheads="1"/>
          </p:cNvSpPr>
          <p:nvPr/>
        </p:nvSpPr>
        <p:spPr bwMode="auto">
          <a:xfrm rot="-4067674">
            <a:off x="5215152" y="3922596"/>
            <a:ext cx="357951"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Pench</a:t>
            </a:r>
          </a:p>
        </p:txBody>
      </p:sp>
      <p:sp>
        <p:nvSpPr>
          <p:cNvPr id="4433" name="Freeform 2402"/>
          <p:cNvSpPr>
            <a:spLocks/>
          </p:cNvSpPr>
          <p:nvPr/>
        </p:nvSpPr>
        <p:spPr bwMode="auto">
          <a:xfrm>
            <a:off x="5018353" y="3952876"/>
            <a:ext cx="225293" cy="80963"/>
          </a:xfrm>
          <a:custGeom>
            <a:avLst/>
            <a:gdLst>
              <a:gd name="T0" fmla="*/ 2147483647 w 184"/>
              <a:gd name="T1" fmla="*/ 2147483647 h 82"/>
              <a:gd name="T2" fmla="*/ 2147483647 w 184"/>
              <a:gd name="T3" fmla="*/ 2147483647 h 82"/>
              <a:gd name="T4" fmla="*/ 2147483647 w 184"/>
              <a:gd name="T5" fmla="*/ 2147483647 h 82"/>
              <a:gd name="T6" fmla="*/ 2147483647 w 184"/>
              <a:gd name="T7" fmla="*/ 2147483647 h 82"/>
              <a:gd name="T8" fmla="*/ 2147483647 w 184"/>
              <a:gd name="T9" fmla="*/ 2147483647 h 82"/>
              <a:gd name="T10" fmla="*/ 2147483647 w 184"/>
              <a:gd name="T11" fmla="*/ 2147483647 h 82"/>
              <a:gd name="T12" fmla="*/ 2147483647 w 184"/>
              <a:gd name="T13" fmla="*/ 2147483647 h 82"/>
              <a:gd name="T14" fmla="*/ 2147483647 w 184"/>
              <a:gd name="T15" fmla="*/ 2147483647 h 82"/>
              <a:gd name="T16" fmla="*/ 2147483647 w 184"/>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4"/>
              <a:gd name="T28" fmla="*/ 0 h 82"/>
              <a:gd name="T29" fmla="*/ 184 w 184"/>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4" h="82">
                <a:moveTo>
                  <a:pt x="184" y="82"/>
                </a:moveTo>
                <a:cubicBezTo>
                  <a:pt x="163" y="69"/>
                  <a:pt x="142" y="72"/>
                  <a:pt x="117" y="68"/>
                </a:cubicBezTo>
                <a:cubicBezTo>
                  <a:pt x="114" y="66"/>
                  <a:pt x="109" y="65"/>
                  <a:pt x="106" y="63"/>
                </a:cubicBezTo>
                <a:cubicBezTo>
                  <a:pt x="104" y="62"/>
                  <a:pt x="104" y="59"/>
                  <a:pt x="103" y="58"/>
                </a:cubicBezTo>
                <a:cubicBezTo>
                  <a:pt x="102" y="57"/>
                  <a:pt x="100" y="57"/>
                  <a:pt x="99" y="56"/>
                </a:cubicBezTo>
                <a:cubicBezTo>
                  <a:pt x="92" y="47"/>
                  <a:pt x="85" y="40"/>
                  <a:pt x="75" y="36"/>
                </a:cubicBezTo>
                <a:cubicBezTo>
                  <a:pt x="70" y="31"/>
                  <a:pt x="66" y="24"/>
                  <a:pt x="59" y="23"/>
                </a:cubicBezTo>
                <a:cubicBezTo>
                  <a:pt x="46" y="6"/>
                  <a:pt x="39" y="6"/>
                  <a:pt x="18" y="2"/>
                </a:cubicBezTo>
                <a:cubicBezTo>
                  <a:pt x="5" y="0"/>
                  <a:pt x="0" y="0"/>
                  <a:pt x="8"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34" name="Freeform 2403"/>
          <p:cNvSpPr>
            <a:spLocks/>
          </p:cNvSpPr>
          <p:nvPr/>
        </p:nvSpPr>
        <p:spPr bwMode="auto">
          <a:xfrm>
            <a:off x="6015832" y="3822700"/>
            <a:ext cx="58473" cy="211138"/>
          </a:xfrm>
          <a:custGeom>
            <a:avLst/>
            <a:gdLst>
              <a:gd name="T0" fmla="*/ 2147483647 w 47"/>
              <a:gd name="T1" fmla="*/ 2147483647 h 214"/>
              <a:gd name="T2" fmla="*/ 2147483647 w 47"/>
              <a:gd name="T3" fmla="*/ 2147483647 h 214"/>
              <a:gd name="T4" fmla="*/ 2147483647 w 47"/>
              <a:gd name="T5" fmla="*/ 2147483647 h 214"/>
              <a:gd name="T6" fmla="*/ 2147483647 w 47"/>
              <a:gd name="T7" fmla="*/ 2147483647 h 214"/>
              <a:gd name="T8" fmla="*/ 2147483647 w 47"/>
              <a:gd name="T9" fmla="*/ 2147483647 h 214"/>
              <a:gd name="T10" fmla="*/ 2147483647 w 47"/>
              <a:gd name="T11" fmla="*/ 2147483647 h 214"/>
              <a:gd name="T12" fmla="*/ 0 w 47"/>
              <a:gd name="T13" fmla="*/ 0 h 214"/>
              <a:gd name="T14" fmla="*/ 0 60000 65536"/>
              <a:gd name="T15" fmla="*/ 0 60000 65536"/>
              <a:gd name="T16" fmla="*/ 0 60000 65536"/>
              <a:gd name="T17" fmla="*/ 0 60000 65536"/>
              <a:gd name="T18" fmla="*/ 0 60000 65536"/>
              <a:gd name="T19" fmla="*/ 0 60000 65536"/>
              <a:gd name="T20" fmla="*/ 0 60000 65536"/>
              <a:gd name="T21" fmla="*/ 0 w 47"/>
              <a:gd name="T22" fmla="*/ 0 h 214"/>
              <a:gd name="T23" fmla="*/ 47 w 47"/>
              <a:gd name="T24" fmla="*/ 214 h 2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214">
                <a:moveTo>
                  <a:pt x="8" y="214"/>
                </a:moveTo>
                <a:cubicBezTo>
                  <a:pt x="11" y="204"/>
                  <a:pt x="13" y="194"/>
                  <a:pt x="18" y="184"/>
                </a:cubicBezTo>
                <a:cubicBezTo>
                  <a:pt x="22" y="165"/>
                  <a:pt x="19" y="146"/>
                  <a:pt x="29" y="129"/>
                </a:cubicBezTo>
                <a:cubicBezTo>
                  <a:pt x="30" y="124"/>
                  <a:pt x="34" y="116"/>
                  <a:pt x="34" y="116"/>
                </a:cubicBezTo>
                <a:cubicBezTo>
                  <a:pt x="33" y="81"/>
                  <a:pt x="47" y="52"/>
                  <a:pt x="19" y="35"/>
                </a:cubicBezTo>
                <a:cubicBezTo>
                  <a:pt x="14" y="26"/>
                  <a:pt x="9" y="16"/>
                  <a:pt x="3" y="8"/>
                </a:cubicBezTo>
                <a:cubicBezTo>
                  <a:pt x="2" y="2"/>
                  <a:pt x="3" y="4"/>
                  <a:pt x="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35" name="Freeform 2404"/>
          <p:cNvSpPr>
            <a:spLocks/>
          </p:cNvSpPr>
          <p:nvPr/>
        </p:nvSpPr>
        <p:spPr bwMode="auto">
          <a:xfrm>
            <a:off x="6148256" y="3884613"/>
            <a:ext cx="60192" cy="84137"/>
          </a:xfrm>
          <a:custGeom>
            <a:avLst/>
            <a:gdLst>
              <a:gd name="T0" fmla="*/ 0 w 50"/>
              <a:gd name="T1" fmla="*/ 0 h 86"/>
              <a:gd name="T2" fmla="*/ 2147483647 w 50"/>
              <a:gd name="T3" fmla="*/ 2147483647 h 86"/>
              <a:gd name="T4" fmla="*/ 2147483647 w 50"/>
              <a:gd name="T5" fmla="*/ 2147483647 h 86"/>
              <a:gd name="T6" fmla="*/ 2147483647 w 50"/>
              <a:gd name="T7" fmla="*/ 2147483647 h 86"/>
              <a:gd name="T8" fmla="*/ 2147483647 w 50"/>
              <a:gd name="T9" fmla="*/ 2147483647 h 86"/>
              <a:gd name="T10" fmla="*/ 2147483647 w 50"/>
              <a:gd name="T11" fmla="*/ 2147483647 h 86"/>
              <a:gd name="T12" fmla="*/ 2147483647 w 50"/>
              <a:gd name="T13" fmla="*/ 2147483647 h 86"/>
              <a:gd name="T14" fmla="*/ 2147483647 w 50"/>
              <a:gd name="T15" fmla="*/ 2147483647 h 86"/>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86"/>
              <a:gd name="T26" fmla="*/ 50 w 50"/>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86">
                <a:moveTo>
                  <a:pt x="0" y="0"/>
                </a:moveTo>
                <a:cubicBezTo>
                  <a:pt x="1" y="2"/>
                  <a:pt x="1" y="4"/>
                  <a:pt x="3" y="5"/>
                </a:cubicBezTo>
                <a:cubicBezTo>
                  <a:pt x="4" y="6"/>
                  <a:pt x="7" y="5"/>
                  <a:pt x="8" y="6"/>
                </a:cubicBezTo>
                <a:cubicBezTo>
                  <a:pt x="12" y="10"/>
                  <a:pt x="14" y="21"/>
                  <a:pt x="18" y="26"/>
                </a:cubicBezTo>
                <a:cubicBezTo>
                  <a:pt x="21" y="30"/>
                  <a:pt x="24" y="34"/>
                  <a:pt x="27" y="38"/>
                </a:cubicBezTo>
                <a:cubicBezTo>
                  <a:pt x="29" y="40"/>
                  <a:pt x="31" y="46"/>
                  <a:pt x="31" y="46"/>
                </a:cubicBezTo>
                <a:cubicBezTo>
                  <a:pt x="33" y="54"/>
                  <a:pt x="33" y="62"/>
                  <a:pt x="39" y="67"/>
                </a:cubicBezTo>
                <a:cubicBezTo>
                  <a:pt x="43" y="74"/>
                  <a:pt x="50" y="77"/>
                  <a:pt x="50" y="8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36" name="Freeform 2405"/>
          <p:cNvSpPr>
            <a:spLocks/>
          </p:cNvSpPr>
          <p:nvPr/>
        </p:nvSpPr>
        <p:spPr bwMode="auto">
          <a:xfrm>
            <a:off x="3019955" y="2408239"/>
            <a:ext cx="390393" cy="34925"/>
          </a:xfrm>
          <a:custGeom>
            <a:avLst/>
            <a:gdLst>
              <a:gd name="T0" fmla="*/ 0 w 319"/>
              <a:gd name="T1" fmla="*/ 2147483647 h 36"/>
              <a:gd name="T2" fmla="*/ 2147483647 w 319"/>
              <a:gd name="T3" fmla="*/ 2147483647 h 36"/>
              <a:gd name="T4" fmla="*/ 2147483647 w 319"/>
              <a:gd name="T5" fmla="*/ 2147483647 h 36"/>
              <a:gd name="T6" fmla="*/ 2147483647 w 319"/>
              <a:gd name="T7" fmla="*/ 2147483647 h 36"/>
              <a:gd name="T8" fmla="*/ 2147483647 w 319"/>
              <a:gd name="T9" fmla="*/ 0 h 36"/>
              <a:gd name="T10" fmla="*/ 0 60000 65536"/>
              <a:gd name="T11" fmla="*/ 0 60000 65536"/>
              <a:gd name="T12" fmla="*/ 0 60000 65536"/>
              <a:gd name="T13" fmla="*/ 0 60000 65536"/>
              <a:gd name="T14" fmla="*/ 0 60000 65536"/>
              <a:gd name="T15" fmla="*/ 0 w 319"/>
              <a:gd name="T16" fmla="*/ 0 h 36"/>
              <a:gd name="T17" fmla="*/ 319 w 319"/>
              <a:gd name="T18" fmla="*/ 36 h 36"/>
            </a:gdLst>
            <a:ahLst/>
            <a:cxnLst>
              <a:cxn ang="T10">
                <a:pos x="T0" y="T1"/>
              </a:cxn>
              <a:cxn ang="T11">
                <a:pos x="T2" y="T3"/>
              </a:cxn>
              <a:cxn ang="T12">
                <a:pos x="T4" y="T5"/>
              </a:cxn>
              <a:cxn ang="T13">
                <a:pos x="T6" y="T7"/>
              </a:cxn>
              <a:cxn ang="T14">
                <a:pos x="T8" y="T9"/>
              </a:cxn>
            </a:cxnLst>
            <a:rect l="T15" t="T16" r="T17" b="T18"/>
            <a:pathLst>
              <a:path w="319" h="36">
                <a:moveTo>
                  <a:pt x="0" y="36"/>
                </a:moveTo>
                <a:cubicBezTo>
                  <a:pt x="29" y="15"/>
                  <a:pt x="91" y="25"/>
                  <a:pt x="115" y="24"/>
                </a:cubicBezTo>
                <a:cubicBezTo>
                  <a:pt x="122" y="21"/>
                  <a:pt x="130" y="19"/>
                  <a:pt x="137" y="16"/>
                </a:cubicBezTo>
                <a:cubicBezTo>
                  <a:pt x="159" y="18"/>
                  <a:pt x="180" y="22"/>
                  <a:pt x="201" y="19"/>
                </a:cubicBezTo>
                <a:cubicBezTo>
                  <a:pt x="219" y="20"/>
                  <a:pt x="295" y="4"/>
                  <a:pt x="319"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37" name="Freeform 2406"/>
          <p:cNvSpPr>
            <a:spLocks/>
          </p:cNvSpPr>
          <p:nvPr/>
        </p:nvSpPr>
        <p:spPr bwMode="auto">
          <a:xfrm>
            <a:off x="6127619" y="4119563"/>
            <a:ext cx="161660" cy="47625"/>
          </a:xfrm>
          <a:custGeom>
            <a:avLst/>
            <a:gdLst>
              <a:gd name="T0" fmla="*/ 0 w 130"/>
              <a:gd name="T1" fmla="*/ 0 h 47"/>
              <a:gd name="T2" fmla="*/ 2147483647 w 130"/>
              <a:gd name="T3" fmla="*/ 2147483647 h 47"/>
              <a:gd name="T4" fmla="*/ 2147483647 w 130"/>
              <a:gd name="T5" fmla="*/ 2147483647 h 47"/>
              <a:gd name="T6" fmla="*/ 2147483647 w 130"/>
              <a:gd name="T7" fmla="*/ 2147483647 h 47"/>
              <a:gd name="T8" fmla="*/ 2147483647 w 130"/>
              <a:gd name="T9" fmla="*/ 2147483647 h 47"/>
              <a:gd name="T10" fmla="*/ 2147483647 w 130"/>
              <a:gd name="T11" fmla="*/ 2147483647 h 47"/>
              <a:gd name="T12" fmla="*/ 2147483647 w 130"/>
              <a:gd name="T13" fmla="*/ 2147483647 h 47"/>
              <a:gd name="T14" fmla="*/ 2147483647 w 130"/>
              <a:gd name="T15" fmla="*/ 2147483647 h 47"/>
              <a:gd name="T16" fmla="*/ 2147483647 w 130"/>
              <a:gd name="T17" fmla="*/ 2147483647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7"/>
              <a:gd name="T29" fmla="*/ 130 w 130"/>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7">
                <a:moveTo>
                  <a:pt x="0" y="0"/>
                </a:moveTo>
                <a:cubicBezTo>
                  <a:pt x="8" y="5"/>
                  <a:pt x="18" y="1"/>
                  <a:pt x="27" y="3"/>
                </a:cubicBezTo>
                <a:cubicBezTo>
                  <a:pt x="32" y="8"/>
                  <a:pt x="32" y="18"/>
                  <a:pt x="39" y="19"/>
                </a:cubicBezTo>
                <a:cubicBezTo>
                  <a:pt x="43" y="25"/>
                  <a:pt x="43" y="29"/>
                  <a:pt x="50" y="30"/>
                </a:cubicBezTo>
                <a:cubicBezTo>
                  <a:pt x="61" y="39"/>
                  <a:pt x="68" y="37"/>
                  <a:pt x="82" y="38"/>
                </a:cubicBezTo>
                <a:cubicBezTo>
                  <a:pt x="88" y="40"/>
                  <a:pt x="92" y="42"/>
                  <a:pt x="98" y="43"/>
                </a:cubicBezTo>
                <a:cubicBezTo>
                  <a:pt x="115" y="42"/>
                  <a:pt x="123" y="47"/>
                  <a:pt x="130" y="35"/>
                </a:cubicBezTo>
                <a:cubicBezTo>
                  <a:pt x="128" y="30"/>
                  <a:pt x="125" y="27"/>
                  <a:pt x="123" y="22"/>
                </a:cubicBezTo>
                <a:cubicBezTo>
                  <a:pt x="125" y="15"/>
                  <a:pt x="127" y="9"/>
                  <a:pt x="127" y="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38" name="Text Box 2407"/>
          <p:cNvSpPr txBox="1">
            <a:spLocks noChangeArrowheads="1"/>
          </p:cNvSpPr>
          <p:nvPr/>
        </p:nvSpPr>
        <p:spPr bwMode="auto">
          <a:xfrm rot="4611333">
            <a:off x="5991680" y="4117859"/>
            <a:ext cx="335509"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Bagh</a:t>
            </a:r>
          </a:p>
        </p:txBody>
      </p:sp>
      <p:sp>
        <p:nvSpPr>
          <p:cNvPr id="4439" name="Freeform 2408"/>
          <p:cNvSpPr>
            <a:spLocks/>
          </p:cNvSpPr>
          <p:nvPr/>
        </p:nvSpPr>
        <p:spPr bwMode="auto">
          <a:xfrm>
            <a:off x="7632435" y="4021138"/>
            <a:ext cx="110067" cy="157162"/>
          </a:xfrm>
          <a:custGeom>
            <a:avLst/>
            <a:gdLst>
              <a:gd name="T0" fmla="*/ 0 w 91"/>
              <a:gd name="T1" fmla="*/ 2147483647 h 161"/>
              <a:gd name="T2" fmla="*/ 2147483647 w 91"/>
              <a:gd name="T3" fmla="*/ 2147483647 h 161"/>
              <a:gd name="T4" fmla="*/ 2147483647 w 91"/>
              <a:gd name="T5" fmla="*/ 2147483647 h 161"/>
              <a:gd name="T6" fmla="*/ 2147483647 w 91"/>
              <a:gd name="T7" fmla="*/ 2147483647 h 161"/>
              <a:gd name="T8" fmla="*/ 2147483647 w 91"/>
              <a:gd name="T9" fmla="*/ 2147483647 h 161"/>
              <a:gd name="T10" fmla="*/ 2147483647 w 91"/>
              <a:gd name="T11" fmla="*/ 2147483647 h 161"/>
              <a:gd name="T12" fmla="*/ 2147483647 w 91"/>
              <a:gd name="T13" fmla="*/ 0 h 161"/>
              <a:gd name="T14" fmla="*/ 0 60000 65536"/>
              <a:gd name="T15" fmla="*/ 0 60000 65536"/>
              <a:gd name="T16" fmla="*/ 0 60000 65536"/>
              <a:gd name="T17" fmla="*/ 0 60000 65536"/>
              <a:gd name="T18" fmla="*/ 0 60000 65536"/>
              <a:gd name="T19" fmla="*/ 0 60000 65536"/>
              <a:gd name="T20" fmla="*/ 0 60000 65536"/>
              <a:gd name="T21" fmla="*/ 0 w 91"/>
              <a:gd name="T22" fmla="*/ 0 h 161"/>
              <a:gd name="T23" fmla="*/ 91 w 91"/>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 h="161">
                <a:moveTo>
                  <a:pt x="0" y="161"/>
                </a:moveTo>
                <a:cubicBezTo>
                  <a:pt x="9" y="159"/>
                  <a:pt x="6" y="156"/>
                  <a:pt x="18" y="155"/>
                </a:cubicBezTo>
                <a:cubicBezTo>
                  <a:pt x="23" y="152"/>
                  <a:pt x="26" y="148"/>
                  <a:pt x="31" y="144"/>
                </a:cubicBezTo>
                <a:cubicBezTo>
                  <a:pt x="32" y="127"/>
                  <a:pt x="33" y="116"/>
                  <a:pt x="47" y="105"/>
                </a:cubicBezTo>
                <a:cubicBezTo>
                  <a:pt x="49" y="94"/>
                  <a:pt x="50" y="85"/>
                  <a:pt x="51" y="73"/>
                </a:cubicBezTo>
                <a:cubicBezTo>
                  <a:pt x="52" y="64"/>
                  <a:pt x="62" y="56"/>
                  <a:pt x="66" y="48"/>
                </a:cubicBezTo>
                <a:cubicBezTo>
                  <a:pt x="69" y="29"/>
                  <a:pt x="85" y="18"/>
                  <a:pt x="91"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40" name="Freeform 2409"/>
          <p:cNvSpPr>
            <a:spLocks/>
          </p:cNvSpPr>
          <p:nvPr/>
        </p:nvSpPr>
        <p:spPr bwMode="auto">
          <a:xfrm>
            <a:off x="7964356" y="3548064"/>
            <a:ext cx="216694" cy="96837"/>
          </a:xfrm>
          <a:custGeom>
            <a:avLst/>
            <a:gdLst>
              <a:gd name="T0" fmla="*/ 2147483647 w 175"/>
              <a:gd name="T1" fmla="*/ 2147483647 h 99"/>
              <a:gd name="T2" fmla="*/ 2147483647 w 175"/>
              <a:gd name="T3" fmla="*/ 2147483647 h 99"/>
              <a:gd name="T4" fmla="*/ 2147483647 w 175"/>
              <a:gd name="T5" fmla="*/ 2147483647 h 99"/>
              <a:gd name="T6" fmla="*/ 2147483647 w 175"/>
              <a:gd name="T7" fmla="*/ 2147483647 h 99"/>
              <a:gd name="T8" fmla="*/ 2147483647 w 175"/>
              <a:gd name="T9" fmla="*/ 2147483647 h 99"/>
              <a:gd name="T10" fmla="*/ 2147483647 w 175"/>
              <a:gd name="T11" fmla="*/ 2147483647 h 99"/>
              <a:gd name="T12" fmla="*/ 0 w 175"/>
              <a:gd name="T13" fmla="*/ 0 h 99"/>
              <a:gd name="T14" fmla="*/ 0 60000 65536"/>
              <a:gd name="T15" fmla="*/ 0 60000 65536"/>
              <a:gd name="T16" fmla="*/ 0 60000 65536"/>
              <a:gd name="T17" fmla="*/ 0 60000 65536"/>
              <a:gd name="T18" fmla="*/ 0 60000 65536"/>
              <a:gd name="T19" fmla="*/ 0 60000 65536"/>
              <a:gd name="T20" fmla="*/ 0 60000 65536"/>
              <a:gd name="T21" fmla="*/ 0 w 175"/>
              <a:gd name="T22" fmla="*/ 0 h 99"/>
              <a:gd name="T23" fmla="*/ 175 w 175"/>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99">
                <a:moveTo>
                  <a:pt x="175" y="92"/>
                </a:moveTo>
                <a:cubicBezTo>
                  <a:pt x="160" y="99"/>
                  <a:pt x="141" y="93"/>
                  <a:pt x="125" y="92"/>
                </a:cubicBezTo>
                <a:cubicBezTo>
                  <a:pt x="106" y="88"/>
                  <a:pt x="103" y="84"/>
                  <a:pt x="80" y="83"/>
                </a:cubicBezTo>
                <a:cubicBezTo>
                  <a:pt x="69" y="79"/>
                  <a:pt x="59" y="77"/>
                  <a:pt x="47" y="76"/>
                </a:cubicBezTo>
                <a:cubicBezTo>
                  <a:pt x="29" y="65"/>
                  <a:pt x="32" y="43"/>
                  <a:pt x="16" y="33"/>
                </a:cubicBezTo>
                <a:cubicBezTo>
                  <a:pt x="12" y="27"/>
                  <a:pt x="11" y="23"/>
                  <a:pt x="5" y="19"/>
                </a:cubicBezTo>
                <a:cubicBezTo>
                  <a:pt x="4" y="14"/>
                  <a:pt x="0" y="5"/>
                  <a:pt x="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41" name="Text Box 2411"/>
          <p:cNvSpPr txBox="1">
            <a:spLocks noChangeArrowheads="1"/>
          </p:cNvSpPr>
          <p:nvPr/>
        </p:nvSpPr>
        <p:spPr bwMode="auto">
          <a:xfrm rot="3985154">
            <a:off x="8051692" y="3459046"/>
            <a:ext cx="232917"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Ib</a:t>
            </a:r>
          </a:p>
        </p:txBody>
      </p:sp>
      <p:sp>
        <p:nvSpPr>
          <p:cNvPr id="4442" name="Text Box 2412"/>
          <p:cNvSpPr txBox="1">
            <a:spLocks noChangeArrowheads="1"/>
          </p:cNvSpPr>
          <p:nvPr/>
        </p:nvSpPr>
        <p:spPr bwMode="auto">
          <a:xfrm rot="3024023">
            <a:off x="6436904" y="3200284"/>
            <a:ext cx="377187"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Johilla</a:t>
            </a:r>
          </a:p>
        </p:txBody>
      </p:sp>
      <p:sp>
        <p:nvSpPr>
          <p:cNvPr id="4443" name="Freeform 2413"/>
          <p:cNvSpPr>
            <a:spLocks/>
          </p:cNvSpPr>
          <p:nvPr/>
        </p:nvSpPr>
        <p:spPr bwMode="auto">
          <a:xfrm>
            <a:off x="6755342" y="3238500"/>
            <a:ext cx="17198" cy="96838"/>
          </a:xfrm>
          <a:custGeom>
            <a:avLst/>
            <a:gdLst>
              <a:gd name="T0" fmla="*/ 2147483647 w 14"/>
              <a:gd name="T1" fmla="*/ 2147483647 h 99"/>
              <a:gd name="T2" fmla="*/ 0 w 14"/>
              <a:gd name="T3" fmla="*/ 0 h 99"/>
              <a:gd name="T4" fmla="*/ 0 60000 65536"/>
              <a:gd name="T5" fmla="*/ 0 60000 65536"/>
              <a:gd name="T6" fmla="*/ 0 w 14"/>
              <a:gd name="T7" fmla="*/ 0 h 99"/>
              <a:gd name="T8" fmla="*/ 14 w 14"/>
              <a:gd name="T9" fmla="*/ 99 h 99"/>
            </a:gdLst>
            <a:ahLst/>
            <a:cxnLst>
              <a:cxn ang="T4">
                <a:pos x="T0" y="T1"/>
              </a:cxn>
              <a:cxn ang="T5">
                <a:pos x="T2" y="T3"/>
              </a:cxn>
            </a:cxnLst>
            <a:rect l="T6" t="T7" r="T8" b="T9"/>
            <a:pathLst>
              <a:path w="14" h="99">
                <a:moveTo>
                  <a:pt x="9" y="99"/>
                </a:moveTo>
                <a:cubicBezTo>
                  <a:pt x="14" y="64"/>
                  <a:pt x="0" y="34"/>
                  <a:pt x="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44" name="Freeform 2414"/>
          <p:cNvSpPr>
            <a:spLocks/>
          </p:cNvSpPr>
          <p:nvPr/>
        </p:nvSpPr>
        <p:spPr bwMode="auto">
          <a:xfrm>
            <a:off x="6573044" y="2881314"/>
            <a:ext cx="166820" cy="41275"/>
          </a:xfrm>
          <a:custGeom>
            <a:avLst/>
            <a:gdLst>
              <a:gd name="T0" fmla="*/ 0 w 135"/>
              <a:gd name="T1" fmla="*/ 0 h 42"/>
              <a:gd name="T2" fmla="*/ 2147483647 w 135"/>
              <a:gd name="T3" fmla="*/ 2147483647 h 42"/>
              <a:gd name="T4" fmla="*/ 2147483647 w 135"/>
              <a:gd name="T5" fmla="*/ 2147483647 h 42"/>
              <a:gd name="T6" fmla="*/ 2147483647 w 135"/>
              <a:gd name="T7" fmla="*/ 2147483647 h 42"/>
              <a:gd name="T8" fmla="*/ 0 60000 65536"/>
              <a:gd name="T9" fmla="*/ 0 60000 65536"/>
              <a:gd name="T10" fmla="*/ 0 60000 65536"/>
              <a:gd name="T11" fmla="*/ 0 60000 65536"/>
              <a:gd name="T12" fmla="*/ 0 w 135"/>
              <a:gd name="T13" fmla="*/ 0 h 42"/>
              <a:gd name="T14" fmla="*/ 135 w 135"/>
              <a:gd name="T15" fmla="*/ 42 h 42"/>
            </a:gdLst>
            <a:ahLst/>
            <a:cxnLst>
              <a:cxn ang="T8">
                <a:pos x="T0" y="T1"/>
              </a:cxn>
              <a:cxn ang="T9">
                <a:pos x="T2" y="T3"/>
              </a:cxn>
              <a:cxn ang="T10">
                <a:pos x="T4" y="T5"/>
              </a:cxn>
              <a:cxn ang="T11">
                <a:pos x="T6" y="T7"/>
              </a:cxn>
            </a:cxnLst>
            <a:rect l="T12" t="T13" r="T14" b="T15"/>
            <a:pathLst>
              <a:path w="135" h="42">
                <a:moveTo>
                  <a:pt x="0" y="0"/>
                </a:moveTo>
                <a:cubicBezTo>
                  <a:pt x="30" y="18"/>
                  <a:pt x="50" y="20"/>
                  <a:pt x="87" y="24"/>
                </a:cubicBezTo>
                <a:cubicBezTo>
                  <a:pt x="98" y="32"/>
                  <a:pt x="106" y="36"/>
                  <a:pt x="120" y="38"/>
                </a:cubicBezTo>
                <a:cubicBezTo>
                  <a:pt x="130" y="42"/>
                  <a:pt x="125" y="41"/>
                  <a:pt x="135" y="4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45" name="Freeform 2415"/>
          <p:cNvSpPr>
            <a:spLocks/>
          </p:cNvSpPr>
          <p:nvPr/>
        </p:nvSpPr>
        <p:spPr bwMode="auto">
          <a:xfrm>
            <a:off x="7642754" y="3324226"/>
            <a:ext cx="96308" cy="123825"/>
          </a:xfrm>
          <a:custGeom>
            <a:avLst/>
            <a:gdLst>
              <a:gd name="T0" fmla="*/ 0 w 77"/>
              <a:gd name="T1" fmla="*/ 0 h 125"/>
              <a:gd name="T2" fmla="*/ 2147483647 w 77"/>
              <a:gd name="T3" fmla="*/ 2147483647 h 125"/>
              <a:gd name="T4" fmla="*/ 2147483647 w 77"/>
              <a:gd name="T5" fmla="*/ 2147483647 h 125"/>
              <a:gd name="T6" fmla="*/ 2147483647 w 77"/>
              <a:gd name="T7" fmla="*/ 2147483647 h 125"/>
              <a:gd name="T8" fmla="*/ 0 60000 65536"/>
              <a:gd name="T9" fmla="*/ 0 60000 65536"/>
              <a:gd name="T10" fmla="*/ 0 60000 65536"/>
              <a:gd name="T11" fmla="*/ 0 60000 65536"/>
              <a:gd name="T12" fmla="*/ 0 w 77"/>
              <a:gd name="T13" fmla="*/ 0 h 125"/>
              <a:gd name="T14" fmla="*/ 77 w 77"/>
              <a:gd name="T15" fmla="*/ 125 h 125"/>
            </a:gdLst>
            <a:ahLst/>
            <a:cxnLst>
              <a:cxn ang="T8">
                <a:pos x="T0" y="T1"/>
              </a:cxn>
              <a:cxn ang="T9">
                <a:pos x="T2" y="T3"/>
              </a:cxn>
              <a:cxn ang="T10">
                <a:pos x="T4" y="T5"/>
              </a:cxn>
              <a:cxn ang="T11">
                <a:pos x="T6" y="T7"/>
              </a:cxn>
            </a:cxnLst>
            <a:rect l="T12" t="T13" r="T14" b="T15"/>
            <a:pathLst>
              <a:path w="77" h="125">
                <a:moveTo>
                  <a:pt x="0" y="0"/>
                </a:moveTo>
                <a:cubicBezTo>
                  <a:pt x="7" y="10"/>
                  <a:pt x="39" y="42"/>
                  <a:pt x="51" y="56"/>
                </a:cubicBezTo>
                <a:cubicBezTo>
                  <a:pt x="63" y="70"/>
                  <a:pt x="70" y="75"/>
                  <a:pt x="73" y="86"/>
                </a:cubicBezTo>
                <a:cubicBezTo>
                  <a:pt x="77" y="101"/>
                  <a:pt x="77" y="112"/>
                  <a:pt x="68" y="12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46" name="Freeform 2417"/>
          <p:cNvSpPr>
            <a:spLocks/>
          </p:cNvSpPr>
          <p:nvPr/>
        </p:nvSpPr>
        <p:spPr bwMode="auto">
          <a:xfrm>
            <a:off x="7269560" y="2921000"/>
            <a:ext cx="99748" cy="25400"/>
          </a:xfrm>
          <a:custGeom>
            <a:avLst/>
            <a:gdLst>
              <a:gd name="T0" fmla="*/ 0 w 80"/>
              <a:gd name="T1" fmla="*/ 2147483647 h 27"/>
              <a:gd name="T2" fmla="*/ 2147483647 w 80"/>
              <a:gd name="T3" fmla="*/ 2147483647 h 27"/>
              <a:gd name="T4" fmla="*/ 2147483647 w 80"/>
              <a:gd name="T5" fmla="*/ 0 h 27"/>
              <a:gd name="T6" fmla="*/ 0 60000 65536"/>
              <a:gd name="T7" fmla="*/ 0 60000 65536"/>
              <a:gd name="T8" fmla="*/ 0 60000 65536"/>
              <a:gd name="T9" fmla="*/ 0 w 80"/>
              <a:gd name="T10" fmla="*/ 0 h 27"/>
              <a:gd name="T11" fmla="*/ 80 w 80"/>
              <a:gd name="T12" fmla="*/ 27 h 27"/>
            </a:gdLst>
            <a:ahLst/>
            <a:cxnLst>
              <a:cxn ang="T6">
                <a:pos x="T0" y="T1"/>
              </a:cxn>
              <a:cxn ang="T7">
                <a:pos x="T2" y="T3"/>
              </a:cxn>
              <a:cxn ang="T8">
                <a:pos x="T4" y="T5"/>
              </a:cxn>
            </a:cxnLst>
            <a:rect l="T9" t="T10" r="T11" b="T12"/>
            <a:pathLst>
              <a:path w="80" h="27">
                <a:moveTo>
                  <a:pt x="0" y="27"/>
                </a:moveTo>
                <a:cubicBezTo>
                  <a:pt x="16" y="22"/>
                  <a:pt x="27" y="17"/>
                  <a:pt x="46" y="16"/>
                </a:cubicBezTo>
                <a:cubicBezTo>
                  <a:pt x="54" y="15"/>
                  <a:pt x="80" y="12"/>
                  <a:pt x="80"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47" name="Text Box 2418"/>
          <p:cNvSpPr txBox="1">
            <a:spLocks noChangeArrowheads="1"/>
          </p:cNvSpPr>
          <p:nvPr/>
        </p:nvSpPr>
        <p:spPr bwMode="auto">
          <a:xfrm>
            <a:off x="7264586" y="2869290"/>
            <a:ext cx="295433"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a:latin typeface="Roman" pitchFamily="18" charset="0"/>
              </a:rPr>
              <a:t>88M</a:t>
            </a:r>
          </a:p>
        </p:txBody>
      </p:sp>
      <p:sp>
        <p:nvSpPr>
          <p:cNvPr id="4448" name="Freeform 2419"/>
          <p:cNvSpPr>
            <a:spLocks/>
          </p:cNvSpPr>
          <p:nvPr/>
        </p:nvSpPr>
        <p:spPr bwMode="auto">
          <a:xfrm>
            <a:off x="3044032" y="2435225"/>
            <a:ext cx="72231" cy="76200"/>
          </a:xfrm>
          <a:custGeom>
            <a:avLst/>
            <a:gdLst>
              <a:gd name="T0" fmla="*/ 0 w 58"/>
              <a:gd name="T1" fmla="*/ 2147483647 h 77"/>
              <a:gd name="T2" fmla="*/ 2147483647 w 58"/>
              <a:gd name="T3" fmla="*/ 2147483647 h 77"/>
              <a:gd name="T4" fmla="*/ 2147483647 w 58"/>
              <a:gd name="T5" fmla="*/ 0 h 77"/>
              <a:gd name="T6" fmla="*/ 0 60000 65536"/>
              <a:gd name="T7" fmla="*/ 0 60000 65536"/>
              <a:gd name="T8" fmla="*/ 0 60000 65536"/>
              <a:gd name="T9" fmla="*/ 0 w 58"/>
              <a:gd name="T10" fmla="*/ 0 h 77"/>
              <a:gd name="T11" fmla="*/ 58 w 58"/>
              <a:gd name="T12" fmla="*/ 77 h 77"/>
            </a:gdLst>
            <a:ahLst/>
            <a:cxnLst>
              <a:cxn ang="T6">
                <a:pos x="T0" y="T1"/>
              </a:cxn>
              <a:cxn ang="T7">
                <a:pos x="T2" y="T3"/>
              </a:cxn>
              <a:cxn ang="T8">
                <a:pos x="T4" y="T5"/>
              </a:cxn>
            </a:cxnLst>
            <a:rect l="T9" t="T10" r="T11" b="T12"/>
            <a:pathLst>
              <a:path w="58" h="77">
                <a:moveTo>
                  <a:pt x="0" y="77"/>
                </a:moveTo>
                <a:cubicBezTo>
                  <a:pt x="14" y="57"/>
                  <a:pt x="33" y="40"/>
                  <a:pt x="46" y="19"/>
                </a:cubicBezTo>
                <a:cubicBezTo>
                  <a:pt x="48" y="11"/>
                  <a:pt x="52" y="6"/>
                  <a:pt x="58"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49" name="Freeform 2420"/>
          <p:cNvSpPr>
            <a:spLocks/>
          </p:cNvSpPr>
          <p:nvPr/>
        </p:nvSpPr>
        <p:spPr bwMode="auto">
          <a:xfrm>
            <a:off x="5087144" y="1884363"/>
            <a:ext cx="139304" cy="169862"/>
          </a:xfrm>
          <a:custGeom>
            <a:avLst/>
            <a:gdLst>
              <a:gd name="T0" fmla="*/ 2147483647 w 112"/>
              <a:gd name="T1" fmla="*/ 2147483647 h 173"/>
              <a:gd name="T2" fmla="*/ 2147483647 w 112"/>
              <a:gd name="T3" fmla="*/ 2147483647 h 173"/>
              <a:gd name="T4" fmla="*/ 2147483647 w 112"/>
              <a:gd name="T5" fmla="*/ 2147483647 h 173"/>
              <a:gd name="T6" fmla="*/ 2147483647 w 112"/>
              <a:gd name="T7" fmla="*/ 0 h 173"/>
              <a:gd name="T8" fmla="*/ 0 60000 65536"/>
              <a:gd name="T9" fmla="*/ 0 60000 65536"/>
              <a:gd name="T10" fmla="*/ 0 60000 65536"/>
              <a:gd name="T11" fmla="*/ 0 60000 65536"/>
              <a:gd name="T12" fmla="*/ 0 w 112"/>
              <a:gd name="T13" fmla="*/ 0 h 173"/>
              <a:gd name="T14" fmla="*/ 112 w 112"/>
              <a:gd name="T15" fmla="*/ 173 h 173"/>
            </a:gdLst>
            <a:ahLst/>
            <a:cxnLst>
              <a:cxn ang="T8">
                <a:pos x="T0" y="T1"/>
              </a:cxn>
              <a:cxn ang="T9">
                <a:pos x="T2" y="T3"/>
              </a:cxn>
              <a:cxn ang="T10">
                <a:pos x="T4" y="T5"/>
              </a:cxn>
              <a:cxn ang="T11">
                <a:pos x="T6" y="T7"/>
              </a:cxn>
            </a:cxnLst>
            <a:rect l="T12" t="T13" r="T14" b="T15"/>
            <a:pathLst>
              <a:path w="112" h="173">
                <a:moveTo>
                  <a:pt x="112" y="173"/>
                </a:moveTo>
                <a:cubicBezTo>
                  <a:pt x="92" y="159"/>
                  <a:pt x="80" y="138"/>
                  <a:pt x="59" y="125"/>
                </a:cubicBezTo>
                <a:cubicBezTo>
                  <a:pt x="50" y="109"/>
                  <a:pt x="24" y="97"/>
                  <a:pt x="11" y="79"/>
                </a:cubicBezTo>
                <a:cubicBezTo>
                  <a:pt x="10" y="71"/>
                  <a:pt x="0" y="0"/>
                  <a:pt x="19"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0" name="Freeform 2423"/>
          <p:cNvSpPr>
            <a:spLocks/>
          </p:cNvSpPr>
          <p:nvPr/>
        </p:nvSpPr>
        <p:spPr bwMode="auto">
          <a:xfrm>
            <a:off x="4031192" y="1879600"/>
            <a:ext cx="73952" cy="192088"/>
          </a:xfrm>
          <a:custGeom>
            <a:avLst/>
            <a:gdLst>
              <a:gd name="T0" fmla="*/ 2147483647 w 60"/>
              <a:gd name="T1" fmla="*/ 2147483647 h 195"/>
              <a:gd name="T2" fmla="*/ 2147483647 w 60"/>
              <a:gd name="T3" fmla="*/ 2147483647 h 195"/>
              <a:gd name="T4" fmla="*/ 2147483647 w 60"/>
              <a:gd name="T5" fmla="*/ 2147483647 h 195"/>
              <a:gd name="T6" fmla="*/ 2147483647 w 60"/>
              <a:gd name="T7" fmla="*/ 2147483647 h 195"/>
              <a:gd name="T8" fmla="*/ 2147483647 w 60"/>
              <a:gd name="T9" fmla="*/ 0 h 195"/>
              <a:gd name="T10" fmla="*/ 0 60000 65536"/>
              <a:gd name="T11" fmla="*/ 0 60000 65536"/>
              <a:gd name="T12" fmla="*/ 0 60000 65536"/>
              <a:gd name="T13" fmla="*/ 0 60000 65536"/>
              <a:gd name="T14" fmla="*/ 0 60000 65536"/>
              <a:gd name="T15" fmla="*/ 0 w 60"/>
              <a:gd name="T16" fmla="*/ 0 h 195"/>
              <a:gd name="T17" fmla="*/ 60 w 60"/>
              <a:gd name="T18" fmla="*/ 195 h 195"/>
            </a:gdLst>
            <a:ahLst/>
            <a:cxnLst>
              <a:cxn ang="T10">
                <a:pos x="T0" y="T1"/>
              </a:cxn>
              <a:cxn ang="T11">
                <a:pos x="T2" y="T3"/>
              </a:cxn>
              <a:cxn ang="T12">
                <a:pos x="T4" y="T5"/>
              </a:cxn>
              <a:cxn ang="T13">
                <a:pos x="T6" y="T7"/>
              </a:cxn>
              <a:cxn ang="T14">
                <a:pos x="T8" y="T9"/>
              </a:cxn>
            </a:cxnLst>
            <a:rect l="T15" t="T16" r="T17" b="T18"/>
            <a:pathLst>
              <a:path w="60" h="195">
                <a:moveTo>
                  <a:pt x="60" y="195"/>
                </a:moveTo>
                <a:cubicBezTo>
                  <a:pt x="56" y="175"/>
                  <a:pt x="50" y="155"/>
                  <a:pt x="43" y="135"/>
                </a:cubicBezTo>
                <a:cubicBezTo>
                  <a:pt x="40" y="111"/>
                  <a:pt x="37" y="94"/>
                  <a:pt x="12" y="87"/>
                </a:cubicBezTo>
                <a:cubicBezTo>
                  <a:pt x="1" y="69"/>
                  <a:pt x="4" y="54"/>
                  <a:pt x="3" y="31"/>
                </a:cubicBezTo>
                <a:cubicBezTo>
                  <a:pt x="5" y="2"/>
                  <a:pt x="0" y="11"/>
                  <a:pt x="7"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1" name="Freeform 2424"/>
          <p:cNvSpPr>
            <a:spLocks/>
          </p:cNvSpPr>
          <p:nvPr/>
        </p:nvSpPr>
        <p:spPr bwMode="auto">
          <a:xfrm>
            <a:off x="4523053" y="2214563"/>
            <a:ext cx="113506" cy="177800"/>
          </a:xfrm>
          <a:custGeom>
            <a:avLst/>
            <a:gdLst>
              <a:gd name="T0" fmla="*/ 2147483647 w 92"/>
              <a:gd name="T1" fmla="*/ 0 h 180"/>
              <a:gd name="T2" fmla="*/ 2147483647 w 92"/>
              <a:gd name="T3" fmla="*/ 2147483647 h 180"/>
              <a:gd name="T4" fmla="*/ 2147483647 w 92"/>
              <a:gd name="T5" fmla="*/ 2147483647 h 180"/>
              <a:gd name="T6" fmla="*/ 2147483647 w 92"/>
              <a:gd name="T7" fmla="*/ 2147483647 h 180"/>
              <a:gd name="T8" fmla="*/ 2147483647 w 92"/>
              <a:gd name="T9" fmla="*/ 2147483647 h 180"/>
              <a:gd name="T10" fmla="*/ 2147483647 w 92"/>
              <a:gd name="T11" fmla="*/ 2147483647 h 180"/>
              <a:gd name="T12" fmla="*/ 0 60000 65536"/>
              <a:gd name="T13" fmla="*/ 0 60000 65536"/>
              <a:gd name="T14" fmla="*/ 0 60000 65536"/>
              <a:gd name="T15" fmla="*/ 0 60000 65536"/>
              <a:gd name="T16" fmla="*/ 0 60000 65536"/>
              <a:gd name="T17" fmla="*/ 0 60000 65536"/>
              <a:gd name="T18" fmla="*/ 0 w 92"/>
              <a:gd name="T19" fmla="*/ 0 h 180"/>
              <a:gd name="T20" fmla="*/ 92 w 92"/>
              <a:gd name="T21" fmla="*/ 180 h 180"/>
            </a:gdLst>
            <a:ahLst/>
            <a:cxnLst>
              <a:cxn ang="T12">
                <a:pos x="T0" y="T1"/>
              </a:cxn>
              <a:cxn ang="T13">
                <a:pos x="T2" y="T3"/>
              </a:cxn>
              <a:cxn ang="T14">
                <a:pos x="T4" y="T5"/>
              </a:cxn>
              <a:cxn ang="T15">
                <a:pos x="T6" y="T7"/>
              </a:cxn>
              <a:cxn ang="T16">
                <a:pos x="T8" y="T9"/>
              </a:cxn>
              <a:cxn ang="T17">
                <a:pos x="T10" y="T11"/>
              </a:cxn>
            </a:cxnLst>
            <a:rect l="T18" t="T19" r="T20" b="T21"/>
            <a:pathLst>
              <a:path w="92" h="180">
                <a:moveTo>
                  <a:pt x="6" y="0"/>
                </a:moveTo>
                <a:cubicBezTo>
                  <a:pt x="7" y="11"/>
                  <a:pt x="0" y="37"/>
                  <a:pt x="13" y="48"/>
                </a:cubicBezTo>
                <a:cubicBezTo>
                  <a:pt x="17" y="52"/>
                  <a:pt x="24" y="53"/>
                  <a:pt x="27" y="58"/>
                </a:cubicBezTo>
                <a:cubicBezTo>
                  <a:pt x="30" y="63"/>
                  <a:pt x="37" y="72"/>
                  <a:pt x="37" y="72"/>
                </a:cubicBezTo>
                <a:cubicBezTo>
                  <a:pt x="45" y="102"/>
                  <a:pt x="58" y="124"/>
                  <a:pt x="80" y="146"/>
                </a:cubicBezTo>
                <a:cubicBezTo>
                  <a:pt x="84" y="157"/>
                  <a:pt x="88" y="169"/>
                  <a:pt x="92" y="18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2" name="Freeform 2425"/>
          <p:cNvSpPr>
            <a:spLocks/>
          </p:cNvSpPr>
          <p:nvPr/>
        </p:nvSpPr>
        <p:spPr bwMode="auto">
          <a:xfrm>
            <a:off x="5166254" y="2357438"/>
            <a:ext cx="49875" cy="74612"/>
          </a:xfrm>
          <a:custGeom>
            <a:avLst/>
            <a:gdLst>
              <a:gd name="T0" fmla="*/ 0 w 41"/>
              <a:gd name="T1" fmla="*/ 2147483647 h 75"/>
              <a:gd name="T2" fmla="*/ 2147483647 w 41"/>
              <a:gd name="T3" fmla="*/ 2147483647 h 75"/>
              <a:gd name="T4" fmla="*/ 2147483647 w 41"/>
              <a:gd name="T5" fmla="*/ 2147483647 h 75"/>
              <a:gd name="T6" fmla="*/ 2147483647 w 41"/>
              <a:gd name="T7" fmla="*/ 0 h 75"/>
              <a:gd name="T8" fmla="*/ 0 60000 65536"/>
              <a:gd name="T9" fmla="*/ 0 60000 65536"/>
              <a:gd name="T10" fmla="*/ 0 60000 65536"/>
              <a:gd name="T11" fmla="*/ 0 60000 65536"/>
              <a:gd name="T12" fmla="*/ 0 w 41"/>
              <a:gd name="T13" fmla="*/ 0 h 75"/>
              <a:gd name="T14" fmla="*/ 41 w 41"/>
              <a:gd name="T15" fmla="*/ 75 h 75"/>
            </a:gdLst>
            <a:ahLst/>
            <a:cxnLst>
              <a:cxn ang="T8">
                <a:pos x="T0" y="T1"/>
              </a:cxn>
              <a:cxn ang="T9">
                <a:pos x="T2" y="T3"/>
              </a:cxn>
              <a:cxn ang="T10">
                <a:pos x="T4" y="T5"/>
              </a:cxn>
              <a:cxn ang="T11">
                <a:pos x="T6" y="T7"/>
              </a:cxn>
            </a:cxnLst>
            <a:rect l="T12" t="T13" r="T14" b="T15"/>
            <a:pathLst>
              <a:path w="41" h="75">
                <a:moveTo>
                  <a:pt x="0" y="75"/>
                </a:moveTo>
                <a:cubicBezTo>
                  <a:pt x="10" y="68"/>
                  <a:pt x="10" y="58"/>
                  <a:pt x="22" y="53"/>
                </a:cubicBezTo>
                <a:cubicBezTo>
                  <a:pt x="24" y="40"/>
                  <a:pt x="27" y="28"/>
                  <a:pt x="31" y="15"/>
                </a:cubicBezTo>
                <a:cubicBezTo>
                  <a:pt x="33" y="9"/>
                  <a:pt x="41" y="0"/>
                  <a:pt x="41"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3" name="Freeform 2426"/>
          <p:cNvSpPr>
            <a:spLocks/>
          </p:cNvSpPr>
          <p:nvPr/>
        </p:nvSpPr>
        <p:spPr bwMode="auto">
          <a:xfrm>
            <a:off x="5090583" y="2273300"/>
            <a:ext cx="146183" cy="12700"/>
          </a:xfrm>
          <a:custGeom>
            <a:avLst/>
            <a:gdLst>
              <a:gd name="T0" fmla="*/ 0 w 118"/>
              <a:gd name="T1" fmla="*/ 0 h 13"/>
              <a:gd name="T2" fmla="*/ 2147483647 w 118"/>
              <a:gd name="T3" fmla="*/ 2147483647 h 13"/>
              <a:gd name="T4" fmla="*/ 2147483647 w 118"/>
              <a:gd name="T5" fmla="*/ 2147483647 h 13"/>
              <a:gd name="T6" fmla="*/ 2147483647 w 118"/>
              <a:gd name="T7" fmla="*/ 2147483647 h 13"/>
              <a:gd name="T8" fmla="*/ 0 60000 65536"/>
              <a:gd name="T9" fmla="*/ 0 60000 65536"/>
              <a:gd name="T10" fmla="*/ 0 60000 65536"/>
              <a:gd name="T11" fmla="*/ 0 60000 65536"/>
              <a:gd name="T12" fmla="*/ 0 w 118"/>
              <a:gd name="T13" fmla="*/ 0 h 13"/>
              <a:gd name="T14" fmla="*/ 118 w 118"/>
              <a:gd name="T15" fmla="*/ 13 h 13"/>
            </a:gdLst>
            <a:ahLst/>
            <a:cxnLst>
              <a:cxn ang="T8">
                <a:pos x="T0" y="T1"/>
              </a:cxn>
              <a:cxn ang="T9">
                <a:pos x="T2" y="T3"/>
              </a:cxn>
              <a:cxn ang="T10">
                <a:pos x="T4" y="T5"/>
              </a:cxn>
              <a:cxn ang="T11">
                <a:pos x="T6" y="T7"/>
              </a:cxn>
            </a:cxnLst>
            <a:rect l="T12" t="T13" r="T14" b="T15"/>
            <a:pathLst>
              <a:path w="118" h="13">
                <a:moveTo>
                  <a:pt x="0" y="0"/>
                </a:moveTo>
                <a:cubicBezTo>
                  <a:pt x="25" y="1"/>
                  <a:pt x="43" y="4"/>
                  <a:pt x="67" y="7"/>
                </a:cubicBezTo>
                <a:cubicBezTo>
                  <a:pt x="83" y="13"/>
                  <a:pt x="90" y="13"/>
                  <a:pt x="108" y="10"/>
                </a:cubicBezTo>
                <a:cubicBezTo>
                  <a:pt x="111" y="11"/>
                  <a:pt x="118" y="12"/>
                  <a:pt x="118" y="1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4" name="Freeform 2427"/>
          <p:cNvSpPr>
            <a:spLocks/>
          </p:cNvSpPr>
          <p:nvPr/>
        </p:nvSpPr>
        <p:spPr bwMode="auto">
          <a:xfrm>
            <a:off x="2944284" y="3368675"/>
            <a:ext cx="147902" cy="14288"/>
          </a:xfrm>
          <a:custGeom>
            <a:avLst/>
            <a:gdLst>
              <a:gd name="T0" fmla="*/ 0 w 117"/>
              <a:gd name="T1" fmla="*/ 2147483647 h 16"/>
              <a:gd name="T2" fmla="*/ 2147483647 w 117"/>
              <a:gd name="T3" fmla="*/ 2147483647 h 16"/>
              <a:gd name="T4" fmla="*/ 2147483647 w 117"/>
              <a:gd name="T5" fmla="*/ 2147483647 h 16"/>
              <a:gd name="T6" fmla="*/ 2147483647 w 117"/>
              <a:gd name="T7" fmla="*/ 2147483647 h 16"/>
              <a:gd name="T8" fmla="*/ 2147483647 w 117"/>
              <a:gd name="T9" fmla="*/ 2147483647 h 16"/>
              <a:gd name="T10" fmla="*/ 2147483647 w 117"/>
              <a:gd name="T11" fmla="*/ 2147483647 h 16"/>
              <a:gd name="T12" fmla="*/ 0 60000 65536"/>
              <a:gd name="T13" fmla="*/ 0 60000 65536"/>
              <a:gd name="T14" fmla="*/ 0 60000 65536"/>
              <a:gd name="T15" fmla="*/ 0 60000 65536"/>
              <a:gd name="T16" fmla="*/ 0 60000 65536"/>
              <a:gd name="T17" fmla="*/ 0 60000 65536"/>
              <a:gd name="T18" fmla="*/ 0 w 117"/>
              <a:gd name="T19" fmla="*/ 0 h 16"/>
              <a:gd name="T20" fmla="*/ 117 w 117"/>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17" h="16">
                <a:moveTo>
                  <a:pt x="0" y="7"/>
                </a:moveTo>
                <a:cubicBezTo>
                  <a:pt x="12" y="2"/>
                  <a:pt x="8" y="0"/>
                  <a:pt x="13" y="7"/>
                </a:cubicBezTo>
                <a:cubicBezTo>
                  <a:pt x="35" y="5"/>
                  <a:pt x="52" y="3"/>
                  <a:pt x="74" y="5"/>
                </a:cubicBezTo>
                <a:cubicBezTo>
                  <a:pt x="83" y="8"/>
                  <a:pt x="92" y="9"/>
                  <a:pt x="101" y="11"/>
                </a:cubicBezTo>
                <a:cubicBezTo>
                  <a:pt x="112" y="14"/>
                  <a:pt x="102" y="12"/>
                  <a:pt x="112" y="15"/>
                </a:cubicBezTo>
                <a:cubicBezTo>
                  <a:pt x="114" y="15"/>
                  <a:pt x="117" y="16"/>
                  <a:pt x="117" y="1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5" name="Freeform 2428"/>
          <p:cNvSpPr>
            <a:spLocks/>
          </p:cNvSpPr>
          <p:nvPr/>
        </p:nvSpPr>
        <p:spPr bwMode="auto">
          <a:xfrm>
            <a:off x="4483497" y="2846389"/>
            <a:ext cx="227013" cy="34925"/>
          </a:xfrm>
          <a:custGeom>
            <a:avLst/>
            <a:gdLst>
              <a:gd name="T0" fmla="*/ 0 w 186"/>
              <a:gd name="T1" fmla="*/ 2147483647 h 35"/>
              <a:gd name="T2" fmla="*/ 2147483647 w 186"/>
              <a:gd name="T3" fmla="*/ 2147483647 h 35"/>
              <a:gd name="T4" fmla="*/ 2147483647 w 186"/>
              <a:gd name="T5" fmla="*/ 0 h 35"/>
              <a:gd name="T6" fmla="*/ 0 60000 65536"/>
              <a:gd name="T7" fmla="*/ 0 60000 65536"/>
              <a:gd name="T8" fmla="*/ 0 60000 65536"/>
              <a:gd name="T9" fmla="*/ 0 w 186"/>
              <a:gd name="T10" fmla="*/ 0 h 35"/>
              <a:gd name="T11" fmla="*/ 186 w 186"/>
              <a:gd name="T12" fmla="*/ 35 h 35"/>
            </a:gdLst>
            <a:ahLst/>
            <a:cxnLst>
              <a:cxn ang="T6">
                <a:pos x="T0" y="T1"/>
              </a:cxn>
              <a:cxn ang="T7">
                <a:pos x="T2" y="T3"/>
              </a:cxn>
              <a:cxn ang="T8">
                <a:pos x="T4" y="T5"/>
              </a:cxn>
            </a:cxnLst>
            <a:rect l="T9" t="T10" r="T11" b="T12"/>
            <a:pathLst>
              <a:path w="186" h="35">
                <a:moveTo>
                  <a:pt x="0" y="35"/>
                </a:moveTo>
                <a:cubicBezTo>
                  <a:pt x="25" y="25"/>
                  <a:pt x="25" y="25"/>
                  <a:pt x="60" y="23"/>
                </a:cubicBezTo>
                <a:cubicBezTo>
                  <a:pt x="87" y="13"/>
                  <a:pt x="160" y="5"/>
                  <a:pt x="186"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6" name="Freeform 2429"/>
          <p:cNvSpPr>
            <a:spLocks/>
          </p:cNvSpPr>
          <p:nvPr/>
        </p:nvSpPr>
        <p:spPr bwMode="auto">
          <a:xfrm>
            <a:off x="3928005" y="2593976"/>
            <a:ext cx="87710" cy="239713"/>
          </a:xfrm>
          <a:custGeom>
            <a:avLst/>
            <a:gdLst>
              <a:gd name="T0" fmla="*/ 0 w 72"/>
              <a:gd name="T1" fmla="*/ 2147483647 h 245"/>
              <a:gd name="T2" fmla="*/ 2147483647 w 72"/>
              <a:gd name="T3" fmla="*/ 2147483647 h 245"/>
              <a:gd name="T4" fmla="*/ 2147483647 w 72"/>
              <a:gd name="T5" fmla="*/ 2147483647 h 245"/>
              <a:gd name="T6" fmla="*/ 2147483647 w 72"/>
              <a:gd name="T7" fmla="*/ 2147483647 h 245"/>
              <a:gd name="T8" fmla="*/ 2147483647 w 72"/>
              <a:gd name="T9" fmla="*/ 0 h 245"/>
              <a:gd name="T10" fmla="*/ 0 60000 65536"/>
              <a:gd name="T11" fmla="*/ 0 60000 65536"/>
              <a:gd name="T12" fmla="*/ 0 60000 65536"/>
              <a:gd name="T13" fmla="*/ 0 60000 65536"/>
              <a:gd name="T14" fmla="*/ 0 60000 65536"/>
              <a:gd name="T15" fmla="*/ 0 w 72"/>
              <a:gd name="T16" fmla="*/ 0 h 245"/>
              <a:gd name="T17" fmla="*/ 72 w 72"/>
              <a:gd name="T18" fmla="*/ 245 h 245"/>
            </a:gdLst>
            <a:ahLst/>
            <a:cxnLst>
              <a:cxn ang="T10">
                <a:pos x="T0" y="T1"/>
              </a:cxn>
              <a:cxn ang="T11">
                <a:pos x="T2" y="T3"/>
              </a:cxn>
              <a:cxn ang="T12">
                <a:pos x="T4" y="T5"/>
              </a:cxn>
              <a:cxn ang="T13">
                <a:pos x="T6" y="T7"/>
              </a:cxn>
              <a:cxn ang="T14">
                <a:pos x="T8" y="T9"/>
              </a:cxn>
            </a:cxnLst>
            <a:rect l="T15" t="T16" r="T17" b="T18"/>
            <a:pathLst>
              <a:path w="72" h="245">
                <a:moveTo>
                  <a:pt x="0" y="245"/>
                </a:moveTo>
                <a:cubicBezTo>
                  <a:pt x="4" y="222"/>
                  <a:pt x="7" y="205"/>
                  <a:pt x="9" y="181"/>
                </a:cubicBezTo>
                <a:cubicBezTo>
                  <a:pt x="10" y="155"/>
                  <a:pt x="10" y="130"/>
                  <a:pt x="12" y="104"/>
                </a:cubicBezTo>
                <a:cubicBezTo>
                  <a:pt x="16" y="83"/>
                  <a:pt x="17" y="59"/>
                  <a:pt x="27" y="42"/>
                </a:cubicBezTo>
                <a:cubicBezTo>
                  <a:pt x="37" y="25"/>
                  <a:pt x="63" y="9"/>
                  <a:pt x="72"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7" name="Freeform 2430"/>
          <p:cNvSpPr>
            <a:spLocks/>
          </p:cNvSpPr>
          <p:nvPr/>
        </p:nvSpPr>
        <p:spPr bwMode="auto">
          <a:xfrm>
            <a:off x="5675313" y="3732213"/>
            <a:ext cx="84270" cy="23812"/>
          </a:xfrm>
          <a:custGeom>
            <a:avLst/>
            <a:gdLst>
              <a:gd name="T0" fmla="*/ 0 w 67"/>
              <a:gd name="T1" fmla="*/ 2147483647 h 24"/>
              <a:gd name="T2" fmla="*/ 2147483647 w 67"/>
              <a:gd name="T3" fmla="*/ 2147483647 h 24"/>
              <a:gd name="T4" fmla="*/ 2147483647 w 67"/>
              <a:gd name="T5" fmla="*/ 2147483647 h 24"/>
              <a:gd name="T6" fmla="*/ 2147483647 w 67"/>
              <a:gd name="T7" fmla="*/ 0 h 24"/>
              <a:gd name="T8" fmla="*/ 2147483647 w 67"/>
              <a:gd name="T9" fmla="*/ 2147483647 h 24"/>
              <a:gd name="T10" fmla="*/ 2147483647 w 67"/>
              <a:gd name="T11" fmla="*/ 2147483647 h 24"/>
              <a:gd name="T12" fmla="*/ 0 60000 65536"/>
              <a:gd name="T13" fmla="*/ 0 60000 65536"/>
              <a:gd name="T14" fmla="*/ 0 60000 65536"/>
              <a:gd name="T15" fmla="*/ 0 60000 65536"/>
              <a:gd name="T16" fmla="*/ 0 60000 65536"/>
              <a:gd name="T17" fmla="*/ 0 60000 65536"/>
              <a:gd name="T18" fmla="*/ 0 w 67"/>
              <a:gd name="T19" fmla="*/ 0 h 24"/>
              <a:gd name="T20" fmla="*/ 67 w 67"/>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67" h="24">
                <a:moveTo>
                  <a:pt x="0" y="24"/>
                </a:moveTo>
                <a:cubicBezTo>
                  <a:pt x="5" y="19"/>
                  <a:pt x="8" y="17"/>
                  <a:pt x="15" y="16"/>
                </a:cubicBezTo>
                <a:cubicBezTo>
                  <a:pt x="25" y="8"/>
                  <a:pt x="20" y="10"/>
                  <a:pt x="29" y="8"/>
                </a:cubicBezTo>
                <a:cubicBezTo>
                  <a:pt x="35" y="4"/>
                  <a:pt x="41" y="1"/>
                  <a:pt x="48" y="0"/>
                </a:cubicBezTo>
                <a:cubicBezTo>
                  <a:pt x="53" y="0"/>
                  <a:pt x="58" y="0"/>
                  <a:pt x="63" y="1"/>
                </a:cubicBezTo>
                <a:cubicBezTo>
                  <a:pt x="65" y="1"/>
                  <a:pt x="65" y="5"/>
                  <a:pt x="67" y="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8" name="Freeform 2431"/>
          <p:cNvSpPr>
            <a:spLocks/>
          </p:cNvSpPr>
          <p:nvPr/>
        </p:nvSpPr>
        <p:spPr bwMode="auto">
          <a:xfrm>
            <a:off x="5830094" y="3894139"/>
            <a:ext cx="39556" cy="53975"/>
          </a:xfrm>
          <a:custGeom>
            <a:avLst/>
            <a:gdLst>
              <a:gd name="T0" fmla="*/ 2147483647 w 31"/>
              <a:gd name="T1" fmla="*/ 0 h 53"/>
              <a:gd name="T2" fmla="*/ 2147483647 w 31"/>
              <a:gd name="T3" fmla="*/ 2147483647 h 53"/>
              <a:gd name="T4" fmla="*/ 2147483647 w 31"/>
              <a:gd name="T5" fmla="*/ 2147483647 h 53"/>
              <a:gd name="T6" fmla="*/ 0 60000 65536"/>
              <a:gd name="T7" fmla="*/ 0 60000 65536"/>
              <a:gd name="T8" fmla="*/ 0 60000 65536"/>
              <a:gd name="T9" fmla="*/ 0 w 31"/>
              <a:gd name="T10" fmla="*/ 0 h 53"/>
              <a:gd name="T11" fmla="*/ 31 w 31"/>
              <a:gd name="T12" fmla="*/ 53 h 53"/>
            </a:gdLst>
            <a:ahLst/>
            <a:cxnLst>
              <a:cxn ang="T6">
                <a:pos x="T0" y="T1"/>
              </a:cxn>
              <a:cxn ang="T7">
                <a:pos x="T2" y="T3"/>
              </a:cxn>
              <a:cxn ang="T8">
                <a:pos x="T4" y="T5"/>
              </a:cxn>
            </a:cxnLst>
            <a:rect l="T9" t="T10" r="T11" b="T12"/>
            <a:pathLst>
              <a:path w="31" h="53">
                <a:moveTo>
                  <a:pt x="2" y="0"/>
                </a:moveTo>
                <a:cubicBezTo>
                  <a:pt x="8" y="11"/>
                  <a:pt x="0" y="12"/>
                  <a:pt x="12" y="13"/>
                </a:cubicBezTo>
                <a:cubicBezTo>
                  <a:pt x="21" y="30"/>
                  <a:pt x="17" y="39"/>
                  <a:pt x="31" y="5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59" name="Freeform 2432"/>
          <p:cNvSpPr>
            <a:spLocks/>
          </p:cNvSpPr>
          <p:nvPr/>
        </p:nvSpPr>
        <p:spPr bwMode="auto">
          <a:xfrm>
            <a:off x="5885128" y="3822700"/>
            <a:ext cx="46435" cy="14288"/>
          </a:xfrm>
          <a:custGeom>
            <a:avLst/>
            <a:gdLst>
              <a:gd name="T0" fmla="*/ 0 w 37"/>
              <a:gd name="T1" fmla="*/ 0 h 13"/>
              <a:gd name="T2" fmla="*/ 2147483647 w 37"/>
              <a:gd name="T3" fmla="*/ 2147483647 h 13"/>
              <a:gd name="T4" fmla="*/ 2147483647 w 37"/>
              <a:gd name="T5" fmla="*/ 2147483647 h 13"/>
              <a:gd name="T6" fmla="*/ 0 60000 65536"/>
              <a:gd name="T7" fmla="*/ 0 60000 65536"/>
              <a:gd name="T8" fmla="*/ 0 60000 65536"/>
              <a:gd name="T9" fmla="*/ 0 w 37"/>
              <a:gd name="T10" fmla="*/ 0 h 13"/>
              <a:gd name="T11" fmla="*/ 37 w 37"/>
              <a:gd name="T12" fmla="*/ 13 h 13"/>
            </a:gdLst>
            <a:ahLst/>
            <a:cxnLst>
              <a:cxn ang="T6">
                <a:pos x="T0" y="T1"/>
              </a:cxn>
              <a:cxn ang="T7">
                <a:pos x="T2" y="T3"/>
              </a:cxn>
              <a:cxn ang="T8">
                <a:pos x="T4" y="T5"/>
              </a:cxn>
            </a:cxnLst>
            <a:rect l="T9" t="T10" r="T11" b="T12"/>
            <a:pathLst>
              <a:path w="37" h="13">
                <a:moveTo>
                  <a:pt x="0" y="0"/>
                </a:moveTo>
                <a:cubicBezTo>
                  <a:pt x="7" y="3"/>
                  <a:pt x="10" y="7"/>
                  <a:pt x="18" y="8"/>
                </a:cubicBezTo>
                <a:cubicBezTo>
                  <a:pt x="24" y="10"/>
                  <a:pt x="37" y="13"/>
                  <a:pt x="37" y="1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0" name="Freeform 2433"/>
          <p:cNvSpPr>
            <a:spLocks/>
          </p:cNvSpPr>
          <p:nvPr/>
        </p:nvSpPr>
        <p:spPr bwMode="auto">
          <a:xfrm>
            <a:off x="5620280" y="3549650"/>
            <a:ext cx="135864" cy="71438"/>
          </a:xfrm>
          <a:custGeom>
            <a:avLst/>
            <a:gdLst>
              <a:gd name="T0" fmla="*/ 2147483647 w 111"/>
              <a:gd name="T1" fmla="*/ 2147483647 h 72"/>
              <a:gd name="T2" fmla="*/ 2147483647 w 111"/>
              <a:gd name="T3" fmla="*/ 2147483647 h 72"/>
              <a:gd name="T4" fmla="*/ 2147483647 w 111"/>
              <a:gd name="T5" fmla="*/ 2147483647 h 72"/>
              <a:gd name="T6" fmla="*/ 2147483647 w 111"/>
              <a:gd name="T7" fmla="*/ 2147483647 h 72"/>
              <a:gd name="T8" fmla="*/ 2147483647 w 111"/>
              <a:gd name="T9" fmla="*/ 0 h 72"/>
              <a:gd name="T10" fmla="*/ 2147483647 w 111"/>
              <a:gd name="T11" fmla="*/ 2147483647 h 72"/>
              <a:gd name="T12" fmla="*/ 2147483647 w 111"/>
              <a:gd name="T13" fmla="*/ 2147483647 h 72"/>
              <a:gd name="T14" fmla="*/ 0 60000 65536"/>
              <a:gd name="T15" fmla="*/ 0 60000 65536"/>
              <a:gd name="T16" fmla="*/ 0 60000 65536"/>
              <a:gd name="T17" fmla="*/ 0 60000 65536"/>
              <a:gd name="T18" fmla="*/ 0 60000 65536"/>
              <a:gd name="T19" fmla="*/ 0 60000 65536"/>
              <a:gd name="T20" fmla="*/ 0 60000 65536"/>
              <a:gd name="T21" fmla="*/ 0 w 111"/>
              <a:gd name="T22" fmla="*/ 0 h 72"/>
              <a:gd name="T23" fmla="*/ 111 w 111"/>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72">
                <a:moveTo>
                  <a:pt x="1" y="72"/>
                </a:moveTo>
                <a:cubicBezTo>
                  <a:pt x="1" y="66"/>
                  <a:pt x="0" y="52"/>
                  <a:pt x="7" y="46"/>
                </a:cubicBezTo>
                <a:cubicBezTo>
                  <a:pt x="10" y="43"/>
                  <a:pt x="17" y="40"/>
                  <a:pt x="17" y="40"/>
                </a:cubicBezTo>
                <a:cubicBezTo>
                  <a:pt x="24" y="28"/>
                  <a:pt x="33" y="16"/>
                  <a:pt x="47" y="13"/>
                </a:cubicBezTo>
                <a:cubicBezTo>
                  <a:pt x="54" y="4"/>
                  <a:pt x="75" y="1"/>
                  <a:pt x="86" y="0"/>
                </a:cubicBezTo>
                <a:cubicBezTo>
                  <a:pt x="90" y="0"/>
                  <a:pt x="94" y="0"/>
                  <a:pt x="98" y="1"/>
                </a:cubicBezTo>
                <a:cubicBezTo>
                  <a:pt x="103" y="2"/>
                  <a:pt x="106" y="8"/>
                  <a:pt x="111" y="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1" name="Freeform 2434"/>
          <p:cNvSpPr>
            <a:spLocks/>
          </p:cNvSpPr>
          <p:nvPr/>
        </p:nvSpPr>
        <p:spPr bwMode="auto">
          <a:xfrm>
            <a:off x="5821495" y="3848100"/>
            <a:ext cx="123825" cy="31750"/>
          </a:xfrm>
          <a:custGeom>
            <a:avLst/>
            <a:gdLst>
              <a:gd name="T0" fmla="*/ 2147483647 w 100"/>
              <a:gd name="T1" fmla="*/ 2147483647 h 30"/>
              <a:gd name="T2" fmla="*/ 2147483647 w 100"/>
              <a:gd name="T3" fmla="*/ 2147483647 h 30"/>
              <a:gd name="T4" fmla="*/ 2147483647 w 100"/>
              <a:gd name="T5" fmla="*/ 2147483647 h 30"/>
              <a:gd name="T6" fmla="*/ 2147483647 w 100"/>
              <a:gd name="T7" fmla="*/ 2147483647 h 30"/>
              <a:gd name="T8" fmla="*/ 0 w 100"/>
              <a:gd name="T9" fmla="*/ 2147483647 h 30"/>
              <a:gd name="T10" fmla="*/ 0 60000 65536"/>
              <a:gd name="T11" fmla="*/ 0 60000 65536"/>
              <a:gd name="T12" fmla="*/ 0 60000 65536"/>
              <a:gd name="T13" fmla="*/ 0 60000 65536"/>
              <a:gd name="T14" fmla="*/ 0 60000 65536"/>
              <a:gd name="T15" fmla="*/ 0 w 100"/>
              <a:gd name="T16" fmla="*/ 0 h 30"/>
              <a:gd name="T17" fmla="*/ 100 w 100"/>
              <a:gd name="T18" fmla="*/ 30 h 30"/>
            </a:gdLst>
            <a:ahLst/>
            <a:cxnLst>
              <a:cxn ang="T10">
                <a:pos x="T0" y="T1"/>
              </a:cxn>
              <a:cxn ang="T11">
                <a:pos x="T2" y="T3"/>
              </a:cxn>
              <a:cxn ang="T12">
                <a:pos x="T4" y="T5"/>
              </a:cxn>
              <a:cxn ang="T13">
                <a:pos x="T6" y="T7"/>
              </a:cxn>
              <a:cxn ang="T14">
                <a:pos x="T8" y="T9"/>
              </a:cxn>
            </a:cxnLst>
            <a:rect l="T15" t="T16" r="T17" b="T18"/>
            <a:pathLst>
              <a:path w="100" h="30">
                <a:moveTo>
                  <a:pt x="100" y="30"/>
                </a:moveTo>
                <a:cubicBezTo>
                  <a:pt x="90" y="25"/>
                  <a:pt x="95" y="26"/>
                  <a:pt x="86" y="25"/>
                </a:cubicBezTo>
                <a:cubicBezTo>
                  <a:pt x="79" y="7"/>
                  <a:pt x="58" y="16"/>
                  <a:pt x="38" y="15"/>
                </a:cubicBezTo>
                <a:cubicBezTo>
                  <a:pt x="25" y="8"/>
                  <a:pt x="30" y="10"/>
                  <a:pt x="17" y="14"/>
                </a:cubicBezTo>
                <a:cubicBezTo>
                  <a:pt x="7" y="0"/>
                  <a:pt x="11" y="12"/>
                  <a:pt x="0" y="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2" name="Freeform 2435"/>
          <p:cNvSpPr>
            <a:spLocks/>
          </p:cNvSpPr>
          <p:nvPr/>
        </p:nvSpPr>
        <p:spPr bwMode="auto">
          <a:xfrm>
            <a:off x="5847292" y="2543175"/>
            <a:ext cx="146183" cy="52388"/>
          </a:xfrm>
          <a:custGeom>
            <a:avLst/>
            <a:gdLst>
              <a:gd name="T0" fmla="*/ 0 w 120"/>
              <a:gd name="T1" fmla="*/ 2147483647 h 54"/>
              <a:gd name="T2" fmla="*/ 2147483647 w 120"/>
              <a:gd name="T3" fmla="*/ 2147483647 h 54"/>
              <a:gd name="T4" fmla="*/ 2147483647 w 120"/>
              <a:gd name="T5" fmla="*/ 2147483647 h 54"/>
              <a:gd name="T6" fmla="*/ 2147483647 w 120"/>
              <a:gd name="T7" fmla="*/ 2147483647 h 54"/>
              <a:gd name="T8" fmla="*/ 2147483647 w 120"/>
              <a:gd name="T9" fmla="*/ 2147483647 h 54"/>
              <a:gd name="T10" fmla="*/ 2147483647 w 120"/>
              <a:gd name="T11" fmla="*/ 0 h 54"/>
              <a:gd name="T12" fmla="*/ 0 60000 65536"/>
              <a:gd name="T13" fmla="*/ 0 60000 65536"/>
              <a:gd name="T14" fmla="*/ 0 60000 65536"/>
              <a:gd name="T15" fmla="*/ 0 60000 65536"/>
              <a:gd name="T16" fmla="*/ 0 60000 65536"/>
              <a:gd name="T17" fmla="*/ 0 60000 65536"/>
              <a:gd name="T18" fmla="*/ 0 w 120"/>
              <a:gd name="T19" fmla="*/ 0 h 54"/>
              <a:gd name="T20" fmla="*/ 120 w 120"/>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120" h="54">
                <a:moveTo>
                  <a:pt x="0" y="54"/>
                </a:moveTo>
                <a:cubicBezTo>
                  <a:pt x="14" y="53"/>
                  <a:pt x="27" y="50"/>
                  <a:pt x="39" y="43"/>
                </a:cubicBezTo>
                <a:cubicBezTo>
                  <a:pt x="43" y="36"/>
                  <a:pt x="55" y="33"/>
                  <a:pt x="63" y="32"/>
                </a:cubicBezTo>
                <a:cubicBezTo>
                  <a:pt x="70" y="29"/>
                  <a:pt x="76" y="25"/>
                  <a:pt x="82" y="24"/>
                </a:cubicBezTo>
                <a:cubicBezTo>
                  <a:pt x="87" y="15"/>
                  <a:pt x="104" y="7"/>
                  <a:pt x="114" y="5"/>
                </a:cubicBezTo>
                <a:cubicBezTo>
                  <a:pt x="120" y="3"/>
                  <a:pt x="119" y="5"/>
                  <a:pt x="119"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3" name="Freeform 2436"/>
          <p:cNvSpPr>
            <a:spLocks/>
          </p:cNvSpPr>
          <p:nvPr/>
        </p:nvSpPr>
        <p:spPr bwMode="auto">
          <a:xfrm>
            <a:off x="5149057" y="2462213"/>
            <a:ext cx="39556" cy="17462"/>
          </a:xfrm>
          <a:custGeom>
            <a:avLst/>
            <a:gdLst>
              <a:gd name="T0" fmla="*/ 0 w 32"/>
              <a:gd name="T1" fmla="*/ 0 h 19"/>
              <a:gd name="T2" fmla="*/ 2147483647 w 32"/>
              <a:gd name="T3" fmla="*/ 2147483647 h 19"/>
              <a:gd name="T4" fmla="*/ 2147483647 w 32"/>
              <a:gd name="T5" fmla="*/ 2147483647 h 19"/>
              <a:gd name="T6" fmla="*/ 0 60000 65536"/>
              <a:gd name="T7" fmla="*/ 0 60000 65536"/>
              <a:gd name="T8" fmla="*/ 0 60000 65536"/>
              <a:gd name="T9" fmla="*/ 0 w 32"/>
              <a:gd name="T10" fmla="*/ 0 h 19"/>
              <a:gd name="T11" fmla="*/ 32 w 32"/>
              <a:gd name="T12" fmla="*/ 19 h 19"/>
            </a:gdLst>
            <a:ahLst/>
            <a:cxnLst>
              <a:cxn ang="T6">
                <a:pos x="T0" y="T1"/>
              </a:cxn>
              <a:cxn ang="T7">
                <a:pos x="T2" y="T3"/>
              </a:cxn>
              <a:cxn ang="T8">
                <a:pos x="T4" y="T5"/>
              </a:cxn>
            </a:cxnLst>
            <a:rect l="T9" t="T10" r="T11" b="T12"/>
            <a:pathLst>
              <a:path w="32" h="19">
                <a:moveTo>
                  <a:pt x="0" y="0"/>
                </a:moveTo>
                <a:cubicBezTo>
                  <a:pt x="6" y="3"/>
                  <a:pt x="14" y="11"/>
                  <a:pt x="20" y="13"/>
                </a:cubicBezTo>
                <a:cubicBezTo>
                  <a:pt x="25" y="15"/>
                  <a:pt x="30" y="14"/>
                  <a:pt x="32" y="1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4" name="Freeform 2437"/>
          <p:cNvSpPr>
            <a:spLocks/>
          </p:cNvSpPr>
          <p:nvPr/>
        </p:nvSpPr>
        <p:spPr bwMode="auto">
          <a:xfrm>
            <a:off x="6953118" y="2306639"/>
            <a:ext cx="115226" cy="250825"/>
          </a:xfrm>
          <a:custGeom>
            <a:avLst/>
            <a:gdLst>
              <a:gd name="T0" fmla="*/ 0 w 95"/>
              <a:gd name="T1" fmla="*/ 0 h 254"/>
              <a:gd name="T2" fmla="*/ 2147483647 w 95"/>
              <a:gd name="T3" fmla="*/ 2147483647 h 254"/>
              <a:gd name="T4" fmla="*/ 2147483647 w 95"/>
              <a:gd name="T5" fmla="*/ 2147483647 h 254"/>
              <a:gd name="T6" fmla="*/ 2147483647 w 95"/>
              <a:gd name="T7" fmla="*/ 2147483647 h 254"/>
              <a:gd name="T8" fmla="*/ 2147483647 w 95"/>
              <a:gd name="T9" fmla="*/ 2147483647 h 254"/>
              <a:gd name="T10" fmla="*/ 2147483647 w 95"/>
              <a:gd name="T11" fmla="*/ 2147483647 h 254"/>
              <a:gd name="T12" fmla="*/ 2147483647 w 95"/>
              <a:gd name="T13" fmla="*/ 2147483647 h 254"/>
              <a:gd name="T14" fmla="*/ 0 60000 65536"/>
              <a:gd name="T15" fmla="*/ 0 60000 65536"/>
              <a:gd name="T16" fmla="*/ 0 60000 65536"/>
              <a:gd name="T17" fmla="*/ 0 60000 65536"/>
              <a:gd name="T18" fmla="*/ 0 60000 65536"/>
              <a:gd name="T19" fmla="*/ 0 60000 65536"/>
              <a:gd name="T20" fmla="*/ 0 60000 65536"/>
              <a:gd name="T21" fmla="*/ 0 w 95"/>
              <a:gd name="T22" fmla="*/ 0 h 254"/>
              <a:gd name="T23" fmla="*/ 95 w 95"/>
              <a:gd name="T24" fmla="*/ 254 h 2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5" h="254">
                <a:moveTo>
                  <a:pt x="0" y="0"/>
                </a:moveTo>
                <a:cubicBezTo>
                  <a:pt x="7" y="17"/>
                  <a:pt x="9" y="53"/>
                  <a:pt x="16" y="64"/>
                </a:cubicBezTo>
                <a:cubicBezTo>
                  <a:pt x="22" y="73"/>
                  <a:pt x="25" y="78"/>
                  <a:pt x="29" y="89"/>
                </a:cubicBezTo>
                <a:cubicBezTo>
                  <a:pt x="31" y="103"/>
                  <a:pt x="26" y="122"/>
                  <a:pt x="39" y="129"/>
                </a:cubicBezTo>
                <a:cubicBezTo>
                  <a:pt x="53" y="148"/>
                  <a:pt x="60" y="158"/>
                  <a:pt x="66" y="182"/>
                </a:cubicBezTo>
                <a:cubicBezTo>
                  <a:pt x="67" y="192"/>
                  <a:pt x="67" y="199"/>
                  <a:pt x="71" y="208"/>
                </a:cubicBezTo>
                <a:cubicBezTo>
                  <a:pt x="74" y="226"/>
                  <a:pt x="75" y="249"/>
                  <a:pt x="95" y="25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5" name="Freeform 2438"/>
          <p:cNvSpPr>
            <a:spLocks/>
          </p:cNvSpPr>
          <p:nvPr/>
        </p:nvSpPr>
        <p:spPr bwMode="auto">
          <a:xfrm>
            <a:off x="7001272" y="2508250"/>
            <a:ext cx="34396" cy="57150"/>
          </a:xfrm>
          <a:custGeom>
            <a:avLst/>
            <a:gdLst>
              <a:gd name="T0" fmla="*/ 2147483647 w 28"/>
              <a:gd name="T1" fmla="*/ 0 h 59"/>
              <a:gd name="T2" fmla="*/ 2147483647 w 28"/>
              <a:gd name="T3" fmla="*/ 2147483647 h 59"/>
              <a:gd name="T4" fmla="*/ 2147483647 w 28"/>
              <a:gd name="T5" fmla="*/ 2147483647 h 59"/>
              <a:gd name="T6" fmla="*/ 2147483647 w 28"/>
              <a:gd name="T7" fmla="*/ 2147483647 h 59"/>
              <a:gd name="T8" fmla="*/ 0 w 28"/>
              <a:gd name="T9" fmla="*/ 2147483647 h 59"/>
              <a:gd name="T10" fmla="*/ 0 60000 65536"/>
              <a:gd name="T11" fmla="*/ 0 60000 65536"/>
              <a:gd name="T12" fmla="*/ 0 60000 65536"/>
              <a:gd name="T13" fmla="*/ 0 60000 65536"/>
              <a:gd name="T14" fmla="*/ 0 60000 65536"/>
              <a:gd name="T15" fmla="*/ 0 w 28"/>
              <a:gd name="T16" fmla="*/ 0 h 59"/>
              <a:gd name="T17" fmla="*/ 28 w 28"/>
              <a:gd name="T18" fmla="*/ 59 h 59"/>
            </a:gdLst>
            <a:ahLst/>
            <a:cxnLst>
              <a:cxn ang="T10">
                <a:pos x="T0" y="T1"/>
              </a:cxn>
              <a:cxn ang="T11">
                <a:pos x="T2" y="T3"/>
              </a:cxn>
              <a:cxn ang="T12">
                <a:pos x="T4" y="T5"/>
              </a:cxn>
              <a:cxn ang="T13">
                <a:pos x="T6" y="T7"/>
              </a:cxn>
              <a:cxn ang="T14">
                <a:pos x="T8" y="T9"/>
              </a:cxn>
            </a:cxnLst>
            <a:rect l="T15" t="T16" r="T17" b="T18"/>
            <a:pathLst>
              <a:path w="28" h="59">
                <a:moveTo>
                  <a:pt x="28" y="0"/>
                </a:moveTo>
                <a:cubicBezTo>
                  <a:pt x="24" y="6"/>
                  <a:pt x="21" y="11"/>
                  <a:pt x="17" y="17"/>
                </a:cubicBezTo>
                <a:cubicBezTo>
                  <a:pt x="16" y="25"/>
                  <a:pt x="15" y="31"/>
                  <a:pt x="12" y="38"/>
                </a:cubicBezTo>
                <a:cubicBezTo>
                  <a:pt x="11" y="46"/>
                  <a:pt x="10" y="49"/>
                  <a:pt x="4" y="54"/>
                </a:cubicBezTo>
                <a:cubicBezTo>
                  <a:pt x="1" y="59"/>
                  <a:pt x="3" y="59"/>
                  <a:pt x="0" y="5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6" name="Freeform 2439"/>
          <p:cNvSpPr>
            <a:spLocks/>
          </p:cNvSpPr>
          <p:nvPr/>
        </p:nvSpPr>
        <p:spPr bwMode="auto">
          <a:xfrm>
            <a:off x="4896248" y="1860550"/>
            <a:ext cx="149621" cy="304800"/>
          </a:xfrm>
          <a:custGeom>
            <a:avLst/>
            <a:gdLst>
              <a:gd name="T0" fmla="*/ 2147483647 w 122"/>
              <a:gd name="T1" fmla="*/ 0 h 308"/>
              <a:gd name="T2" fmla="*/ 2147483647 w 122"/>
              <a:gd name="T3" fmla="*/ 2147483647 h 308"/>
              <a:gd name="T4" fmla="*/ 2147483647 w 122"/>
              <a:gd name="T5" fmla="*/ 2147483647 h 308"/>
              <a:gd name="T6" fmla="*/ 2147483647 w 122"/>
              <a:gd name="T7" fmla="*/ 2147483647 h 308"/>
              <a:gd name="T8" fmla="*/ 2147483647 w 122"/>
              <a:gd name="T9" fmla="*/ 2147483647 h 308"/>
              <a:gd name="T10" fmla="*/ 0 w 122"/>
              <a:gd name="T11" fmla="*/ 2147483647 h 308"/>
              <a:gd name="T12" fmla="*/ 0 60000 65536"/>
              <a:gd name="T13" fmla="*/ 0 60000 65536"/>
              <a:gd name="T14" fmla="*/ 0 60000 65536"/>
              <a:gd name="T15" fmla="*/ 0 60000 65536"/>
              <a:gd name="T16" fmla="*/ 0 60000 65536"/>
              <a:gd name="T17" fmla="*/ 0 60000 65536"/>
              <a:gd name="T18" fmla="*/ 0 w 122"/>
              <a:gd name="T19" fmla="*/ 0 h 308"/>
              <a:gd name="T20" fmla="*/ 122 w 122"/>
              <a:gd name="T21" fmla="*/ 308 h 308"/>
            </a:gdLst>
            <a:ahLst/>
            <a:cxnLst>
              <a:cxn ang="T12">
                <a:pos x="T0" y="T1"/>
              </a:cxn>
              <a:cxn ang="T13">
                <a:pos x="T2" y="T3"/>
              </a:cxn>
              <a:cxn ang="T14">
                <a:pos x="T4" y="T5"/>
              </a:cxn>
              <a:cxn ang="T15">
                <a:pos x="T6" y="T7"/>
              </a:cxn>
              <a:cxn ang="T16">
                <a:pos x="T8" y="T9"/>
              </a:cxn>
              <a:cxn ang="T17">
                <a:pos x="T10" y="T11"/>
              </a:cxn>
            </a:cxnLst>
            <a:rect l="T18" t="T19" r="T20" b="T21"/>
            <a:pathLst>
              <a:path w="122" h="308">
                <a:moveTo>
                  <a:pt x="122" y="0"/>
                </a:moveTo>
                <a:cubicBezTo>
                  <a:pt x="116" y="16"/>
                  <a:pt x="112" y="37"/>
                  <a:pt x="99" y="48"/>
                </a:cubicBezTo>
                <a:cubicBezTo>
                  <a:pt x="88" y="84"/>
                  <a:pt x="81" y="124"/>
                  <a:pt x="51" y="150"/>
                </a:cubicBezTo>
                <a:cubicBezTo>
                  <a:pt x="48" y="161"/>
                  <a:pt x="44" y="168"/>
                  <a:pt x="35" y="176"/>
                </a:cubicBezTo>
                <a:cubicBezTo>
                  <a:pt x="32" y="186"/>
                  <a:pt x="27" y="196"/>
                  <a:pt x="22" y="205"/>
                </a:cubicBezTo>
                <a:cubicBezTo>
                  <a:pt x="20" y="208"/>
                  <a:pt x="5" y="287"/>
                  <a:pt x="0" y="30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7" name="Freeform 2440"/>
          <p:cNvSpPr>
            <a:spLocks/>
          </p:cNvSpPr>
          <p:nvPr/>
        </p:nvSpPr>
        <p:spPr bwMode="auto">
          <a:xfrm>
            <a:off x="4541971" y="1658938"/>
            <a:ext cx="256248" cy="150812"/>
          </a:xfrm>
          <a:custGeom>
            <a:avLst/>
            <a:gdLst>
              <a:gd name="T0" fmla="*/ 2147483647 w 209"/>
              <a:gd name="T1" fmla="*/ 0 h 154"/>
              <a:gd name="T2" fmla="*/ 2147483647 w 209"/>
              <a:gd name="T3" fmla="*/ 2147483647 h 154"/>
              <a:gd name="T4" fmla="*/ 2147483647 w 209"/>
              <a:gd name="T5" fmla="*/ 2147483647 h 154"/>
              <a:gd name="T6" fmla="*/ 2147483647 w 209"/>
              <a:gd name="T7" fmla="*/ 2147483647 h 154"/>
              <a:gd name="T8" fmla="*/ 2147483647 w 209"/>
              <a:gd name="T9" fmla="*/ 2147483647 h 154"/>
              <a:gd name="T10" fmla="*/ 2147483647 w 209"/>
              <a:gd name="T11" fmla="*/ 2147483647 h 154"/>
              <a:gd name="T12" fmla="*/ 2147483647 w 209"/>
              <a:gd name="T13" fmla="*/ 2147483647 h 154"/>
              <a:gd name="T14" fmla="*/ 2147483647 w 209"/>
              <a:gd name="T15" fmla="*/ 2147483647 h 154"/>
              <a:gd name="T16" fmla="*/ 2147483647 w 209"/>
              <a:gd name="T17" fmla="*/ 2147483647 h 154"/>
              <a:gd name="T18" fmla="*/ 0 w 209"/>
              <a:gd name="T19" fmla="*/ 2147483647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154"/>
              <a:gd name="T32" fmla="*/ 209 w 209"/>
              <a:gd name="T33" fmla="*/ 154 h 1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154">
                <a:moveTo>
                  <a:pt x="209" y="0"/>
                </a:moveTo>
                <a:cubicBezTo>
                  <a:pt x="189" y="1"/>
                  <a:pt x="180" y="3"/>
                  <a:pt x="163" y="6"/>
                </a:cubicBezTo>
                <a:cubicBezTo>
                  <a:pt x="159" y="11"/>
                  <a:pt x="156" y="11"/>
                  <a:pt x="150" y="13"/>
                </a:cubicBezTo>
                <a:cubicBezTo>
                  <a:pt x="141" y="21"/>
                  <a:pt x="133" y="29"/>
                  <a:pt x="123" y="35"/>
                </a:cubicBezTo>
                <a:cubicBezTo>
                  <a:pt x="117" y="50"/>
                  <a:pt x="112" y="55"/>
                  <a:pt x="102" y="67"/>
                </a:cubicBezTo>
                <a:cubicBezTo>
                  <a:pt x="92" y="80"/>
                  <a:pt x="87" y="98"/>
                  <a:pt x="75" y="110"/>
                </a:cubicBezTo>
                <a:cubicBezTo>
                  <a:pt x="70" y="115"/>
                  <a:pt x="55" y="126"/>
                  <a:pt x="48" y="128"/>
                </a:cubicBezTo>
                <a:cubicBezTo>
                  <a:pt x="45" y="129"/>
                  <a:pt x="33" y="130"/>
                  <a:pt x="28" y="133"/>
                </a:cubicBezTo>
                <a:cubicBezTo>
                  <a:pt x="20" y="138"/>
                  <a:pt x="13" y="145"/>
                  <a:pt x="4" y="149"/>
                </a:cubicBezTo>
                <a:cubicBezTo>
                  <a:pt x="1" y="154"/>
                  <a:pt x="3" y="154"/>
                  <a:pt x="0" y="15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8" name="Freeform 2441"/>
          <p:cNvSpPr>
            <a:spLocks/>
          </p:cNvSpPr>
          <p:nvPr/>
        </p:nvSpPr>
        <p:spPr bwMode="auto">
          <a:xfrm>
            <a:off x="6077744" y="2938464"/>
            <a:ext cx="156502" cy="15875"/>
          </a:xfrm>
          <a:custGeom>
            <a:avLst/>
            <a:gdLst>
              <a:gd name="T0" fmla="*/ 0 w 128"/>
              <a:gd name="T1" fmla="*/ 2147483647 h 18"/>
              <a:gd name="T2" fmla="*/ 2147483647 w 128"/>
              <a:gd name="T3" fmla="*/ 2147483647 h 18"/>
              <a:gd name="T4" fmla="*/ 2147483647 w 128"/>
              <a:gd name="T5" fmla="*/ 2147483647 h 18"/>
              <a:gd name="T6" fmla="*/ 2147483647 w 128"/>
              <a:gd name="T7" fmla="*/ 2147483647 h 18"/>
              <a:gd name="T8" fmla="*/ 2147483647 w 128"/>
              <a:gd name="T9" fmla="*/ 2147483647 h 18"/>
              <a:gd name="T10" fmla="*/ 0 60000 65536"/>
              <a:gd name="T11" fmla="*/ 0 60000 65536"/>
              <a:gd name="T12" fmla="*/ 0 60000 65536"/>
              <a:gd name="T13" fmla="*/ 0 60000 65536"/>
              <a:gd name="T14" fmla="*/ 0 60000 65536"/>
              <a:gd name="T15" fmla="*/ 0 w 128"/>
              <a:gd name="T16" fmla="*/ 0 h 18"/>
              <a:gd name="T17" fmla="*/ 128 w 128"/>
              <a:gd name="T18" fmla="*/ 18 h 18"/>
            </a:gdLst>
            <a:ahLst/>
            <a:cxnLst>
              <a:cxn ang="T10">
                <a:pos x="T0" y="T1"/>
              </a:cxn>
              <a:cxn ang="T11">
                <a:pos x="T2" y="T3"/>
              </a:cxn>
              <a:cxn ang="T12">
                <a:pos x="T4" y="T5"/>
              </a:cxn>
              <a:cxn ang="T13">
                <a:pos x="T6" y="T7"/>
              </a:cxn>
              <a:cxn ang="T14">
                <a:pos x="T8" y="T9"/>
              </a:cxn>
            </a:cxnLst>
            <a:rect l="T15" t="T16" r="T17" b="T18"/>
            <a:pathLst>
              <a:path w="128" h="18">
                <a:moveTo>
                  <a:pt x="0" y="18"/>
                </a:moveTo>
                <a:cubicBezTo>
                  <a:pt x="11" y="9"/>
                  <a:pt x="23" y="11"/>
                  <a:pt x="38" y="10"/>
                </a:cubicBezTo>
                <a:cubicBezTo>
                  <a:pt x="47" y="7"/>
                  <a:pt x="55" y="5"/>
                  <a:pt x="64" y="4"/>
                </a:cubicBezTo>
                <a:cubicBezTo>
                  <a:pt x="72" y="0"/>
                  <a:pt x="104" y="5"/>
                  <a:pt x="110" y="5"/>
                </a:cubicBezTo>
                <a:cubicBezTo>
                  <a:pt x="119" y="9"/>
                  <a:pt x="113" y="7"/>
                  <a:pt x="128" y="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69" name="Freeform 2442"/>
          <p:cNvSpPr>
            <a:spLocks/>
          </p:cNvSpPr>
          <p:nvPr/>
        </p:nvSpPr>
        <p:spPr bwMode="auto">
          <a:xfrm>
            <a:off x="6717507" y="2393951"/>
            <a:ext cx="73952" cy="225425"/>
          </a:xfrm>
          <a:custGeom>
            <a:avLst/>
            <a:gdLst>
              <a:gd name="T0" fmla="*/ 2147483647 w 59"/>
              <a:gd name="T1" fmla="*/ 0 h 229"/>
              <a:gd name="T2" fmla="*/ 2147483647 w 59"/>
              <a:gd name="T3" fmla="*/ 2147483647 h 229"/>
              <a:gd name="T4" fmla="*/ 2147483647 w 59"/>
              <a:gd name="T5" fmla="*/ 2147483647 h 229"/>
              <a:gd name="T6" fmla="*/ 2147483647 w 59"/>
              <a:gd name="T7" fmla="*/ 2147483647 h 229"/>
              <a:gd name="T8" fmla="*/ 2147483647 w 59"/>
              <a:gd name="T9" fmla="*/ 2147483647 h 229"/>
              <a:gd name="T10" fmla="*/ 2147483647 w 59"/>
              <a:gd name="T11" fmla="*/ 2147483647 h 229"/>
              <a:gd name="T12" fmla="*/ 2147483647 w 59"/>
              <a:gd name="T13" fmla="*/ 2147483647 h 229"/>
              <a:gd name="T14" fmla="*/ 2147483647 w 59"/>
              <a:gd name="T15" fmla="*/ 2147483647 h 229"/>
              <a:gd name="T16" fmla="*/ 2147483647 w 59"/>
              <a:gd name="T17" fmla="*/ 2147483647 h 229"/>
              <a:gd name="T18" fmla="*/ 2147483647 w 59"/>
              <a:gd name="T19" fmla="*/ 2147483647 h 229"/>
              <a:gd name="T20" fmla="*/ 2147483647 w 59"/>
              <a:gd name="T21" fmla="*/ 2147483647 h 2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
              <a:gd name="T34" fmla="*/ 0 h 229"/>
              <a:gd name="T35" fmla="*/ 59 w 59"/>
              <a:gd name="T36" fmla="*/ 229 h 2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 h="229">
                <a:moveTo>
                  <a:pt x="18" y="0"/>
                </a:moveTo>
                <a:cubicBezTo>
                  <a:pt x="13" y="5"/>
                  <a:pt x="11" y="9"/>
                  <a:pt x="8" y="15"/>
                </a:cubicBezTo>
                <a:cubicBezTo>
                  <a:pt x="7" y="26"/>
                  <a:pt x="8" y="34"/>
                  <a:pt x="3" y="44"/>
                </a:cubicBezTo>
                <a:cubicBezTo>
                  <a:pt x="1" y="55"/>
                  <a:pt x="0" y="55"/>
                  <a:pt x="2" y="69"/>
                </a:cubicBezTo>
                <a:cubicBezTo>
                  <a:pt x="3" y="74"/>
                  <a:pt x="7" y="84"/>
                  <a:pt x="7" y="84"/>
                </a:cubicBezTo>
                <a:cubicBezTo>
                  <a:pt x="9" y="98"/>
                  <a:pt x="11" y="112"/>
                  <a:pt x="15" y="125"/>
                </a:cubicBezTo>
                <a:cubicBezTo>
                  <a:pt x="16" y="132"/>
                  <a:pt x="17" y="135"/>
                  <a:pt x="21" y="141"/>
                </a:cubicBezTo>
                <a:cubicBezTo>
                  <a:pt x="23" y="147"/>
                  <a:pt x="23" y="154"/>
                  <a:pt x="26" y="160"/>
                </a:cubicBezTo>
                <a:cubicBezTo>
                  <a:pt x="27" y="177"/>
                  <a:pt x="28" y="186"/>
                  <a:pt x="31" y="202"/>
                </a:cubicBezTo>
                <a:cubicBezTo>
                  <a:pt x="32" y="216"/>
                  <a:pt x="31" y="222"/>
                  <a:pt x="45" y="224"/>
                </a:cubicBezTo>
                <a:cubicBezTo>
                  <a:pt x="50" y="226"/>
                  <a:pt x="54" y="227"/>
                  <a:pt x="59" y="22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70" name="Text Box 2443"/>
          <p:cNvSpPr txBox="1">
            <a:spLocks noChangeArrowheads="1"/>
          </p:cNvSpPr>
          <p:nvPr/>
        </p:nvSpPr>
        <p:spPr bwMode="auto">
          <a:xfrm>
            <a:off x="6552407" y="2393950"/>
            <a:ext cx="481382"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REWA</a:t>
            </a:r>
          </a:p>
        </p:txBody>
      </p:sp>
      <p:sp>
        <p:nvSpPr>
          <p:cNvPr id="4471" name="Freeform 2444"/>
          <p:cNvSpPr>
            <a:spLocks/>
          </p:cNvSpPr>
          <p:nvPr/>
        </p:nvSpPr>
        <p:spPr bwMode="auto">
          <a:xfrm>
            <a:off x="6186091" y="2235201"/>
            <a:ext cx="27517" cy="161925"/>
          </a:xfrm>
          <a:custGeom>
            <a:avLst/>
            <a:gdLst>
              <a:gd name="T0" fmla="*/ 2147483647 w 24"/>
              <a:gd name="T1" fmla="*/ 2147483647 h 163"/>
              <a:gd name="T2" fmla="*/ 2147483647 w 24"/>
              <a:gd name="T3" fmla="*/ 2147483647 h 163"/>
              <a:gd name="T4" fmla="*/ 2147483647 w 24"/>
              <a:gd name="T5" fmla="*/ 2147483647 h 163"/>
              <a:gd name="T6" fmla="*/ 2147483647 w 24"/>
              <a:gd name="T7" fmla="*/ 2147483647 h 163"/>
              <a:gd name="T8" fmla="*/ 2147483647 w 24"/>
              <a:gd name="T9" fmla="*/ 0 h 163"/>
              <a:gd name="T10" fmla="*/ 0 60000 65536"/>
              <a:gd name="T11" fmla="*/ 0 60000 65536"/>
              <a:gd name="T12" fmla="*/ 0 60000 65536"/>
              <a:gd name="T13" fmla="*/ 0 60000 65536"/>
              <a:gd name="T14" fmla="*/ 0 60000 65536"/>
              <a:gd name="T15" fmla="*/ 0 w 24"/>
              <a:gd name="T16" fmla="*/ 0 h 163"/>
              <a:gd name="T17" fmla="*/ 24 w 24"/>
              <a:gd name="T18" fmla="*/ 163 h 163"/>
            </a:gdLst>
            <a:ahLst/>
            <a:cxnLst>
              <a:cxn ang="T10">
                <a:pos x="T0" y="T1"/>
              </a:cxn>
              <a:cxn ang="T11">
                <a:pos x="T2" y="T3"/>
              </a:cxn>
              <a:cxn ang="T12">
                <a:pos x="T4" y="T5"/>
              </a:cxn>
              <a:cxn ang="T13">
                <a:pos x="T6" y="T7"/>
              </a:cxn>
              <a:cxn ang="T14">
                <a:pos x="T8" y="T9"/>
              </a:cxn>
            </a:cxnLst>
            <a:rect l="T15" t="T16" r="T17" b="T18"/>
            <a:pathLst>
              <a:path w="24" h="163">
                <a:moveTo>
                  <a:pt x="8" y="163"/>
                </a:moveTo>
                <a:cubicBezTo>
                  <a:pt x="5" y="155"/>
                  <a:pt x="3" y="105"/>
                  <a:pt x="1" y="97"/>
                </a:cubicBezTo>
                <a:cubicBezTo>
                  <a:pt x="0" y="81"/>
                  <a:pt x="23" y="55"/>
                  <a:pt x="17" y="40"/>
                </a:cubicBezTo>
                <a:cubicBezTo>
                  <a:pt x="17" y="38"/>
                  <a:pt x="18" y="20"/>
                  <a:pt x="20" y="13"/>
                </a:cubicBezTo>
                <a:cubicBezTo>
                  <a:pt x="21" y="9"/>
                  <a:pt x="24" y="0"/>
                  <a:pt x="24"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72" name="Freeform 2445"/>
          <p:cNvSpPr>
            <a:spLocks/>
          </p:cNvSpPr>
          <p:nvPr/>
        </p:nvSpPr>
        <p:spPr bwMode="auto">
          <a:xfrm>
            <a:off x="6406225" y="2565400"/>
            <a:ext cx="29236" cy="88900"/>
          </a:xfrm>
          <a:custGeom>
            <a:avLst/>
            <a:gdLst>
              <a:gd name="T0" fmla="*/ 2147483647 w 23"/>
              <a:gd name="T1" fmla="*/ 2147483647 h 89"/>
              <a:gd name="T2" fmla="*/ 2147483647 w 23"/>
              <a:gd name="T3" fmla="*/ 2147483647 h 89"/>
              <a:gd name="T4" fmla="*/ 2147483647 w 23"/>
              <a:gd name="T5" fmla="*/ 2147483647 h 89"/>
              <a:gd name="T6" fmla="*/ 2147483647 w 23"/>
              <a:gd name="T7" fmla="*/ 2147483647 h 89"/>
              <a:gd name="T8" fmla="*/ 0 60000 65536"/>
              <a:gd name="T9" fmla="*/ 0 60000 65536"/>
              <a:gd name="T10" fmla="*/ 0 60000 65536"/>
              <a:gd name="T11" fmla="*/ 0 60000 65536"/>
              <a:gd name="T12" fmla="*/ 0 w 23"/>
              <a:gd name="T13" fmla="*/ 0 h 89"/>
              <a:gd name="T14" fmla="*/ 23 w 23"/>
              <a:gd name="T15" fmla="*/ 89 h 89"/>
            </a:gdLst>
            <a:ahLst/>
            <a:cxnLst>
              <a:cxn ang="T8">
                <a:pos x="T0" y="T1"/>
              </a:cxn>
              <a:cxn ang="T9">
                <a:pos x="T2" y="T3"/>
              </a:cxn>
              <a:cxn ang="T10">
                <a:pos x="T4" y="T5"/>
              </a:cxn>
              <a:cxn ang="T11">
                <a:pos x="T6" y="T7"/>
              </a:cxn>
            </a:cxnLst>
            <a:rect l="T12" t="T13" r="T14" b="T15"/>
            <a:pathLst>
              <a:path w="23" h="89">
                <a:moveTo>
                  <a:pt x="5" y="14"/>
                </a:moveTo>
                <a:cubicBezTo>
                  <a:pt x="11" y="30"/>
                  <a:pt x="0" y="0"/>
                  <a:pt x="8" y="41"/>
                </a:cubicBezTo>
                <a:cubicBezTo>
                  <a:pt x="9" y="45"/>
                  <a:pt x="13" y="47"/>
                  <a:pt x="15" y="51"/>
                </a:cubicBezTo>
                <a:cubicBezTo>
                  <a:pt x="18" y="72"/>
                  <a:pt x="23" y="62"/>
                  <a:pt x="23" y="8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73" name="Freeform 2446"/>
          <p:cNvSpPr>
            <a:spLocks/>
          </p:cNvSpPr>
          <p:nvPr/>
        </p:nvSpPr>
        <p:spPr bwMode="auto">
          <a:xfrm>
            <a:off x="6151695" y="2519364"/>
            <a:ext cx="275167" cy="147637"/>
          </a:xfrm>
          <a:custGeom>
            <a:avLst/>
            <a:gdLst>
              <a:gd name="T0" fmla="*/ 2147483647 w 225"/>
              <a:gd name="T1" fmla="*/ 2147483647 h 149"/>
              <a:gd name="T2" fmla="*/ 2147483647 w 225"/>
              <a:gd name="T3" fmla="*/ 2147483647 h 149"/>
              <a:gd name="T4" fmla="*/ 2147483647 w 225"/>
              <a:gd name="T5" fmla="*/ 2147483647 h 149"/>
              <a:gd name="T6" fmla="*/ 2147483647 w 225"/>
              <a:gd name="T7" fmla="*/ 0 h 149"/>
              <a:gd name="T8" fmla="*/ 2147483647 w 225"/>
              <a:gd name="T9" fmla="*/ 2147483647 h 149"/>
              <a:gd name="T10" fmla="*/ 2147483647 w 225"/>
              <a:gd name="T11" fmla="*/ 2147483647 h 149"/>
              <a:gd name="T12" fmla="*/ 2147483647 w 225"/>
              <a:gd name="T13" fmla="*/ 2147483647 h 149"/>
              <a:gd name="T14" fmla="*/ 2147483647 w 225"/>
              <a:gd name="T15" fmla="*/ 2147483647 h 149"/>
              <a:gd name="T16" fmla="*/ 2147483647 w 225"/>
              <a:gd name="T17" fmla="*/ 2147483647 h 149"/>
              <a:gd name="T18" fmla="*/ 0 w 225"/>
              <a:gd name="T19" fmla="*/ 2147483647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5"/>
              <a:gd name="T31" fmla="*/ 0 h 149"/>
              <a:gd name="T32" fmla="*/ 225 w 225"/>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5" h="149">
                <a:moveTo>
                  <a:pt x="225" y="16"/>
                </a:moveTo>
                <a:cubicBezTo>
                  <a:pt x="219" y="19"/>
                  <a:pt x="185" y="14"/>
                  <a:pt x="178" y="13"/>
                </a:cubicBezTo>
                <a:cubicBezTo>
                  <a:pt x="158" y="5"/>
                  <a:pt x="137" y="9"/>
                  <a:pt x="115" y="8"/>
                </a:cubicBezTo>
                <a:cubicBezTo>
                  <a:pt x="106" y="1"/>
                  <a:pt x="96" y="2"/>
                  <a:pt x="85" y="0"/>
                </a:cubicBezTo>
                <a:cubicBezTo>
                  <a:pt x="69" y="2"/>
                  <a:pt x="62" y="5"/>
                  <a:pt x="45" y="6"/>
                </a:cubicBezTo>
                <a:cubicBezTo>
                  <a:pt x="38" y="9"/>
                  <a:pt x="36" y="14"/>
                  <a:pt x="31" y="19"/>
                </a:cubicBezTo>
                <a:cubicBezTo>
                  <a:pt x="28" y="29"/>
                  <a:pt x="16" y="40"/>
                  <a:pt x="7" y="46"/>
                </a:cubicBezTo>
                <a:cubicBezTo>
                  <a:pt x="6" y="54"/>
                  <a:pt x="4" y="61"/>
                  <a:pt x="2" y="69"/>
                </a:cubicBezTo>
                <a:cubicBezTo>
                  <a:pt x="3" y="90"/>
                  <a:pt x="3" y="106"/>
                  <a:pt x="7" y="125"/>
                </a:cubicBezTo>
                <a:cubicBezTo>
                  <a:pt x="5" y="133"/>
                  <a:pt x="6" y="143"/>
                  <a:pt x="0" y="14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74" name="Freeform 2447"/>
          <p:cNvSpPr>
            <a:spLocks/>
          </p:cNvSpPr>
          <p:nvPr/>
        </p:nvSpPr>
        <p:spPr bwMode="auto">
          <a:xfrm>
            <a:off x="6174052" y="2555876"/>
            <a:ext cx="32677" cy="53975"/>
          </a:xfrm>
          <a:custGeom>
            <a:avLst/>
            <a:gdLst>
              <a:gd name="T0" fmla="*/ 0 w 27"/>
              <a:gd name="T1" fmla="*/ 0 h 56"/>
              <a:gd name="T2" fmla="*/ 2147483647 w 27"/>
              <a:gd name="T3" fmla="*/ 2147483647 h 56"/>
              <a:gd name="T4" fmla="*/ 2147483647 w 27"/>
              <a:gd name="T5" fmla="*/ 2147483647 h 56"/>
              <a:gd name="T6" fmla="*/ 2147483647 w 27"/>
              <a:gd name="T7" fmla="*/ 2147483647 h 56"/>
              <a:gd name="T8" fmla="*/ 0 60000 65536"/>
              <a:gd name="T9" fmla="*/ 0 60000 65536"/>
              <a:gd name="T10" fmla="*/ 0 60000 65536"/>
              <a:gd name="T11" fmla="*/ 0 60000 65536"/>
              <a:gd name="T12" fmla="*/ 0 w 27"/>
              <a:gd name="T13" fmla="*/ 0 h 56"/>
              <a:gd name="T14" fmla="*/ 27 w 27"/>
              <a:gd name="T15" fmla="*/ 56 h 56"/>
            </a:gdLst>
            <a:ahLst/>
            <a:cxnLst>
              <a:cxn ang="T8">
                <a:pos x="T0" y="T1"/>
              </a:cxn>
              <a:cxn ang="T9">
                <a:pos x="T2" y="T3"/>
              </a:cxn>
              <a:cxn ang="T10">
                <a:pos x="T4" y="T5"/>
              </a:cxn>
              <a:cxn ang="T11">
                <a:pos x="T6" y="T7"/>
              </a:cxn>
            </a:cxnLst>
            <a:rect l="T12" t="T13" r="T14" b="T15"/>
            <a:pathLst>
              <a:path w="27" h="56">
                <a:moveTo>
                  <a:pt x="0" y="0"/>
                </a:moveTo>
                <a:cubicBezTo>
                  <a:pt x="8" y="10"/>
                  <a:pt x="5" y="24"/>
                  <a:pt x="18" y="30"/>
                </a:cubicBezTo>
                <a:cubicBezTo>
                  <a:pt x="21" y="36"/>
                  <a:pt x="26" y="48"/>
                  <a:pt x="26" y="48"/>
                </a:cubicBezTo>
                <a:cubicBezTo>
                  <a:pt x="27" y="55"/>
                  <a:pt x="27" y="52"/>
                  <a:pt x="27" y="5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75" name="Freeform 2448"/>
          <p:cNvSpPr>
            <a:spLocks/>
          </p:cNvSpPr>
          <p:nvPr/>
        </p:nvSpPr>
        <p:spPr bwMode="auto">
          <a:xfrm>
            <a:off x="6263482" y="2643189"/>
            <a:ext cx="92869" cy="9525"/>
          </a:xfrm>
          <a:custGeom>
            <a:avLst/>
            <a:gdLst>
              <a:gd name="T0" fmla="*/ 0 w 76"/>
              <a:gd name="T1" fmla="*/ 2147483647 h 11"/>
              <a:gd name="T2" fmla="*/ 2147483647 w 76"/>
              <a:gd name="T3" fmla="*/ 2147483647 h 11"/>
              <a:gd name="T4" fmla="*/ 2147483647 w 76"/>
              <a:gd name="T5" fmla="*/ 2147483647 h 11"/>
              <a:gd name="T6" fmla="*/ 2147483647 w 76"/>
              <a:gd name="T7" fmla="*/ 0 h 11"/>
              <a:gd name="T8" fmla="*/ 0 60000 65536"/>
              <a:gd name="T9" fmla="*/ 0 60000 65536"/>
              <a:gd name="T10" fmla="*/ 0 60000 65536"/>
              <a:gd name="T11" fmla="*/ 0 60000 65536"/>
              <a:gd name="T12" fmla="*/ 0 w 76"/>
              <a:gd name="T13" fmla="*/ 0 h 11"/>
              <a:gd name="T14" fmla="*/ 76 w 76"/>
              <a:gd name="T15" fmla="*/ 11 h 11"/>
            </a:gdLst>
            <a:ahLst/>
            <a:cxnLst>
              <a:cxn ang="T8">
                <a:pos x="T0" y="T1"/>
              </a:cxn>
              <a:cxn ang="T9">
                <a:pos x="T2" y="T3"/>
              </a:cxn>
              <a:cxn ang="T10">
                <a:pos x="T4" y="T5"/>
              </a:cxn>
              <a:cxn ang="T11">
                <a:pos x="T6" y="T7"/>
              </a:cxn>
            </a:cxnLst>
            <a:rect l="T12" t="T13" r="T14" b="T15"/>
            <a:pathLst>
              <a:path w="76" h="11">
                <a:moveTo>
                  <a:pt x="0" y="11"/>
                </a:moveTo>
                <a:cubicBezTo>
                  <a:pt x="7" y="7"/>
                  <a:pt x="8" y="4"/>
                  <a:pt x="16" y="3"/>
                </a:cubicBezTo>
                <a:cubicBezTo>
                  <a:pt x="34" y="6"/>
                  <a:pt x="49" y="3"/>
                  <a:pt x="68" y="1"/>
                </a:cubicBezTo>
                <a:cubicBezTo>
                  <a:pt x="74" y="0"/>
                  <a:pt x="71" y="0"/>
                  <a:pt x="76"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76" name="Freeform 2449"/>
          <p:cNvSpPr>
            <a:spLocks/>
          </p:cNvSpPr>
          <p:nvPr/>
        </p:nvSpPr>
        <p:spPr bwMode="auto">
          <a:xfrm>
            <a:off x="6354631" y="2755901"/>
            <a:ext cx="80830" cy="30163"/>
          </a:xfrm>
          <a:custGeom>
            <a:avLst/>
            <a:gdLst>
              <a:gd name="T0" fmla="*/ 0 w 67"/>
              <a:gd name="T1" fmla="*/ 0 h 29"/>
              <a:gd name="T2" fmla="*/ 2147483647 w 67"/>
              <a:gd name="T3" fmla="*/ 2147483647 h 29"/>
              <a:gd name="T4" fmla="*/ 2147483647 w 67"/>
              <a:gd name="T5" fmla="*/ 2147483647 h 29"/>
              <a:gd name="T6" fmla="*/ 0 60000 65536"/>
              <a:gd name="T7" fmla="*/ 0 60000 65536"/>
              <a:gd name="T8" fmla="*/ 0 60000 65536"/>
              <a:gd name="T9" fmla="*/ 0 w 67"/>
              <a:gd name="T10" fmla="*/ 0 h 29"/>
              <a:gd name="T11" fmla="*/ 67 w 67"/>
              <a:gd name="T12" fmla="*/ 29 h 29"/>
            </a:gdLst>
            <a:ahLst/>
            <a:cxnLst>
              <a:cxn ang="T6">
                <a:pos x="T0" y="T1"/>
              </a:cxn>
              <a:cxn ang="T7">
                <a:pos x="T2" y="T3"/>
              </a:cxn>
              <a:cxn ang="T8">
                <a:pos x="T4" y="T5"/>
              </a:cxn>
            </a:cxnLst>
            <a:rect l="T9" t="T10" r="T11" b="T12"/>
            <a:pathLst>
              <a:path w="67" h="29">
                <a:moveTo>
                  <a:pt x="0" y="0"/>
                </a:moveTo>
                <a:cubicBezTo>
                  <a:pt x="21" y="5"/>
                  <a:pt x="38" y="12"/>
                  <a:pt x="58" y="20"/>
                </a:cubicBezTo>
                <a:cubicBezTo>
                  <a:pt x="65" y="29"/>
                  <a:pt x="61" y="28"/>
                  <a:pt x="67" y="28"/>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77" name="Freeform 2450"/>
          <p:cNvSpPr>
            <a:spLocks/>
          </p:cNvSpPr>
          <p:nvPr/>
        </p:nvSpPr>
        <p:spPr bwMode="auto">
          <a:xfrm>
            <a:off x="6968596" y="2887664"/>
            <a:ext cx="85990" cy="41275"/>
          </a:xfrm>
          <a:custGeom>
            <a:avLst/>
            <a:gdLst>
              <a:gd name="T0" fmla="*/ 2147483647 w 69"/>
              <a:gd name="T1" fmla="*/ 0 h 42"/>
              <a:gd name="T2" fmla="*/ 2147483647 w 69"/>
              <a:gd name="T3" fmla="*/ 2147483647 h 42"/>
              <a:gd name="T4" fmla="*/ 2147483647 w 69"/>
              <a:gd name="T5" fmla="*/ 2147483647 h 42"/>
              <a:gd name="T6" fmla="*/ 0 w 69"/>
              <a:gd name="T7" fmla="*/ 2147483647 h 42"/>
              <a:gd name="T8" fmla="*/ 0 60000 65536"/>
              <a:gd name="T9" fmla="*/ 0 60000 65536"/>
              <a:gd name="T10" fmla="*/ 0 60000 65536"/>
              <a:gd name="T11" fmla="*/ 0 60000 65536"/>
              <a:gd name="T12" fmla="*/ 0 w 69"/>
              <a:gd name="T13" fmla="*/ 0 h 42"/>
              <a:gd name="T14" fmla="*/ 69 w 69"/>
              <a:gd name="T15" fmla="*/ 42 h 42"/>
            </a:gdLst>
            <a:ahLst/>
            <a:cxnLst>
              <a:cxn ang="T8">
                <a:pos x="T0" y="T1"/>
              </a:cxn>
              <a:cxn ang="T9">
                <a:pos x="T2" y="T3"/>
              </a:cxn>
              <a:cxn ang="T10">
                <a:pos x="T4" y="T5"/>
              </a:cxn>
              <a:cxn ang="T11">
                <a:pos x="T6" y="T7"/>
              </a:cxn>
            </a:cxnLst>
            <a:rect l="T12" t="T13" r="T14" b="T15"/>
            <a:pathLst>
              <a:path w="69" h="42">
                <a:moveTo>
                  <a:pt x="69" y="0"/>
                </a:moveTo>
                <a:cubicBezTo>
                  <a:pt x="63" y="7"/>
                  <a:pt x="44" y="22"/>
                  <a:pt x="35" y="24"/>
                </a:cubicBezTo>
                <a:cubicBezTo>
                  <a:pt x="27" y="28"/>
                  <a:pt x="19" y="33"/>
                  <a:pt x="11" y="37"/>
                </a:cubicBezTo>
                <a:cubicBezTo>
                  <a:pt x="7" y="39"/>
                  <a:pt x="0" y="42"/>
                  <a:pt x="0" y="4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78" name="Freeform 2451"/>
          <p:cNvSpPr>
            <a:spLocks/>
          </p:cNvSpPr>
          <p:nvPr/>
        </p:nvSpPr>
        <p:spPr bwMode="auto">
          <a:xfrm>
            <a:off x="6958278" y="2765426"/>
            <a:ext cx="113506" cy="23813"/>
          </a:xfrm>
          <a:custGeom>
            <a:avLst/>
            <a:gdLst>
              <a:gd name="T0" fmla="*/ 0 w 93"/>
              <a:gd name="T1" fmla="*/ 2147483647 h 24"/>
              <a:gd name="T2" fmla="*/ 2147483647 w 93"/>
              <a:gd name="T3" fmla="*/ 2147483647 h 24"/>
              <a:gd name="T4" fmla="*/ 2147483647 w 93"/>
              <a:gd name="T5" fmla="*/ 2147483647 h 24"/>
              <a:gd name="T6" fmla="*/ 2147483647 w 93"/>
              <a:gd name="T7" fmla="*/ 2147483647 h 24"/>
              <a:gd name="T8" fmla="*/ 0 60000 65536"/>
              <a:gd name="T9" fmla="*/ 0 60000 65536"/>
              <a:gd name="T10" fmla="*/ 0 60000 65536"/>
              <a:gd name="T11" fmla="*/ 0 60000 65536"/>
              <a:gd name="T12" fmla="*/ 0 w 93"/>
              <a:gd name="T13" fmla="*/ 0 h 24"/>
              <a:gd name="T14" fmla="*/ 93 w 93"/>
              <a:gd name="T15" fmla="*/ 24 h 24"/>
            </a:gdLst>
            <a:ahLst/>
            <a:cxnLst>
              <a:cxn ang="T8">
                <a:pos x="T0" y="T1"/>
              </a:cxn>
              <a:cxn ang="T9">
                <a:pos x="T2" y="T3"/>
              </a:cxn>
              <a:cxn ang="T10">
                <a:pos x="T4" y="T5"/>
              </a:cxn>
              <a:cxn ang="T11">
                <a:pos x="T6" y="T7"/>
              </a:cxn>
            </a:cxnLst>
            <a:rect l="T12" t="T13" r="T14" b="T15"/>
            <a:pathLst>
              <a:path w="93" h="24">
                <a:moveTo>
                  <a:pt x="0" y="4"/>
                </a:moveTo>
                <a:cubicBezTo>
                  <a:pt x="20" y="0"/>
                  <a:pt x="34" y="5"/>
                  <a:pt x="53" y="9"/>
                </a:cubicBezTo>
                <a:cubicBezTo>
                  <a:pt x="62" y="13"/>
                  <a:pt x="73" y="18"/>
                  <a:pt x="83" y="20"/>
                </a:cubicBezTo>
                <a:cubicBezTo>
                  <a:pt x="86" y="21"/>
                  <a:pt x="93" y="24"/>
                  <a:pt x="93" y="2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79" name="Freeform 2452"/>
          <p:cNvSpPr>
            <a:spLocks/>
          </p:cNvSpPr>
          <p:nvPr/>
        </p:nvSpPr>
        <p:spPr bwMode="auto">
          <a:xfrm>
            <a:off x="7018470" y="2711451"/>
            <a:ext cx="128984" cy="23813"/>
          </a:xfrm>
          <a:custGeom>
            <a:avLst/>
            <a:gdLst>
              <a:gd name="T0" fmla="*/ 0 w 105"/>
              <a:gd name="T1" fmla="*/ 0 h 25"/>
              <a:gd name="T2" fmla="*/ 2147483647 w 105"/>
              <a:gd name="T3" fmla="*/ 2147483647 h 25"/>
              <a:gd name="T4" fmla="*/ 2147483647 w 105"/>
              <a:gd name="T5" fmla="*/ 2147483647 h 25"/>
              <a:gd name="T6" fmla="*/ 2147483647 w 105"/>
              <a:gd name="T7" fmla="*/ 2147483647 h 25"/>
              <a:gd name="T8" fmla="*/ 2147483647 w 105"/>
              <a:gd name="T9" fmla="*/ 2147483647 h 25"/>
              <a:gd name="T10" fmla="*/ 0 60000 65536"/>
              <a:gd name="T11" fmla="*/ 0 60000 65536"/>
              <a:gd name="T12" fmla="*/ 0 60000 65536"/>
              <a:gd name="T13" fmla="*/ 0 60000 65536"/>
              <a:gd name="T14" fmla="*/ 0 60000 65536"/>
              <a:gd name="T15" fmla="*/ 0 w 105"/>
              <a:gd name="T16" fmla="*/ 0 h 25"/>
              <a:gd name="T17" fmla="*/ 105 w 105"/>
              <a:gd name="T18" fmla="*/ 25 h 25"/>
            </a:gdLst>
            <a:ahLst/>
            <a:cxnLst>
              <a:cxn ang="T10">
                <a:pos x="T0" y="T1"/>
              </a:cxn>
              <a:cxn ang="T11">
                <a:pos x="T2" y="T3"/>
              </a:cxn>
              <a:cxn ang="T12">
                <a:pos x="T4" y="T5"/>
              </a:cxn>
              <a:cxn ang="T13">
                <a:pos x="T6" y="T7"/>
              </a:cxn>
              <a:cxn ang="T14">
                <a:pos x="T8" y="T9"/>
              </a:cxn>
            </a:cxnLst>
            <a:rect l="T15" t="T16" r="T17" b="T18"/>
            <a:pathLst>
              <a:path w="105" h="25">
                <a:moveTo>
                  <a:pt x="0" y="0"/>
                </a:moveTo>
                <a:cubicBezTo>
                  <a:pt x="12" y="1"/>
                  <a:pt x="22" y="2"/>
                  <a:pt x="33" y="6"/>
                </a:cubicBezTo>
                <a:cubicBezTo>
                  <a:pt x="50" y="4"/>
                  <a:pt x="54" y="1"/>
                  <a:pt x="69" y="3"/>
                </a:cubicBezTo>
                <a:cubicBezTo>
                  <a:pt x="78" y="8"/>
                  <a:pt x="84" y="14"/>
                  <a:pt x="93" y="19"/>
                </a:cubicBezTo>
                <a:cubicBezTo>
                  <a:pt x="97" y="24"/>
                  <a:pt x="98" y="25"/>
                  <a:pt x="105" y="2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80" name="Text Box 2453"/>
          <p:cNvSpPr txBox="1">
            <a:spLocks noChangeArrowheads="1"/>
          </p:cNvSpPr>
          <p:nvPr/>
        </p:nvSpPr>
        <p:spPr bwMode="auto">
          <a:xfrm rot="-1811181">
            <a:off x="6909847" y="2661327"/>
            <a:ext cx="377187"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Gopad</a:t>
            </a:r>
          </a:p>
        </p:txBody>
      </p:sp>
      <p:sp>
        <p:nvSpPr>
          <p:cNvPr id="4481" name="Freeform 2454"/>
          <p:cNvSpPr>
            <a:spLocks/>
          </p:cNvSpPr>
          <p:nvPr/>
        </p:nvSpPr>
        <p:spPr bwMode="auto">
          <a:xfrm>
            <a:off x="3286523" y="3009901"/>
            <a:ext cx="85990" cy="34925"/>
          </a:xfrm>
          <a:custGeom>
            <a:avLst/>
            <a:gdLst>
              <a:gd name="T0" fmla="*/ 0 w 69"/>
              <a:gd name="T1" fmla="*/ 0 h 34"/>
              <a:gd name="T2" fmla="*/ 2147483647 w 69"/>
              <a:gd name="T3" fmla="*/ 2147483647 h 34"/>
              <a:gd name="T4" fmla="*/ 2147483647 w 69"/>
              <a:gd name="T5" fmla="*/ 2147483647 h 34"/>
              <a:gd name="T6" fmla="*/ 2147483647 w 69"/>
              <a:gd name="T7" fmla="*/ 2147483647 h 34"/>
              <a:gd name="T8" fmla="*/ 0 60000 65536"/>
              <a:gd name="T9" fmla="*/ 0 60000 65536"/>
              <a:gd name="T10" fmla="*/ 0 60000 65536"/>
              <a:gd name="T11" fmla="*/ 0 60000 65536"/>
              <a:gd name="T12" fmla="*/ 0 w 69"/>
              <a:gd name="T13" fmla="*/ 0 h 34"/>
              <a:gd name="T14" fmla="*/ 69 w 69"/>
              <a:gd name="T15" fmla="*/ 34 h 34"/>
            </a:gdLst>
            <a:ahLst/>
            <a:cxnLst>
              <a:cxn ang="T8">
                <a:pos x="T0" y="T1"/>
              </a:cxn>
              <a:cxn ang="T9">
                <a:pos x="T2" y="T3"/>
              </a:cxn>
              <a:cxn ang="T10">
                <a:pos x="T4" y="T5"/>
              </a:cxn>
              <a:cxn ang="T11">
                <a:pos x="T6" y="T7"/>
              </a:cxn>
            </a:cxnLst>
            <a:rect l="T12" t="T13" r="T14" b="T15"/>
            <a:pathLst>
              <a:path w="69" h="34">
                <a:moveTo>
                  <a:pt x="0" y="0"/>
                </a:moveTo>
                <a:cubicBezTo>
                  <a:pt x="9" y="11"/>
                  <a:pt x="20" y="10"/>
                  <a:pt x="34" y="13"/>
                </a:cubicBezTo>
                <a:cubicBezTo>
                  <a:pt x="40" y="18"/>
                  <a:pt x="45" y="21"/>
                  <a:pt x="53" y="22"/>
                </a:cubicBezTo>
                <a:cubicBezTo>
                  <a:pt x="59" y="26"/>
                  <a:pt x="69" y="26"/>
                  <a:pt x="69" y="34"/>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82" name="Freeform 2455"/>
          <p:cNvSpPr>
            <a:spLocks/>
          </p:cNvSpPr>
          <p:nvPr/>
        </p:nvSpPr>
        <p:spPr bwMode="auto">
          <a:xfrm>
            <a:off x="3652838" y="3201989"/>
            <a:ext cx="42995" cy="84137"/>
          </a:xfrm>
          <a:custGeom>
            <a:avLst/>
            <a:gdLst>
              <a:gd name="T0" fmla="*/ 2147483647 w 34"/>
              <a:gd name="T1" fmla="*/ 0 h 86"/>
              <a:gd name="T2" fmla="*/ 2147483647 w 34"/>
              <a:gd name="T3" fmla="*/ 2147483647 h 86"/>
              <a:gd name="T4" fmla="*/ 2147483647 w 34"/>
              <a:gd name="T5" fmla="*/ 2147483647 h 86"/>
              <a:gd name="T6" fmla="*/ 2147483647 w 34"/>
              <a:gd name="T7" fmla="*/ 2147483647 h 86"/>
              <a:gd name="T8" fmla="*/ 0 w 34"/>
              <a:gd name="T9" fmla="*/ 2147483647 h 86"/>
              <a:gd name="T10" fmla="*/ 0 60000 65536"/>
              <a:gd name="T11" fmla="*/ 0 60000 65536"/>
              <a:gd name="T12" fmla="*/ 0 60000 65536"/>
              <a:gd name="T13" fmla="*/ 0 60000 65536"/>
              <a:gd name="T14" fmla="*/ 0 60000 65536"/>
              <a:gd name="T15" fmla="*/ 0 w 34"/>
              <a:gd name="T16" fmla="*/ 0 h 86"/>
              <a:gd name="T17" fmla="*/ 34 w 34"/>
              <a:gd name="T18" fmla="*/ 86 h 86"/>
            </a:gdLst>
            <a:ahLst/>
            <a:cxnLst>
              <a:cxn ang="T10">
                <a:pos x="T0" y="T1"/>
              </a:cxn>
              <a:cxn ang="T11">
                <a:pos x="T2" y="T3"/>
              </a:cxn>
              <a:cxn ang="T12">
                <a:pos x="T4" y="T5"/>
              </a:cxn>
              <a:cxn ang="T13">
                <a:pos x="T6" y="T7"/>
              </a:cxn>
              <a:cxn ang="T14">
                <a:pos x="T8" y="T9"/>
              </a:cxn>
            </a:cxnLst>
            <a:rect l="T15" t="T16" r="T17" b="T18"/>
            <a:pathLst>
              <a:path w="34" h="86">
                <a:moveTo>
                  <a:pt x="34" y="0"/>
                </a:moveTo>
                <a:cubicBezTo>
                  <a:pt x="28" y="4"/>
                  <a:pt x="28" y="7"/>
                  <a:pt x="24" y="12"/>
                </a:cubicBezTo>
                <a:cubicBezTo>
                  <a:pt x="23" y="17"/>
                  <a:pt x="19" y="27"/>
                  <a:pt x="19" y="27"/>
                </a:cubicBezTo>
                <a:cubicBezTo>
                  <a:pt x="18" y="43"/>
                  <a:pt x="16" y="51"/>
                  <a:pt x="11" y="65"/>
                </a:cubicBezTo>
                <a:cubicBezTo>
                  <a:pt x="10" y="78"/>
                  <a:pt x="8" y="78"/>
                  <a:pt x="0" y="8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83" name="Freeform 2456"/>
          <p:cNvSpPr>
            <a:spLocks/>
          </p:cNvSpPr>
          <p:nvPr/>
        </p:nvSpPr>
        <p:spPr bwMode="auto">
          <a:xfrm>
            <a:off x="3393150" y="2973389"/>
            <a:ext cx="24077" cy="65087"/>
          </a:xfrm>
          <a:custGeom>
            <a:avLst/>
            <a:gdLst>
              <a:gd name="T0" fmla="*/ 2147483647 w 21"/>
              <a:gd name="T1" fmla="*/ 0 h 67"/>
              <a:gd name="T2" fmla="*/ 2147483647 w 21"/>
              <a:gd name="T3" fmla="*/ 2147483647 h 67"/>
              <a:gd name="T4" fmla="*/ 2147483647 w 21"/>
              <a:gd name="T5" fmla="*/ 2147483647 h 67"/>
              <a:gd name="T6" fmla="*/ 0 w 21"/>
              <a:gd name="T7" fmla="*/ 2147483647 h 67"/>
              <a:gd name="T8" fmla="*/ 0 60000 65536"/>
              <a:gd name="T9" fmla="*/ 0 60000 65536"/>
              <a:gd name="T10" fmla="*/ 0 60000 65536"/>
              <a:gd name="T11" fmla="*/ 0 60000 65536"/>
              <a:gd name="T12" fmla="*/ 0 w 21"/>
              <a:gd name="T13" fmla="*/ 0 h 67"/>
              <a:gd name="T14" fmla="*/ 21 w 21"/>
              <a:gd name="T15" fmla="*/ 67 h 67"/>
            </a:gdLst>
            <a:ahLst/>
            <a:cxnLst>
              <a:cxn ang="T8">
                <a:pos x="T0" y="T1"/>
              </a:cxn>
              <a:cxn ang="T9">
                <a:pos x="T2" y="T3"/>
              </a:cxn>
              <a:cxn ang="T10">
                <a:pos x="T4" y="T5"/>
              </a:cxn>
              <a:cxn ang="T11">
                <a:pos x="T6" y="T7"/>
              </a:cxn>
            </a:cxnLst>
            <a:rect l="T12" t="T13" r="T14" b="T15"/>
            <a:pathLst>
              <a:path w="21" h="67">
                <a:moveTo>
                  <a:pt x="21" y="0"/>
                </a:moveTo>
                <a:cubicBezTo>
                  <a:pt x="12" y="2"/>
                  <a:pt x="12" y="12"/>
                  <a:pt x="8" y="20"/>
                </a:cubicBezTo>
                <a:cubicBezTo>
                  <a:pt x="7" y="26"/>
                  <a:pt x="5" y="32"/>
                  <a:pt x="4" y="38"/>
                </a:cubicBezTo>
                <a:cubicBezTo>
                  <a:pt x="2" y="66"/>
                  <a:pt x="8" y="59"/>
                  <a:pt x="0" y="6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84" name="Freeform 2457"/>
          <p:cNvSpPr>
            <a:spLocks/>
          </p:cNvSpPr>
          <p:nvPr/>
        </p:nvSpPr>
        <p:spPr bwMode="auto">
          <a:xfrm>
            <a:off x="4091385" y="2751139"/>
            <a:ext cx="130704" cy="71437"/>
          </a:xfrm>
          <a:custGeom>
            <a:avLst/>
            <a:gdLst>
              <a:gd name="T0" fmla="*/ 0 w 108"/>
              <a:gd name="T1" fmla="*/ 0 h 73"/>
              <a:gd name="T2" fmla="*/ 2147483647 w 108"/>
              <a:gd name="T3" fmla="*/ 2147483647 h 73"/>
              <a:gd name="T4" fmla="*/ 2147483647 w 108"/>
              <a:gd name="T5" fmla="*/ 2147483647 h 73"/>
              <a:gd name="T6" fmla="*/ 2147483647 w 108"/>
              <a:gd name="T7" fmla="*/ 2147483647 h 73"/>
              <a:gd name="T8" fmla="*/ 0 60000 65536"/>
              <a:gd name="T9" fmla="*/ 0 60000 65536"/>
              <a:gd name="T10" fmla="*/ 0 60000 65536"/>
              <a:gd name="T11" fmla="*/ 0 60000 65536"/>
              <a:gd name="T12" fmla="*/ 0 w 108"/>
              <a:gd name="T13" fmla="*/ 0 h 73"/>
              <a:gd name="T14" fmla="*/ 108 w 108"/>
              <a:gd name="T15" fmla="*/ 73 h 73"/>
            </a:gdLst>
            <a:ahLst/>
            <a:cxnLst>
              <a:cxn ang="T8">
                <a:pos x="T0" y="T1"/>
              </a:cxn>
              <a:cxn ang="T9">
                <a:pos x="T2" y="T3"/>
              </a:cxn>
              <a:cxn ang="T10">
                <a:pos x="T4" y="T5"/>
              </a:cxn>
              <a:cxn ang="T11">
                <a:pos x="T6" y="T7"/>
              </a:cxn>
            </a:cxnLst>
            <a:rect l="T12" t="T13" r="T14" b="T15"/>
            <a:pathLst>
              <a:path w="108" h="73">
                <a:moveTo>
                  <a:pt x="0" y="0"/>
                </a:moveTo>
                <a:cubicBezTo>
                  <a:pt x="10" y="3"/>
                  <a:pt x="62" y="34"/>
                  <a:pt x="62" y="34"/>
                </a:cubicBezTo>
                <a:cubicBezTo>
                  <a:pt x="68" y="37"/>
                  <a:pt x="69" y="41"/>
                  <a:pt x="75" y="42"/>
                </a:cubicBezTo>
                <a:cubicBezTo>
                  <a:pt x="90" y="50"/>
                  <a:pt x="85" y="73"/>
                  <a:pt x="108" y="7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85" name="Freeform 2458"/>
          <p:cNvSpPr>
            <a:spLocks/>
          </p:cNvSpPr>
          <p:nvPr/>
        </p:nvSpPr>
        <p:spPr bwMode="auto">
          <a:xfrm>
            <a:off x="3362194" y="2684463"/>
            <a:ext cx="44715" cy="55562"/>
          </a:xfrm>
          <a:custGeom>
            <a:avLst/>
            <a:gdLst>
              <a:gd name="T0" fmla="*/ 0 w 37"/>
              <a:gd name="T1" fmla="*/ 0 h 57"/>
              <a:gd name="T2" fmla="*/ 2147483647 w 37"/>
              <a:gd name="T3" fmla="*/ 2147483647 h 57"/>
              <a:gd name="T4" fmla="*/ 2147483647 w 37"/>
              <a:gd name="T5" fmla="*/ 2147483647 h 57"/>
              <a:gd name="T6" fmla="*/ 2147483647 w 37"/>
              <a:gd name="T7" fmla="*/ 2147483647 h 57"/>
              <a:gd name="T8" fmla="*/ 0 60000 65536"/>
              <a:gd name="T9" fmla="*/ 0 60000 65536"/>
              <a:gd name="T10" fmla="*/ 0 60000 65536"/>
              <a:gd name="T11" fmla="*/ 0 60000 65536"/>
              <a:gd name="T12" fmla="*/ 0 w 37"/>
              <a:gd name="T13" fmla="*/ 0 h 57"/>
              <a:gd name="T14" fmla="*/ 37 w 37"/>
              <a:gd name="T15" fmla="*/ 57 h 57"/>
            </a:gdLst>
            <a:ahLst/>
            <a:cxnLst>
              <a:cxn ang="T8">
                <a:pos x="T0" y="T1"/>
              </a:cxn>
              <a:cxn ang="T9">
                <a:pos x="T2" y="T3"/>
              </a:cxn>
              <a:cxn ang="T10">
                <a:pos x="T4" y="T5"/>
              </a:cxn>
              <a:cxn ang="T11">
                <a:pos x="T6" y="T7"/>
              </a:cxn>
            </a:cxnLst>
            <a:rect l="T12" t="T13" r="T14" b="T15"/>
            <a:pathLst>
              <a:path w="37" h="57">
                <a:moveTo>
                  <a:pt x="0" y="0"/>
                </a:moveTo>
                <a:cubicBezTo>
                  <a:pt x="7" y="1"/>
                  <a:pt x="14" y="5"/>
                  <a:pt x="21" y="6"/>
                </a:cubicBezTo>
                <a:cubicBezTo>
                  <a:pt x="25" y="12"/>
                  <a:pt x="29" y="18"/>
                  <a:pt x="32" y="25"/>
                </a:cubicBezTo>
                <a:cubicBezTo>
                  <a:pt x="34" y="36"/>
                  <a:pt x="31" y="48"/>
                  <a:pt x="37" y="5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86" name="Freeform 2459"/>
          <p:cNvSpPr>
            <a:spLocks/>
          </p:cNvSpPr>
          <p:nvPr/>
        </p:nvSpPr>
        <p:spPr bwMode="auto">
          <a:xfrm>
            <a:off x="3436144" y="3013075"/>
            <a:ext cx="49875" cy="38100"/>
          </a:xfrm>
          <a:custGeom>
            <a:avLst/>
            <a:gdLst>
              <a:gd name="T0" fmla="*/ 0 w 41"/>
              <a:gd name="T1" fmla="*/ 0 h 39"/>
              <a:gd name="T2" fmla="*/ 2147483647 w 41"/>
              <a:gd name="T3" fmla="*/ 2147483647 h 39"/>
              <a:gd name="T4" fmla="*/ 2147483647 w 41"/>
              <a:gd name="T5" fmla="*/ 2147483647 h 39"/>
              <a:gd name="T6" fmla="*/ 2147483647 w 41"/>
              <a:gd name="T7" fmla="*/ 2147483647 h 39"/>
              <a:gd name="T8" fmla="*/ 0 60000 65536"/>
              <a:gd name="T9" fmla="*/ 0 60000 65536"/>
              <a:gd name="T10" fmla="*/ 0 60000 65536"/>
              <a:gd name="T11" fmla="*/ 0 60000 65536"/>
              <a:gd name="T12" fmla="*/ 0 w 41"/>
              <a:gd name="T13" fmla="*/ 0 h 39"/>
              <a:gd name="T14" fmla="*/ 41 w 41"/>
              <a:gd name="T15" fmla="*/ 39 h 39"/>
            </a:gdLst>
            <a:ahLst/>
            <a:cxnLst>
              <a:cxn ang="T8">
                <a:pos x="T0" y="T1"/>
              </a:cxn>
              <a:cxn ang="T9">
                <a:pos x="T2" y="T3"/>
              </a:cxn>
              <a:cxn ang="T10">
                <a:pos x="T4" y="T5"/>
              </a:cxn>
              <a:cxn ang="T11">
                <a:pos x="T6" y="T7"/>
              </a:cxn>
            </a:cxnLst>
            <a:rect l="T12" t="T13" r="T14" b="T15"/>
            <a:pathLst>
              <a:path w="41" h="39">
                <a:moveTo>
                  <a:pt x="0" y="0"/>
                </a:moveTo>
                <a:cubicBezTo>
                  <a:pt x="5" y="3"/>
                  <a:pt x="11" y="3"/>
                  <a:pt x="15" y="7"/>
                </a:cubicBezTo>
                <a:cubicBezTo>
                  <a:pt x="25" y="17"/>
                  <a:pt x="22" y="27"/>
                  <a:pt x="36" y="31"/>
                </a:cubicBezTo>
                <a:cubicBezTo>
                  <a:pt x="38" y="34"/>
                  <a:pt x="41" y="39"/>
                  <a:pt x="41" y="39"/>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87" name="Freeform 2460"/>
          <p:cNvSpPr>
            <a:spLocks/>
          </p:cNvSpPr>
          <p:nvPr/>
        </p:nvSpPr>
        <p:spPr bwMode="auto">
          <a:xfrm>
            <a:off x="3668316" y="2965450"/>
            <a:ext cx="108346" cy="65088"/>
          </a:xfrm>
          <a:custGeom>
            <a:avLst/>
            <a:gdLst>
              <a:gd name="T0" fmla="*/ 2147483647 w 89"/>
              <a:gd name="T1" fmla="*/ 0 h 65"/>
              <a:gd name="T2" fmla="*/ 2147483647 w 89"/>
              <a:gd name="T3" fmla="*/ 2147483647 h 65"/>
              <a:gd name="T4" fmla="*/ 0 w 89"/>
              <a:gd name="T5" fmla="*/ 2147483647 h 65"/>
              <a:gd name="T6" fmla="*/ 0 60000 65536"/>
              <a:gd name="T7" fmla="*/ 0 60000 65536"/>
              <a:gd name="T8" fmla="*/ 0 60000 65536"/>
              <a:gd name="T9" fmla="*/ 0 w 89"/>
              <a:gd name="T10" fmla="*/ 0 h 65"/>
              <a:gd name="T11" fmla="*/ 89 w 89"/>
              <a:gd name="T12" fmla="*/ 65 h 65"/>
            </a:gdLst>
            <a:ahLst/>
            <a:cxnLst>
              <a:cxn ang="T6">
                <a:pos x="T0" y="T1"/>
              </a:cxn>
              <a:cxn ang="T7">
                <a:pos x="T2" y="T3"/>
              </a:cxn>
              <a:cxn ang="T8">
                <a:pos x="T4" y="T5"/>
              </a:cxn>
            </a:cxnLst>
            <a:rect l="T9" t="T10" r="T11" b="T12"/>
            <a:pathLst>
              <a:path w="89" h="65">
                <a:moveTo>
                  <a:pt x="89" y="0"/>
                </a:moveTo>
                <a:cubicBezTo>
                  <a:pt x="72" y="5"/>
                  <a:pt x="58" y="6"/>
                  <a:pt x="41" y="14"/>
                </a:cubicBezTo>
                <a:cubicBezTo>
                  <a:pt x="34" y="17"/>
                  <a:pt x="5" y="56"/>
                  <a:pt x="0" y="65"/>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88" name="Freeform 2462"/>
          <p:cNvSpPr>
            <a:spLocks/>
          </p:cNvSpPr>
          <p:nvPr/>
        </p:nvSpPr>
        <p:spPr bwMode="auto">
          <a:xfrm>
            <a:off x="3795581" y="2690814"/>
            <a:ext cx="77390" cy="53975"/>
          </a:xfrm>
          <a:custGeom>
            <a:avLst/>
            <a:gdLst>
              <a:gd name="T0" fmla="*/ 0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0 60000 65536"/>
              <a:gd name="T11" fmla="*/ 0 60000 65536"/>
              <a:gd name="T12" fmla="*/ 0 60000 65536"/>
              <a:gd name="T13" fmla="*/ 0 60000 65536"/>
              <a:gd name="T14" fmla="*/ 0 60000 65536"/>
              <a:gd name="T15" fmla="*/ 0 w 64"/>
              <a:gd name="T16" fmla="*/ 0 h 53"/>
              <a:gd name="T17" fmla="*/ 64 w 64"/>
              <a:gd name="T18" fmla="*/ 53 h 53"/>
            </a:gdLst>
            <a:ahLst/>
            <a:cxnLst>
              <a:cxn ang="T10">
                <a:pos x="T0" y="T1"/>
              </a:cxn>
              <a:cxn ang="T11">
                <a:pos x="T2" y="T3"/>
              </a:cxn>
              <a:cxn ang="T12">
                <a:pos x="T4" y="T5"/>
              </a:cxn>
              <a:cxn ang="T13">
                <a:pos x="T6" y="T7"/>
              </a:cxn>
              <a:cxn ang="T14">
                <a:pos x="T8" y="T9"/>
              </a:cxn>
            </a:cxnLst>
            <a:rect l="T15" t="T16" r="T17" b="T18"/>
            <a:pathLst>
              <a:path w="64" h="53">
                <a:moveTo>
                  <a:pt x="0" y="0"/>
                </a:moveTo>
                <a:cubicBezTo>
                  <a:pt x="7" y="1"/>
                  <a:pt x="14" y="4"/>
                  <a:pt x="20" y="8"/>
                </a:cubicBezTo>
                <a:cubicBezTo>
                  <a:pt x="24" y="15"/>
                  <a:pt x="27" y="20"/>
                  <a:pt x="34" y="24"/>
                </a:cubicBezTo>
                <a:cubicBezTo>
                  <a:pt x="40" y="33"/>
                  <a:pt x="50" y="36"/>
                  <a:pt x="58" y="43"/>
                </a:cubicBezTo>
                <a:cubicBezTo>
                  <a:pt x="59" y="45"/>
                  <a:pt x="61" y="53"/>
                  <a:pt x="64" y="53"/>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89" name="Freeform 2463"/>
          <p:cNvSpPr>
            <a:spLocks/>
          </p:cNvSpPr>
          <p:nvPr/>
        </p:nvSpPr>
        <p:spPr bwMode="auto">
          <a:xfrm>
            <a:off x="3847175" y="2857500"/>
            <a:ext cx="85990" cy="44450"/>
          </a:xfrm>
          <a:custGeom>
            <a:avLst/>
            <a:gdLst>
              <a:gd name="T0" fmla="*/ 0 w 72"/>
              <a:gd name="T1" fmla="*/ 0 h 47"/>
              <a:gd name="T2" fmla="*/ 2147483647 w 72"/>
              <a:gd name="T3" fmla="*/ 2147483647 h 47"/>
              <a:gd name="T4" fmla="*/ 2147483647 w 72"/>
              <a:gd name="T5" fmla="*/ 2147483647 h 47"/>
              <a:gd name="T6" fmla="*/ 2147483647 w 72"/>
              <a:gd name="T7" fmla="*/ 2147483647 h 47"/>
              <a:gd name="T8" fmla="*/ 2147483647 w 72"/>
              <a:gd name="T9" fmla="*/ 2147483647 h 47"/>
              <a:gd name="T10" fmla="*/ 2147483647 w 72"/>
              <a:gd name="T11" fmla="*/ 2147483647 h 47"/>
              <a:gd name="T12" fmla="*/ 0 60000 65536"/>
              <a:gd name="T13" fmla="*/ 0 60000 65536"/>
              <a:gd name="T14" fmla="*/ 0 60000 65536"/>
              <a:gd name="T15" fmla="*/ 0 60000 65536"/>
              <a:gd name="T16" fmla="*/ 0 60000 65536"/>
              <a:gd name="T17" fmla="*/ 0 60000 65536"/>
              <a:gd name="T18" fmla="*/ 0 w 72"/>
              <a:gd name="T19" fmla="*/ 0 h 47"/>
              <a:gd name="T20" fmla="*/ 72 w 72"/>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72" h="47">
                <a:moveTo>
                  <a:pt x="0" y="0"/>
                </a:moveTo>
                <a:cubicBezTo>
                  <a:pt x="6" y="3"/>
                  <a:pt x="15" y="3"/>
                  <a:pt x="21" y="7"/>
                </a:cubicBezTo>
                <a:cubicBezTo>
                  <a:pt x="26" y="11"/>
                  <a:pt x="29" y="15"/>
                  <a:pt x="35" y="16"/>
                </a:cubicBezTo>
                <a:cubicBezTo>
                  <a:pt x="40" y="19"/>
                  <a:pt x="43" y="23"/>
                  <a:pt x="48" y="26"/>
                </a:cubicBezTo>
                <a:cubicBezTo>
                  <a:pt x="52" y="32"/>
                  <a:pt x="66" y="37"/>
                  <a:pt x="66" y="37"/>
                </a:cubicBezTo>
                <a:cubicBezTo>
                  <a:pt x="68" y="40"/>
                  <a:pt x="72" y="47"/>
                  <a:pt x="72" y="47"/>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90" name="Freeform 2464"/>
          <p:cNvSpPr>
            <a:spLocks/>
          </p:cNvSpPr>
          <p:nvPr/>
        </p:nvSpPr>
        <p:spPr bwMode="auto">
          <a:xfrm>
            <a:off x="4633119" y="2595564"/>
            <a:ext cx="247650" cy="47625"/>
          </a:xfrm>
          <a:custGeom>
            <a:avLst/>
            <a:gdLst>
              <a:gd name="T0" fmla="*/ 0 w 203"/>
              <a:gd name="T1" fmla="*/ 2147483647 h 49"/>
              <a:gd name="T2" fmla="*/ 2147483647 w 203"/>
              <a:gd name="T3" fmla="*/ 2147483647 h 49"/>
              <a:gd name="T4" fmla="*/ 2147483647 w 203"/>
              <a:gd name="T5" fmla="*/ 2147483647 h 49"/>
              <a:gd name="T6" fmla="*/ 2147483647 w 203"/>
              <a:gd name="T7" fmla="*/ 2147483647 h 49"/>
              <a:gd name="T8" fmla="*/ 0 60000 65536"/>
              <a:gd name="T9" fmla="*/ 0 60000 65536"/>
              <a:gd name="T10" fmla="*/ 0 60000 65536"/>
              <a:gd name="T11" fmla="*/ 0 60000 65536"/>
              <a:gd name="T12" fmla="*/ 0 w 203"/>
              <a:gd name="T13" fmla="*/ 0 h 49"/>
              <a:gd name="T14" fmla="*/ 203 w 203"/>
              <a:gd name="T15" fmla="*/ 49 h 49"/>
            </a:gdLst>
            <a:ahLst/>
            <a:cxnLst>
              <a:cxn ang="T8">
                <a:pos x="T0" y="T1"/>
              </a:cxn>
              <a:cxn ang="T9">
                <a:pos x="T2" y="T3"/>
              </a:cxn>
              <a:cxn ang="T10">
                <a:pos x="T4" y="T5"/>
              </a:cxn>
              <a:cxn ang="T11">
                <a:pos x="T6" y="T7"/>
              </a:cxn>
            </a:cxnLst>
            <a:rect l="T12" t="T13" r="T14" b="T15"/>
            <a:pathLst>
              <a:path w="203" h="49">
                <a:moveTo>
                  <a:pt x="0" y="49"/>
                </a:moveTo>
                <a:cubicBezTo>
                  <a:pt x="17" y="46"/>
                  <a:pt x="32" y="36"/>
                  <a:pt x="50" y="32"/>
                </a:cubicBezTo>
                <a:cubicBezTo>
                  <a:pt x="71" y="4"/>
                  <a:pt x="98" y="9"/>
                  <a:pt x="133" y="8"/>
                </a:cubicBezTo>
                <a:cubicBezTo>
                  <a:pt x="157" y="0"/>
                  <a:pt x="175" y="1"/>
                  <a:pt x="203" y="1"/>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91" name="Freeform 2465"/>
          <p:cNvSpPr>
            <a:spLocks/>
          </p:cNvSpPr>
          <p:nvPr/>
        </p:nvSpPr>
        <p:spPr bwMode="auto">
          <a:xfrm>
            <a:off x="4598723" y="2671763"/>
            <a:ext cx="175419" cy="55562"/>
          </a:xfrm>
          <a:custGeom>
            <a:avLst/>
            <a:gdLst>
              <a:gd name="T0" fmla="*/ 0 w 144"/>
              <a:gd name="T1" fmla="*/ 2147483647 h 57"/>
              <a:gd name="T2" fmla="*/ 2147483647 w 144"/>
              <a:gd name="T3" fmla="*/ 2147483647 h 57"/>
              <a:gd name="T4" fmla="*/ 2147483647 w 144"/>
              <a:gd name="T5" fmla="*/ 2147483647 h 57"/>
              <a:gd name="T6" fmla="*/ 2147483647 w 144"/>
              <a:gd name="T7" fmla="*/ 2147483647 h 57"/>
              <a:gd name="T8" fmla="*/ 2147483647 w 144"/>
              <a:gd name="T9" fmla="*/ 2147483647 h 57"/>
              <a:gd name="T10" fmla="*/ 2147483647 w 144"/>
              <a:gd name="T11" fmla="*/ 2147483647 h 57"/>
              <a:gd name="T12" fmla="*/ 2147483647 w 144"/>
              <a:gd name="T13" fmla="*/ 2147483647 h 57"/>
              <a:gd name="T14" fmla="*/ 2147483647 w 144"/>
              <a:gd name="T15" fmla="*/ 0 h 57"/>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57"/>
              <a:gd name="T26" fmla="*/ 144 w 144"/>
              <a:gd name="T27" fmla="*/ 57 h 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57">
                <a:moveTo>
                  <a:pt x="0" y="57"/>
                </a:moveTo>
                <a:cubicBezTo>
                  <a:pt x="9" y="55"/>
                  <a:pt x="15" y="52"/>
                  <a:pt x="24" y="51"/>
                </a:cubicBezTo>
                <a:cubicBezTo>
                  <a:pt x="28" y="49"/>
                  <a:pt x="31" y="48"/>
                  <a:pt x="35" y="46"/>
                </a:cubicBezTo>
                <a:cubicBezTo>
                  <a:pt x="38" y="44"/>
                  <a:pt x="45" y="40"/>
                  <a:pt x="45" y="40"/>
                </a:cubicBezTo>
                <a:cubicBezTo>
                  <a:pt x="49" y="19"/>
                  <a:pt x="66" y="18"/>
                  <a:pt x="85" y="16"/>
                </a:cubicBezTo>
                <a:cubicBezTo>
                  <a:pt x="91" y="14"/>
                  <a:pt x="97" y="12"/>
                  <a:pt x="104" y="11"/>
                </a:cubicBezTo>
                <a:cubicBezTo>
                  <a:pt x="107" y="9"/>
                  <a:pt x="109" y="5"/>
                  <a:pt x="112" y="4"/>
                </a:cubicBezTo>
                <a:cubicBezTo>
                  <a:pt x="122" y="0"/>
                  <a:pt x="134" y="5"/>
                  <a:pt x="144" y="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92" name="Freeform 2466"/>
          <p:cNvSpPr>
            <a:spLocks/>
          </p:cNvSpPr>
          <p:nvPr/>
        </p:nvSpPr>
        <p:spPr bwMode="auto">
          <a:xfrm>
            <a:off x="4189413" y="3170238"/>
            <a:ext cx="13758" cy="50800"/>
          </a:xfrm>
          <a:custGeom>
            <a:avLst/>
            <a:gdLst>
              <a:gd name="T0" fmla="*/ 0 w 13"/>
              <a:gd name="T1" fmla="*/ 0 h 52"/>
              <a:gd name="T2" fmla="*/ 2147483647 w 13"/>
              <a:gd name="T3" fmla="*/ 2147483647 h 52"/>
              <a:gd name="T4" fmla="*/ 2147483647 w 13"/>
              <a:gd name="T5" fmla="*/ 2147483647 h 52"/>
              <a:gd name="T6" fmla="*/ 0 60000 65536"/>
              <a:gd name="T7" fmla="*/ 0 60000 65536"/>
              <a:gd name="T8" fmla="*/ 0 60000 65536"/>
              <a:gd name="T9" fmla="*/ 0 w 13"/>
              <a:gd name="T10" fmla="*/ 0 h 52"/>
              <a:gd name="T11" fmla="*/ 13 w 13"/>
              <a:gd name="T12" fmla="*/ 52 h 52"/>
            </a:gdLst>
            <a:ahLst/>
            <a:cxnLst>
              <a:cxn ang="T6">
                <a:pos x="T0" y="T1"/>
              </a:cxn>
              <a:cxn ang="T7">
                <a:pos x="T2" y="T3"/>
              </a:cxn>
              <a:cxn ang="T8">
                <a:pos x="T4" y="T5"/>
              </a:cxn>
            </a:cxnLst>
            <a:rect l="T9" t="T10" r="T11" b="T12"/>
            <a:pathLst>
              <a:path w="13" h="52">
                <a:moveTo>
                  <a:pt x="0" y="0"/>
                </a:moveTo>
                <a:cubicBezTo>
                  <a:pt x="4" y="9"/>
                  <a:pt x="6" y="16"/>
                  <a:pt x="12" y="24"/>
                </a:cubicBezTo>
                <a:cubicBezTo>
                  <a:pt x="13" y="33"/>
                  <a:pt x="12" y="43"/>
                  <a:pt x="12" y="52"/>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93" name="Freeform 2467"/>
          <p:cNvSpPr>
            <a:spLocks/>
          </p:cNvSpPr>
          <p:nvPr/>
        </p:nvSpPr>
        <p:spPr bwMode="auto">
          <a:xfrm>
            <a:off x="4949561" y="2981326"/>
            <a:ext cx="96308" cy="34925"/>
          </a:xfrm>
          <a:custGeom>
            <a:avLst/>
            <a:gdLst>
              <a:gd name="T0" fmla="*/ 2147483647 w 80"/>
              <a:gd name="T1" fmla="*/ 0 h 36"/>
              <a:gd name="T2" fmla="*/ 2147483647 w 80"/>
              <a:gd name="T3" fmla="*/ 2147483647 h 36"/>
              <a:gd name="T4" fmla="*/ 2147483647 w 80"/>
              <a:gd name="T5" fmla="*/ 2147483647 h 36"/>
              <a:gd name="T6" fmla="*/ 2147483647 w 80"/>
              <a:gd name="T7" fmla="*/ 2147483647 h 36"/>
              <a:gd name="T8" fmla="*/ 2147483647 w 80"/>
              <a:gd name="T9" fmla="*/ 2147483647 h 36"/>
              <a:gd name="T10" fmla="*/ 0 w 80"/>
              <a:gd name="T11" fmla="*/ 2147483647 h 36"/>
              <a:gd name="T12" fmla="*/ 0 60000 65536"/>
              <a:gd name="T13" fmla="*/ 0 60000 65536"/>
              <a:gd name="T14" fmla="*/ 0 60000 65536"/>
              <a:gd name="T15" fmla="*/ 0 60000 65536"/>
              <a:gd name="T16" fmla="*/ 0 60000 65536"/>
              <a:gd name="T17" fmla="*/ 0 60000 65536"/>
              <a:gd name="T18" fmla="*/ 0 w 80"/>
              <a:gd name="T19" fmla="*/ 0 h 36"/>
              <a:gd name="T20" fmla="*/ 80 w 80"/>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80" h="36">
                <a:moveTo>
                  <a:pt x="80" y="0"/>
                </a:moveTo>
                <a:cubicBezTo>
                  <a:pt x="74" y="0"/>
                  <a:pt x="68" y="0"/>
                  <a:pt x="62" y="1"/>
                </a:cubicBezTo>
                <a:cubicBezTo>
                  <a:pt x="57" y="2"/>
                  <a:pt x="46" y="4"/>
                  <a:pt x="46" y="4"/>
                </a:cubicBezTo>
                <a:cubicBezTo>
                  <a:pt x="39" y="10"/>
                  <a:pt x="28" y="15"/>
                  <a:pt x="19" y="17"/>
                </a:cubicBezTo>
                <a:cubicBezTo>
                  <a:pt x="18" y="19"/>
                  <a:pt x="16" y="26"/>
                  <a:pt x="14" y="27"/>
                </a:cubicBezTo>
                <a:cubicBezTo>
                  <a:pt x="9" y="31"/>
                  <a:pt x="0" y="27"/>
                  <a:pt x="0" y="3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94" name="Freeform 2468"/>
          <p:cNvSpPr>
            <a:spLocks/>
          </p:cNvSpPr>
          <p:nvPr/>
        </p:nvSpPr>
        <p:spPr bwMode="auto">
          <a:xfrm>
            <a:off x="4253046" y="2438400"/>
            <a:ext cx="49873" cy="44450"/>
          </a:xfrm>
          <a:custGeom>
            <a:avLst/>
            <a:gdLst>
              <a:gd name="T0" fmla="*/ 2147483647 w 42"/>
              <a:gd name="T1" fmla="*/ 0 h 46"/>
              <a:gd name="T2" fmla="*/ 2147483647 w 42"/>
              <a:gd name="T3" fmla="*/ 2147483647 h 46"/>
              <a:gd name="T4" fmla="*/ 2147483647 w 42"/>
              <a:gd name="T5" fmla="*/ 2147483647 h 46"/>
              <a:gd name="T6" fmla="*/ 2147483647 w 42"/>
              <a:gd name="T7" fmla="*/ 2147483647 h 46"/>
              <a:gd name="T8" fmla="*/ 0 60000 65536"/>
              <a:gd name="T9" fmla="*/ 0 60000 65536"/>
              <a:gd name="T10" fmla="*/ 0 60000 65536"/>
              <a:gd name="T11" fmla="*/ 0 60000 65536"/>
              <a:gd name="T12" fmla="*/ 0 w 42"/>
              <a:gd name="T13" fmla="*/ 0 h 46"/>
              <a:gd name="T14" fmla="*/ 42 w 42"/>
              <a:gd name="T15" fmla="*/ 46 h 46"/>
            </a:gdLst>
            <a:ahLst/>
            <a:cxnLst>
              <a:cxn ang="T8">
                <a:pos x="T0" y="T1"/>
              </a:cxn>
              <a:cxn ang="T9">
                <a:pos x="T2" y="T3"/>
              </a:cxn>
              <a:cxn ang="T10">
                <a:pos x="T4" y="T5"/>
              </a:cxn>
              <a:cxn ang="T11">
                <a:pos x="T6" y="T7"/>
              </a:cxn>
            </a:cxnLst>
            <a:rect l="T12" t="T13" r="T14" b="T15"/>
            <a:pathLst>
              <a:path w="42" h="46">
                <a:moveTo>
                  <a:pt x="3" y="0"/>
                </a:moveTo>
                <a:cubicBezTo>
                  <a:pt x="4" y="12"/>
                  <a:pt x="0" y="23"/>
                  <a:pt x="12" y="25"/>
                </a:cubicBezTo>
                <a:cubicBezTo>
                  <a:pt x="19" y="29"/>
                  <a:pt x="18" y="33"/>
                  <a:pt x="26" y="34"/>
                </a:cubicBezTo>
                <a:cubicBezTo>
                  <a:pt x="31" y="38"/>
                  <a:pt x="37" y="41"/>
                  <a:pt x="42" y="46"/>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95" name="Text Box 2470"/>
          <p:cNvSpPr txBox="1">
            <a:spLocks noChangeArrowheads="1"/>
          </p:cNvSpPr>
          <p:nvPr/>
        </p:nvSpPr>
        <p:spPr bwMode="auto">
          <a:xfrm>
            <a:off x="4410242" y="2005933"/>
            <a:ext cx="545502"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latin typeface="Arial Narrow" pitchFamily="34" charset="0"/>
              </a:rPr>
              <a:t>MANIKHEDA</a:t>
            </a:r>
          </a:p>
        </p:txBody>
      </p:sp>
      <p:sp>
        <p:nvSpPr>
          <p:cNvPr id="4496" name="Freeform 2471"/>
          <p:cNvSpPr>
            <a:spLocks/>
          </p:cNvSpPr>
          <p:nvPr/>
        </p:nvSpPr>
        <p:spPr bwMode="auto">
          <a:xfrm>
            <a:off x="6923881" y="2805113"/>
            <a:ext cx="118666" cy="19050"/>
          </a:xfrm>
          <a:custGeom>
            <a:avLst/>
            <a:gdLst>
              <a:gd name="T0" fmla="*/ 2147483647 w 97"/>
              <a:gd name="T1" fmla="*/ 0 h 20"/>
              <a:gd name="T2" fmla="*/ 2147483647 w 97"/>
              <a:gd name="T3" fmla="*/ 2147483647 h 20"/>
              <a:gd name="T4" fmla="*/ 2147483647 w 97"/>
              <a:gd name="T5" fmla="*/ 2147483647 h 20"/>
              <a:gd name="T6" fmla="*/ 2147483647 w 97"/>
              <a:gd name="T7" fmla="*/ 2147483647 h 20"/>
              <a:gd name="T8" fmla="*/ 0 w 97"/>
              <a:gd name="T9" fmla="*/ 2147483647 h 20"/>
              <a:gd name="T10" fmla="*/ 0 60000 65536"/>
              <a:gd name="T11" fmla="*/ 0 60000 65536"/>
              <a:gd name="T12" fmla="*/ 0 60000 65536"/>
              <a:gd name="T13" fmla="*/ 0 60000 65536"/>
              <a:gd name="T14" fmla="*/ 0 60000 65536"/>
              <a:gd name="T15" fmla="*/ 0 w 97"/>
              <a:gd name="T16" fmla="*/ 0 h 20"/>
              <a:gd name="T17" fmla="*/ 97 w 97"/>
              <a:gd name="T18" fmla="*/ 20 h 20"/>
            </a:gdLst>
            <a:ahLst/>
            <a:cxnLst>
              <a:cxn ang="T10">
                <a:pos x="T0" y="T1"/>
              </a:cxn>
              <a:cxn ang="T11">
                <a:pos x="T2" y="T3"/>
              </a:cxn>
              <a:cxn ang="T12">
                <a:pos x="T4" y="T5"/>
              </a:cxn>
              <a:cxn ang="T13">
                <a:pos x="T6" y="T7"/>
              </a:cxn>
              <a:cxn ang="T14">
                <a:pos x="T8" y="T9"/>
              </a:cxn>
            </a:cxnLst>
            <a:rect l="T15" t="T16" r="T17" b="T18"/>
            <a:pathLst>
              <a:path w="97" h="20">
                <a:moveTo>
                  <a:pt x="97" y="0"/>
                </a:moveTo>
                <a:cubicBezTo>
                  <a:pt x="80" y="2"/>
                  <a:pt x="63" y="4"/>
                  <a:pt x="46" y="6"/>
                </a:cubicBezTo>
                <a:cubicBezTo>
                  <a:pt x="34" y="12"/>
                  <a:pt x="36" y="11"/>
                  <a:pt x="18" y="12"/>
                </a:cubicBezTo>
                <a:cubicBezTo>
                  <a:pt x="13" y="15"/>
                  <a:pt x="10" y="17"/>
                  <a:pt x="4" y="18"/>
                </a:cubicBezTo>
                <a:cubicBezTo>
                  <a:pt x="3" y="19"/>
                  <a:pt x="0" y="20"/>
                  <a:pt x="0" y="20"/>
                </a:cubicBezTo>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97" name="Freeform 2472"/>
          <p:cNvSpPr>
            <a:spLocks/>
          </p:cNvSpPr>
          <p:nvPr/>
        </p:nvSpPr>
        <p:spPr bwMode="auto">
          <a:xfrm>
            <a:off x="6779419" y="2909889"/>
            <a:ext cx="806583" cy="688975"/>
          </a:xfrm>
          <a:custGeom>
            <a:avLst/>
            <a:gdLst>
              <a:gd name="T0" fmla="*/ 2147483647 w 492"/>
              <a:gd name="T1" fmla="*/ 0 h 525"/>
              <a:gd name="T2" fmla="*/ 2147483647 w 492"/>
              <a:gd name="T3" fmla="*/ 2147483647 h 525"/>
              <a:gd name="T4" fmla="*/ 2147483647 w 492"/>
              <a:gd name="T5" fmla="*/ 2147483647 h 525"/>
              <a:gd name="T6" fmla="*/ 2147483647 w 492"/>
              <a:gd name="T7" fmla="*/ 2147483647 h 525"/>
              <a:gd name="T8" fmla="*/ 2147483647 w 492"/>
              <a:gd name="T9" fmla="*/ 2147483647 h 525"/>
              <a:gd name="T10" fmla="*/ 2147483647 w 492"/>
              <a:gd name="T11" fmla="*/ 2147483647 h 525"/>
              <a:gd name="T12" fmla="*/ 2147483647 w 492"/>
              <a:gd name="T13" fmla="*/ 2147483647 h 525"/>
              <a:gd name="T14" fmla="*/ 2147483647 w 492"/>
              <a:gd name="T15" fmla="*/ 2147483647 h 525"/>
              <a:gd name="T16" fmla="*/ 2147483647 w 492"/>
              <a:gd name="T17" fmla="*/ 2147483647 h 525"/>
              <a:gd name="T18" fmla="*/ 2147483647 w 492"/>
              <a:gd name="T19" fmla="*/ 2147483647 h 525"/>
              <a:gd name="T20" fmla="*/ 2147483647 w 492"/>
              <a:gd name="T21" fmla="*/ 2147483647 h 525"/>
              <a:gd name="T22" fmla="*/ 2147483647 w 492"/>
              <a:gd name="T23" fmla="*/ 2147483647 h 525"/>
              <a:gd name="T24" fmla="*/ 2147483647 w 492"/>
              <a:gd name="T25" fmla="*/ 2147483647 h 525"/>
              <a:gd name="T26" fmla="*/ 2147483647 w 492"/>
              <a:gd name="T27" fmla="*/ 2147483647 h 525"/>
              <a:gd name="T28" fmla="*/ 2147483647 w 492"/>
              <a:gd name="T29" fmla="*/ 2147483647 h 525"/>
              <a:gd name="T30" fmla="*/ 2147483647 w 492"/>
              <a:gd name="T31" fmla="*/ 2147483647 h 525"/>
              <a:gd name="T32" fmla="*/ 2147483647 w 492"/>
              <a:gd name="T33" fmla="*/ 2147483647 h 525"/>
              <a:gd name="T34" fmla="*/ 2147483647 w 492"/>
              <a:gd name="T35" fmla="*/ 2147483647 h 525"/>
              <a:gd name="T36" fmla="*/ 2147483647 w 492"/>
              <a:gd name="T37" fmla="*/ 2147483647 h 525"/>
              <a:gd name="T38" fmla="*/ 2147483647 w 492"/>
              <a:gd name="T39" fmla="*/ 2147483647 h 525"/>
              <a:gd name="T40" fmla="*/ 2147483647 w 492"/>
              <a:gd name="T41" fmla="*/ 2147483647 h 525"/>
              <a:gd name="T42" fmla="*/ 2147483647 w 492"/>
              <a:gd name="T43" fmla="*/ 2147483647 h 525"/>
              <a:gd name="T44" fmla="*/ 2147483647 w 492"/>
              <a:gd name="T45" fmla="*/ 2147483647 h 525"/>
              <a:gd name="T46" fmla="*/ 2147483647 w 492"/>
              <a:gd name="T47" fmla="*/ 2147483647 h 525"/>
              <a:gd name="T48" fmla="*/ 2147483647 w 492"/>
              <a:gd name="T49" fmla="*/ 2147483647 h 525"/>
              <a:gd name="T50" fmla="*/ 2147483647 w 492"/>
              <a:gd name="T51" fmla="*/ 2147483647 h 525"/>
              <a:gd name="T52" fmla="*/ 2147483647 w 492"/>
              <a:gd name="T53" fmla="*/ 2147483647 h 525"/>
              <a:gd name="T54" fmla="*/ 2147483647 w 492"/>
              <a:gd name="T55" fmla="*/ 2147483647 h 525"/>
              <a:gd name="T56" fmla="*/ 2147483647 w 492"/>
              <a:gd name="T57" fmla="*/ 2147483647 h 525"/>
              <a:gd name="T58" fmla="*/ 2147483647 w 492"/>
              <a:gd name="T59" fmla="*/ 2147483647 h 525"/>
              <a:gd name="T60" fmla="*/ 2147483647 w 492"/>
              <a:gd name="T61" fmla="*/ 2147483647 h 525"/>
              <a:gd name="T62" fmla="*/ 2147483647 w 492"/>
              <a:gd name="T63" fmla="*/ 2147483647 h 525"/>
              <a:gd name="T64" fmla="*/ 2147483647 w 492"/>
              <a:gd name="T65" fmla="*/ 2147483647 h 5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92"/>
              <a:gd name="T100" fmla="*/ 0 h 525"/>
              <a:gd name="T101" fmla="*/ 492 w 492"/>
              <a:gd name="T102" fmla="*/ 525 h 5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92" h="525">
                <a:moveTo>
                  <a:pt x="492" y="0"/>
                </a:moveTo>
                <a:cubicBezTo>
                  <a:pt x="462" y="10"/>
                  <a:pt x="474" y="9"/>
                  <a:pt x="464" y="18"/>
                </a:cubicBezTo>
                <a:cubicBezTo>
                  <a:pt x="437" y="8"/>
                  <a:pt x="431" y="41"/>
                  <a:pt x="427" y="44"/>
                </a:cubicBezTo>
                <a:cubicBezTo>
                  <a:pt x="420" y="48"/>
                  <a:pt x="418" y="50"/>
                  <a:pt x="410" y="53"/>
                </a:cubicBezTo>
                <a:cubicBezTo>
                  <a:pt x="406" y="55"/>
                  <a:pt x="391" y="56"/>
                  <a:pt x="391" y="56"/>
                </a:cubicBezTo>
                <a:cubicBezTo>
                  <a:pt x="368" y="59"/>
                  <a:pt x="352" y="58"/>
                  <a:pt x="320" y="43"/>
                </a:cubicBezTo>
                <a:cubicBezTo>
                  <a:pt x="312" y="41"/>
                  <a:pt x="296" y="36"/>
                  <a:pt x="296" y="36"/>
                </a:cubicBezTo>
                <a:cubicBezTo>
                  <a:pt x="285" y="37"/>
                  <a:pt x="274" y="36"/>
                  <a:pt x="263" y="41"/>
                </a:cubicBezTo>
                <a:cubicBezTo>
                  <a:pt x="255" y="43"/>
                  <a:pt x="231" y="42"/>
                  <a:pt x="231" y="42"/>
                </a:cubicBezTo>
                <a:cubicBezTo>
                  <a:pt x="216" y="29"/>
                  <a:pt x="194" y="24"/>
                  <a:pt x="187" y="27"/>
                </a:cubicBezTo>
                <a:cubicBezTo>
                  <a:pt x="176" y="25"/>
                  <a:pt x="166" y="25"/>
                  <a:pt x="148" y="28"/>
                </a:cubicBezTo>
                <a:cubicBezTo>
                  <a:pt x="144" y="27"/>
                  <a:pt x="117" y="26"/>
                  <a:pt x="117" y="26"/>
                </a:cubicBezTo>
                <a:cubicBezTo>
                  <a:pt x="96" y="26"/>
                  <a:pt x="98" y="24"/>
                  <a:pt x="103" y="39"/>
                </a:cubicBezTo>
                <a:cubicBezTo>
                  <a:pt x="113" y="64"/>
                  <a:pt x="107" y="95"/>
                  <a:pt x="91" y="119"/>
                </a:cubicBezTo>
                <a:cubicBezTo>
                  <a:pt x="111" y="131"/>
                  <a:pt x="93" y="115"/>
                  <a:pt x="118" y="130"/>
                </a:cubicBezTo>
                <a:cubicBezTo>
                  <a:pt x="122" y="132"/>
                  <a:pt x="143" y="140"/>
                  <a:pt x="147" y="143"/>
                </a:cubicBezTo>
                <a:cubicBezTo>
                  <a:pt x="169" y="150"/>
                  <a:pt x="182" y="158"/>
                  <a:pt x="203" y="160"/>
                </a:cubicBezTo>
                <a:cubicBezTo>
                  <a:pt x="209" y="178"/>
                  <a:pt x="215" y="190"/>
                  <a:pt x="221" y="196"/>
                </a:cubicBezTo>
                <a:cubicBezTo>
                  <a:pt x="232" y="199"/>
                  <a:pt x="237" y="191"/>
                  <a:pt x="247" y="198"/>
                </a:cubicBezTo>
                <a:cubicBezTo>
                  <a:pt x="288" y="212"/>
                  <a:pt x="257" y="218"/>
                  <a:pt x="273" y="223"/>
                </a:cubicBezTo>
                <a:cubicBezTo>
                  <a:pt x="263" y="250"/>
                  <a:pt x="280" y="264"/>
                  <a:pt x="279" y="280"/>
                </a:cubicBezTo>
                <a:cubicBezTo>
                  <a:pt x="273" y="307"/>
                  <a:pt x="270" y="317"/>
                  <a:pt x="231" y="308"/>
                </a:cubicBezTo>
                <a:cubicBezTo>
                  <a:pt x="187" y="310"/>
                  <a:pt x="175" y="311"/>
                  <a:pt x="175" y="323"/>
                </a:cubicBezTo>
                <a:cubicBezTo>
                  <a:pt x="167" y="347"/>
                  <a:pt x="195" y="353"/>
                  <a:pt x="172" y="361"/>
                </a:cubicBezTo>
                <a:cubicBezTo>
                  <a:pt x="160" y="366"/>
                  <a:pt x="163" y="350"/>
                  <a:pt x="143" y="371"/>
                </a:cubicBezTo>
                <a:cubicBezTo>
                  <a:pt x="139" y="374"/>
                  <a:pt x="135" y="378"/>
                  <a:pt x="133" y="382"/>
                </a:cubicBezTo>
                <a:cubicBezTo>
                  <a:pt x="125" y="387"/>
                  <a:pt x="121" y="393"/>
                  <a:pt x="123" y="406"/>
                </a:cubicBezTo>
                <a:cubicBezTo>
                  <a:pt x="118" y="433"/>
                  <a:pt x="132" y="443"/>
                  <a:pt x="112" y="448"/>
                </a:cubicBezTo>
                <a:cubicBezTo>
                  <a:pt x="103" y="459"/>
                  <a:pt x="96" y="472"/>
                  <a:pt x="88" y="483"/>
                </a:cubicBezTo>
                <a:cubicBezTo>
                  <a:pt x="86" y="487"/>
                  <a:pt x="87" y="493"/>
                  <a:pt x="85" y="495"/>
                </a:cubicBezTo>
                <a:cubicBezTo>
                  <a:pt x="75" y="501"/>
                  <a:pt x="70" y="503"/>
                  <a:pt x="48" y="507"/>
                </a:cubicBezTo>
                <a:cubicBezTo>
                  <a:pt x="40" y="510"/>
                  <a:pt x="20" y="514"/>
                  <a:pt x="20" y="514"/>
                </a:cubicBezTo>
                <a:cubicBezTo>
                  <a:pt x="12" y="525"/>
                  <a:pt x="0" y="514"/>
                  <a:pt x="11" y="524"/>
                </a:cubicBezTo>
              </a:path>
            </a:pathLst>
          </a:custGeom>
          <a:noFill/>
          <a:ln w="28575">
            <a:solidFill>
              <a:srgbClr val="FF505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98" name="Freeform 2473"/>
          <p:cNvSpPr>
            <a:spLocks/>
          </p:cNvSpPr>
          <p:nvPr/>
        </p:nvSpPr>
        <p:spPr bwMode="auto">
          <a:xfrm>
            <a:off x="6284119" y="3570288"/>
            <a:ext cx="526256" cy="596900"/>
          </a:xfrm>
          <a:custGeom>
            <a:avLst/>
            <a:gdLst>
              <a:gd name="T0" fmla="*/ 0 w 323"/>
              <a:gd name="T1" fmla="*/ 2147483647 h 455"/>
              <a:gd name="T2" fmla="*/ 2147483647 w 323"/>
              <a:gd name="T3" fmla="*/ 2147483647 h 455"/>
              <a:gd name="T4" fmla="*/ 2147483647 w 323"/>
              <a:gd name="T5" fmla="*/ 2147483647 h 455"/>
              <a:gd name="T6" fmla="*/ 2147483647 w 323"/>
              <a:gd name="T7" fmla="*/ 2147483647 h 455"/>
              <a:gd name="T8" fmla="*/ 2147483647 w 323"/>
              <a:gd name="T9" fmla="*/ 2147483647 h 455"/>
              <a:gd name="T10" fmla="*/ 2147483647 w 323"/>
              <a:gd name="T11" fmla="*/ 2147483647 h 455"/>
              <a:gd name="T12" fmla="*/ 2147483647 w 323"/>
              <a:gd name="T13" fmla="*/ 2147483647 h 455"/>
              <a:gd name="T14" fmla="*/ 2147483647 w 323"/>
              <a:gd name="T15" fmla="*/ 2147483647 h 455"/>
              <a:gd name="T16" fmla="*/ 2147483647 w 323"/>
              <a:gd name="T17" fmla="*/ 2147483647 h 455"/>
              <a:gd name="T18" fmla="*/ 2147483647 w 323"/>
              <a:gd name="T19" fmla="*/ 2147483647 h 455"/>
              <a:gd name="T20" fmla="*/ 2147483647 w 323"/>
              <a:gd name="T21" fmla="*/ 2147483647 h 455"/>
              <a:gd name="T22" fmla="*/ 2147483647 w 323"/>
              <a:gd name="T23" fmla="*/ 2147483647 h 455"/>
              <a:gd name="T24" fmla="*/ 2147483647 w 323"/>
              <a:gd name="T25" fmla="*/ 2147483647 h 4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3"/>
              <a:gd name="T40" fmla="*/ 0 h 455"/>
              <a:gd name="T41" fmla="*/ 323 w 323"/>
              <a:gd name="T42" fmla="*/ 455 h 4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3" h="455">
                <a:moveTo>
                  <a:pt x="0" y="455"/>
                </a:moveTo>
                <a:cubicBezTo>
                  <a:pt x="32" y="433"/>
                  <a:pt x="30" y="410"/>
                  <a:pt x="38" y="393"/>
                </a:cubicBezTo>
                <a:cubicBezTo>
                  <a:pt x="34" y="376"/>
                  <a:pt x="47" y="362"/>
                  <a:pt x="42" y="346"/>
                </a:cubicBezTo>
                <a:cubicBezTo>
                  <a:pt x="33" y="323"/>
                  <a:pt x="60" y="308"/>
                  <a:pt x="60" y="290"/>
                </a:cubicBezTo>
                <a:cubicBezTo>
                  <a:pt x="84" y="286"/>
                  <a:pt x="89" y="283"/>
                  <a:pt x="93" y="273"/>
                </a:cubicBezTo>
                <a:cubicBezTo>
                  <a:pt x="114" y="229"/>
                  <a:pt x="92" y="227"/>
                  <a:pt x="112" y="189"/>
                </a:cubicBezTo>
                <a:cubicBezTo>
                  <a:pt x="116" y="160"/>
                  <a:pt x="112" y="164"/>
                  <a:pt x="141" y="157"/>
                </a:cubicBezTo>
                <a:cubicBezTo>
                  <a:pt x="163" y="131"/>
                  <a:pt x="159" y="118"/>
                  <a:pt x="182" y="84"/>
                </a:cubicBezTo>
                <a:cubicBezTo>
                  <a:pt x="205" y="61"/>
                  <a:pt x="172" y="65"/>
                  <a:pt x="205" y="38"/>
                </a:cubicBezTo>
                <a:cubicBezTo>
                  <a:pt x="208" y="28"/>
                  <a:pt x="205" y="21"/>
                  <a:pt x="236" y="21"/>
                </a:cubicBezTo>
                <a:cubicBezTo>
                  <a:pt x="242" y="0"/>
                  <a:pt x="243" y="2"/>
                  <a:pt x="270" y="6"/>
                </a:cubicBezTo>
                <a:cubicBezTo>
                  <a:pt x="285" y="15"/>
                  <a:pt x="281" y="23"/>
                  <a:pt x="298" y="27"/>
                </a:cubicBezTo>
                <a:cubicBezTo>
                  <a:pt x="307" y="25"/>
                  <a:pt x="323" y="19"/>
                  <a:pt x="323" y="19"/>
                </a:cubicBezTo>
              </a:path>
            </a:pathLst>
          </a:custGeom>
          <a:noFill/>
          <a:ln w="28575">
            <a:solidFill>
              <a:srgbClr val="FF505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499" name="Text Box 2474"/>
          <p:cNvSpPr txBox="1">
            <a:spLocks noChangeArrowheads="1"/>
          </p:cNvSpPr>
          <p:nvPr/>
        </p:nvSpPr>
        <p:spPr bwMode="auto">
          <a:xfrm rot="-3023533">
            <a:off x="5000460" y="1810120"/>
            <a:ext cx="436497" cy="194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GB" sz="700"/>
              <a:t>DATIA</a:t>
            </a:r>
          </a:p>
        </p:txBody>
      </p:sp>
      <p:sp>
        <p:nvSpPr>
          <p:cNvPr id="4500" name="Text Box 2475"/>
          <p:cNvSpPr txBox="1">
            <a:spLocks noChangeArrowheads="1"/>
          </p:cNvSpPr>
          <p:nvPr/>
        </p:nvSpPr>
        <p:spPr bwMode="auto">
          <a:xfrm rot="-109367">
            <a:off x="7036677" y="2543546"/>
            <a:ext cx="412453" cy="194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GB" sz="700"/>
              <a:t>SIDHI</a:t>
            </a:r>
          </a:p>
        </p:txBody>
      </p:sp>
      <p:sp>
        <p:nvSpPr>
          <p:cNvPr id="4501" name="Text Box 2476"/>
          <p:cNvSpPr txBox="1">
            <a:spLocks noChangeArrowheads="1"/>
          </p:cNvSpPr>
          <p:nvPr/>
        </p:nvSpPr>
        <p:spPr bwMode="auto">
          <a:xfrm rot="-109367">
            <a:off x="7121672" y="2806197"/>
            <a:ext cx="173670" cy="440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endParaRPr lang="en-US" sz="2300"/>
          </a:p>
        </p:txBody>
      </p:sp>
      <p:sp>
        <p:nvSpPr>
          <p:cNvPr id="4502" name="Freeform 2477"/>
          <p:cNvSpPr>
            <a:spLocks/>
          </p:cNvSpPr>
          <p:nvPr/>
        </p:nvSpPr>
        <p:spPr bwMode="auto">
          <a:xfrm rot="-109367">
            <a:off x="4934084" y="1370013"/>
            <a:ext cx="37835" cy="93662"/>
          </a:xfrm>
          <a:custGeom>
            <a:avLst/>
            <a:gdLst>
              <a:gd name="T0" fmla="*/ 2147483647 w 25"/>
              <a:gd name="T1" fmla="*/ 0 h 74"/>
              <a:gd name="T2" fmla="*/ 2147483647 w 25"/>
              <a:gd name="T3" fmla="*/ 2147483647 h 74"/>
              <a:gd name="T4" fmla="*/ 2147483647 w 25"/>
              <a:gd name="T5" fmla="*/ 2147483647 h 74"/>
              <a:gd name="T6" fmla="*/ 0 60000 65536"/>
              <a:gd name="T7" fmla="*/ 0 60000 65536"/>
              <a:gd name="T8" fmla="*/ 0 60000 65536"/>
              <a:gd name="T9" fmla="*/ 0 w 25"/>
              <a:gd name="T10" fmla="*/ 0 h 74"/>
              <a:gd name="T11" fmla="*/ 25 w 25"/>
              <a:gd name="T12" fmla="*/ 74 h 74"/>
            </a:gdLst>
            <a:ahLst/>
            <a:cxnLst>
              <a:cxn ang="T6">
                <a:pos x="T0" y="T1"/>
              </a:cxn>
              <a:cxn ang="T7">
                <a:pos x="T2" y="T3"/>
              </a:cxn>
              <a:cxn ang="T8">
                <a:pos x="T4" y="T5"/>
              </a:cxn>
            </a:cxnLst>
            <a:rect l="T9" t="T10" r="T11" b="T12"/>
            <a:pathLst>
              <a:path w="25" h="74">
                <a:moveTo>
                  <a:pt x="23" y="0"/>
                </a:moveTo>
                <a:cubicBezTo>
                  <a:pt x="19" y="9"/>
                  <a:pt x="0" y="41"/>
                  <a:pt x="9" y="50"/>
                </a:cubicBezTo>
                <a:cubicBezTo>
                  <a:pt x="23" y="66"/>
                  <a:pt x="25" y="63"/>
                  <a:pt x="25" y="74"/>
                </a:cubicBezTo>
              </a:path>
            </a:pathLst>
          </a:custGeom>
          <a:noFill/>
          <a:ln w="38100">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03" name="Freeform 2478"/>
          <p:cNvSpPr>
            <a:spLocks/>
          </p:cNvSpPr>
          <p:nvPr/>
        </p:nvSpPr>
        <p:spPr bwMode="auto">
          <a:xfrm rot="-109367">
            <a:off x="4932363" y="1371601"/>
            <a:ext cx="37835" cy="92075"/>
          </a:xfrm>
          <a:custGeom>
            <a:avLst/>
            <a:gdLst>
              <a:gd name="T0" fmla="*/ 2147483647 w 25"/>
              <a:gd name="T1" fmla="*/ 0 h 74"/>
              <a:gd name="T2" fmla="*/ 2147483647 w 25"/>
              <a:gd name="T3" fmla="*/ 2147483647 h 74"/>
              <a:gd name="T4" fmla="*/ 2147483647 w 25"/>
              <a:gd name="T5" fmla="*/ 2147483647 h 74"/>
              <a:gd name="T6" fmla="*/ 0 60000 65536"/>
              <a:gd name="T7" fmla="*/ 0 60000 65536"/>
              <a:gd name="T8" fmla="*/ 0 60000 65536"/>
              <a:gd name="T9" fmla="*/ 0 w 25"/>
              <a:gd name="T10" fmla="*/ 0 h 74"/>
              <a:gd name="T11" fmla="*/ 25 w 25"/>
              <a:gd name="T12" fmla="*/ 74 h 74"/>
            </a:gdLst>
            <a:ahLst/>
            <a:cxnLst>
              <a:cxn ang="T6">
                <a:pos x="T0" y="T1"/>
              </a:cxn>
              <a:cxn ang="T7">
                <a:pos x="T2" y="T3"/>
              </a:cxn>
              <a:cxn ang="T8">
                <a:pos x="T4" y="T5"/>
              </a:cxn>
            </a:cxnLst>
            <a:rect l="T9" t="T10" r="T11" b="T12"/>
            <a:pathLst>
              <a:path w="25" h="74">
                <a:moveTo>
                  <a:pt x="23" y="0"/>
                </a:moveTo>
                <a:cubicBezTo>
                  <a:pt x="19" y="9"/>
                  <a:pt x="0" y="41"/>
                  <a:pt x="9" y="50"/>
                </a:cubicBezTo>
                <a:cubicBezTo>
                  <a:pt x="23" y="66"/>
                  <a:pt x="25" y="63"/>
                  <a:pt x="25" y="74"/>
                </a:cubicBezTo>
              </a:path>
            </a:pathLst>
          </a:custGeom>
          <a:noFill/>
          <a:ln w="6350">
            <a:solidFill>
              <a:srgbClr val="FF0000"/>
            </a:solidFill>
            <a:prstDash val="lgDashDot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04" name="Freeform 2479"/>
          <p:cNvSpPr>
            <a:spLocks/>
          </p:cNvSpPr>
          <p:nvPr/>
        </p:nvSpPr>
        <p:spPr bwMode="auto">
          <a:xfrm>
            <a:off x="3750867" y="1422401"/>
            <a:ext cx="4142978" cy="1484313"/>
          </a:xfrm>
          <a:custGeom>
            <a:avLst/>
            <a:gdLst>
              <a:gd name="T0" fmla="*/ 2147483647 w 3373"/>
              <a:gd name="T1" fmla="*/ 2147483647 h 1509"/>
              <a:gd name="T2" fmla="*/ 2147483647 w 3373"/>
              <a:gd name="T3" fmla="*/ 2147483647 h 1509"/>
              <a:gd name="T4" fmla="*/ 2147483647 w 3373"/>
              <a:gd name="T5" fmla="*/ 2147483647 h 1509"/>
              <a:gd name="T6" fmla="*/ 2147483647 w 3373"/>
              <a:gd name="T7" fmla="*/ 2147483647 h 1509"/>
              <a:gd name="T8" fmla="*/ 2147483647 w 3373"/>
              <a:gd name="T9" fmla="*/ 2147483647 h 1509"/>
              <a:gd name="T10" fmla="*/ 2147483647 w 3373"/>
              <a:gd name="T11" fmla="*/ 2147483647 h 1509"/>
              <a:gd name="T12" fmla="*/ 2147483647 w 3373"/>
              <a:gd name="T13" fmla="*/ 2147483647 h 1509"/>
              <a:gd name="T14" fmla="*/ 2147483647 w 3373"/>
              <a:gd name="T15" fmla="*/ 2147483647 h 1509"/>
              <a:gd name="T16" fmla="*/ 2147483647 w 3373"/>
              <a:gd name="T17" fmla="*/ 2147483647 h 1509"/>
              <a:gd name="T18" fmla="*/ 2147483647 w 3373"/>
              <a:gd name="T19" fmla="*/ 2147483647 h 1509"/>
              <a:gd name="T20" fmla="*/ 2147483647 w 3373"/>
              <a:gd name="T21" fmla="*/ 2147483647 h 1509"/>
              <a:gd name="T22" fmla="*/ 2147483647 w 3373"/>
              <a:gd name="T23" fmla="*/ 2147483647 h 1509"/>
              <a:gd name="T24" fmla="*/ 2147483647 w 3373"/>
              <a:gd name="T25" fmla="*/ 2147483647 h 1509"/>
              <a:gd name="T26" fmla="*/ 2147483647 w 3373"/>
              <a:gd name="T27" fmla="*/ 2147483647 h 1509"/>
              <a:gd name="T28" fmla="*/ 2147483647 w 3373"/>
              <a:gd name="T29" fmla="*/ 2147483647 h 1509"/>
              <a:gd name="T30" fmla="*/ 2147483647 w 3373"/>
              <a:gd name="T31" fmla="*/ 2147483647 h 1509"/>
              <a:gd name="T32" fmla="*/ 2147483647 w 3373"/>
              <a:gd name="T33" fmla="*/ 2147483647 h 1509"/>
              <a:gd name="T34" fmla="*/ 2147483647 w 3373"/>
              <a:gd name="T35" fmla="*/ 2147483647 h 1509"/>
              <a:gd name="T36" fmla="*/ 2147483647 w 3373"/>
              <a:gd name="T37" fmla="*/ 2147483647 h 1509"/>
              <a:gd name="T38" fmla="*/ 2147483647 w 3373"/>
              <a:gd name="T39" fmla="*/ 2147483647 h 1509"/>
              <a:gd name="T40" fmla="*/ 2147483647 w 3373"/>
              <a:gd name="T41" fmla="*/ 2147483647 h 1509"/>
              <a:gd name="T42" fmla="*/ 2147483647 w 3373"/>
              <a:gd name="T43" fmla="*/ 2147483647 h 1509"/>
              <a:gd name="T44" fmla="*/ 2147483647 w 3373"/>
              <a:gd name="T45" fmla="*/ 2147483647 h 1509"/>
              <a:gd name="T46" fmla="*/ 2147483647 w 3373"/>
              <a:gd name="T47" fmla="*/ 2147483647 h 1509"/>
              <a:gd name="T48" fmla="*/ 2147483647 w 3373"/>
              <a:gd name="T49" fmla="*/ 2147483647 h 1509"/>
              <a:gd name="T50" fmla="*/ 2147483647 w 3373"/>
              <a:gd name="T51" fmla="*/ 2147483647 h 1509"/>
              <a:gd name="T52" fmla="*/ 2147483647 w 3373"/>
              <a:gd name="T53" fmla="*/ 2147483647 h 1509"/>
              <a:gd name="T54" fmla="*/ 2147483647 w 3373"/>
              <a:gd name="T55" fmla="*/ 2147483647 h 1509"/>
              <a:gd name="T56" fmla="*/ 2147483647 w 3373"/>
              <a:gd name="T57" fmla="*/ 2147483647 h 1509"/>
              <a:gd name="T58" fmla="*/ 2147483647 w 3373"/>
              <a:gd name="T59" fmla="*/ 2147483647 h 1509"/>
              <a:gd name="T60" fmla="*/ 2147483647 w 3373"/>
              <a:gd name="T61" fmla="*/ 2147483647 h 1509"/>
              <a:gd name="T62" fmla="*/ 2147483647 w 3373"/>
              <a:gd name="T63" fmla="*/ 2147483647 h 1509"/>
              <a:gd name="T64" fmla="*/ 2147483647 w 3373"/>
              <a:gd name="T65" fmla="*/ 2147483647 h 1509"/>
              <a:gd name="T66" fmla="*/ 2147483647 w 3373"/>
              <a:gd name="T67" fmla="*/ 2147483647 h 1509"/>
              <a:gd name="T68" fmla="*/ 2147483647 w 3373"/>
              <a:gd name="T69" fmla="*/ 2147483647 h 1509"/>
              <a:gd name="T70" fmla="*/ 2147483647 w 3373"/>
              <a:gd name="T71" fmla="*/ 2147483647 h 1509"/>
              <a:gd name="T72" fmla="*/ 2147483647 w 3373"/>
              <a:gd name="T73" fmla="*/ 2147483647 h 1509"/>
              <a:gd name="T74" fmla="*/ 2147483647 w 3373"/>
              <a:gd name="T75" fmla="*/ 2147483647 h 1509"/>
              <a:gd name="T76" fmla="*/ 2147483647 w 3373"/>
              <a:gd name="T77" fmla="*/ 2147483647 h 1509"/>
              <a:gd name="T78" fmla="*/ 2147483647 w 3373"/>
              <a:gd name="T79" fmla="*/ 2147483647 h 1509"/>
              <a:gd name="T80" fmla="*/ 2147483647 w 3373"/>
              <a:gd name="T81" fmla="*/ 2147483647 h 1509"/>
              <a:gd name="T82" fmla="*/ 2147483647 w 3373"/>
              <a:gd name="T83" fmla="*/ 2147483647 h 1509"/>
              <a:gd name="T84" fmla="*/ 2147483647 w 3373"/>
              <a:gd name="T85" fmla="*/ 2147483647 h 1509"/>
              <a:gd name="T86" fmla="*/ 2147483647 w 3373"/>
              <a:gd name="T87" fmla="*/ 2147483647 h 1509"/>
              <a:gd name="T88" fmla="*/ 2147483647 w 3373"/>
              <a:gd name="T89" fmla="*/ 2147483647 h 1509"/>
              <a:gd name="T90" fmla="*/ 2147483647 w 3373"/>
              <a:gd name="T91" fmla="*/ 2147483647 h 1509"/>
              <a:gd name="T92" fmla="*/ 2147483647 w 3373"/>
              <a:gd name="T93" fmla="*/ 2147483647 h 1509"/>
              <a:gd name="T94" fmla="*/ 2147483647 w 3373"/>
              <a:gd name="T95" fmla="*/ 2147483647 h 1509"/>
              <a:gd name="T96" fmla="*/ 2147483647 w 3373"/>
              <a:gd name="T97" fmla="*/ 2147483647 h 1509"/>
              <a:gd name="T98" fmla="*/ 2147483647 w 3373"/>
              <a:gd name="T99" fmla="*/ 2147483647 h 1509"/>
              <a:gd name="T100" fmla="*/ 2147483647 w 3373"/>
              <a:gd name="T101" fmla="*/ 2147483647 h 1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373"/>
              <a:gd name="T154" fmla="*/ 0 h 1509"/>
              <a:gd name="T155" fmla="*/ 3373 w 3373"/>
              <a:gd name="T156" fmla="*/ 1509 h 1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373" h="1509">
                <a:moveTo>
                  <a:pt x="0" y="1227"/>
                </a:moveTo>
                <a:cubicBezTo>
                  <a:pt x="35" y="1252"/>
                  <a:pt x="12" y="1249"/>
                  <a:pt x="51" y="1235"/>
                </a:cubicBezTo>
                <a:cubicBezTo>
                  <a:pt x="57" y="1237"/>
                  <a:pt x="66" y="1235"/>
                  <a:pt x="70" y="1240"/>
                </a:cubicBezTo>
                <a:cubicBezTo>
                  <a:pt x="77" y="1248"/>
                  <a:pt x="80" y="1269"/>
                  <a:pt x="80" y="1269"/>
                </a:cubicBezTo>
                <a:cubicBezTo>
                  <a:pt x="99" y="1264"/>
                  <a:pt x="109" y="1257"/>
                  <a:pt x="128" y="1264"/>
                </a:cubicBezTo>
                <a:cubicBezTo>
                  <a:pt x="136" y="1287"/>
                  <a:pt x="143" y="1289"/>
                  <a:pt x="166" y="1283"/>
                </a:cubicBezTo>
                <a:cubicBezTo>
                  <a:pt x="176" y="1269"/>
                  <a:pt x="205" y="1249"/>
                  <a:pt x="205" y="1249"/>
                </a:cubicBezTo>
                <a:cubicBezTo>
                  <a:pt x="223" y="1279"/>
                  <a:pt x="235" y="1293"/>
                  <a:pt x="262" y="1312"/>
                </a:cubicBezTo>
                <a:cubicBezTo>
                  <a:pt x="267" y="1310"/>
                  <a:pt x="273" y="1310"/>
                  <a:pt x="277" y="1307"/>
                </a:cubicBezTo>
                <a:cubicBezTo>
                  <a:pt x="281" y="1304"/>
                  <a:pt x="281" y="1295"/>
                  <a:pt x="286" y="1293"/>
                </a:cubicBezTo>
                <a:cubicBezTo>
                  <a:pt x="296" y="1288"/>
                  <a:pt x="309" y="1290"/>
                  <a:pt x="320" y="1288"/>
                </a:cubicBezTo>
                <a:cubicBezTo>
                  <a:pt x="338" y="1268"/>
                  <a:pt x="337" y="1264"/>
                  <a:pt x="315" y="1249"/>
                </a:cubicBezTo>
                <a:cubicBezTo>
                  <a:pt x="300" y="1226"/>
                  <a:pt x="290" y="1220"/>
                  <a:pt x="282" y="1192"/>
                </a:cubicBezTo>
                <a:cubicBezTo>
                  <a:pt x="279" y="1158"/>
                  <a:pt x="266" y="1126"/>
                  <a:pt x="296" y="1105"/>
                </a:cubicBezTo>
                <a:cubicBezTo>
                  <a:pt x="328" y="1116"/>
                  <a:pt x="294" y="1100"/>
                  <a:pt x="315" y="1125"/>
                </a:cubicBezTo>
                <a:cubicBezTo>
                  <a:pt x="321" y="1132"/>
                  <a:pt x="336" y="1136"/>
                  <a:pt x="344" y="1139"/>
                </a:cubicBezTo>
                <a:cubicBezTo>
                  <a:pt x="363" y="1132"/>
                  <a:pt x="362" y="1122"/>
                  <a:pt x="373" y="1105"/>
                </a:cubicBezTo>
                <a:cubicBezTo>
                  <a:pt x="371" y="1084"/>
                  <a:pt x="373" y="1063"/>
                  <a:pt x="368" y="1043"/>
                </a:cubicBezTo>
                <a:cubicBezTo>
                  <a:pt x="365" y="1033"/>
                  <a:pt x="345" y="1032"/>
                  <a:pt x="339" y="1029"/>
                </a:cubicBezTo>
                <a:cubicBezTo>
                  <a:pt x="318" y="1020"/>
                  <a:pt x="299" y="1011"/>
                  <a:pt x="277" y="1005"/>
                </a:cubicBezTo>
                <a:cubicBezTo>
                  <a:pt x="274" y="1000"/>
                  <a:pt x="266" y="996"/>
                  <a:pt x="267" y="990"/>
                </a:cubicBezTo>
                <a:cubicBezTo>
                  <a:pt x="270" y="977"/>
                  <a:pt x="324" y="972"/>
                  <a:pt x="330" y="971"/>
                </a:cubicBezTo>
                <a:cubicBezTo>
                  <a:pt x="323" y="951"/>
                  <a:pt x="312" y="934"/>
                  <a:pt x="306" y="913"/>
                </a:cubicBezTo>
                <a:cubicBezTo>
                  <a:pt x="316" y="850"/>
                  <a:pt x="377" y="857"/>
                  <a:pt x="430" y="851"/>
                </a:cubicBezTo>
                <a:cubicBezTo>
                  <a:pt x="459" y="836"/>
                  <a:pt x="463" y="837"/>
                  <a:pt x="498" y="841"/>
                </a:cubicBezTo>
                <a:cubicBezTo>
                  <a:pt x="509" y="840"/>
                  <a:pt x="522" y="844"/>
                  <a:pt x="531" y="837"/>
                </a:cubicBezTo>
                <a:cubicBezTo>
                  <a:pt x="539" y="831"/>
                  <a:pt x="541" y="808"/>
                  <a:pt x="541" y="808"/>
                </a:cubicBezTo>
                <a:cubicBezTo>
                  <a:pt x="535" y="769"/>
                  <a:pt x="552" y="711"/>
                  <a:pt x="517" y="688"/>
                </a:cubicBezTo>
                <a:cubicBezTo>
                  <a:pt x="485" y="692"/>
                  <a:pt x="471" y="687"/>
                  <a:pt x="454" y="712"/>
                </a:cubicBezTo>
                <a:cubicBezTo>
                  <a:pt x="451" y="722"/>
                  <a:pt x="450" y="736"/>
                  <a:pt x="435" y="736"/>
                </a:cubicBezTo>
                <a:cubicBezTo>
                  <a:pt x="425" y="736"/>
                  <a:pt x="416" y="729"/>
                  <a:pt x="406" y="726"/>
                </a:cubicBezTo>
                <a:cubicBezTo>
                  <a:pt x="401" y="724"/>
                  <a:pt x="392" y="721"/>
                  <a:pt x="392" y="721"/>
                </a:cubicBezTo>
                <a:cubicBezTo>
                  <a:pt x="374" y="728"/>
                  <a:pt x="365" y="731"/>
                  <a:pt x="358" y="750"/>
                </a:cubicBezTo>
                <a:cubicBezTo>
                  <a:pt x="343" y="745"/>
                  <a:pt x="331" y="736"/>
                  <a:pt x="315" y="731"/>
                </a:cubicBezTo>
                <a:cubicBezTo>
                  <a:pt x="291" y="724"/>
                  <a:pt x="267" y="720"/>
                  <a:pt x="243" y="712"/>
                </a:cubicBezTo>
                <a:cubicBezTo>
                  <a:pt x="231" y="676"/>
                  <a:pt x="216" y="713"/>
                  <a:pt x="186" y="693"/>
                </a:cubicBezTo>
                <a:cubicBezTo>
                  <a:pt x="175" y="620"/>
                  <a:pt x="198" y="631"/>
                  <a:pt x="162" y="621"/>
                </a:cubicBezTo>
                <a:cubicBezTo>
                  <a:pt x="157" y="606"/>
                  <a:pt x="152" y="592"/>
                  <a:pt x="147" y="577"/>
                </a:cubicBezTo>
                <a:cubicBezTo>
                  <a:pt x="145" y="572"/>
                  <a:pt x="142" y="563"/>
                  <a:pt x="142" y="563"/>
                </a:cubicBezTo>
                <a:cubicBezTo>
                  <a:pt x="152" y="506"/>
                  <a:pt x="155" y="490"/>
                  <a:pt x="210" y="472"/>
                </a:cubicBezTo>
                <a:cubicBezTo>
                  <a:pt x="235" y="454"/>
                  <a:pt x="251" y="429"/>
                  <a:pt x="282" y="419"/>
                </a:cubicBezTo>
                <a:cubicBezTo>
                  <a:pt x="298" y="395"/>
                  <a:pt x="316" y="366"/>
                  <a:pt x="339" y="347"/>
                </a:cubicBezTo>
                <a:cubicBezTo>
                  <a:pt x="354" y="335"/>
                  <a:pt x="352" y="338"/>
                  <a:pt x="368" y="333"/>
                </a:cubicBezTo>
                <a:cubicBezTo>
                  <a:pt x="378" y="330"/>
                  <a:pt x="397" y="323"/>
                  <a:pt x="397" y="323"/>
                </a:cubicBezTo>
                <a:cubicBezTo>
                  <a:pt x="448" y="286"/>
                  <a:pt x="487" y="261"/>
                  <a:pt x="546" y="241"/>
                </a:cubicBezTo>
                <a:cubicBezTo>
                  <a:pt x="574" y="227"/>
                  <a:pt x="572" y="249"/>
                  <a:pt x="577" y="245"/>
                </a:cubicBezTo>
                <a:cubicBezTo>
                  <a:pt x="584" y="241"/>
                  <a:pt x="584" y="222"/>
                  <a:pt x="588" y="216"/>
                </a:cubicBezTo>
                <a:cubicBezTo>
                  <a:pt x="592" y="212"/>
                  <a:pt x="599" y="209"/>
                  <a:pt x="604" y="207"/>
                </a:cubicBezTo>
                <a:cubicBezTo>
                  <a:pt x="647" y="189"/>
                  <a:pt x="663" y="172"/>
                  <a:pt x="710" y="166"/>
                </a:cubicBezTo>
                <a:cubicBezTo>
                  <a:pt x="726" y="155"/>
                  <a:pt x="735" y="149"/>
                  <a:pt x="751" y="138"/>
                </a:cubicBezTo>
                <a:cubicBezTo>
                  <a:pt x="774" y="102"/>
                  <a:pt x="790" y="114"/>
                  <a:pt x="824" y="93"/>
                </a:cubicBezTo>
                <a:cubicBezTo>
                  <a:pt x="846" y="80"/>
                  <a:pt x="859" y="67"/>
                  <a:pt x="882" y="59"/>
                </a:cubicBezTo>
                <a:cubicBezTo>
                  <a:pt x="898" y="48"/>
                  <a:pt x="921" y="24"/>
                  <a:pt x="939" y="16"/>
                </a:cubicBezTo>
                <a:cubicBezTo>
                  <a:pt x="948" y="12"/>
                  <a:pt x="958" y="9"/>
                  <a:pt x="968" y="6"/>
                </a:cubicBezTo>
                <a:cubicBezTo>
                  <a:pt x="973" y="4"/>
                  <a:pt x="982" y="1"/>
                  <a:pt x="982" y="1"/>
                </a:cubicBezTo>
                <a:cubicBezTo>
                  <a:pt x="997" y="4"/>
                  <a:pt x="1015" y="0"/>
                  <a:pt x="1026" y="11"/>
                </a:cubicBezTo>
                <a:cubicBezTo>
                  <a:pt x="1029" y="14"/>
                  <a:pt x="1027" y="21"/>
                  <a:pt x="1030" y="25"/>
                </a:cubicBezTo>
                <a:cubicBezTo>
                  <a:pt x="1034" y="30"/>
                  <a:pt x="1060" y="43"/>
                  <a:pt x="1064" y="45"/>
                </a:cubicBezTo>
                <a:cubicBezTo>
                  <a:pt x="1122" y="39"/>
                  <a:pt x="1170" y="34"/>
                  <a:pt x="1227" y="54"/>
                </a:cubicBezTo>
                <a:cubicBezTo>
                  <a:pt x="1237" y="83"/>
                  <a:pt x="1256" y="92"/>
                  <a:pt x="1285" y="97"/>
                </a:cubicBezTo>
                <a:cubicBezTo>
                  <a:pt x="1288" y="107"/>
                  <a:pt x="1289" y="117"/>
                  <a:pt x="1294" y="126"/>
                </a:cubicBezTo>
                <a:cubicBezTo>
                  <a:pt x="1300" y="136"/>
                  <a:pt x="1314" y="155"/>
                  <a:pt x="1314" y="155"/>
                </a:cubicBezTo>
                <a:cubicBezTo>
                  <a:pt x="1319" y="171"/>
                  <a:pt x="1329" y="182"/>
                  <a:pt x="1333" y="198"/>
                </a:cubicBezTo>
                <a:cubicBezTo>
                  <a:pt x="1336" y="212"/>
                  <a:pt x="1342" y="241"/>
                  <a:pt x="1342" y="241"/>
                </a:cubicBezTo>
                <a:cubicBezTo>
                  <a:pt x="1337" y="266"/>
                  <a:pt x="1332" y="267"/>
                  <a:pt x="1309" y="275"/>
                </a:cubicBezTo>
                <a:cubicBezTo>
                  <a:pt x="1302" y="284"/>
                  <a:pt x="1291" y="289"/>
                  <a:pt x="1285" y="299"/>
                </a:cubicBezTo>
                <a:cubicBezTo>
                  <a:pt x="1262" y="337"/>
                  <a:pt x="1315" y="329"/>
                  <a:pt x="1286" y="339"/>
                </a:cubicBezTo>
                <a:cubicBezTo>
                  <a:pt x="1276" y="353"/>
                  <a:pt x="1257" y="338"/>
                  <a:pt x="1266" y="354"/>
                </a:cubicBezTo>
                <a:cubicBezTo>
                  <a:pt x="1272" y="364"/>
                  <a:pt x="1275" y="390"/>
                  <a:pt x="1275" y="390"/>
                </a:cubicBezTo>
                <a:cubicBezTo>
                  <a:pt x="1268" y="410"/>
                  <a:pt x="1259" y="407"/>
                  <a:pt x="1242" y="419"/>
                </a:cubicBezTo>
                <a:cubicBezTo>
                  <a:pt x="1228" y="473"/>
                  <a:pt x="1229" y="489"/>
                  <a:pt x="1178" y="507"/>
                </a:cubicBezTo>
                <a:cubicBezTo>
                  <a:pt x="1168" y="534"/>
                  <a:pt x="1148" y="536"/>
                  <a:pt x="1174" y="553"/>
                </a:cubicBezTo>
                <a:cubicBezTo>
                  <a:pt x="1180" y="572"/>
                  <a:pt x="1188" y="588"/>
                  <a:pt x="1174" y="611"/>
                </a:cubicBezTo>
                <a:cubicBezTo>
                  <a:pt x="1166" y="624"/>
                  <a:pt x="1146" y="603"/>
                  <a:pt x="1133" y="611"/>
                </a:cubicBezTo>
                <a:cubicBezTo>
                  <a:pt x="1059" y="607"/>
                  <a:pt x="1039" y="603"/>
                  <a:pt x="1006" y="649"/>
                </a:cubicBezTo>
                <a:cubicBezTo>
                  <a:pt x="1001" y="670"/>
                  <a:pt x="988" y="668"/>
                  <a:pt x="973" y="683"/>
                </a:cubicBezTo>
                <a:cubicBezTo>
                  <a:pt x="959" y="723"/>
                  <a:pt x="1001" y="777"/>
                  <a:pt x="1014" y="817"/>
                </a:cubicBezTo>
                <a:cubicBezTo>
                  <a:pt x="1018" y="844"/>
                  <a:pt x="1032" y="837"/>
                  <a:pt x="1025" y="849"/>
                </a:cubicBezTo>
                <a:cubicBezTo>
                  <a:pt x="1018" y="861"/>
                  <a:pt x="987" y="875"/>
                  <a:pt x="970" y="889"/>
                </a:cubicBezTo>
                <a:cubicBezTo>
                  <a:pt x="944" y="928"/>
                  <a:pt x="963" y="906"/>
                  <a:pt x="924" y="932"/>
                </a:cubicBezTo>
                <a:cubicBezTo>
                  <a:pt x="919" y="935"/>
                  <a:pt x="903" y="992"/>
                  <a:pt x="903" y="992"/>
                </a:cubicBezTo>
                <a:cubicBezTo>
                  <a:pt x="891" y="1035"/>
                  <a:pt x="918" y="1011"/>
                  <a:pt x="931" y="1047"/>
                </a:cubicBezTo>
                <a:cubicBezTo>
                  <a:pt x="934" y="1075"/>
                  <a:pt x="950" y="1093"/>
                  <a:pt x="953" y="1107"/>
                </a:cubicBezTo>
                <a:cubicBezTo>
                  <a:pt x="956" y="1121"/>
                  <a:pt x="949" y="1121"/>
                  <a:pt x="948" y="1131"/>
                </a:cubicBezTo>
                <a:cubicBezTo>
                  <a:pt x="950" y="1140"/>
                  <a:pt x="942" y="1160"/>
                  <a:pt x="948" y="1167"/>
                </a:cubicBezTo>
                <a:cubicBezTo>
                  <a:pt x="958" y="1179"/>
                  <a:pt x="936" y="1188"/>
                  <a:pt x="949" y="1197"/>
                </a:cubicBezTo>
                <a:cubicBezTo>
                  <a:pt x="950" y="1208"/>
                  <a:pt x="927" y="1224"/>
                  <a:pt x="931" y="1235"/>
                </a:cubicBezTo>
                <a:cubicBezTo>
                  <a:pt x="935" y="1246"/>
                  <a:pt x="959" y="1267"/>
                  <a:pt x="973" y="1264"/>
                </a:cubicBezTo>
                <a:cubicBezTo>
                  <a:pt x="992" y="1257"/>
                  <a:pt x="996" y="1221"/>
                  <a:pt x="1015" y="1215"/>
                </a:cubicBezTo>
                <a:cubicBezTo>
                  <a:pt x="1035" y="1219"/>
                  <a:pt x="1061" y="1252"/>
                  <a:pt x="1078" y="1264"/>
                </a:cubicBezTo>
                <a:cubicBezTo>
                  <a:pt x="1090" y="1298"/>
                  <a:pt x="1111" y="1299"/>
                  <a:pt x="1143" y="1304"/>
                </a:cubicBezTo>
                <a:cubicBezTo>
                  <a:pt x="1148" y="1306"/>
                  <a:pt x="1184" y="1318"/>
                  <a:pt x="1189" y="1317"/>
                </a:cubicBezTo>
                <a:cubicBezTo>
                  <a:pt x="1199" y="1316"/>
                  <a:pt x="1218" y="1307"/>
                  <a:pt x="1218" y="1307"/>
                </a:cubicBezTo>
                <a:cubicBezTo>
                  <a:pt x="1228" y="1291"/>
                  <a:pt x="1248" y="1281"/>
                  <a:pt x="1253" y="1263"/>
                </a:cubicBezTo>
                <a:cubicBezTo>
                  <a:pt x="1255" y="1249"/>
                  <a:pt x="1249" y="1244"/>
                  <a:pt x="1275" y="1227"/>
                </a:cubicBezTo>
                <a:cubicBezTo>
                  <a:pt x="1283" y="1215"/>
                  <a:pt x="1290" y="1185"/>
                  <a:pt x="1275" y="1170"/>
                </a:cubicBezTo>
                <a:cubicBezTo>
                  <a:pt x="1267" y="1162"/>
                  <a:pt x="1227" y="1163"/>
                  <a:pt x="1227" y="1163"/>
                </a:cubicBezTo>
                <a:cubicBezTo>
                  <a:pt x="1223" y="1153"/>
                  <a:pt x="1226" y="1087"/>
                  <a:pt x="1217" y="1081"/>
                </a:cubicBezTo>
                <a:cubicBezTo>
                  <a:pt x="1206" y="1074"/>
                  <a:pt x="1151" y="1107"/>
                  <a:pt x="1138" y="1103"/>
                </a:cubicBezTo>
                <a:cubicBezTo>
                  <a:pt x="1126" y="1100"/>
                  <a:pt x="1118" y="1077"/>
                  <a:pt x="1119" y="1067"/>
                </a:cubicBezTo>
                <a:cubicBezTo>
                  <a:pt x="1120" y="1057"/>
                  <a:pt x="1142" y="1058"/>
                  <a:pt x="1146" y="1043"/>
                </a:cubicBezTo>
                <a:cubicBezTo>
                  <a:pt x="1144" y="1021"/>
                  <a:pt x="1146" y="998"/>
                  <a:pt x="1141" y="976"/>
                </a:cubicBezTo>
                <a:cubicBezTo>
                  <a:pt x="1138" y="965"/>
                  <a:pt x="1128" y="957"/>
                  <a:pt x="1122" y="947"/>
                </a:cubicBezTo>
                <a:cubicBezTo>
                  <a:pt x="1119" y="942"/>
                  <a:pt x="1083" y="932"/>
                  <a:pt x="1083" y="932"/>
                </a:cubicBezTo>
                <a:cubicBezTo>
                  <a:pt x="1076" y="912"/>
                  <a:pt x="1108" y="888"/>
                  <a:pt x="1098" y="870"/>
                </a:cubicBezTo>
                <a:cubicBezTo>
                  <a:pt x="1092" y="860"/>
                  <a:pt x="1078" y="841"/>
                  <a:pt x="1078" y="841"/>
                </a:cubicBezTo>
                <a:cubicBezTo>
                  <a:pt x="1077" y="836"/>
                  <a:pt x="1075" y="832"/>
                  <a:pt x="1074" y="827"/>
                </a:cubicBezTo>
                <a:cubicBezTo>
                  <a:pt x="1072" y="817"/>
                  <a:pt x="1071" y="807"/>
                  <a:pt x="1069" y="798"/>
                </a:cubicBezTo>
                <a:cubicBezTo>
                  <a:pt x="1066" y="788"/>
                  <a:pt x="1062" y="779"/>
                  <a:pt x="1059" y="769"/>
                </a:cubicBezTo>
                <a:cubicBezTo>
                  <a:pt x="1057" y="764"/>
                  <a:pt x="1054" y="755"/>
                  <a:pt x="1054" y="755"/>
                </a:cubicBezTo>
                <a:cubicBezTo>
                  <a:pt x="1066" y="721"/>
                  <a:pt x="1064" y="708"/>
                  <a:pt x="1098" y="697"/>
                </a:cubicBezTo>
                <a:cubicBezTo>
                  <a:pt x="1114" y="703"/>
                  <a:pt x="1125" y="712"/>
                  <a:pt x="1141" y="717"/>
                </a:cubicBezTo>
                <a:cubicBezTo>
                  <a:pt x="1152" y="698"/>
                  <a:pt x="1148" y="685"/>
                  <a:pt x="1170" y="678"/>
                </a:cubicBezTo>
                <a:cubicBezTo>
                  <a:pt x="1192" y="714"/>
                  <a:pt x="1191" y="687"/>
                  <a:pt x="1203" y="673"/>
                </a:cubicBezTo>
                <a:cubicBezTo>
                  <a:pt x="1210" y="664"/>
                  <a:pt x="1223" y="661"/>
                  <a:pt x="1232" y="654"/>
                </a:cubicBezTo>
                <a:cubicBezTo>
                  <a:pt x="1236" y="685"/>
                  <a:pt x="1236" y="697"/>
                  <a:pt x="1251" y="721"/>
                </a:cubicBezTo>
                <a:cubicBezTo>
                  <a:pt x="1242" y="747"/>
                  <a:pt x="1249" y="731"/>
                  <a:pt x="1227" y="765"/>
                </a:cubicBezTo>
                <a:cubicBezTo>
                  <a:pt x="1221" y="774"/>
                  <a:pt x="1188" y="793"/>
                  <a:pt x="1188" y="793"/>
                </a:cubicBezTo>
                <a:cubicBezTo>
                  <a:pt x="1186" y="797"/>
                  <a:pt x="1182" y="817"/>
                  <a:pt x="1191" y="817"/>
                </a:cubicBezTo>
                <a:cubicBezTo>
                  <a:pt x="1200" y="817"/>
                  <a:pt x="1236" y="786"/>
                  <a:pt x="1241" y="791"/>
                </a:cubicBezTo>
                <a:cubicBezTo>
                  <a:pt x="1246" y="796"/>
                  <a:pt x="1217" y="842"/>
                  <a:pt x="1222" y="846"/>
                </a:cubicBezTo>
                <a:cubicBezTo>
                  <a:pt x="1246" y="838"/>
                  <a:pt x="1241" y="821"/>
                  <a:pt x="1270" y="813"/>
                </a:cubicBezTo>
                <a:cubicBezTo>
                  <a:pt x="1273" y="818"/>
                  <a:pt x="1296" y="801"/>
                  <a:pt x="1296" y="807"/>
                </a:cubicBezTo>
                <a:cubicBezTo>
                  <a:pt x="1296" y="817"/>
                  <a:pt x="1270" y="856"/>
                  <a:pt x="1270" y="856"/>
                </a:cubicBezTo>
                <a:cubicBezTo>
                  <a:pt x="1272" y="861"/>
                  <a:pt x="1270" y="869"/>
                  <a:pt x="1275" y="870"/>
                </a:cubicBezTo>
                <a:cubicBezTo>
                  <a:pt x="1287" y="871"/>
                  <a:pt x="1309" y="861"/>
                  <a:pt x="1309" y="861"/>
                </a:cubicBezTo>
                <a:cubicBezTo>
                  <a:pt x="1332" y="863"/>
                  <a:pt x="1367" y="869"/>
                  <a:pt x="1390" y="861"/>
                </a:cubicBezTo>
                <a:cubicBezTo>
                  <a:pt x="1401" y="857"/>
                  <a:pt x="1419" y="841"/>
                  <a:pt x="1419" y="841"/>
                </a:cubicBezTo>
                <a:cubicBezTo>
                  <a:pt x="1425" y="825"/>
                  <a:pt x="1427" y="829"/>
                  <a:pt x="1419" y="813"/>
                </a:cubicBezTo>
                <a:cubicBezTo>
                  <a:pt x="1413" y="800"/>
                  <a:pt x="1412" y="769"/>
                  <a:pt x="1417" y="767"/>
                </a:cubicBezTo>
                <a:cubicBezTo>
                  <a:pt x="1424" y="764"/>
                  <a:pt x="1430" y="777"/>
                  <a:pt x="1438" y="779"/>
                </a:cubicBezTo>
                <a:cubicBezTo>
                  <a:pt x="1443" y="780"/>
                  <a:pt x="1450" y="786"/>
                  <a:pt x="1455" y="787"/>
                </a:cubicBezTo>
                <a:cubicBezTo>
                  <a:pt x="1477" y="781"/>
                  <a:pt x="1468" y="778"/>
                  <a:pt x="1482" y="798"/>
                </a:cubicBezTo>
                <a:cubicBezTo>
                  <a:pt x="1475" y="818"/>
                  <a:pt x="1465" y="820"/>
                  <a:pt x="1448" y="832"/>
                </a:cubicBezTo>
                <a:cubicBezTo>
                  <a:pt x="1451" y="866"/>
                  <a:pt x="1442" y="902"/>
                  <a:pt x="1482" y="889"/>
                </a:cubicBezTo>
                <a:cubicBezTo>
                  <a:pt x="1493" y="872"/>
                  <a:pt x="1501" y="866"/>
                  <a:pt x="1520" y="861"/>
                </a:cubicBezTo>
                <a:cubicBezTo>
                  <a:pt x="1533" y="862"/>
                  <a:pt x="1546" y="861"/>
                  <a:pt x="1558" y="865"/>
                </a:cubicBezTo>
                <a:cubicBezTo>
                  <a:pt x="1569" y="869"/>
                  <a:pt x="1576" y="882"/>
                  <a:pt x="1587" y="885"/>
                </a:cubicBezTo>
                <a:cubicBezTo>
                  <a:pt x="1592" y="886"/>
                  <a:pt x="1597" y="888"/>
                  <a:pt x="1602" y="889"/>
                </a:cubicBezTo>
                <a:cubicBezTo>
                  <a:pt x="1630" y="883"/>
                  <a:pt x="1616" y="887"/>
                  <a:pt x="1650" y="875"/>
                </a:cubicBezTo>
                <a:cubicBezTo>
                  <a:pt x="1655" y="873"/>
                  <a:pt x="1664" y="870"/>
                  <a:pt x="1664" y="870"/>
                </a:cubicBezTo>
                <a:cubicBezTo>
                  <a:pt x="1683" y="816"/>
                  <a:pt x="1657" y="821"/>
                  <a:pt x="1717" y="813"/>
                </a:cubicBezTo>
                <a:cubicBezTo>
                  <a:pt x="1741" y="774"/>
                  <a:pt x="1710" y="818"/>
                  <a:pt x="1741" y="793"/>
                </a:cubicBezTo>
                <a:cubicBezTo>
                  <a:pt x="1745" y="790"/>
                  <a:pt x="1745" y="782"/>
                  <a:pt x="1750" y="779"/>
                </a:cubicBezTo>
                <a:cubicBezTo>
                  <a:pt x="1762" y="772"/>
                  <a:pt x="1780" y="769"/>
                  <a:pt x="1794" y="765"/>
                </a:cubicBezTo>
                <a:cubicBezTo>
                  <a:pt x="1815" y="758"/>
                  <a:pt x="1831" y="747"/>
                  <a:pt x="1851" y="741"/>
                </a:cubicBezTo>
                <a:cubicBezTo>
                  <a:pt x="1885" y="746"/>
                  <a:pt x="1897" y="746"/>
                  <a:pt x="1909" y="779"/>
                </a:cubicBezTo>
                <a:cubicBezTo>
                  <a:pt x="1913" y="813"/>
                  <a:pt x="1933" y="865"/>
                  <a:pt x="1890" y="880"/>
                </a:cubicBezTo>
                <a:cubicBezTo>
                  <a:pt x="1883" y="890"/>
                  <a:pt x="1884" y="907"/>
                  <a:pt x="1877" y="917"/>
                </a:cubicBezTo>
                <a:cubicBezTo>
                  <a:pt x="1874" y="922"/>
                  <a:pt x="1840" y="922"/>
                  <a:pt x="1845" y="926"/>
                </a:cubicBezTo>
                <a:cubicBezTo>
                  <a:pt x="1846" y="932"/>
                  <a:pt x="1871" y="959"/>
                  <a:pt x="1882" y="956"/>
                </a:cubicBezTo>
                <a:cubicBezTo>
                  <a:pt x="1893" y="953"/>
                  <a:pt x="1904" y="919"/>
                  <a:pt x="1914" y="909"/>
                </a:cubicBezTo>
                <a:cubicBezTo>
                  <a:pt x="1920" y="900"/>
                  <a:pt x="1933" y="897"/>
                  <a:pt x="1942" y="894"/>
                </a:cubicBezTo>
                <a:cubicBezTo>
                  <a:pt x="1960" y="898"/>
                  <a:pt x="1963" y="903"/>
                  <a:pt x="1981" y="894"/>
                </a:cubicBezTo>
                <a:cubicBezTo>
                  <a:pt x="1991" y="889"/>
                  <a:pt x="2010" y="875"/>
                  <a:pt x="2010" y="875"/>
                </a:cubicBezTo>
                <a:cubicBezTo>
                  <a:pt x="2023" y="896"/>
                  <a:pt x="2023" y="914"/>
                  <a:pt x="2043" y="928"/>
                </a:cubicBezTo>
                <a:cubicBezTo>
                  <a:pt x="2051" y="926"/>
                  <a:pt x="2059" y="925"/>
                  <a:pt x="2067" y="923"/>
                </a:cubicBezTo>
                <a:cubicBezTo>
                  <a:pt x="2072" y="922"/>
                  <a:pt x="2081" y="923"/>
                  <a:pt x="2082" y="918"/>
                </a:cubicBezTo>
                <a:cubicBezTo>
                  <a:pt x="2083" y="908"/>
                  <a:pt x="2072" y="889"/>
                  <a:pt x="2072" y="889"/>
                </a:cubicBezTo>
                <a:cubicBezTo>
                  <a:pt x="2077" y="886"/>
                  <a:pt x="2080" y="880"/>
                  <a:pt x="2086" y="880"/>
                </a:cubicBezTo>
                <a:cubicBezTo>
                  <a:pt x="2092" y="880"/>
                  <a:pt x="2095" y="890"/>
                  <a:pt x="2101" y="889"/>
                </a:cubicBezTo>
                <a:cubicBezTo>
                  <a:pt x="2112" y="886"/>
                  <a:pt x="2130" y="870"/>
                  <a:pt x="2130" y="870"/>
                </a:cubicBezTo>
                <a:cubicBezTo>
                  <a:pt x="2149" y="902"/>
                  <a:pt x="2122" y="925"/>
                  <a:pt x="2106" y="952"/>
                </a:cubicBezTo>
                <a:cubicBezTo>
                  <a:pt x="2113" y="993"/>
                  <a:pt x="2125" y="983"/>
                  <a:pt x="2158" y="971"/>
                </a:cubicBezTo>
                <a:cubicBezTo>
                  <a:pt x="2163" y="974"/>
                  <a:pt x="2167" y="981"/>
                  <a:pt x="2173" y="981"/>
                </a:cubicBezTo>
                <a:cubicBezTo>
                  <a:pt x="2183" y="981"/>
                  <a:pt x="2202" y="971"/>
                  <a:pt x="2202" y="971"/>
                </a:cubicBezTo>
                <a:cubicBezTo>
                  <a:pt x="2228" y="976"/>
                  <a:pt x="2236" y="978"/>
                  <a:pt x="2250" y="1000"/>
                </a:cubicBezTo>
                <a:cubicBezTo>
                  <a:pt x="2272" y="992"/>
                  <a:pt x="2272" y="970"/>
                  <a:pt x="2293" y="957"/>
                </a:cubicBezTo>
                <a:cubicBezTo>
                  <a:pt x="2298" y="920"/>
                  <a:pt x="2304" y="893"/>
                  <a:pt x="2336" y="870"/>
                </a:cubicBezTo>
                <a:cubicBezTo>
                  <a:pt x="2364" y="876"/>
                  <a:pt x="2370" y="873"/>
                  <a:pt x="2384" y="899"/>
                </a:cubicBezTo>
                <a:cubicBezTo>
                  <a:pt x="2394" y="897"/>
                  <a:pt x="2396" y="915"/>
                  <a:pt x="2405" y="911"/>
                </a:cubicBezTo>
                <a:cubicBezTo>
                  <a:pt x="2426" y="901"/>
                  <a:pt x="2410" y="870"/>
                  <a:pt x="2442" y="861"/>
                </a:cubicBezTo>
                <a:cubicBezTo>
                  <a:pt x="2473" y="868"/>
                  <a:pt x="2470" y="893"/>
                  <a:pt x="2480" y="923"/>
                </a:cubicBezTo>
                <a:cubicBezTo>
                  <a:pt x="2482" y="928"/>
                  <a:pt x="2489" y="927"/>
                  <a:pt x="2494" y="928"/>
                </a:cubicBezTo>
                <a:cubicBezTo>
                  <a:pt x="2510" y="931"/>
                  <a:pt x="2526" y="931"/>
                  <a:pt x="2542" y="933"/>
                </a:cubicBezTo>
                <a:cubicBezTo>
                  <a:pt x="2556" y="946"/>
                  <a:pt x="2572" y="958"/>
                  <a:pt x="2586" y="971"/>
                </a:cubicBezTo>
                <a:cubicBezTo>
                  <a:pt x="2598" y="986"/>
                  <a:pt x="2611" y="1004"/>
                  <a:pt x="2624" y="1017"/>
                </a:cubicBezTo>
                <a:cubicBezTo>
                  <a:pt x="2637" y="1030"/>
                  <a:pt x="2651" y="1044"/>
                  <a:pt x="2665" y="1048"/>
                </a:cubicBezTo>
                <a:cubicBezTo>
                  <a:pt x="2684" y="1062"/>
                  <a:pt x="2696" y="1038"/>
                  <a:pt x="2708" y="1041"/>
                </a:cubicBezTo>
                <a:cubicBezTo>
                  <a:pt x="2717" y="1043"/>
                  <a:pt x="2713" y="1056"/>
                  <a:pt x="2718" y="1060"/>
                </a:cubicBezTo>
                <a:cubicBezTo>
                  <a:pt x="2723" y="1064"/>
                  <a:pt x="2739" y="1060"/>
                  <a:pt x="2739" y="1067"/>
                </a:cubicBezTo>
                <a:cubicBezTo>
                  <a:pt x="2747" y="1089"/>
                  <a:pt x="2733" y="1094"/>
                  <a:pt x="2715" y="1105"/>
                </a:cubicBezTo>
                <a:cubicBezTo>
                  <a:pt x="2710" y="1115"/>
                  <a:pt x="2724" y="1108"/>
                  <a:pt x="2730" y="1110"/>
                </a:cubicBezTo>
                <a:cubicBezTo>
                  <a:pt x="2736" y="1112"/>
                  <a:pt x="2747" y="1110"/>
                  <a:pt x="2754" y="1120"/>
                </a:cubicBezTo>
                <a:cubicBezTo>
                  <a:pt x="2763" y="1125"/>
                  <a:pt x="2761" y="1168"/>
                  <a:pt x="2773" y="1171"/>
                </a:cubicBezTo>
                <a:cubicBezTo>
                  <a:pt x="2780" y="1173"/>
                  <a:pt x="2788" y="1138"/>
                  <a:pt x="2797" y="1133"/>
                </a:cubicBezTo>
                <a:cubicBezTo>
                  <a:pt x="2806" y="1128"/>
                  <a:pt x="2821" y="1147"/>
                  <a:pt x="2828" y="1141"/>
                </a:cubicBezTo>
                <a:cubicBezTo>
                  <a:pt x="2860" y="1130"/>
                  <a:pt x="2818" y="1127"/>
                  <a:pt x="2840" y="1096"/>
                </a:cubicBezTo>
                <a:cubicBezTo>
                  <a:pt x="2872" y="1107"/>
                  <a:pt x="2871" y="1111"/>
                  <a:pt x="2907" y="1101"/>
                </a:cubicBezTo>
                <a:cubicBezTo>
                  <a:pt x="2921" y="1103"/>
                  <a:pt x="2936" y="1102"/>
                  <a:pt x="2946" y="1115"/>
                </a:cubicBezTo>
                <a:cubicBezTo>
                  <a:pt x="2965" y="1138"/>
                  <a:pt x="2931" y="1123"/>
                  <a:pt x="2965" y="1134"/>
                </a:cubicBezTo>
                <a:cubicBezTo>
                  <a:pt x="2969" y="1142"/>
                  <a:pt x="2987" y="1153"/>
                  <a:pt x="2986" y="1163"/>
                </a:cubicBezTo>
                <a:cubicBezTo>
                  <a:pt x="2985" y="1173"/>
                  <a:pt x="2966" y="1183"/>
                  <a:pt x="2960" y="1192"/>
                </a:cubicBezTo>
                <a:cubicBezTo>
                  <a:pt x="2956" y="1201"/>
                  <a:pt x="2950" y="1221"/>
                  <a:pt x="2950" y="1221"/>
                </a:cubicBezTo>
                <a:cubicBezTo>
                  <a:pt x="2958" y="1244"/>
                  <a:pt x="2948" y="1269"/>
                  <a:pt x="2974" y="1278"/>
                </a:cubicBezTo>
                <a:cubicBezTo>
                  <a:pt x="2982" y="1302"/>
                  <a:pt x="2974" y="1315"/>
                  <a:pt x="2965" y="1336"/>
                </a:cubicBezTo>
                <a:cubicBezTo>
                  <a:pt x="2961" y="1345"/>
                  <a:pt x="2955" y="1365"/>
                  <a:pt x="2955" y="1365"/>
                </a:cubicBezTo>
                <a:cubicBezTo>
                  <a:pt x="2963" y="1404"/>
                  <a:pt x="2970" y="1424"/>
                  <a:pt x="2975" y="1421"/>
                </a:cubicBezTo>
                <a:cubicBezTo>
                  <a:pt x="2978" y="1426"/>
                  <a:pt x="2987" y="1443"/>
                  <a:pt x="2991" y="1447"/>
                </a:cubicBezTo>
                <a:cubicBezTo>
                  <a:pt x="2995" y="1451"/>
                  <a:pt x="3007" y="1459"/>
                  <a:pt x="3010" y="1463"/>
                </a:cubicBezTo>
                <a:cubicBezTo>
                  <a:pt x="3017" y="1471"/>
                  <a:pt x="3033" y="1483"/>
                  <a:pt x="3042" y="1489"/>
                </a:cubicBezTo>
                <a:cubicBezTo>
                  <a:pt x="3059" y="1500"/>
                  <a:pt x="3109" y="1501"/>
                  <a:pt x="3133" y="1509"/>
                </a:cubicBezTo>
                <a:cubicBezTo>
                  <a:pt x="3172" y="1495"/>
                  <a:pt x="3188" y="1468"/>
                  <a:pt x="3219" y="1446"/>
                </a:cubicBezTo>
                <a:cubicBezTo>
                  <a:pt x="3228" y="1420"/>
                  <a:pt x="3235" y="1394"/>
                  <a:pt x="3258" y="1379"/>
                </a:cubicBezTo>
                <a:cubicBezTo>
                  <a:pt x="3273" y="1402"/>
                  <a:pt x="3273" y="1434"/>
                  <a:pt x="3301" y="1446"/>
                </a:cubicBezTo>
                <a:cubicBezTo>
                  <a:pt x="3341" y="1463"/>
                  <a:pt x="3318" y="1447"/>
                  <a:pt x="3344" y="1465"/>
                </a:cubicBezTo>
                <a:cubicBezTo>
                  <a:pt x="3353" y="1471"/>
                  <a:pt x="3373" y="1480"/>
                  <a:pt x="3373" y="1480"/>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05" name="Freeform 2480"/>
          <p:cNvSpPr>
            <a:spLocks/>
          </p:cNvSpPr>
          <p:nvPr/>
        </p:nvSpPr>
        <p:spPr bwMode="auto">
          <a:xfrm>
            <a:off x="6944519" y="3024188"/>
            <a:ext cx="1336279" cy="533400"/>
          </a:xfrm>
          <a:custGeom>
            <a:avLst/>
            <a:gdLst>
              <a:gd name="T0" fmla="*/ 0 w 1086"/>
              <a:gd name="T1" fmla="*/ 2147483647 h 543"/>
              <a:gd name="T2" fmla="*/ 2147483647 w 1086"/>
              <a:gd name="T3" fmla="*/ 2147483647 h 543"/>
              <a:gd name="T4" fmla="*/ 2147483647 w 1086"/>
              <a:gd name="T5" fmla="*/ 2147483647 h 543"/>
              <a:gd name="T6" fmla="*/ 2147483647 w 1086"/>
              <a:gd name="T7" fmla="*/ 2147483647 h 543"/>
              <a:gd name="T8" fmla="*/ 2147483647 w 1086"/>
              <a:gd name="T9" fmla="*/ 2147483647 h 543"/>
              <a:gd name="T10" fmla="*/ 2147483647 w 1086"/>
              <a:gd name="T11" fmla="*/ 2147483647 h 543"/>
              <a:gd name="T12" fmla="*/ 2147483647 w 1086"/>
              <a:gd name="T13" fmla="*/ 2147483647 h 543"/>
              <a:gd name="T14" fmla="*/ 2147483647 w 1086"/>
              <a:gd name="T15" fmla="*/ 2147483647 h 543"/>
              <a:gd name="T16" fmla="*/ 2147483647 w 1086"/>
              <a:gd name="T17" fmla="*/ 2147483647 h 543"/>
              <a:gd name="T18" fmla="*/ 2147483647 w 1086"/>
              <a:gd name="T19" fmla="*/ 2147483647 h 543"/>
              <a:gd name="T20" fmla="*/ 2147483647 w 1086"/>
              <a:gd name="T21" fmla="*/ 2147483647 h 543"/>
              <a:gd name="T22" fmla="*/ 2147483647 w 1086"/>
              <a:gd name="T23" fmla="*/ 2147483647 h 543"/>
              <a:gd name="T24" fmla="*/ 2147483647 w 1086"/>
              <a:gd name="T25" fmla="*/ 2147483647 h 543"/>
              <a:gd name="T26" fmla="*/ 2147483647 w 1086"/>
              <a:gd name="T27" fmla="*/ 2147483647 h 543"/>
              <a:gd name="T28" fmla="*/ 2147483647 w 1086"/>
              <a:gd name="T29" fmla="*/ 2147483647 h 543"/>
              <a:gd name="T30" fmla="*/ 2147483647 w 1086"/>
              <a:gd name="T31" fmla="*/ 2147483647 h 543"/>
              <a:gd name="T32" fmla="*/ 2147483647 w 1086"/>
              <a:gd name="T33" fmla="*/ 2147483647 h 543"/>
              <a:gd name="T34" fmla="*/ 2147483647 w 1086"/>
              <a:gd name="T35" fmla="*/ 2147483647 h 543"/>
              <a:gd name="T36" fmla="*/ 2147483647 w 1086"/>
              <a:gd name="T37" fmla="*/ 2147483647 h 543"/>
              <a:gd name="T38" fmla="*/ 2147483647 w 1086"/>
              <a:gd name="T39" fmla="*/ 2147483647 h 543"/>
              <a:gd name="T40" fmla="*/ 2147483647 w 1086"/>
              <a:gd name="T41" fmla="*/ 2147483647 h 543"/>
              <a:gd name="T42" fmla="*/ 2147483647 w 1086"/>
              <a:gd name="T43" fmla="*/ 2147483647 h 543"/>
              <a:gd name="T44" fmla="*/ 2147483647 w 1086"/>
              <a:gd name="T45" fmla="*/ 2147483647 h 543"/>
              <a:gd name="T46" fmla="*/ 2147483647 w 1086"/>
              <a:gd name="T47" fmla="*/ 2147483647 h 543"/>
              <a:gd name="T48" fmla="*/ 2147483647 w 1086"/>
              <a:gd name="T49" fmla="*/ 2147483647 h 543"/>
              <a:gd name="T50" fmla="*/ 2147483647 w 1086"/>
              <a:gd name="T51" fmla="*/ 2147483647 h 543"/>
              <a:gd name="T52" fmla="*/ 2147483647 w 1086"/>
              <a:gd name="T53" fmla="*/ 2147483647 h 543"/>
              <a:gd name="T54" fmla="*/ 2147483647 w 1086"/>
              <a:gd name="T55" fmla="*/ 2147483647 h 543"/>
              <a:gd name="T56" fmla="*/ 2147483647 w 1086"/>
              <a:gd name="T57" fmla="*/ 2147483647 h 543"/>
              <a:gd name="T58" fmla="*/ 2147483647 w 1086"/>
              <a:gd name="T59" fmla="*/ 2147483647 h 543"/>
              <a:gd name="T60" fmla="*/ 2147483647 w 1086"/>
              <a:gd name="T61" fmla="*/ 2147483647 h 543"/>
              <a:gd name="T62" fmla="*/ 2147483647 w 1086"/>
              <a:gd name="T63" fmla="*/ 2147483647 h 543"/>
              <a:gd name="T64" fmla="*/ 2147483647 w 1086"/>
              <a:gd name="T65" fmla="*/ 2147483647 h 543"/>
              <a:gd name="T66" fmla="*/ 2147483647 w 1086"/>
              <a:gd name="T67" fmla="*/ 2147483647 h 543"/>
              <a:gd name="T68" fmla="*/ 2147483647 w 1086"/>
              <a:gd name="T69" fmla="*/ 2147483647 h 543"/>
              <a:gd name="T70" fmla="*/ 2147483647 w 1086"/>
              <a:gd name="T71" fmla="*/ 2147483647 h 543"/>
              <a:gd name="T72" fmla="*/ 2147483647 w 1086"/>
              <a:gd name="T73" fmla="*/ 2147483647 h 543"/>
              <a:gd name="T74" fmla="*/ 2147483647 w 1086"/>
              <a:gd name="T75" fmla="*/ 2147483647 h 543"/>
              <a:gd name="T76" fmla="*/ 2147483647 w 1086"/>
              <a:gd name="T77" fmla="*/ 2147483647 h 543"/>
              <a:gd name="T78" fmla="*/ 2147483647 w 1086"/>
              <a:gd name="T79" fmla="*/ 2147483647 h 543"/>
              <a:gd name="T80" fmla="*/ 2147483647 w 1086"/>
              <a:gd name="T81" fmla="*/ 2147483647 h 543"/>
              <a:gd name="T82" fmla="*/ 2147483647 w 1086"/>
              <a:gd name="T83" fmla="*/ 2147483647 h 543"/>
              <a:gd name="T84" fmla="*/ 2147483647 w 1086"/>
              <a:gd name="T85" fmla="*/ 2147483647 h 543"/>
              <a:gd name="T86" fmla="*/ 2147483647 w 1086"/>
              <a:gd name="T87" fmla="*/ 2147483647 h 543"/>
              <a:gd name="T88" fmla="*/ 2147483647 w 1086"/>
              <a:gd name="T89" fmla="*/ 2147483647 h 5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86"/>
              <a:gd name="T136" fmla="*/ 0 h 543"/>
              <a:gd name="T137" fmla="*/ 1086 w 1086"/>
              <a:gd name="T138" fmla="*/ 543 h 5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86" h="543">
                <a:moveTo>
                  <a:pt x="0" y="477"/>
                </a:moveTo>
                <a:cubicBezTo>
                  <a:pt x="4" y="475"/>
                  <a:pt x="5" y="454"/>
                  <a:pt x="9" y="444"/>
                </a:cubicBezTo>
                <a:cubicBezTo>
                  <a:pt x="13" y="434"/>
                  <a:pt x="16" y="427"/>
                  <a:pt x="25" y="419"/>
                </a:cubicBezTo>
                <a:cubicBezTo>
                  <a:pt x="38" y="417"/>
                  <a:pt x="51" y="391"/>
                  <a:pt x="66" y="393"/>
                </a:cubicBezTo>
                <a:cubicBezTo>
                  <a:pt x="78" y="390"/>
                  <a:pt x="89" y="389"/>
                  <a:pt x="98" y="398"/>
                </a:cubicBezTo>
                <a:cubicBezTo>
                  <a:pt x="107" y="407"/>
                  <a:pt x="113" y="436"/>
                  <a:pt x="119" y="444"/>
                </a:cubicBezTo>
                <a:cubicBezTo>
                  <a:pt x="128" y="448"/>
                  <a:pt x="127" y="454"/>
                  <a:pt x="132" y="445"/>
                </a:cubicBezTo>
                <a:cubicBezTo>
                  <a:pt x="137" y="436"/>
                  <a:pt x="140" y="405"/>
                  <a:pt x="146" y="390"/>
                </a:cubicBezTo>
                <a:cubicBezTo>
                  <a:pt x="150" y="376"/>
                  <a:pt x="168" y="378"/>
                  <a:pt x="167" y="355"/>
                </a:cubicBezTo>
                <a:cubicBezTo>
                  <a:pt x="166" y="332"/>
                  <a:pt x="139" y="275"/>
                  <a:pt x="141" y="249"/>
                </a:cubicBezTo>
                <a:cubicBezTo>
                  <a:pt x="143" y="223"/>
                  <a:pt x="172" y="223"/>
                  <a:pt x="180" y="199"/>
                </a:cubicBezTo>
                <a:cubicBezTo>
                  <a:pt x="188" y="175"/>
                  <a:pt x="186" y="121"/>
                  <a:pt x="191" y="102"/>
                </a:cubicBezTo>
                <a:cubicBezTo>
                  <a:pt x="196" y="83"/>
                  <a:pt x="210" y="98"/>
                  <a:pt x="213" y="84"/>
                </a:cubicBezTo>
                <a:cubicBezTo>
                  <a:pt x="216" y="70"/>
                  <a:pt x="204" y="26"/>
                  <a:pt x="212" y="19"/>
                </a:cubicBezTo>
                <a:cubicBezTo>
                  <a:pt x="224" y="0"/>
                  <a:pt x="242" y="51"/>
                  <a:pt x="263" y="44"/>
                </a:cubicBezTo>
                <a:cubicBezTo>
                  <a:pt x="273" y="41"/>
                  <a:pt x="295" y="48"/>
                  <a:pt x="305" y="45"/>
                </a:cubicBezTo>
                <a:cubicBezTo>
                  <a:pt x="310" y="43"/>
                  <a:pt x="341" y="13"/>
                  <a:pt x="341" y="13"/>
                </a:cubicBezTo>
                <a:cubicBezTo>
                  <a:pt x="370" y="19"/>
                  <a:pt x="354" y="78"/>
                  <a:pt x="372" y="102"/>
                </a:cubicBezTo>
                <a:cubicBezTo>
                  <a:pt x="381" y="124"/>
                  <a:pt x="401" y="116"/>
                  <a:pt x="409" y="133"/>
                </a:cubicBezTo>
                <a:cubicBezTo>
                  <a:pt x="412" y="146"/>
                  <a:pt x="391" y="169"/>
                  <a:pt x="392" y="182"/>
                </a:cubicBezTo>
                <a:cubicBezTo>
                  <a:pt x="393" y="195"/>
                  <a:pt x="403" y="203"/>
                  <a:pt x="413" y="210"/>
                </a:cubicBezTo>
                <a:cubicBezTo>
                  <a:pt x="423" y="217"/>
                  <a:pt x="438" y="218"/>
                  <a:pt x="453" y="227"/>
                </a:cubicBezTo>
                <a:cubicBezTo>
                  <a:pt x="454" y="261"/>
                  <a:pt x="503" y="232"/>
                  <a:pt x="505" y="266"/>
                </a:cubicBezTo>
                <a:cubicBezTo>
                  <a:pt x="519" y="279"/>
                  <a:pt x="476" y="326"/>
                  <a:pt x="476" y="344"/>
                </a:cubicBezTo>
                <a:cubicBezTo>
                  <a:pt x="475" y="364"/>
                  <a:pt x="482" y="371"/>
                  <a:pt x="497" y="386"/>
                </a:cubicBezTo>
                <a:cubicBezTo>
                  <a:pt x="509" y="404"/>
                  <a:pt x="556" y="420"/>
                  <a:pt x="565" y="435"/>
                </a:cubicBezTo>
                <a:cubicBezTo>
                  <a:pt x="574" y="450"/>
                  <a:pt x="562" y="464"/>
                  <a:pt x="554" y="475"/>
                </a:cubicBezTo>
                <a:cubicBezTo>
                  <a:pt x="568" y="482"/>
                  <a:pt x="521" y="494"/>
                  <a:pt x="515" y="503"/>
                </a:cubicBezTo>
                <a:cubicBezTo>
                  <a:pt x="509" y="510"/>
                  <a:pt x="513" y="510"/>
                  <a:pt x="516" y="515"/>
                </a:cubicBezTo>
                <a:cubicBezTo>
                  <a:pt x="519" y="520"/>
                  <a:pt x="520" y="532"/>
                  <a:pt x="533" y="536"/>
                </a:cubicBezTo>
                <a:cubicBezTo>
                  <a:pt x="546" y="540"/>
                  <a:pt x="575" y="543"/>
                  <a:pt x="595" y="537"/>
                </a:cubicBezTo>
                <a:cubicBezTo>
                  <a:pt x="627" y="536"/>
                  <a:pt x="623" y="505"/>
                  <a:pt x="655" y="501"/>
                </a:cubicBezTo>
                <a:cubicBezTo>
                  <a:pt x="665" y="500"/>
                  <a:pt x="742" y="508"/>
                  <a:pt x="750" y="500"/>
                </a:cubicBezTo>
                <a:cubicBezTo>
                  <a:pt x="767" y="493"/>
                  <a:pt x="761" y="475"/>
                  <a:pt x="763" y="462"/>
                </a:cubicBezTo>
                <a:cubicBezTo>
                  <a:pt x="765" y="449"/>
                  <a:pt x="765" y="438"/>
                  <a:pt x="764" y="420"/>
                </a:cubicBezTo>
                <a:cubicBezTo>
                  <a:pt x="762" y="395"/>
                  <a:pt x="760" y="380"/>
                  <a:pt x="756" y="354"/>
                </a:cubicBezTo>
                <a:cubicBezTo>
                  <a:pt x="752" y="328"/>
                  <a:pt x="726" y="279"/>
                  <a:pt x="739" y="263"/>
                </a:cubicBezTo>
                <a:cubicBezTo>
                  <a:pt x="750" y="255"/>
                  <a:pt x="808" y="259"/>
                  <a:pt x="833" y="259"/>
                </a:cubicBezTo>
                <a:cubicBezTo>
                  <a:pt x="858" y="259"/>
                  <a:pt x="869" y="250"/>
                  <a:pt x="890" y="261"/>
                </a:cubicBezTo>
                <a:cubicBezTo>
                  <a:pt x="908" y="273"/>
                  <a:pt x="941" y="313"/>
                  <a:pt x="957" y="326"/>
                </a:cubicBezTo>
                <a:cubicBezTo>
                  <a:pt x="966" y="333"/>
                  <a:pt x="975" y="342"/>
                  <a:pt x="975" y="342"/>
                </a:cubicBezTo>
                <a:cubicBezTo>
                  <a:pt x="993" y="363"/>
                  <a:pt x="991" y="343"/>
                  <a:pt x="1015" y="374"/>
                </a:cubicBezTo>
                <a:cubicBezTo>
                  <a:pt x="1017" y="388"/>
                  <a:pt x="1022" y="402"/>
                  <a:pt x="1025" y="413"/>
                </a:cubicBezTo>
                <a:cubicBezTo>
                  <a:pt x="1033" y="425"/>
                  <a:pt x="1051" y="426"/>
                  <a:pt x="1061" y="444"/>
                </a:cubicBezTo>
                <a:cubicBezTo>
                  <a:pt x="1075" y="445"/>
                  <a:pt x="1081" y="504"/>
                  <a:pt x="1086" y="519"/>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06" name="Freeform 2481"/>
          <p:cNvSpPr>
            <a:spLocks/>
          </p:cNvSpPr>
          <p:nvPr/>
        </p:nvSpPr>
        <p:spPr bwMode="auto">
          <a:xfrm>
            <a:off x="3940044" y="3463926"/>
            <a:ext cx="2424906" cy="695325"/>
          </a:xfrm>
          <a:custGeom>
            <a:avLst/>
            <a:gdLst>
              <a:gd name="T0" fmla="*/ 0 w 1974"/>
              <a:gd name="T1" fmla="*/ 2147483647 h 708"/>
              <a:gd name="T2" fmla="*/ 2147483647 w 1974"/>
              <a:gd name="T3" fmla="*/ 2147483647 h 708"/>
              <a:gd name="T4" fmla="*/ 2147483647 w 1974"/>
              <a:gd name="T5" fmla="*/ 2147483647 h 708"/>
              <a:gd name="T6" fmla="*/ 2147483647 w 1974"/>
              <a:gd name="T7" fmla="*/ 2147483647 h 708"/>
              <a:gd name="T8" fmla="*/ 2147483647 w 1974"/>
              <a:gd name="T9" fmla="*/ 2147483647 h 708"/>
              <a:gd name="T10" fmla="*/ 2147483647 w 1974"/>
              <a:gd name="T11" fmla="*/ 2147483647 h 708"/>
              <a:gd name="T12" fmla="*/ 2147483647 w 1974"/>
              <a:gd name="T13" fmla="*/ 2147483647 h 708"/>
              <a:gd name="T14" fmla="*/ 2147483647 w 1974"/>
              <a:gd name="T15" fmla="*/ 2147483647 h 708"/>
              <a:gd name="T16" fmla="*/ 2147483647 w 1974"/>
              <a:gd name="T17" fmla="*/ 2147483647 h 708"/>
              <a:gd name="T18" fmla="*/ 2147483647 w 1974"/>
              <a:gd name="T19" fmla="*/ 2147483647 h 708"/>
              <a:gd name="T20" fmla="*/ 2147483647 w 1974"/>
              <a:gd name="T21" fmla="*/ 2147483647 h 708"/>
              <a:gd name="T22" fmla="*/ 2147483647 w 1974"/>
              <a:gd name="T23" fmla="*/ 2147483647 h 708"/>
              <a:gd name="T24" fmla="*/ 2147483647 w 1974"/>
              <a:gd name="T25" fmla="*/ 2147483647 h 708"/>
              <a:gd name="T26" fmla="*/ 2147483647 w 1974"/>
              <a:gd name="T27" fmla="*/ 2147483647 h 708"/>
              <a:gd name="T28" fmla="*/ 2147483647 w 1974"/>
              <a:gd name="T29" fmla="*/ 2147483647 h 708"/>
              <a:gd name="T30" fmla="*/ 2147483647 w 1974"/>
              <a:gd name="T31" fmla="*/ 2147483647 h 708"/>
              <a:gd name="T32" fmla="*/ 2147483647 w 1974"/>
              <a:gd name="T33" fmla="*/ 2147483647 h 708"/>
              <a:gd name="T34" fmla="*/ 2147483647 w 1974"/>
              <a:gd name="T35" fmla="*/ 2147483647 h 708"/>
              <a:gd name="T36" fmla="*/ 2147483647 w 1974"/>
              <a:gd name="T37" fmla="*/ 2147483647 h 708"/>
              <a:gd name="T38" fmla="*/ 2147483647 w 1974"/>
              <a:gd name="T39" fmla="*/ 2147483647 h 708"/>
              <a:gd name="T40" fmla="*/ 2147483647 w 1974"/>
              <a:gd name="T41" fmla="*/ 2147483647 h 708"/>
              <a:gd name="T42" fmla="*/ 2147483647 w 1974"/>
              <a:gd name="T43" fmla="*/ 2147483647 h 708"/>
              <a:gd name="T44" fmla="*/ 2147483647 w 1974"/>
              <a:gd name="T45" fmla="*/ 2147483647 h 708"/>
              <a:gd name="T46" fmla="*/ 2147483647 w 1974"/>
              <a:gd name="T47" fmla="*/ 2147483647 h 708"/>
              <a:gd name="T48" fmla="*/ 2147483647 w 1974"/>
              <a:gd name="T49" fmla="*/ 2147483647 h 708"/>
              <a:gd name="T50" fmla="*/ 2147483647 w 1974"/>
              <a:gd name="T51" fmla="*/ 2147483647 h 708"/>
              <a:gd name="T52" fmla="*/ 2147483647 w 1974"/>
              <a:gd name="T53" fmla="*/ 2147483647 h 708"/>
              <a:gd name="T54" fmla="*/ 2147483647 w 1974"/>
              <a:gd name="T55" fmla="*/ 2147483647 h 708"/>
              <a:gd name="T56" fmla="*/ 2147483647 w 1974"/>
              <a:gd name="T57" fmla="*/ 2147483647 h 708"/>
              <a:gd name="T58" fmla="*/ 2147483647 w 1974"/>
              <a:gd name="T59" fmla="*/ 2147483647 h 708"/>
              <a:gd name="T60" fmla="*/ 2147483647 w 1974"/>
              <a:gd name="T61" fmla="*/ 2147483647 h 708"/>
              <a:gd name="T62" fmla="*/ 2147483647 w 1974"/>
              <a:gd name="T63" fmla="*/ 2147483647 h 708"/>
              <a:gd name="T64" fmla="*/ 2147483647 w 1974"/>
              <a:gd name="T65" fmla="*/ 2147483647 h 708"/>
              <a:gd name="T66" fmla="*/ 2147483647 w 1974"/>
              <a:gd name="T67" fmla="*/ 2147483647 h 708"/>
              <a:gd name="T68" fmla="*/ 2147483647 w 1974"/>
              <a:gd name="T69" fmla="*/ 2147483647 h 708"/>
              <a:gd name="T70" fmla="*/ 2147483647 w 1974"/>
              <a:gd name="T71" fmla="*/ 2147483647 h 708"/>
              <a:gd name="T72" fmla="*/ 2147483647 w 1974"/>
              <a:gd name="T73" fmla="*/ 2147483647 h 708"/>
              <a:gd name="T74" fmla="*/ 2147483647 w 1974"/>
              <a:gd name="T75" fmla="*/ 2147483647 h 708"/>
              <a:gd name="T76" fmla="*/ 2147483647 w 1974"/>
              <a:gd name="T77" fmla="*/ 2147483647 h 708"/>
              <a:gd name="T78" fmla="*/ 2147483647 w 1974"/>
              <a:gd name="T79" fmla="*/ 2147483647 h 708"/>
              <a:gd name="T80" fmla="*/ 2147483647 w 1974"/>
              <a:gd name="T81" fmla="*/ 2147483647 h 708"/>
              <a:gd name="T82" fmla="*/ 2147483647 w 1974"/>
              <a:gd name="T83" fmla="*/ 2147483647 h 708"/>
              <a:gd name="T84" fmla="*/ 2147483647 w 1974"/>
              <a:gd name="T85" fmla="*/ 2147483647 h 708"/>
              <a:gd name="T86" fmla="*/ 2147483647 w 1974"/>
              <a:gd name="T87" fmla="*/ 2147483647 h 708"/>
              <a:gd name="T88" fmla="*/ 2147483647 w 1974"/>
              <a:gd name="T89" fmla="*/ 2147483647 h 708"/>
              <a:gd name="T90" fmla="*/ 2147483647 w 1974"/>
              <a:gd name="T91" fmla="*/ 2147483647 h 708"/>
              <a:gd name="T92" fmla="*/ 2147483647 w 1974"/>
              <a:gd name="T93" fmla="*/ 2147483647 h 708"/>
              <a:gd name="T94" fmla="*/ 2147483647 w 1974"/>
              <a:gd name="T95" fmla="*/ 2147483647 h 708"/>
              <a:gd name="T96" fmla="*/ 2147483647 w 1974"/>
              <a:gd name="T97" fmla="*/ 2147483647 h 708"/>
              <a:gd name="T98" fmla="*/ 2147483647 w 1974"/>
              <a:gd name="T99" fmla="*/ 2147483647 h 70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4"/>
              <a:gd name="T151" fmla="*/ 0 h 708"/>
              <a:gd name="T152" fmla="*/ 1974 w 1974"/>
              <a:gd name="T153" fmla="*/ 708 h 70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4" h="708">
                <a:moveTo>
                  <a:pt x="0" y="537"/>
                </a:moveTo>
                <a:cubicBezTo>
                  <a:pt x="18" y="507"/>
                  <a:pt x="57" y="505"/>
                  <a:pt x="86" y="489"/>
                </a:cubicBezTo>
                <a:cubicBezTo>
                  <a:pt x="107" y="478"/>
                  <a:pt x="110" y="493"/>
                  <a:pt x="129" y="486"/>
                </a:cubicBezTo>
                <a:cubicBezTo>
                  <a:pt x="146" y="477"/>
                  <a:pt x="167" y="445"/>
                  <a:pt x="188" y="434"/>
                </a:cubicBezTo>
                <a:cubicBezTo>
                  <a:pt x="206" y="421"/>
                  <a:pt x="234" y="429"/>
                  <a:pt x="254" y="422"/>
                </a:cubicBezTo>
                <a:cubicBezTo>
                  <a:pt x="264" y="419"/>
                  <a:pt x="273" y="415"/>
                  <a:pt x="283" y="412"/>
                </a:cubicBezTo>
                <a:cubicBezTo>
                  <a:pt x="288" y="410"/>
                  <a:pt x="297" y="407"/>
                  <a:pt x="297" y="407"/>
                </a:cubicBezTo>
                <a:cubicBezTo>
                  <a:pt x="305" y="400"/>
                  <a:pt x="317" y="370"/>
                  <a:pt x="329" y="362"/>
                </a:cubicBezTo>
                <a:cubicBezTo>
                  <a:pt x="341" y="354"/>
                  <a:pt x="351" y="357"/>
                  <a:pt x="371" y="356"/>
                </a:cubicBezTo>
                <a:cubicBezTo>
                  <a:pt x="391" y="355"/>
                  <a:pt x="424" y="356"/>
                  <a:pt x="449" y="358"/>
                </a:cubicBezTo>
                <a:cubicBezTo>
                  <a:pt x="474" y="360"/>
                  <a:pt x="504" y="354"/>
                  <a:pt x="523" y="369"/>
                </a:cubicBezTo>
                <a:cubicBezTo>
                  <a:pt x="536" y="372"/>
                  <a:pt x="548" y="444"/>
                  <a:pt x="561" y="446"/>
                </a:cubicBezTo>
                <a:cubicBezTo>
                  <a:pt x="574" y="451"/>
                  <a:pt x="589" y="458"/>
                  <a:pt x="600" y="460"/>
                </a:cubicBezTo>
                <a:cubicBezTo>
                  <a:pt x="611" y="462"/>
                  <a:pt x="618" y="462"/>
                  <a:pt x="629" y="455"/>
                </a:cubicBezTo>
                <a:cubicBezTo>
                  <a:pt x="649" y="448"/>
                  <a:pt x="655" y="437"/>
                  <a:pt x="667" y="419"/>
                </a:cubicBezTo>
                <a:cubicBezTo>
                  <a:pt x="675" y="403"/>
                  <a:pt x="711" y="397"/>
                  <a:pt x="728" y="384"/>
                </a:cubicBezTo>
                <a:cubicBezTo>
                  <a:pt x="745" y="371"/>
                  <a:pt x="765" y="353"/>
                  <a:pt x="770" y="341"/>
                </a:cubicBezTo>
                <a:cubicBezTo>
                  <a:pt x="769" y="335"/>
                  <a:pt x="759" y="314"/>
                  <a:pt x="758" y="309"/>
                </a:cubicBezTo>
                <a:cubicBezTo>
                  <a:pt x="755" y="294"/>
                  <a:pt x="759" y="302"/>
                  <a:pt x="764" y="288"/>
                </a:cubicBezTo>
                <a:cubicBezTo>
                  <a:pt x="778" y="273"/>
                  <a:pt x="807" y="302"/>
                  <a:pt x="822" y="291"/>
                </a:cubicBezTo>
                <a:cubicBezTo>
                  <a:pt x="844" y="293"/>
                  <a:pt x="882" y="300"/>
                  <a:pt x="896" y="298"/>
                </a:cubicBezTo>
                <a:cubicBezTo>
                  <a:pt x="908" y="293"/>
                  <a:pt x="915" y="296"/>
                  <a:pt x="909" y="278"/>
                </a:cubicBezTo>
                <a:cubicBezTo>
                  <a:pt x="903" y="260"/>
                  <a:pt x="848" y="210"/>
                  <a:pt x="860" y="190"/>
                </a:cubicBezTo>
                <a:cubicBezTo>
                  <a:pt x="872" y="170"/>
                  <a:pt x="933" y="163"/>
                  <a:pt x="979" y="160"/>
                </a:cubicBezTo>
                <a:cubicBezTo>
                  <a:pt x="1029" y="160"/>
                  <a:pt x="1095" y="161"/>
                  <a:pt x="1137" y="170"/>
                </a:cubicBezTo>
                <a:cubicBezTo>
                  <a:pt x="1178" y="175"/>
                  <a:pt x="1202" y="193"/>
                  <a:pt x="1225" y="190"/>
                </a:cubicBezTo>
                <a:cubicBezTo>
                  <a:pt x="1250" y="195"/>
                  <a:pt x="1252" y="163"/>
                  <a:pt x="1275" y="150"/>
                </a:cubicBezTo>
                <a:cubicBezTo>
                  <a:pt x="1298" y="137"/>
                  <a:pt x="1329" y="126"/>
                  <a:pt x="1361" y="110"/>
                </a:cubicBezTo>
                <a:cubicBezTo>
                  <a:pt x="1391" y="101"/>
                  <a:pt x="1436" y="60"/>
                  <a:pt x="1467" y="55"/>
                </a:cubicBezTo>
                <a:cubicBezTo>
                  <a:pt x="1484" y="57"/>
                  <a:pt x="1495" y="55"/>
                  <a:pt x="1512" y="58"/>
                </a:cubicBezTo>
                <a:cubicBezTo>
                  <a:pt x="1532" y="61"/>
                  <a:pt x="1526" y="25"/>
                  <a:pt x="1544" y="33"/>
                </a:cubicBezTo>
                <a:cubicBezTo>
                  <a:pt x="1566" y="43"/>
                  <a:pt x="1585" y="14"/>
                  <a:pt x="1608" y="22"/>
                </a:cubicBezTo>
                <a:cubicBezTo>
                  <a:pt x="1624" y="45"/>
                  <a:pt x="1661" y="0"/>
                  <a:pt x="1694" y="22"/>
                </a:cubicBezTo>
                <a:cubicBezTo>
                  <a:pt x="1699" y="25"/>
                  <a:pt x="1705" y="146"/>
                  <a:pt x="1705" y="146"/>
                </a:cubicBezTo>
                <a:cubicBezTo>
                  <a:pt x="1710" y="154"/>
                  <a:pt x="1725" y="240"/>
                  <a:pt x="1729" y="274"/>
                </a:cubicBezTo>
                <a:cubicBezTo>
                  <a:pt x="1739" y="300"/>
                  <a:pt x="1751" y="291"/>
                  <a:pt x="1764" y="302"/>
                </a:cubicBezTo>
                <a:cubicBezTo>
                  <a:pt x="1796" y="322"/>
                  <a:pt x="1799" y="323"/>
                  <a:pt x="1807" y="339"/>
                </a:cubicBezTo>
                <a:cubicBezTo>
                  <a:pt x="1815" y="355"/>
                  <a:pt x="1807" y="384"/>
                  <a:pt x="1812" y="398"/>
                </a:cubicBezTo>
                <a:cubicBezTo>
                  <a:pt x="1817" y="412"/>
                  <a:pt x="1828" y="422"/>
                  <a:pt x="1835" y="425"/>
                </a:cubicBezTo>
                <a:cubicBezTo>
                  <a:pt x="1842" y="432"/>
                  <a:pt x="1851" y="424"/>
                  <a:pt x="1855" y="418"/>
                </a:cubicBezTo>
                <a:cubicBezTo>
                  <a:pt x="1859" y="412"/>
                  <a:pt x="1855" y="395"/>
                  <a:pt x="1856" y="387"/>
                </a:cubicBezTo>
                <a:cubicBezTo>
                  <a:pt x="1857" y="379"/>
                  <a:pt x="1855" y="373"/>
                  <a:pt x="1859" y="368"/>
                </a:cubicBezTo>
                <a:cubicBezTo>
                  <a:pt x="1863" y="363"/>
                  <a:pt x="1869" y="349"/>
                  <a:pt x="1880" y="356"/>
                </a:cubicBezTo>
                <a:cubicBezTo>
                  <a:pt x="1882" y="364"/>
                  <a:pt x="1918" y="391"/>
                  <a:pt x="1927" y="410"/>
                </a:cubicBezTo>
                <a:cubicBezTo>
                  <a:pt x="1936" y="429"/>
                  <a:pt x="1928" y="446"/>
                  <a:pt x="1932" y="473"/>
                </a:cubicBezTo>
                <a:cubicBezTo>
                  <a:pt x="1930" y="510"/>
                  <a:pt x="1953" y="536"/>
                  <a:pt x="1949" y="573"/>
                </a:cubicBezTo>
                <a:cubicBezTo>
                  <a:pt x="1952" y="595"/>
                  <a:pt x="1962" y="591"/>
                  <a:pt x="1965" y="602"/>
                </a:cubicBezTo>
                <a:cubicBezTo>
                  <a:pt x="1968" y="613"/>
                  <a:pt x="1974" y="638"/>
                  <a:pt x="1968" y="642"/>
                </a:cubicBezTo>
                <a:cubicBezTo>
                  <a:pt x="1964" y="676"/>
                  <a:pt x="1945" y="602"/>
                  <a:pt x="1927" y="628"/>
                </a:cubicBezTo>
                <a:cubicBezTo>
                  <a:pt x="1921" y="645"/>
                  <a:pt x="1929" y="702"/>
                  <a:pt x="1929" y="708"/>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07" name="Freeform 2482"/>
          <p:cNvSpPr>
            <a:spLocks/>
          </p:cNvSpPr>
          <p:nvPr/>
        </p:nvSpPr>
        <p:spPr bwMode="auto">
          <a:xfrm>
            <a:off x="6323675" y="3357564"/>
            <a:ext cx="620844" cy="631825"/>
          </a:xfrm>
          <a:custGeom>
            <a:avLst/>
            <a:gdLst>
              <a:gd name="T0" fmla="*/ 2147483647 w 509"/>
              <a:gd name="T1" fmla="*/ 0 h 644"/>
              <a:gd name="T2" fmla="*/ 2147483647 w 509"/>
              <a:gd name="T3" fmla="*/ 2147483647 h 644"/>
              <a:gd name="T4" fmla="*/ 2147483647 w 509"/>
              <a:gd name="T5" fmla="*/ 2147483647 h 644"/>
              <a:gd name="T6" fmla="*/ 2147483647 w 509"/>
              <a:gd name="T7" fmla="*/ 2147483647 h 644"/>
              <a:gd name="T8" fmla="*/ 2147483647 w 509"/>
              <a:gd name="T9" fmla="*/ 2147483647 h 644"/>
              <a:gd name="T10" fmla="*/ 2147483647 w 509"/>
              <a:gd name="T11" fmla="*/ 2147483647 h 644"/>
              <a:gd name="T12" fmla="*/ 2147483647 w 509"/>
              <a:gd name="T13" fmla="*/ 2147483647 h 644"/>
              <a:gd name="T14" fmla="*/ 2147483647 w 509"/>
              <a:gd name="T15" fmla="*/ 2147483647 h 644"/>
              <a:gd name="T16" fmla="*/ 2147483647 w 509"/>
              <a:gd name="T17" fmla="*/ 2147483647 h 644"/>
              <a:gd name="T18" fmla="*/ 2147483647 w 509"/>
              <a:gd name="T19" fmla="*/ 2147483647 h 644"/>
              <a:gd name="T20" fmla="*/ 2147483647 w 509"/>
              <a:gd name="T21" fmla="*/ 2147483647 h 644"/>
              <a:gd name="T22" fmla="*/ 2147483647 w 509"/>
              <a:gd name="T23" fmla="*/ 2147483647 h 644"/>
              <a:gd name="T24" fmla="*/ 2147483647 w 509"/>
              <a:gd name="T25" fmla="*/ 2147483647 h 644"/>
              <a:gd name="T26" fmla="*/ 2147483647 w 509"/>
              <a:gd name="T27" fmla="*/ 2147483647 h 644"/>
              <a:gd name="T28" fmla="*/ 2147483647 w 509"/>
              <a:gd name="T29" fmla="*/ 2147483647 h 644"/>
              <a:gd name="T30" fmla="*/ 2147483647 w 509"/>
              <a:gd name="T31" fmla="*/ 2147483647 h 644"/>
              <a:gd name="T32" fmla="*/ 2147483647 w 509"/>
              <a:gd name="T33" fmla="*/ 2147483647 h 644"/>
              <a:gd name="T34" fmla="*/ 2147483647 w 509"/>
              <a:gd name="T35" fmla="*/ 2147483647 h 644"/>
              <a:gd name="T36" fmla="*/ 2147483647 w 509"/>
              <a:gd name="T37" fmla="*/ 2147483647 h 644"/>
              <a:gd name="T38" fmla="*/ 2147483647 w 509"/>
              <a:gd name="T39" fmla="*/ 2147483647 h 644"/>
              <a:gd name="T40" fmla="*/ 2147483647 w 509"/>
              <a:gd name="T41" fmla="*/ 2147483647 h 644"/>
              <a:gd name="T42" fmla="*/ 2147483647 w 509"/>
              <a:gd name="T43" fmla="*/ 2147483647 h 644"/>
              <a:gd name="T44" fmla="*/ 2147483647 w 509"/>
              <a:gd name="T45" fmla="*/ 2147483647 h 644"/>
              <a:gd name="T46" fmla="*/ 2147483647 w 509"/>
              <a:gd name="T47" fmla="*/ 2147483647 h 644"/>
              <a:gd name="T48" fmla="*/ 0 w 509"/>
              <a:gd name="T49" fmla="*/ 2147483647 h 6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09"/>
              <a:gd name="T76" fmla="*/ 0 h 644"/>
              <a:gd name="T77" fmla="*/ 509 w 509"/>
              <a:gd name="T78" fmla="*/ 644 h 6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09" h="644">
                <a:moveTo>
                  <a:pt x="229" y="0"/>
                </a:moveTo>
                <a:cubicBezTo>
                  <a:pt x="229" y="0"/>
                  <a:pt x="239" y="5"/>
                  <a:pt x="244" y="12"/>
                </a:cubicBezTo>
                <a:cubicBezTo>
                  <a:pt x="252" y="18"/>
                  <a:pt x="263" y="25"/>
                  <a:pt x="279" y="34"/>
                </a:cubicBezTo>
                <a:cubicBezTo>
                  <a:pt x="306" y="52"/>
                  <a:pt x="311" y="61"/>
                  <a:pt x="343" y="66"/>
                </a:cubicBezTo>
                <a:cubicBezTo>
                  <a:pt x="376" y="78"/>
                  <a:pt x="380" y="61"/>
                  <a:pt x="408" y="81"/>
                </a:cubicBezTo>
                <a:cubicBezTo>
                  <a:pt x="413" y="84"/>
                  <a:pt x="427" y="91"/>
                  <a:pt x="437" y="94"/>
                </a:cubicBezTo>
                <a:cubicBezTo>
                  <a:pt x="440" y="99"/>
                  <a:pt x="503" y="132"/>
                  <a:pt x="508" y="136"/>
                </a:cubicBezTo>
                <a:cubicBezTo>
                  <a:pt x="509" y="144"/>
                  <a:pt x="465" y="157"/>
                  <a:pt x="462" y="167"/>
                </a:cubicBezTo>
                <a:cubicBezTo>
                  <a:pt x="456" y="186"/>
                  <a:pt x="450" y="173"/>
                  <a:pt x="431" y="180"/>
                </a:cubicBezTo>
                <a:cubicBezTo>
                  <a:pt x="415" y="176"/>
                  <a:pt x="415" y="192"/>
                  <a:pt x="399" y="203"/>
                </a:cubicBezTo>
                <a:cubicBezTo>
                  <a:pt x="389" y="200"/>
                  <a:pt x="370" y="209"/>
                  <a:pt x="370" y="209"/>
                </a:cubicBezTo>
                <a:cubicBezTo>
                  <a:pt x="353" y="220"/>
                  <a:pt x="351" y="211"/>
                  <a:pt x="342" y="221"/>
                </a:cubicBezTo>
                <a:cubicBezTo>
                  <a:pt x="333" y="230"/>
                  <a:pt x="326" y="263"/>
                  <a:pt x="317" y="262"/>
                </a:cubicBezTo>
                <a:cubicBezTo>
                  <a:pt x="283" y="269"/>
                  <a:pt x="312" y="208"/>
                  <a:pt x="289" y="214"/>
                </a:cubicBezTo>
                <a:cubicBezTo>
                  <a:pt x="266" y="220"/>
                  <a:pt x="203" y="276"/>
                  <a:pt x="181" y="300"/>
                </a:cubicBezTo>
                <a:cubicBezTo>
                  <a:pt x="173" y="323"/>
                  <a:pt x="161" y="336"/>
                  <a:pt x="159" y="357"/>
                </a:cubicBezTo>
                <a:cubicBezTo>
                  <a:pt x="157" y="372"/>
                  <a:pt x="144" y="373"/>
                  <a:pt x="144" y="384"/>
                </a:cubicBezTo>
                <a:cubicBezTo>
                  <a:pt x="144" y="395"/>
                  <a:pt x="158" y="415"/>
                  <a:pt x="159" y="426"/>
                </a:cubicBezTo>
                <a:cubicBezTo>
                  <a:pt x="160" y="437"/>
                  <a:pt x="155" y="440"/>
                  <a:pt x="151" y="452"/>
                </a:cubicBezTo>
                <a:cubicBezTo>
                  <a:pt x="146" y="477"/>
                  <a:pt x="141" y="486"/>
                  <a:pt x="137" y="497"/>
                </a:cubicBezTo>
                <a:cubicBezTo>
                  <a:pt x="133" y="508"/>
                  <a:pt x="133" y="512"/>
                  <a:pt x="129" y="521"/>
                </a:cubicBezTo>
                <a:cubicBezTo>
                  <a:pt x="114" y="527"/>
                  <a:pt x="112" y="549"/>
                  <a:pt x="112" y="549"/>
                </a:cubicBezTo>
                <a:cubicBezTo>
                  <a:pt x="109" y="559"/>
                  <a:pt x="97" y="578"/>
                  <a:pt x="88" y="587"/>
                </a:cubicBezTo>
                <a:cubicBezTo>
                  <a:pt x="80" y="597"/>
                  <a:pt x="79" y="602"/>
                  <a:pt x="64" y="611"/>
                </a:cubicBezTo>
                <a:cubicBezTo>
                  <a:pt x="37" y="605"/>
                  <a:pt x="13" y="637"/>
                  <a:pt x="0" y="644"/>
                </a:cubicBezTo>
              </a:path>
            </a:pathLst>
          </a:custGeom>
          <a:noFill/>
          <a:ln w="19050">
            <a:solidFill>
              <a:srgbClr val="CC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08" name="Text Box 2484"/>
          <p:cNvSpPr txBox="1">
            <a:spLocks noChangeArrowheads="1"/>
          </p:cNvSpPr>
          <p:nvPr/>
        </p:nvSpPr>
        <p:spPr bwMode="auto">
          <a:xfrm>
            <a:off x="3974264" y="1648746"/>
            <a:ext cx="616034"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latin typeface="Arial Narrow" pitchFamily="34" charset="0"/>
              </a:rPr>
              <a:t>KUNWARI LIFT</a:t>
            </a:r>
          </a:p>
        </p:txBody>
      </p:sp>
      <p:sp>
        <p:nvSpPr>
          <p:cNvPr id="4509" name="Text Box 2487"/>
          <p:cNvSpPr txBox="1">
            <a:spLocks noChangeArrowheads="1"/>
          </p:cNvSpPr>
          <p:nvPr/>
        </p:nvSpPr>
        <p:spPr bwMode="auto">
          <a:xfrm>
            <a:off x="6848396" y="2872465"/>
            <a:ext cx="295433"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a:latin typeface="Roman" pitchFamily="18" charset="0"/>
              </a:rPr>
              <a:t>53M</a:t>
            </a:r>
          </a:p>
        </p:txBody>
      </p:sp>
      <p:sp>
        <p:nvSpPr>
          <p:cNvPr id="4510" name="Text Box 2488"/>
          <p:cNvSpPr txBox="1">
            <a:spLocks noChangeArrowheads="1"/>
          </p:cNvSpPr>
          <p:nvPr/>
        </p:nvSpPr>
        <p:spPr bwMode="auto">
          <a:xfrm>
            <a:off x="6217236" y="2762799"/>
            <a:ext cx="1074493" cy="256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800" b="1">
                <a:latin typeface="Courier New" pitchFamily="49" charset="0"/>
              </a:rPr>
              <a:t>SONE</a:t>
            </a:r>
            <a:r>
              <a:rPr lang="en-US" sz="1100" b="1">
                <a:latin typeface="Courier New" pitchFamily="49" charset="0"/>
              </a:rPr>
              <a:t>(</a:t>
            </a:r>
            <a:r>
              <a:rPr lang="en-US" sz="800" b="1">
                <a:latin typeface="Courier New" pitchFamily="49" charset="0"/>
              </a:rPr>
              <a:t>SUB</a:t>
            </a:r>
            <a:r>
              <a:rPr lang="en-US" sz="1100" b="1">
                <a:latin typeface="Courier New" pitchFamily="49" charset="0"/>
              </a:rPr>
              <a:t>)</a:t>
            </a:r>
            <a:r>
              <a:rPr lang="en-US" sz="800" b="1">
                <a:latin typeface="Courier New" pitchFamily="49" charset="0"/>
              </a:rPr>
              <a:t>BASIN</a:t>
            </a:r>
          </a:p>
        </p:txBody>
      </p:sp>
      <p:sp>
        <p:nvSpPr>
          <p:cNvPr id="4511" name="Text Box 2490"/>
          <p:cNvSpPr txBox="1">
            <a:spLocks noChangeArrowheads="1"/>
          </p:cNvSpPr>
          <p:nvPr/>
        </p:nvSpPr>
        <p:spPr bwMode="auto">
          <a:xfrm>
            <a:off x="6224808" y="3880771"/>
            <a:ext cx="479778"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latin typeface="Arial Narrow" pitchFamily="34" charset="0"/>
              </a:rPr>
              <a:t>SUTIAPAT</a:t>
            </a:r>
          </a:p>
        </p:txBody>
      </p:sp>
      <p:sp>
        <p:nvSpPr>
          <p:cNvPr id="4512" name="Freeform 2491"/>
          <p:cNvSpPr>
            <a:spLocks/>
          </p:cNvSpPr>
          <p:nvPr/>
        </p:nvSpPr>
        <p:spPr bwMode="auto">
          <a:xfrm>
            <a:off x="3750867" y="1425576"/>
            <a:ext cx="4142978" cy="1484313"/>
          </a:xfrm>
          <a:custGeom>
            <a:avLst/>
            <a:gdLst>
              <a:gd name="T0" fmla="*/ 2147483647 w 3373"/>
              <a:gd name="T1" fmla="*/ 2147483647 h 1509"/>
              <a:gd name="T2" fmla="*/ 2147483647 w 3373"/>
              <a:gd name="T3" fmla="*/ 2147483647 h 1509"/>
              <a:gd name="T4" fmla="*/ 2147483647 w 3373"/>
              <a:gd name="T5" fmla="*/ 2147483647 h 1509"/>
              <a:gd name="T6" fmla="*/ 2147483647 w 3373"/>
              <a:gd name="T7" fmla="*/ 2147483647 h 1509"/>
              <a:gd name="T8" fmla="*/ 2147483647 w 3373"/>
              <a:gd name="T9" fmla="*/ 2147483647 h 1509"/>
              <a:gd name="T10" fmla="*/ 2147483647 w 3373"/>
              <a:gd name="T11" fmla="*/ 2147483647 h 1509"/>
              <a:gd name="T12" fmla="*/ 2147483647 w 3373"/>
              <a:gd name="T13" fmla="*/ 2147483647 h 1509"/>
              <a:gd name="T14" fmla="*/ 2147483647 w 3373"/>
              <a:gd name="T15" fmla="*/ 2147483647 h 1509"/>
              <a:gd name="T16" fmla="*/ 2147483647 w 3373"/>
              <a:gd name="T17" fmla="*/ 2147483647 h 1509"/>
              <a:gd name="T18" fmla="*/ 2147483647 w 3373"/>
              <a:gd name="T19" fmla="*/ 2147483647 h 1509"/>
              <a:gd name="T20" fmla="*/ 2147483647 w 3373"/>
              <a:gd name="T21" fmla="*/ 2147483647 h 1509"/>
              <a:gd name="T22" fmla="*/ 2147483647 w 3373"/>
              <a:gd name="T23" fmla="*/ 2147483647 h 1509"/>
              <a:gd name="T24" fmla="*/ 2147483647 w 3373"/>
              <a:gd name="T25" fmla="*/ 2147483647 h 1509"/>
              <a:gd name="T26" fmla="*/ 2147483647 w 3373"/>
              <a:gd name="T27" fmla="*/ 2147483647 h 1509"/>
              <a:gd name="T28" fmla="*/ 2147483647 w 3373"/>
              <a:gd name="T29" fmla="*/ 2147483647 h 1509"/>
              <a:gd name="T30" fmla="*/ 2147483647 w 3373"/>
              <a:gd name="T31" fmla="*/ 2147483647 h 1509"/>
              <a:gd name="T32" fmla="*/ 2147483647 w 3373"/>
              <a:gd name="T33" fmla="*/ 2147483647 h 1509"/>
              <a:gd name="T34" fmla="*/ 2147483647 w 3373"/>
              <a:gd name="T35" fmla="*/ 2147483647 h 1509"/>
              <a:gd name="T36" fmla="*/ 2147483647 w 3373"/>
              <a:gd name="T37" fmla="*/ 2147483647 h 1509"/>
              <a:gd name="T38" fmla="*/ 2147483647 w 3373"/>
              <a:gd name="T39" fmla="*/ 2147483647 h 1509"/>
              <a:gd name="T40" fmla="*/ 2147483647 w 3373"/>
              <a:gd name="T41" fmla="*/ 2147483647 h 1509"/>
              <a:gd name="T42" fmla="*/ 2147483647 w 3373"/>
              <a:gd name="T43" fmla="*/ 2147483647 h 1509"/>
              <a:gd name="T44" fmla="*/ 2147483647 w 3373"/>
              <a:gd name="T45" fmla="*/ 2147483647 h 1509"/>
              <a:gd name="T46" fmla="*/ 2147483647 w 3373"/>
              <a:gd name="T47" fmla="*/ 2147483647 h 1509"/>
              <a:gd name="T48" fmla="*/ 2147483647 w 3373"/>
              <a:gd name="T49" fmla="*/ 2147483647 h 1509"/>
              <a:gd name="T50" fmla="*/ 2147483647 w 3373"/>
              <a:gd name="T51" fmla="*/ 2147483647 h 1509"/>
              <a:gd name="T52" fmla="*/ 2147483647 w 3373"/>
              <a:gd name="T53" fmla="*/ 2147483647 h 1509"/>
              <a:gd name="T54" fmla="*/ 2147483647 w 3373"/>
              <a:gd name="T55" fmla="*/ 2147483647 h 1509"/>
              <a:gd name="T56" fmla="*/ 2147483647 w 3373"/>
              <a:gd name="T57" fmla="*/ 2147483647 h 1509"/>
              <a:gd name="T58" fmla="*/ 2147483647 w 3373"/>
              <a:gd name="T59" fmla="*/ 2147483647 h 1509"/>
              <a:gd name="T60" fmla="*/ 2147483647 w 3373"/>
              <a:gd name="T61" fmla="*/ 2147483647 h 1509"/>
              <a:gd name="T62" fmla="*/ 2147483647 w 3373"/>
              <a:gd name="T63" fmla="*/ 2147483647 h 1509"/>
              <a:gd name="T64" fmla="*/ 2147483647 w 3373"/>
              <a:gd name="T65" fmla="*/ 2147483647 h 1509"/>
              <a:gd name="T66" fmla="*/ 2147483647 w 3373"/>
              <a:gd name="T67" fmla="*/ 2147483647 h 1509"/>
              <a:gd name="T68" fmla="*/ 2147483647 w 3373"/>
              <a:gd name="T69" fmla="*/ 2147483647 h 1509"/>
              <a:gd name="T70" fmla="*/ 2147483647 w 3373"/>
              <a:gd name="T71" fmla="*/ 2147483647 h 1509"/>
              <a:gd name="T72" fmla="*/ 2147483647 w 3373"/>
              <a:gd name="T73" fmla="*/ 2147483647 h 1509"/>
              <a:gd name="T74" fmla="*/ 2147483647 w 3373"/>
              <a:gd name="T75" fmla="*/ 2147483647 h 1509"/>
              <a:gd name="T76" fmla="*/ 2147483647 w 3373"/>
              <a:gd name="T77" fmla="*/ 2147483647 h 1509"/>
              <a:gd name="T78" fmla="*/ 2147483647 w 3373"/>
              <a:gd name="T79" fmla="*/ 2147483647 h 1509"/>
              <a:gd name="T80" fmla="*/ 2147483647 w 3373"/>
              <a:gd name="T81" fmla="*/ 2147483647 h 1509"/>
              <a:gd name="T82" fmla="*/ 2147483647 w 3373"/>
              <a:gd name="T83" fmla="*/ 2147483647 h 1509"/>
              <a:gd name="T84" fmla="*/ 2147483647 w 3373"/>
              <a:gd name="T85" fmla="*/ 2147483647 h 1509"/>
              <a:gd name="T86" fmla="*/ 2147483647 w 3373"/>
              <a:gd name="T87" fmla="*/ 2147483647 h 1509"/>
              <a:gd name="T88" fmla="*/ 2147483647 w 3373"/>
              <a:gd name="T89" fmla="*/ 2147483647 h 1509"/>
              <a:gd name="T90" fmla="*/ 2147483647 w 3373"/>
              <a:gd name="T91" fmla="*/ 2147483647 h 1509"/>
              <a:gd name="T92" fmla="*/ 2147483647 w 3373"/>
              <a:gd name="T93" fmla="*/ 2147483647 h 1509"/>
              <a:gd name="T94" fmla="*/ 2147483647 w 3373"/>
              <a:gd name="T95" fmla="*/ 2147483647 h 1509"/>
              <a:gd name="T96" fmla="*/ 2147483647 w 3373"/>
              <a:gd name="T97" fmla="*/ 2147483647 h 1509"/>
              <a:gd name="T98" fmla="*/ 2147483647 w 3373"/>
              <a:gd name="T99" fmla="*/ 2147483647 h 1509"/>
              <a:gd name="T100" fmla="*/ 2147483647 w 3373"/>
              <a:gd name="T101" fmla="*/ 2147483647 h 1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373"/>
              <a:gd name="T154" fmla="*/ 0 h 1509"/>
              <a:gd name="T155" fmla="*/ 3373 w 3373"/>
              <a:gd name="T156" fmla="*/ 1509 h 1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373" h="1509">
                <a:moveTo>
                  <a:pt x="0" y="1227"/>
                </a:moveTo>
                <a:cubicBezTo>
                  <a:pt x="35" y="1252"/>
                  <a:pt x="12" y="1249"/>
                  <a:pt x="51" y="1235"/>
                </a:cubicBezTo>
                <a:cubicBezTo>
                  <a:pt x="57" y="1237"/>
                  <a:pt x="66" y="1235"/>
                  <a:pt x="70" y="1240"/>
                </a:cubicBezTo>
                <a:cubicBezTo>
                  <a:pt x="77" y="1248"/>
                  <a:pt x="80" y="1269"/>
                  <a:pt x="80" y="1269"/>
                </a:cubicBezTo>
                <a:cubicBezTo>
                  <a:pt x="99" y="1264"/>
                  <a:pt x="109" y="1257"/>
                  <a:pt x="128" y="1264"/>
                </a:cubicBezTo>
                <a:cubicBezTo>
                  <a:pt x="136" y="1287"/>
                  <a:pt x="143" y="1289"/>
                  <a:pt x="166" y="1283"/>
                </a:cubicBezTo>
                <a:cubicBezTo>
                  <a:pt x="176" y="1269"/>
                  <a:pt x="205" y="1249"/>
                  <a:pt x="205" y="1249"/>
                </a:cubicBezTo>
                <a:cubicBezTo>
                  <a:pt x="223" y="1279"/>
                  <a:pt x="235" y="1293"/>
                  <a:pt x="262" y="1312"/>
                </a:cubicBezTo>
                <a:cubicBezTo>
                  <a:pt x="267" y="1310"/>
                  <a:pt x="273" y="1310"/>
                  <a:pt x="277" y="1307"/>
                </a:cubicBezTo>
                <a:cubicBezTo>
                  <a:pt x="281" y="1304"/>
                  <a:pt x="281" y="1295"/>
                  <a:pt x="286" y="1293"/>
                </a:cubicBezTo>
                <a:cubicBezTo>
                  <a:pt x="296" y="1288"/>
                  <a:pt x="309" y="1290"/>
                  <a:pt x="320" y="1288"/>
                </a:cubicBezTo>
                <a:cubicBezTo>
                  <a:pt x="338" y="1268"/>
                  <a:pt x="337" y="1264"/>
                  <a:pt x="315" y="1249"/>
                </a:cubicBezTo>
                <a:cubicBezTo>
                  <a:pt x="300" y="1226"/>
                  <a:pt x="290" y="1220"/>
                  <a:pt x="282" y="1192"/>
                </a:cubicBezTo>
                <a:cubicBezTo>
                  <a:pt x="279" y="1158"/>
                  <a:pt x="266" y="1126"/>
                  <a:pt x="296" y="1105"/>
                </a:cubicBezTo>
                <a:cubicBezTo>
                  <a:pt x="328" y="1116"/>
                  <a:pt x="294" y="1100"/>
                  <a:pt x="315" y="1125"/>
                </a:cubicBezTo>
                <a:cubicBezTo>
                  <a:pt x="321" y="1132"/>
                  <a:pt x="336" y="1136"/>
                  <a:pt x="344" y="1139"/>
                </a:cubicBezTo>
                <a:cubicBezTo>
                  <a:pt x="363" y="1132"/>
                  <a:pt x="362" y="1122"/>
                  <a:pt x="373" y="1105"/>
                </a:cubicBezTo>
                <a:cubicBezTo>
                  <a:pt x="371" y="1084"/>
                  <a:pt x="373" y="1063"/>
                  <a:pt x="368" y="1043"/>
                </a:cubicBezTo>
                <a:cubicBezTo>
                  <a:pt x="365" y="1033"/>
                  <a:pt x="345" y="1032"/>
                  <a:pt x="339" y="1029"/>
                </a:cubicBezTo>
                <a:cubicBezTo>
                  <a:pt x="318" y="1020"/>
                  <a:pt x="299" y="1011"/>
                  <a:pt x="277" y="1005"/>
                </a:cubicBezTo>
                <a:cubicBezTo>
                  <a:pt x="274" y="1000"/>
                  <a:pt x="266" y="996"/>
                  <a:pt x="267" y="990"/>
                </a:cubicBezTo>
                <a:cubicBezTo>
                  <a:pt x="270" y="977"/>
                  <a:pt x="324" y="972"/>
                  <a:pt x="330" y="971"/>
                </a:cubicBezTo>
                <a:cubicBezTo>
                  <a:pt x="323" y="951"/>
                  <a:pt x="312" y="934"/>
                  <a:pt x="306" y="913"/>
                </a:cubicBezTo>
                <a:cubicBezTo>
                  <a:pt x="316" y="850"/>
                  <a:pt x="377" y="857"/>
                  <a:pt x="430" y="851"/>
                </a:cubicBezTo>
                <a:cubicBezTo>
                  <a:pt x="459" y="836"/>
                  <a:pt x="463" y="837"/>
                  <a:pt x="498" y="841"/>
                </a:cubicBezTo>
                <a:cubicBezTo>
                  <a:pt x="509" y="840"/>
                  <a:pt x="522" y="844"/>
                  <a:pt x="531" y="837"/>
                </a:cubicBezTo>
                <a:cubicBezTo>
                  <a:pt x="539" y="831"/>
                  <a:pt x="541" y="808"/>
                  <a:pt x="541" y="808"/>
                </a:cubicBezTo>
                <a:cubicBezTo>
                  <a:pt x="535" y="769"/>
                  <a:pt x="552" y="711"/>
                  <a:pt x="517" y="688"/>
                </a:cubicBezTo>
                <a:cubicBezTo>
                  <a:pt x="485" y="692"/>
                  <a:pt x="471" y="687"/>
                  <a:pt x="454" y="712"/>
                </a:cubicBezTo>
                <a:cubicBezTo>
                  <a:pt x="451" y="722"/>
                  <a:pt x="450" y="736"/>
                  <a:pt x="435" y="736"/>
                </a:cubicBezTo>
                <a:cubicBezTo>
                  <a:pt x="425" y="736"/>
                  <a:pt x="416" y="729"/>
                  <a:pt x="406" y="726"/>
                </a:cubicBezTo>
                <a:cubicBezTo>
                  <a:pt x="401" y="724"/>
                  <a:pt x="392" y="721"/>
                  <a:pt x="392" y="721"/>
                </a:cubicBezTo>
                <a:cubicBezTo>
                  <a:pt x="374" y="728"/>
                  <a:pt x="365" y="731"/>
                  <a:pt x="358" y="750"/>
                </a:cubicBezTo>
                <a:cubicBezTo>
                  <a:pt x="343" y="745"/>
                  <a:pt x="331" y="736"/>
                  <a:pt x="315" y="731"/>
                </a:cubicBezTo>
                <a:cubicBezTo>
                  <a:pt x="291" y="724"/>
                  <a:pt x="267" y="720"/>
                  <a:pt x="243" y="712"/>
                </a:cubicBezTo>
                <a:cubicBezTo>
                  <a:pt x="231" y="676"/>
                  <a:pt x="216" y="713"/>
                  <a:pt x="186" y="693"/>
                </a:cubicBezTo>
                <a:cubicBezTo>
                  <a:pt x="175" y="620"/>
                  <a:pt x="198" y="631"/>
                  <a:pt x="162" y="621"/>
                </a:cubicBezTo>
                <a:cubicBezTo>
                  <a:pt x="157" y="606"/>
                  <a:pt x="152" y="592"/>
                  <a:pt x="147" y="577"/>
                </a:cubicBezTo>
                <a:cubicBezTo>
                  <a:pt x="145" y="572"/>
                  <a:pt x="142" y="563"/>
                  <a:pt x="142" y="563"/>
                </a:cubicBezTo>
                <a:cubicBezTo>
                  <a:pt x="152" y="506"/>
                  <a:pt x="155" y="490"/>
                  <a:pt x="210" y="472"/>
                </a:cubicBezTo>
                <a:cubicBezTo>
                  <a:pt x="235" y="454"/>
                  <a:pt x="251" y="429"/>
                  <a:pt x="282" y="419"/>
                </a:cubicBezTo>
                <a:cubicBezTo>
                  <a:pt x="298" y="395"/>
                  <a:pt x="316" y="366"/>
                  <a:pt x="339" y="347"/>
                </a:cubicBezTo>
                <a:cubicBezTo>
                  <a:pt x="354" y="335"/>
                  <a:pt x="352" y="338"/>
                  <a:pt x="368" y="333"/>
                </a:cubicBezTo>
                <a:cubicBezTo>
                  <a:pt x="378" y="330"/>
                  <a:pt x="397" y="323"/>
                  <a:pt x="397" y="323"/>
                </a:cubicBezTo>
                <a:cubicBezTo>
                  <a:pt x="448" y="286"/>
                  <a:pt x="487" y="261"/>
                  <a:pt x="546" y="241"/>
                </a:cubicBezTo>
                <a:cubicBezTo>
                  <a:pt x="574" y="227"/>
                  <a:pt x="572" y="249"/>
                  <a:pt x="577" y="245"/>
                </a:cubicBezTo>
                <a:cubicBezTo>
                  <a:pt x="584" y="241"/>
                  <a:pt x="584" y="222"/>
                  <a:pt x="588" y="216"/>
                </a:cubicBezTo>
                <a:cubicBezTo>
                  <a:pt x="592" y="212"/>
                  <a:pt x="599" y="209"/>
                  <a:pt x="604" y="207"/>
                </a:cubicBezTo>
                <a:cubicBezTo>
                  <a:pt x="647" y="189"/>
                  <a:pt x="663" y="172"/>
                  <a:pt x="710" y="166"/>
                </a:cubicBezTo>
                <a:cubicBezTo>
                  <a:pt x="726" y="155"/>
                  <a:pt x="735" y="149"/>
                  <a:pt x="751" y="138"/>
                </a:cubicBezTo>
                <a:cubicBezTo>
                  <a:pt x="774" y="102"/>
                  <a:pt x="790" y="114"/>
                  <a:pt x="824" y="93"/>
                </a:cubicBezTo>
                <a:cubicBezTo>
                  <a:pt x="846" y="80"/>
                  <a:pt x="859" y="67"/>
                  <a:pt x="882" y="59"/>
                </a:cubicBezTo>
                <a:cubicBezTo>
                  <a:pt x="898" y="48"/>
                  <a:pt x="921" y="24"/>
                  <a:pt x="939" y="16"/>
                </a:cubicBezTo>
                <a:cubicBezTo>
                  <a:pt x="948" y="12"/>
                  <a:pt x="958" y="9"/>
                  <a:pt x="968" y="6"/>
                </a:cubicBezTo>
                <a:cubicBezTo>
                  <a:pt x="973" y="4"/>
                  <a:pt x="982" y="1"/>
                  <a:pt x="982" y="1"/>
                </a:cubicBezTo>
                <a:cubicBezTo>
                  <a:pt x="997" y="4"/>
                  <a:pt x="1015" y="0"/>
                  <a:pt x="1026" y="11"/>
                </a:cubicBezTo>
                <a:cubicBezTo>
                  <a:pt x="1029" y="14"/>
                  <a:pt x="1027" y="21"/>
                  <a:pt x="1030" y="25"/>
                </a:cubicBezTo>
                <a:cubicBezTo>
                  <a:pt x="1034" y="30"/>
                  <a:pt x="1060" y="43"/>
                  <a:pt x="1064" y="45"/>
                </a:cubicBezTo>
                <a:cubicBezTo>
                  <a:pt x="1122" y="39"/>
                  <a:pt x="1170" y="34"/>
                  <a:pt x="1227" y="54"/>
                </a:cubicBezTo>
                <a:cubicBezTo>
                  <a:pt x="1237" y="83"/>
                  <a:pt x="1256" y="92"/>
                  <a:pt x="1285" y="97"/>
                </a:cubicBezTo>
                <a:cubicBezTo>
                  <a:pt x="1288" y="107"/>
                  <a:pt x="1289" y="117"/>
                  <a:pt x="1294" y="126"/>
                </a:cubicBezTo>
                <a:cubicBezTo>
                  <a:pt x="1300" y="136"/>
                  <a:pt x="1314" y="155"/>
                  <a:pt x="1314" y="155"/>
                </a:cubicBezTo>
                <a:cubicBezTo>
                  <a:pt x="1319" y="171"/>
                  <a:pt x="1329" y="182"/>
                  <a:pt x="1333" y="198"/>
                </a:cubicBezTo>
                <a:cubicBezTo>
                  <a:pt x="1336" y="212"/>
                  <a:pt x="1342" y="241"/>
                  <a:pt x="1342" y="241"/>
                </a:cubicBezTo>
                <a:cubicBezTo>
                  <a:pt x="1337" y="266"/>
                  <a:pt x="1332" y="267"/>
                  <a:pt x="1309" y="275"/>
                </a:cubicBezTo>
                <a:cubicBezTo>
                  <a:pt x="1302" y="284"/>
                  <a:pt x="1291" y="289"/>
                  <a:pt x="1285" y="299"/>
                </a:cubicBezTo>
                <a:cubicBezTo>
                  <a:pt x="1262" y="337"/>
                  <a:pt x="1315" y="329"/>
                  <a:pt x="1286" y="339"/>
                </a:cubicBezTo>
                <a:cubicBezTo>
                  <a:pt x="1276" y="353"/>
                  <a:pt x="1257" y="338"/>
                  <a:pt x="1266" y="354"/>
                </a:cubicBezTo>
                <a:cubicBezTo>
                  <a:pt x="1272" y="364"/>
                  <a:pt x="1275" y="390"/>
                  <a:pt x="1275" y="390"/>
                </a:cubicBezTo>
                <a:cubicBezTo>
                  <a:pt x="1268" y="410"/>
                  <a:pt x="1259" y="407"/>
                  <a:pt x="1242" y="419"/>
                </a:cubicBezTo>
                <a:cubicBezTo>
                  <a:pt x="1228" y="473"/>
                  <a:pt x="1229" y="489"/>
                  <a:pt x="1178" y="507"/>
                </a:cubicBezTo>
                <a:cubicBezTo>
                  <a:pt x="1168" y="534"/>
                  <a:pt x="1148" y="536"/>
                  <a:pt x="1174" y="553"/>
                </a:cubicBezTo>
                <a:cubicBezTo>
                  <a:pt x="1180" y="572"/>
                  <a:pt x="1188" y="588"/>
                  <a:pt x="1174" y="611"/>
                </a:cubicBezTo>
                <a:cubicBezTo>
                  <a:pt x="1166" y="624"/>
                  <a:pt x="1146" y="603"/>
                  <a:pt x="1133" y="611"/>
                </a:cubicBezTo>
                <a:cubicBezTo>
                  <a:pt x="1059" y="607"/>
                  <a:pt x="1039" y="603"/>
                  <a:pt x="1006" y="649"/>
                </a:cubicBezTo>
                <a:cubicBezTo>
                  <a:pt x="1001" y="670"/>
                  <a:pt x="988" y="668"/>
                  <a:pt x="973" y="683"/>
                </a:cubicBezTo>
                <a:cubicBezTo>
                  <a:pt x="959" y="723"/>
                  <a:pt x="1001" y="777"/>
                  <a:pt x="1014" y="817"/>
                </a:cubicBezTo>
                <a:cubicBezTo>
                  <a:pt x="1018" y="844"/>
                  <a:pt x="1032" y="837"/>
                  <a:pt x="1025" y="849"/>
                </a:cubicBezTo>
                <a:cubicBezTo>
                  <a:pt x="1018" y="861"/>
                  <a:pt x="987" y="875"/>
                  <a:pt x="970" y="889"/>
                </a:cubicBezTo>
                <a:cubicBezTo>
                  <a:pt x="944" y="928"/>
                  <a:pt x="963" y="906"/>
                  <a:pt x="924" y="932"/>
                </a:cubicBezTo>
                <a:cubicBezTo>
                  <a:pt x="919" y="935"/>
                  <a:pt x="903" y="992"/>
                  <a:pt x="903" y="992"/>
                </a:cubicBezTo>
                <a:cubicBezTo>
                  <a:pt x="891" y="1035"/>
                  <a:pt x="918" y="1011"/>
                  <a:pt x="931" y="1047"/>
                </a:cubicBezTo>
                <a:cubicBezTo>
                  <a:pt x="934" y="1075"/>
                  <a:pt x="950" y="1093"/>
                  <a:pt x="953" y="1107"/>
                </a:cubicBezTo>
                <a:cubicBezTo>
                  <a:pt x="956" y="1121"/>
                  <a:pt x="949" y="1121"/>
                  <a:pt x="948" y="1131"/>
                </a:cubicBezTo>
                <a:cubicBezTo>
                  <a:pt x="950" y="1140"/>
                  <a:pt x="942" y="1160"/>
                  <a:pt x="948" y="1167"/>
                </a:cubicBezTo>
                <a:cubicBezTo>
                  <a:pt x="958" y="1179"/>
                  <a:pt x="936" y="1188"/>
                  <a:pt x="949" y="1197"/>
                </a:cubicBezTo>
                <a:cubicBezTo>
                  <a:pt x="950" y="1208"/>
                  <a:pt x="927" y="1224"/>
                  <a:pt x="931" y="1235"/>
                </a:cubicBezTo>
                <a:cubicBezTo>
                  <a:pt x="935" y="1246"/>
                  <a:pt x="959" y="1267"/>
                  <a:pt x="973" y="1264"/>
                </a:cubicBezTo>
                <a:cubicBezTo>
                  <a:pt x="992" y="1257"/>
                  <a:pt x="996" y="1221"/>
                  <a:pt x="1015" y="1215"/>
                </a:cubicBezTo>
                <a:cubicBezTo>
                  <a:pt x="1035" y="1219"/>
                  <a:pt x="1061" y="1252"/>
                  <a:pt x="1078" y="1264"/>
                </a:cubicBezTo>
                <a:cubicBezTo>
                  <a:pt x="1090" y="1298"/>
                  <a:pt x="1111" y="1299"/>
                  <a:pt x="1143" y="1304"/>
                </a:cubicBezTo>
                <a:cubicBezTo>
                  <a:pt x="1148" y="1306"/>
                  <a:pt x="1184" y="1318"/>
                  <a:pt x="1189" y="1317"/>
                </a:cubicBezTo>
                <a:cubicBezTo>
                  <a:pt x="1199" y="1316"/>
                  <a:pt x="1218" y="1307"/>
                  <a:pt x="1218" y="1307"/>
                </a:cubicBezTo>
                <a:cubicBezTo>
                  <a:pt x="1228" y="1291"/>
                  <a:pt x="1248" y="1281"/>
                  <a:pt x="1253" y="1263"/>
                </a:cubicBezTo>
                <a:cubicBezTo>
                  <a:pt x="1255" y="1249"/>
                  <a:pt x="1249" y="1244"/>
                  <a:pt x="1275" y="1227"/>
                </a:cubicBezTo>
                <a:cubicBezTo>
                  <a:pt x="1283" y="1215"/>
                  <a:pt x="1290" y="1185"/>
                  <a:pt x="1275" y="1170"/>
                </a:cubicBezTo>
                <a:cubicBezTo>
                  <a:pt x="1267" y="1162"/>
                  <a:pt x="1227" y="1163"/>
                  <a:pt x="1227" y="1163"/>
                </a:cubicBezTo>
                <a:cubicBezTo>
                  <a:pt x="1223" y="1153"/>
                  <a:pt x="1226" y="1087"/>
                  <a:pt x="1217" y="1081"/>
                </a:cubicBezTo>
                <a:cubicBezTo>
                  <a:pt x="1206" y="1074"/>
                  <a:pt x="1151" y="1107"/>
                  <a:pt x="1138" y="1103"/>
                </a:cubicBezTo>
                <a:cubicBezTo>
                  <a:pt x="1126" y="1100"/>
                  <a:pt x="1118" y="1077"/>
                  <a:pt x="1119" y="1067"/>
                </a:cubicBezTo>
                <a:cubicBezTo>
                  <a:pt x="1120" y="1057"/>
                  <a:pt x="1142" y="1058"/>
                  <a:pt x="1146" y="1043"/>
                </a:cubicBezTo>
                <a:cubicBezTo>
                  <a:pt x="1144" y="1021"/>
                  <a:pt x="1146" y="998"/>
                  <a:pt x="1141" y="976"/>
                </a:cubicBezTo>
                <a:cubicBezTo>
                  <a:pt x="1138" y="965"/>
                  <a:pt x="1128" y="957"/>
                  <a:pt x="1122" y="947"/>
                </a:cubicBezTo>
                <a:cubicBezTo>
                  <a:pt x="1119" y="942"/>
                  <a:pt x="1083" y="932"/>
                  <a:pt x="1083" y="932"/>
                </a:cubicBezTo>
                <a:cubicBezTo>
                  <a:pt x="1076" y="912"/>
                  <a:pt x="1108" y="888"/>
                  <a:pt x="1098" y="870"/>
                </a:cubicBezTo>
                <a:cubicBezTo>
                  <a:pt x="1092" y="860"/>
                  <a:pt x="1078" y="841"/>
                  <a:pt x="1078" y="841"/>
                </a:cubicBezTo>
                <a:cubicBezTo>
                  <a:pt x="1077" y="836"/>
                  <a:pt x="1075" y="832"/>
                  <a:pt x="1074" y="827"/>
                </a:cubicBezTo>
                <a:cubicBezTo>
                  <a:pt x="1072" y="817"/>
                  <a:pt x="1071" y="807"/>
                  <a:pt x="1069" y="798"/>
                </a:cubicBezTo>
                <a:cubicBezTo>
                  <a:pt x="1066" y="788"/>
                  <a:pt x="1062" y="779"/>
                  <a:pt x="1059" y="769"/>
                </a:cubicBezTo>
                <a:cubicBezTo>
                  <a:pt x="1057" y="764"/>
                  <a:pt x="1054" y="755"/>
                  <a:pt x="1054" y="755"/>
                </a:cubicBezTo>
                <a:cubicBezTo>
                  <a:pt x="1066" y="721"/>
                  <a:pt x="1064" y="708"/>
                  <a:pt x="1098" y="697"/>
                </a:cubicBezTo>
                <a:cubicBezTo>
                  <a:pt x="1114" y="703"/>
                  <a:pt x="1125" y="712"/>
                  <a:pt x="1141" y="717"/>
                </a:cubicBezTo>
                <a:cubicBezTo>
                  <a:pt x="1152" y="698"/>
                  <a:pt x="1148" y="685"/>
                  <a:pt x="1170" y="678"/>
                </a:cubicBezTo>
                <a:cubicBezTo>
                  <a:pt x="1192" y="714"/>
                  <a:pt x="1191" y="687"/>
                  <a:pt x="1203" y="673"/>
                </a:cubicBezTo>
                <a:cubicBezTo>
                  <a:pt x="1210" y="664"/>
                  <a:pt x="1223" y="661"/>
                  <a:pt x="1232" y="654"/>
                </a:cubicBezTo>
                <a:cubicBezTo>
                  <a:pt x="1236" y="685"/>
                  <a:pt x="1236" y="697"/>
                  <a:pt x="1251" y="721"/>
                </a:cubicBezTo>
                <a:cubicBezTo>
                  <a:pt x="1242" y="747"/>
                  <a:pt x="1249" y="731"/>
                  <a:pt x="1227" y="765"/>
                </a:cubicBezTo>
                <a:cubicBezTo>
                  <a:pt x="1221" y="774"/>
                  <a:pt x="1188" y="793"/>
                  <a:pt x="1188" y="793"/>
                </a:cubicBezTo>
                <a:cubicBezTo>
                  <a:pt x="1186" y="797"/>
                  <a:pt x="1182" y="817"/>
                  <a:pt x="1191" y="817"/>
                </a:cubicBezTo>
                <a:cubicBezTo>
                  <a:pt x="1200" y="817"/>
                  <a:pt x="1236" y="786"/>
                  <a:pt x="1241" y="791"/>
                </a:cubicBezTo>
                <a:cubicBezTo>
                  <a:pt x="1246" y="796"/>
                  <a:pt x="1217" y="842"/>
                  <a:pt x="1222" y="846"/>
                </a:cubicBezTo>
                <a:cubicBezTo>
                  <a:pt x="1246" y="838"/>
                  <a:pt x="1241" y="821"/>
                  <a:pt x="1270" y="813"/>
                </a:cubicBezTo>
                <a:cubicBezTo>
                  <a:pt x="1273" y="818"/>
                  <a:pt x="1296" y="801"/>
                  <a:pt x="1296" y="807"/>
                </a:cubicBezTo>
                <a:cubicBezTo>
                  <a:pt x="1296" y="817"/>
                  <a:pt x="1270" y="856"/>
                  <a:pt x="1270" y="856"/>
                </a:cubicBezTo>
                <a:cubicBezTo>
                  <a:pt x="1272" y="861"/>
                  <a:pt x="1270" y="869"/>
                  <a:pt x="1275" y="870"/>
                </a:cubicBezTo>
                <a:cubicBezTo>
                  <a:pt x="1287" y="871"/>
                  <a:pt x="1309" y="861"/>
                  <a:pt x="1309" y="861"/>
                </a:cubicBezTo>
                <a:cubicBezTo>
                  <a:pt x="1332" y="863"/>
                  <a:pt x="1367" y="869"/>
                  <a:pt x="1390" y="861"/>
                </a:cubicBezTo>
                <a:cubicBezTo>
                  <a:pt x="1401" y="857"/>
                  <a:pt x="1419" y="841"/>
                  <a:pt x="1419" y="841"/>
                </a:cubicBezTo>
                <a:cubicBezTo>
                  <a:pt x="1425" y="825"/>
                  <a:pt x="1427" y="829"/>
                  <a:pt x="1419" y="813"/>
                </a:cubicBezTo>
                <a:cubicBezTo>
                  <a:pt x="1413" y="800"/>
                  <a:pt x="1412" y="769"/>
                  <a:pt x="1417" y="767"/>
                </a:cubicBezTo>
                <a:cubicBezTo>
                  <a:pt x="1424" y="764"/>
                  <a:pt x="1430" y="777"/>
                  <a:pt x="1438" y="779"/>
                </a:cubicBezTo>
                <a:cubicBezTo>
                  <a:pt x="1443" y="780"/>
                  <a:pt x="1450" y="786"/>
                  <a:pt x="1455" y="787"/>
                </a:cubicBezTo>
                <a:cubicBezTo>
                  <a:pt x="1477" y="781"/>
                  <a:pt x="1468" y="778"/>
                  <a:pt x="1482" y="798"/>
                </a:cubicBezTo>
                <a:cubicBezTo>
                  <a:pt x="1475" y="818"/>
                  <a:pt x="1465" y="820"/>
                  <a:pt x="1448" y="832"/>
                </a:cubicBezTo>
                <a:cubicBezTo>
                  <a:pt x="1451" y="866"/>
                  <a:pt x="1442" y="902"/>
                  <a:pt x="1482" y="889"/>
                </a:cubicBezTo>
                <a:cubicBezTo>
                  <a:pt x="1493" y="872"/>
                  <a:pt x="1501" y="866"/>
                  <a:pt x="1520" y="861"/>
                </a:cubicBezTo>
                <a:cubicBezTo>
                  <a:pt x="1533" y="862"/>
                  <a:pt x="1546" y="861"/>
                  <a:pt x="1558" y="865"/>
                </a:cubicBezTo>
                <a:cubicBezTo>
                  <a:pt x="1569" y="869"/>
                  <a:pt x="1576" y="882"/>
                  <a:pt x="1587" y="885"/>
                </a:cubicBezTo>
                <a:cubicBezTo>
                  <a:pt x="1592" y="886"/>
                  <a:pt x="1597" y="888"/>
                  <a:pt x="1602" y="889"/>
                </a:cubicBezTo>
                <a:cubicBezTo>
                  <a:pt x="1630" y="883"/>
                  <a:pt x="1616" y="887"/>
                  <a:pt x="1650" y="875"/>
                </a:cubicBezTo>
                <a:cubicBezTo>
                  <a:pt x="1655" y="873"/>
                  <a:pt x="1664" y="870"/>
                  <a:pt x="1664" y="870"/>
                </a:cubicBezTo>
                <a:cubicBezTo>
                  <a:pt x="1683" y="816"/>
                  <a:pt x="1657" y="821"/>
                  <a:pt x="1717" y="813"/>
                </a:cubicBezTo>
                <a:cubicBezTo>
                  <a:pt x="1741" y="774"/>
                  <a:pt x="1710" y="818"/>
                  <a:pt x="1741" y="793"/>
                </a:cubicBezTo>
                <a:cubicBezTo>
                  <a:pt x="1745" y="790"/>
                  <a:pt x="1745" y="782"/>
                  <a:pt x="1750" y="779"/>
                </a:cubicBezTo>
                <a:cubicBezTo>
                  <a:pt x="1762" y="772"/>
                  <a:pt x="1780" y="769"/>
                  <a:pt x="1794" y="765"/>
                </a:cubicBezTo>
                <a:cubicBezTo>
                  <a:pt x="1815" y="758"/>
                  <a:pt x="1831" y="747"/>
                  <a:pt x="1851" y="741"/>
                </a:cubicBezTo>
                <a:cubicBezTo>
                  <a:pt x="1885" y="746"/>
                  <a:pt x="1897" y="746"/>
                  <a:pt x="1909" y="779"/>
                </a:cubicBezTo>
                <a:cubicBezTo>
                  <a:pt x="1913" y="813"/>
                  <a:pt x="1933" y="865"/>
                  <a:pt x="1890" y="880"/>
                </a:cubicBezTo>
                <a:cubicBezTo>
                  <a:pt x="1883" y="890"/>
                  <a:pt x="1884" y="907"/>
                  <a:pt x="1877" y="917"/>
                </a:cubicBezTo>
                <a:cubicBezTo>
                  <a:pt x="1874" y="922"/>
                  <a:pt x="1840" y="922"/>
                  <a:pt x="1845" y="926"/>
                </a:cubicBezTo>
                <a:cubicBezTo>
                  <a:pt x="1846" y="932"/>
                  <a:pt x="1871" y="959"/>
                  <a:pt x="1882" y="956"/>
                </a:cubicBezTo>
                <a:cubicBezTo>
                  <a:pt x="1893" y="953"/>
                  <a:pt x="1904" y="919"/>
                  <a:pt x="1914" y="909"/>
                </a:cubicBezTo>
                <a:cubicBezTo>
                  <a:pt x="1920" y="900"/>
                  <a:pt x="1933" y="897"/>
                  <a:pt x="1942" y="894"/>
                </a:cubicBezTo>
                <a:cubicBezTo>
                  <a:pt x="1960" y="898"/>
                  <a:pt x="1963" y="903"/>
                  <a:pt x="1981" y="894"/>
                </a:cubicBezTo>
                <a:cubicBezTo>
                  <a:pt x="1991" y="889"/>
                  <a:pt x="2010" y="875"/>
                  <a:pt x="2010" y="875"/>
                </a:cubicBezTo>
                <a:cubicBezTo>
                  <a:pt x="2023" y="896"/>
                  <a:pt x="2023" y="914"/>
                  <a:pt x="2043" y="928"/>
                </a:cubicBezTo>
                <a:cubicBezTo>
                  <a:pt x="2051" y="926"/>
                  <a:pt x="2059" y="925"/>
                  <a:pt x="2067" y="923"/>
                </a:cubicBezTo>
                <a:cubicBezTo>
                  <a:pt x="2072" y="922"/>
                  <a:pt x="2081" y="923"/>
                  <a:pt x="2082" y="918"/>
                </a:cubicBezTo>
                <a:cubicBezTo>
                  <a:pt x="2083" y="908"/>
                  <a:pt x="2072" y="889"/>
                  <a:pt x="2072" y="889"/>
                </a:cubicBezTo>
                <a:cubicBezTo>
                  <a:pt x="2077" y="886"/>
                  <a:pt x="2080" y="880"/>
                  <a:pt x="2086" y="880"/>
                </a:cubicBezTo>
                <a:cubicBezTo>
                  <a:pt x="2092" y="880"/>
                  <a:pt x="2095" y="890"/>
                  <a:pt x="2101" y="889"/>
                </a:cubicBezTo>
                <a:cubicBezTo>
                  <a:pt x="2112" y="886"/>
                  <a:pt x="2130" y="870"/>
                  <a:pt x="2130" y="870"/>
                </a:cubicBezTo>
                <a:cubicBezTo>
                  <a:pt x="2149" y="902"/>
                  <a:pt x="2122" y="925"/>
                  <a:pt x="2106" y="952"/>
                </a:cubicBezTo>
                <a:cubicBezTo>
                  <a:pt x="2113" y="993"/>
                  <a:pt x="2125" y="983"/>
                  <a:pt x="2158" y="971"/>
                </a:cubicBezTo>
                <a:cubicBezTo>
                  <a:pt x="2163" y="974"/>
                  <a:pt x="2167" y="981"/>
                  <a:pt x="2173" y="981"/>
                </a:cubicBezTo>
                <a:cubicBezTo>
                  <a:pt x="2183" y="981"/>
                  <a:pt x="2202" y="971"/>
                  <a:pt x="2202" y="971"/>
                </a:cubicBezTo>
                <a:cubicBezTo>
                  <a:pt x="2228" y="976"/>
                  <a:pt x="2236" y="978"/>
                  <a:pt x="2250" y="1000"/>
                </a:cubicBezTo>
                <a:cubicBezTo>
                  <a:pt x="2272" y="992"/>
                  <a:pt x="2272" y="970"/>
                  <a:pt x="2293" y="957"/>
                </a:cubicBezTo>
                <a:cubicBezTo>
                  <a:pt x="2298" y="920"/>
                  <a:pt x="2304" y="893"/>
                  <a:pt x="2336" y="870"/>
                </a:cubicBezTo>
                <a:cubicBezTo>
                  <a:pt x="2364" y="876"/>
                  <a:pt x="2370" y="873"/>
                  <a:pt x="2384" y="899"/>
                </a:cubicBezTo>
                <a:cubicBezTo>
                  <a:pt x="2394" y="897"/>
                  <a:pt x="2396" y="915"/>
                  <a:pt x="2405" y="911"/>
                </a:cubicBezTo>
                <a:cubicBezTo>
                  <a:pt x="2426" y="901"/>
                  <a:pt x="2410" y="870"/>
                  <a:pt x="2442" y="861"/>
                </a:cubicBezTo>
                <a:cubicBezTo>
                  <a:pt x="2473" y="868"/>
                  <a:pt x="2470" y="893"/>
                  <a:pt x="2480" y="923"/>
                </a:cubicBezTo>
                <a:cubicBezTo>
                  <a:pt x="2482" y="928"/>
                  <a:pt x="2489" y="927"/>
                  <a:pt x="2494" y="928"/>
                </a:cubicBezTo>
                <a:cubicBezTo>
                  <a:pt x="2510" y="931"/>
                  <a:pt x="2526" y="931"/>
                  <a:pt x="2542" y="933"/>
                </a:cubicBezTo>
                <a:cubicBezTo>
                  <a:pt x="2556" y="946"/>
                  <a:pt x="2572" y="958"/>
                  <a:pt x="2586" y="971"/>
                </a:cubicBezTo>
                <a:cubicBezTo>
                  <a:pt x="2598" y="986"/>
                  <a:pt x="2611" y="1004"/>
                  <a:pt x="2624" y="1017"/>
                </a:cubicBezTo>
                <a:cubicBezTo>
                  <a:pt x="2637" y="1030"/>
                  <a:pt x="2651" y="1044"/>
                  <a:pt x="2665" y="1048"/>
                </a:cubicBezTo>
                <a:cubicBezTo>
                  <a:pt x="2684" y="1062"/>
                  <a:pt x="2696" y="1038"/>
                  <a:pt x="2708" y="1041"/>
                </a:cubicBezTo>
                <a:cubicBezTo>
                  <a:pt x="2717" y="1043"/>
                  <a:pt x="2713" y="1056"/>
                  <a:pt x="2718" y="1060"/>
                </a:cubicBezTo>
                <a:cubicBezTo>
                  <a:pt x="2723" y="1064"/>
                  <a:pt x="2739" y="1060"/>
                  <a:pt x="2739" y="1067"/>
                </a:cubicBezTo>
                <a:cubicBezTo>
                  <a:pt x="2747" y="1089"/>
                  <a:pt x="2733" y="1094"/>
                  <a:pt x="2715" y="1105"/>
                </a:cubicBezTo>
                <a:cubicBezTo>
                  <a:pt x="2710" y="1115"/>
                  <a:pt x="2724" y="1108"/>
                  <a:pt x="2730" y="1110"/>
                </a:cubicBezTo>
                <a:cubicBezTo>
                  <a:pt x="2736" y="1112"/>
                  <a:pt x="2747" y="1110"/>
                  <a:pt x="2754" y="1120"/>
                </a:cubicBezTo>
                <a:cubicBezTo>
                  <a:pt x="2763" y="1125"/>
                  <a:pt x="2761" y="1168"/>
                  <a:pt x="2773" y="1171"/>
                </a:cubicBezTo>
                <a:cubicBezTo>
                  <a:pt x="2780" y="1173"/>
                  <a:pt x="2788" y="1138"/>
                  <a:pt x="2797" y="1133"/>
                </a:cubicBezTo>
                <a:cubicBezTo>
                  <a:pt x="2806" y="1128"/>
                  <a:pt x="2821" y="1147"/>
                  <a:pt x="2828" y="1141"/>
                </a:cubicBezTo>
                <a:cubicBezTo>
                  <a:pt x="2860" y="1130"/>
                  <a:pt x="2818" y="1127"/>
                  <a:pt x="2840" y="1096"/>
                </a:cubicBezTo>
                <a:cubicBezTo>
                  <a:pt x="2872" y="1107"/>
                  <a:pt x="2871" y="1111"/>
                  <a:pt x="2907" y="1101"/>
                </a:cubicBezTo>
                <a:cubicBezTo>
                  <a:pt x="2921" y="1103"/>
                  <a:pt x="2936" y="1102"/>
                  <a:pt x="2946" y="1115"/>
                </a:cubicBezTo>
                <a:cubicBezTo>
                  <a:pt x="2965" y="1138"/>
                  <a:pt x="2931" y="1123"/>
                  <a:pt x="2965" y="1134"/>
                </a:cubicBezTo>
                <a:cubicBezTo>
                  <a:pt x="2969" y="1142"/>
                  <a:pt x="2987" y="1153"/>
                  <a:pt x="2986" y="1163"/>
                </a:cubicBezTo>
                <a:cubicBezTo>
                  <a:pt x="2985" y="1173"/>
                  <a:pt x="2966" y="1183"/>
                  <a:pt x="2960" y="1192"/>
                </a:cubicBezTo>
                <a:cubicBezTo>
                  <a:pt x="2956" y="1201"/>
                  <a:pt x="2950" y="1221"/>
                  <a:pt x="2950" y="1221"/>
                </a:cubicBezTo>
                <a:cubicBezTo>
                  <a:pt x="2958" y="1244"/>
                  <a:pt x="2948" y="1269"/>
                  <a:pt x="2974" y="1278"/>
                </a:cubicBezTo>
                <a:cubicBezTo>
                  <a:pt x="2982" y="1302"/>
                  <a:pt x="2974" y="1315"/>
                  <a:pt x="2965" y="1336"/>
                </a:cubicBezTo>
                <a:cubicBezTo>
                  <a:pt x="2961" y="1345"/>
                  <a:pt x="2955" y="1365"/>
                  <a:pt x="2955" y="1365"/>
                </a:cubicBezTo>
                <a:cubicBezTo>
                  <a:pt x="2963" y="1404"/>
                  <a:pt x="2970" y="1424"/>
                  <a:pt x="2975" y="1421"/>
                </a:cubicBezTo>
                <a:cubicBezTo>
                  <a:pt x="2978" y="1426"/>
                  <a:pt x="2987" y="1443"/>
                  <a:pt x="2991" y="1447"/>
                </a:cubicBezTo>
                <a:cubicBezTo>
                  <a:pt x="2995" y="1451"/>
                  <a:pt x="3007" y="1459"/>
                  <a:pt x="3010" y="1463"/>
                </a:cubicBezTo>
                <a:cubicBezTo>
                  <a:pt x="3017" y="1471"/>
                  <a:pt x="3033" y="1483"/>
                  <a:pt x="3042" y="1489"/>
                </a:cubicBezTo>
                <a:cubicBezTo>
                  <a:pt x="3059" y="1500"/>
                  <a:pt x="3109" y="1501"/>
                  <a:pt x="3133" y="1509"/>
                </a:cubicBezTo>
                <a:cubicBezTo>
                  <a:pt x="3172" y="1495"/>
                  <a:pt x="3188" y="1468"/>
                  <a:pt x="3219" y="1446"/>
                </a:cubicBezTo>
                <a:cubicBezTo>
                  <a:pt x="3228" y="1420"/>
                  <a:pt x="3235" y="1394"/>
                  <a:pt x="3258" y="1379"/>
                </a:cubicBezTo>
                <a:cubicBezTo>
                  <a:pt x="3273" y="1402"/>
                  <a:pt x="3273" y="1434"/>
                  <a:pt x="3301" y="1446"/>
                </a:cubicBezTo>
                <a:cubicBezTo>
                  <a:pt x="3341" y="1463"/>
                  <a:pt x="3318" y="1447"/>
                  <a:pt x="3344" y="1465"/>
                </a:cubicBezTo>
                <a:cubicBezTo>
                  <a:pt x="3353" y="1471"/>
                  <a:pt x="3373" y="1480"/>
                  <a:pt x="3373" y="1480"/>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13" name="Freeform 2492"/>
          <p:cNvSpPr>
            <a:spLocks/>
          </p:cNvSpPr>
          <p:nvPr/>
        </p:nvSpPr>
        <p:spPr bwMode="auto">
          <a:xfrm>
            <a:off x="7240324" y="2876550"/>
            <a:ext cx="1221052" cy="1600200"/>
          </a:xfrm>
          <a:custGeom>
            <a:avLst/>
            <a:gdLst>
              <a:gd name="T0" fmla="*/ 2147483647 w 993"/>
              <a:gd name="T1" fmla="*/ 0 h 1628"/>
              <a:gd name="T2" fmla="*/ 2147483647 w 993"/>
              <a:gd name="T3" fmla="*/ 2147483647 h 1628"/>
              <a:gd name="T4" fmla="*/ 2147483647 w 993"/>
              <a:gd name="T5" fmla="*/ 2147483647 h 1628"/>
              <a:gd name="T6" fmla="*/ 2147483647 w 993"/>
              <a:gd name="T7" fmla="*/ 2147483647 h 1628"/>
              <a:gd name="T8" fmla="*/ 2147483647 w 993"/>
              <a:gd name="T9" fmla="*/ 2147483647 h 1628"/>
              <a:gd name="T10" fmla="*/ 2147483647 w 993"/>
              <a:gd name="T11" fmla="*/ 2147483647 h 1628"/>
              <a:gd name="T12" fmla="*/ 2147483647 w 993"/>
              <a:gd name="T13" fmla="*/ 2147483647 h 1628"/>
              <a:gd name="T14" fmla="*/ 2147483647 w 993"/>
              <a:gd name="T15" fmla="*/ 2147483647 h 1628"/>
              <a:gd name="T16" fmla="*/ 2147483647 w 993"/>
              <a:gd name="T17" fmla="*/ 2147483647 h 1628"/>
              <a:gd name="T18" fmla="*/ 2147483647 w 993"/>
              <a:gd name="T19" fmla="*/ 2147483647 h 1628"/>
              <a:gd name="T20" fmla="*/ 2147483647 w 993"/>
              <a:gd name="T21" fmla="*/ 2147483647 h 1628"/>
              <a:gd name="T22" fmla="*/ 2147483647 w 993"/>
              <a:gd name="T23" fmla="*/ 2147483647 h 1628"/>
              <a:gd name="T24" fmla="*/ 2147483647 w 993"/>
              <a:gd name="T25" fmla="*/ 2147483647 h 1628"/>
              <a:gd name="T26" fmla="*/ 2147483647 w 993"/>
              <a:gd name="T27" fmla="*/ 2147483647 h 1628"/>
              <a:gd name="T28" fmla="*/ 2147483647 w 993"/>
              <a:gd name="T29" fmla="*/ 2147483647 h 1628"/>
              <a:gd name="T30" fmla="*/ 2147483647 w 993"/>
              <a:gd name="T31" fmla="*/ 2147483647 h 1628"/>
              <a:gd name="T32" fmla="*/ 2147483647 w 993"/>
              <a:gd name="T33" fmla="*/ 2147483647 h 1628"/>
              <a:gd name="T34" fmla="*/ 2147483647 w 993"/>
              <a:gd name="T35" fmla="*/ 2147483647 h 1628"/>
              <a:gd name="T36" fmla="*/ 2147483647 w 993"/>
              <a:gd name="T37" fmla="*/ 2147483647 h 1628"/>
              <a:gd name="T38" fmla="*/ 2147483647 w 993"/>
              <a:gd name="T39" fmla="*/ 2147483647 h 1628"/>
              <a:gd name="T40" fmla="*/ 2147483647 w 993"/>
              <a:gd name="T41" fmla="*/ 2147483647 h 1628"/>
              <a:gd name="T42" fmla="*/ 2147483647 w 993"/>
              <a:gd name="T43" fmla="*/ 2147483647 h 1628"/>
              <a:gd name="T44" fmla="*/ 2147483647 w 993"/>
              <a:gd name="T45" fmla="*/ 2147483647 h 1628"/>
              <a:gd name="T46" fmla="*/ 2147483647 w 993"/>
              <a:gd name="T47" fmla="*/ 2147483647 h 1628"/>
              <a:gd name="T48" fmla="*/ 2147483647 w 993"/>
              <a:gd name="T49" fmla="*/ 2147483647 h 1628"/>
              <a:gd name="T50" fmla="*/ 2147483647 w 993"/>
              <a:gd name="T51" fmla="*/ 2147483647 h 1628"/>
              <a:gd name="T52" fmla="*/ 2147483647 w 993"/>
              <a:gd name="T53" fmla="*/ 2147483647 h 1628"/>
              <a:gd name="T54" fmla="*/ 2147483647 w 993"/>
              <a:gd name="T55" fmla="*/ 2147483647 h 1628"/>
              <a:gd name="T56" fmla="*/ 2147483647 w 993"/>
              <a:gd name="T57" fmla="*/ 2147483647 h 1628"/>
              <a:gd name="T58" fmla="*/ 2147483647 w 993"/>
              <a:gd name="T59" fmla="*/ 2147483647 h 1628"/>
              <a:gd name="T60" fmla="*/ 2147483647 w 993"/>
              <a:gd name="T61" fmla="*/ 2147483647 h 1628"/>
              <a:gd name="T62" fmla="*/ 2147483647 w 993"/>
              <a:gd name="T63" fmla="*/ 2147483647 h 1628"/>
              <a:gd name="T64" fmla="*/ 2147483647 w 993"/>
              <a:gd name="T65" fmla="*/ 2147483647 h 1628"/>
              <a:gd name="T66" fmla="*/ 2147483647 w 993"/>
              <a:gd name="T67" fmla="*/ 2147483647 h 1628"/>
              <a:gd name="T68" fmla="*/ 2147483647 w 993"/>
              <a:gd name="T69" fmla="*/ 2147483647 h 1628"/>
              <a:gd name="T70" fmla="*/ 2147483647 w 993"/>
              <a:gd name="T71" fmla="*/ 2147483647 h 1628"/>
              <a:gd name="T72" fmla="*/ 2147483647 w 993"/>
              <a:gd name="T73" fmla="*/ 2147483647 h 1628"/>
              <a:gd name="T74" fmla="*/ 2147483647 w 993"/>
              <a:gd name="T75" fmla="*/ 2147483647 h 1628"/>
              <a:gd name="T76" fmla="*/ 2147483647 w 993"/>
              <a:gd name="T77" fmla="*/ 2147483647 h 1628"/>
              <a:gd name="T78" fmla="*/ 2147483647 w 993"/>
              <a:gd name="T79" fmla="*/ 2147483647 h 1628"/>
              <a:gd name="T80" fmla="*/ 2147483647 w 993"/>
              <a:gd name="T81" fmla="*/ 2147483647 h 1628"/>
              <a:gd name="T82" fmla="*/ 2147483647 w 993"/>
              <a:gd name="T83" fmla="*/ 2147483647 h 1628"/>
              <a:gd name="T84" fmla="*/ 2147483647 w 993"/>
              <a:gd name="T85" fmla="*/ 2147483647 h 1628"/>
              <a:gd name="T86" fmla="*/ 2147483647 w 993"/>
              <a:gd name="T87" fmla="*/ 2147483647 h 1628"/>
              <a:gd name="T88" fmla="*/ 2147483647 w 993"/>
              <a:gd name="T89" fmla="*/ 2147483647 h 1628"/>
              <a:gd name="T90" fmla="*/ 2147483647 w 993"/>
              <a:gd name="T91" fmla="*/ 2147483647 h 1628"/>
              <a:gd name="T92" fmla="*/ 2147483647 w 993"/>
              <a:gd name="T93" fmla="*/ 2147483647 h 1628"/>
              <a:gd name="T94" fmla="*/ 2147483647 w 993"/>
              <a:gd name="T95" fmla="*/ 2147483647 h 1628"/>
              <a:gd name="T96" fmla="*/ 2147483647 w 993"/>
              <a:gd name="T97" fmla="*/ 2147483647 h 1628"/>
              <a:gd name="T98" fmla="*/ 2147483647 w 993"/>
              <a:gd name="T99" fmla="*/ 2147483647 h 1628"/>
              <a:gd name="T100" fmla="*/ 2147483647 w 993"/>
              <a:gd name="T101" fmla="*/ 2147483647 h 1628"/>
              <a:gd name="T102" fmla="*/ 2147483647 w 993"/>
              <a:gd name="T103" fmla="*/ 2147483647 h 1628"/>
              <a:gd name="T104" fmla="*/ 2147483647 w 993"/>
              <a:gd name="T105" fmla="*/ 2147483647 h 1628"/>
              <a:gd name="T106" fmla="*/ 2147483647 w 993"/>
              <a:gd name="T107" fmla="*/ 2147483647 h 1628"/>
              <a:gd name="T108" fmla="*/ 2147483647 w 993"/>
              <a:gd name="T109" fmla="*/ 2147483647 h 1628"/>
              <a:gd name="T110" fmla="*/ 2147483647 w 993"/>
              <a:gd name="T111" fmla="*/ 2147483647 h 1628"/>
              <a:gd name="T112" fmla="*/ 2147483647 w 993"/>
              <a:gd name="T113" fmla="*/ 2147483647 h 1628"/>
              <a:gd name="T114" fmla="*/ 2147483647 w 993"/>
              <a:gd name="T115" fmla="*/ 2147483647 h 16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93"/>
              <a:gd name="T175" fmla="*/ 0 h 1628"/>
              <a:gd name="T176" fmla="*/ 993 w 993"/>
              <a:gd name="T177" fmla="*/ 1628 h 16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93" h="1628">
                <a:moveTo>
                  <a:pt x="531" y="0"/>
                </a:moveTo>
                <a:cubicBezTo>
                  <a:pt x="553" y="13"/>
                  <a:pt x="636" y="23"/>
                  <a:pt x="651" y="45"/>
                </a:cubicBezTo>
                <a:cubicBezTo>
                  <a:pt x="655" y="91"/>
                  <a:pt x="645" y="110"/>
                  <a:pt x="680" y="131"/>
                </a:cubicBezTo>
                <a:cubicBezTo>
                  <a:pt x="687" y="149"/>
                  <a:pt x="690" y="139"/>
                  <a:pt x="696" y="147"/>
                </a:cubicBezTo>
                <a:cubicBezTo>
                  <a:pt x="702" y="155"/>
                  <a:pt x="707" y="179"/>
                  <a:pt x="719" y="178"/>
                </a:cubicBezTo>
                <a:cubicBezTo>
                  <a:pt x="747" y="174"/>
                  <a:pt x="747" y="157"/>
                  <a:pt x="770" y="143"/>
                </a:cubicBezTo>
                <a:cubicBezTo>
                  <a:pt x="775" y="144"/>
                  <a:pt x="788" y="141"/>
                  <a:pt x="791" y="145"/>
                </a:cubicBezTo>
                <a:cubicBezTo>
                  <a:pt x="797" y="153"/>
                  <a:pt x="800" y="184"/>
                  <a:pt x="800" y="184"/>
                </a:cubicBezTo>
                <a:cubicBezTo>
                  <a:pt x="802" y="199"/>
                  <a:pt x="784" y="216"/>
                  <a:pt x="785" y="233"/>
                </a:cubicBezTo>
                <a:cubicBezTo>
                  <a:pt x="786" y="250"/>
                  <a:pt x="799" y="272"/>
                  <a:pt x="806" y="285"/>
                </a:cubicBezTo>
                <a:cubicBezTo>
                  <a:pt x="813" y="298"/>
                  <a:pt x="821" y="300"/>
                  <a:pt x="828" y="314"/>
                </a:cubicBezTo>
                <a:cubicBezTo>
                  <a:pt x="832" y="339"/>
                  <a:pt x="834" y="351"/>
                  <a:pt x="848" y="371"/>
                </a:cubicBezTo>
                <a:cubicBezTo>
                  <a:pt x="857" y="403"/>
                  <a:pt x="853" y="440"/>
                  <a:pt x="872" y="467"/>
                </a:cubicBezTo>
                <a:cubicBezTo>
                  <a:pt x="881" y="482"/>
                  <a:pt x="894" y="453"/>
                  <a:pt x="903" y="452"/>
                </a:cubicBezTo>
                <a:cubicBezTo>
                  <a:pt x="912" y="451"/>
                  <a:pt x="917" y="459"/>
                  <a:pt x="924" y="463"/>
                </a:cubicBezTo>
                <a:cubicBezTo>
                  <a:pt x="931" y="468"/>
                  <a:pt x="940" y="473"/>
                  <a:pt x="947" y="475"/>
                </a:cubicBezTo>
                <a:cubicBezTo>
                  <a:pt x="956" y="477"/>
                  <a:pt x="976" y="465"/>
                  <a:pt x="978" y="478"/>
                </a:cubicBezTo>
                <a:cubicBezTo>
                  <a:pt x="993" y="502"/>
                  <a:pt x="967" y="529"/>
                  <a:pt x="958" y="554"/>
                </a:cubicBezTo>
                <a:cubicBezTo>
                  <a:pt x="952" y="571"/>
                  <a:pt x="915" y="587"/>
                  <a:pt x="915" y="587"/>
                </a:cubicBezTo>
                <a:cubicBezTo>
                  <a:pt x="902" y="607"/>
                  <a:pt x="896" y="610"/>
                  <a:pt x="910" y="631"/>
                </a:cubicBezTo>
                <a:cubicBezTo>
                  <a:pt x="887" y="646"/>
                  <a:pt x="865" y="652"/>
                  <a:pt x="838" y="645"/>
                </a:cubicBezTo>
                <a:cubicBezTo>
                  <a:pt x="819" y="652"/>
                  <a:pt x="820" y="662"/>
                  <a:pt x="809" y="679"/>
                </a:cubicBezTo>
                <a:cubicBezTo>
                  <a:pt x="818" y="705"/>
                  <a:pt x="812" y="730"/>
                  <a:pt x="804" y="755"/>
                </a:cubicBezTo>
                <a:cubicBezTo>
                  <a:pt x="803" y="757"/>
                  <a:pt x="797" y="782"/>
                  <a:pt x="795" y="784"/>
                </a:cubicBezTo>
                <a:cubicBezTo>
                  <a:pt x="780" y="794"/>
                  <a:pt x="754" y="798"/>
                  <a:pt x="737" y="808"/>
                </a:cubicBezTo>
                <a:cubicBezTo>
                  <a:pt x="722" y="816"/>
                  <a:pt x="719" y="837"/>
                  <a:pt x="706" y="844"/>
                </a:cubicBezTo>
                <a:cubicBezTo>
                  <a:pt x="695" y="851"/>
                  <a:pt x="683" y="846"/>
                  <a:pt x="669" y="849"/>
                </a:cubicBezTo>
                <a:cubicBezTo>
                  <a:pt x="653" y="860"/>
                  <a:pt x="640" y="856"/>
                  <a:pt x="621" y="861"/>
                </a:cubicBezTo>
                <a:cubicBezTo>
                  <a:pt x="616" y="864"/>
                  <a:pt x="601" y="881"/>
                  <a:pt x="600" y="887"/>
                </a:cubicBezTo>
                <a:cubicBezTo>
                  <a:pt x="600" y="888"/>
                  <a:pt x="625" y="924"/>
                  <a:pt x="630" y="931"/>
                </a:cubicBezTo>
                <a:cubicBezTo>
                  <a:pt x="614" y="943"/>
                  <a:pt x="595" y="937"/>
                  <a:pt x="581" y="951"/>
                </a:cubicBezTo>
                <a:cubicBezTo>
                  <a:pt x="588" y="976"/>
                  <a:pt x="586" y="975"/>
                  <a:pt x="581" y="1001"/>
                </a:cubicBezTo>
                <a:cubicBezTo>
                  <a:pt x="603" y="1015"/>
                  <a:pt x="647" y="1014"/>
                  <a:pt x="604" y="1040"/>
                </a:cubicBezTo>
                <a:cubicBezTo>
                  <a:pt x="597" y="1066"/>
                  <a:pt x="561" y="1063"/>
                  <a:pt x="540" y="1077"/>
                </a:cubicBezTo>
                <a:cubicBezTo>
                  <a:pt x="539" y="1093"/>
                  <a:pt x="541" y="1110"/>
                  <a:pt x="536" y="1125"/>
                </a:cubicBezTo>
                <a:cubicBezTo>
                  <a:pt x="533" y="1136"/>
                  <a:pt x="516" y="1154"/>
                  <a:pt x="516" y="1154"/>
                </a:cubicBezTo>
                <a:cubicBezTo>
                  <a:pt x="510" y="1174"/>
                  <a:pt x="511" y="1181"/>
                  <a:pt x="492" y="1192"/>
                </a:cubicBezTo>
                <a:cubicBezTo>
                  <a:pt x="499" y="1212"/>
                  <a:pt x="511" y="1211"/>
                  <a:pt x="516" y="1231"/>
                </a:cubicBezTo>
                <a:cubicBezTo>
                  <a:pt x="520" y="1243"/>
                  <a:pt x="528" y="1261"/>
                  <a:pt x="526" y="1271"/>
                </a:cubicBezTo>
                <a:cubicBezTo>
                  <a:pt x="524" y="1281"/>
                  <a:pt x="518" y="1291"/>
                  <a:pt x="507" y="1293"/>
                </a:cubicBezTo>
                <a:cubicBezTo>
                  <a:pt x="505" y="1288"/>
                  <a:pt x="466" y="1286"/>
                  <a:pt x="461" y="1286"/>
                </a:cubicBezTo>
                <a:cubicBezTo>
                  <a:pt x="450" y="1286"/>
                  <a:pt x="455" y="1308"/>
                  <a:pt x="449" y="1322"/>
                </a:cubicBezTo>
                <a:cubicBezTo>
                  <a:pt x="442" y="1338"/>
                  <a:pt x="434" y="1347"/>
                  <a:pt x="420" y="1355"/>
                </a:cubicBezTo>
                <a:cubicBezTo>
                  <a:pt x="414" y="1386"/>
                  <a:pt x="418" y="1419"/>
                  <a:pt x="377" y="1408"/>
                </a:cubicBezTo>
                <a:cubicBezTo>
                  <a:pt x="364" y="1388"/>
                  <a:pt x="345" y="1366"/>
                  <a:pt x="326" y="1353"/>
                </a:cubicBezTo>
                <a:cubicBezTo>
                  <a:pt x="310" y="1329"/>
                  <a:pt x="313" y="1342"/>
                  <a:pt x="292" y="1355"/>
                </a:cubicBezTo>
                <a:cubicBezTo>
                  <a:pt x="290" y="1360"/>
                  <a:pt x="277" y="1387"/>
                  <a:pt x="262" y="1379"/>
                </a:cubicBezTo>
                <a:cubicBezTo>
                  <a:pt x="258" y="1377"/>
                  <a:pt x="261" y="1368"/>
                  <a:pt x="257" y="1365"/>
                </a:cubicBezTo>
                <a:cubicBezTo>
                  <a:pt x="249" y="1359"/>
                  <a:pt x="228" y="1355"/>
                  <a:pt x="228" y="1355"/>
                </a:cubicBezTo>
                <a:cubicBezTo>
                  <a:pt x="218" y="1391"/>
                  <a:pt x="208" y="1354"/>
                  <a:pt x="185" y="1346"/>
                </a:cubicBezTo>
                <a:cubicBezTo>
                  <a:pt x="177" y="1347"/>
                  <a:pt x="149" y="1348"/>
                  <a:pt x="142" y="1360"/>
                </a:cubicBezTo>
                <a:cubicBezTo>
                  <a:pt x="137" y="1369"/>
                  <a:pt x="132" y="1389"/>
                  <a:pt x="132" y="1389"/>
                </a:cubicBezTo>
                <a:cubicBezTo>
                  <a:pt x="139" y="1409"/>
                  <a:pt x="130" y="1415"/>
                  <a:pt x="118" y="1432"/>
                </a:cubicBezTo>
                <a:cubicBezTo>
                  <a:pt x="127" y="1458"/>
                  <a:pt x="104" y="1446"/>
                  <a:pt x="83" y="1461"/>
                </a:cubicBezTo>
                <a:cubicBezTo>
                  <a:pt x="74" y="1486"/>
                  <a:pt x="74" y="1513"/>
                  <a:pt x="51" y="1528"/>
                </a:cubicBezTo>
                <a:cubicBezTo>
                  <a:pt x="39" y="1512"/>
                  <a:pt x="40" y="1490"/>
                  <a:pt x="20" y="1484"/>
                </a:cubicBezTo>
                <a:cubicBezTo>
                  <a:pt x="0" y="1497"/>
                  <a:pt x="3" y="1509"/>
                  <a:pt x="10" y="1529"/>
                </a:cubicBezTo>
                <a:cubicBezTo>
                  <a:pt x="6" y="1553"/>
                  <a:pt x="13" y="1608"/>
                  <a:pt x="13" y="1628"/>
                </a:cubicBezTo>
              </a:path>
            </a:pathLst>
          </a:custGeom>
          <a:noFill/>
          <a:ln w="9525">
            <a:solidFill>
              <a:srgbClr val="000000"/>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14" name="Freeform 2493"/>
          <p:cNvSpPr>
            <a:spLocks/>
          </p:cNvSpPr>
          <p:nvPr/>
        </p:nvSpPr>
        <p:spPr bwMode="auto">
          <a:xfrm>
            <a:off x="6779419" y="2909889"/>
            <a:ext cx="806583" cy="688975"/>
          </a:xfrm>
          <a:custGeom>
            <a:avLst/>
            <a:gdLst>
              <a:gd name="T0" fmla="*/ 2147483647 w 492"/>
              <a:gd name="T1" fmla="*/ 0 h 525"/>
              <a:gd name="T2" fmla="*/ 2147483647 w 492"/>
              <a:gd name="T3" fmla="*/ 2147483647 h 525"/>
              <a:gd name="T4" fmla="*/ 2147483647 w 492"/>
              <a:gd name="T5" fmla="*/ 2147483647 h 525"/>
              <a:gd name="T6" fmla="*/ 2147483647 w 492"/>
              <a:gd name="T7" fmla="*/ 2147483647 h 525"/>
              <a:gd name="T8" fmla="*/ 2147483647 w 492"/>
              <a:gd name="T9" fmla="*/ 2147483647 h 525"/>
              <a:gd name="T10" fmla="*/ 2147483647 w 492"/>
              <a:gd name="T11" fmla="*/ 2147483647 h 525"/>
              <a:gd name="T12" fmla="*/ 2147483647 w 492"/>
              <a:gd name="T13" fmla="*/ 2147483647 h 525"/>
              <a:gd name="T14" fmla="*/ 2147483647 w 492"/>
              <a:gd name="T15" fmla="*/ 2147483647 h 525"/>
              <a:gd name="T16" fmla="*/ 2147483647 w 492"/>
              <a:gd name="T17" fmla="*/ 2147483647 h 525"/>
              <a:gd name="T18" fmla="*/ 2147483647 w 492"/>
              <a:gd name="T19" fmla="*/ 2147483647 h 525"/>
              <a:gd name="T20" fmla="*/ 2147483647 w 492"/>
              <a:gd name="T21" fmla="*/ 2147483647 h 525"/>
              <a:gd name="T22" fmla="*/ 2147483647 w 492"/>
              <a:gd name="T23" fmla="*/ 2147483647 h 525"/>
              <a:gd name="T24" fmla="*/ 2147483647 w 492"/>
              <a:gd name="T25" fmla="*/ 2147483647 h 525"/>
              <a:gd name="T26" fmla="*/ 2147483647 w 492"/>
              <a:gd name="T27" fmla="*/ 2147483647 h 525"/>
              <a:gd name="T28" fmla="*/ 2147483647 w 492"/>
              <a:gd name="T29" fmla="*/ 2147483647 h 525"/>
              <a:gd name="T30" fmla="*/ 2147483647 w 492"/>
              <a:gd name="T31" fmla="*/ 2147483647 h 525"/>
              <a:gd name="T32" fmla="*/ 2147483647 w 492"/>
              <a:gd name="T33" fmla="*/ 2147483647 h 525"/>
              <a:gd name="T34" fmla="*/ 2147483647 w 492"/>
              <a:gd name="T35" fmla="*/ 2147483647 h 525"/>
              <a:gd name="T36" fmla="*/ 2147483647 w 492"/>
              <a:gd name="T37" fmla="*/ 2147483647 h 525"/>
              <a:gd name="T38" fmla="*/ 2147483647 w 492"/>
              <a:gd name="T39" fmla="*/ 2147483647 h 525"/>
              <a:gd name="T40" fmla="*/ 2147483647 w 492"/>
              <a:gd name="T41" fmla="*/ 2147483647 h 525"/>
              <a:gd name="T42" fmla="*/ 2147483647 w 492"/>
              <a:gd name="T43" fmla="*/ 2147483647 h 525"/>
              <a:gd name="T44" fmla="*/ 2147483647 w 492"/>
              <a:gd name="T45" fmla="*/ 2147483647 h 525"/>
              <a:gd name="T46" fmla="*/ 2147483647 w 492"/>
              <a:gd name="T47" fmla="*/ 2147483647 h 525"/>
              <a:gd name="T48" fmla="*/ 2147483647 w 492"/>
              <a:gd name="T49" fmla="*/ 2147483647 h 525"/>
              <a:gd name="T50" fmla="*/ 2147483647 w 492"/>
              <a:gd name="T51" fmla="*/ 2147483647 h 525"/>
              <a:gd name="T52" fmla="*/ 2147483647 w 492"/>
              <a:gd name="T53" fmla="*/ 2147483647 h 525"/>
              <a:gd name="T54" fmla="*/ 2147483647 w 492"/>
              <a:gd name="T55" fmla="*/ 2147483647 h 525"/>
              <a:gd name="T56" fmla="*/ 2147483647 w 492"/>
              <a:gd name="T57" fmla="*/ 2147483647 h 525"/>
              <a:gd name="T58" fmla="*/ 2147483647 w 492"/>
              <a:gd name="T59" fmla="*/ 2147483647 h 525"/>
              <a:gd name="T60" fmla="*/ 2147483647 w 492"/>
              <a:gd name="T61" fmla="*/ 2147483647 h 525"/>
              <a:gd name="T62" fmla="*/ 2147483647 w 492"/>
              <a:gd name="T63" fmla="*/ 2147483647 h 525"/>
              <a:gd name="T64" fmla="*/ 2147483647 w 492"/>
              <a:gd name="T65" fmla="*/ 2147483647 h 5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92"/>
              <a:gd name="T100" fmla="*/ 0 h 525"/>
              <a:gd name="T101" fmla="*/ 492 w 492"/>
              <a:gd name="T102" fmla="*/ 525 h 5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92" h="525">
                <a:moveTo>
                  <a:pt x="492" y="0"/>
                </a:moveTo>
                <a:cubicBezTo>
                  <a:pt x="462" y="10"/>
                  <a:pt x="474" y="9"/>
                  <a:pt x="464" y="18"/>
                </a:cubicBezTo>
                <a:cubicBezTo>
                  <a:pt x="437" y="8"/>
                  <a:pt x="431" y="41"/>
                  <a:pt x="427" y="44"/>
                </a:cubicBezTo>
                <a:cubicBezTo>
                  <a:pt x="420" y="48"/>
                  <a:pt x="418" y="50"/>
                  <a:pt x="410" y="53"/>
                </a:cubicBezTo>
                <a:cubicBezTo>
                  <a:pt x="406" y="55"/>
                  <a:pt x="391" y="56"/>
                  <a:pt x="391" y="56"/>
                </a:cubicBezTo>
                <a:cubicBezTo>
                  <a:pt x="368" y="59"/>
                  <a:pt x="352" y="58"/>
                  <a:pt x="320" y="43"/>
                </a:cubicBezTo>
                <a:cubicBezTo>
                  <a:pt x="312" y="41"/>
                  <a:pt x="296" y="36"/>
                  <a:pt x="296" y="36"/>
                </a:cubicBezTo>
                <a:cubicBezTo>
                  <a:pt x="285" y="37"/>
                  <a:pt x="274" y="36"/>
                  <a:pt x="263" y="41"/>
                </a:cubicBezTo>
                <a:cubicBezTo>
                  <a:pt x="255" y="43"/>
                  <a:pt x="231" y="42"/>
                  <a:pt x="231" y="42"/>
                </a:cubicBezTo>
                <a:cubicBezTo>
                  <a:pt x="216" y="29"/>
                  <a:pt x="194" y="24"/>
                  <a:pt x="187" y="27"/>
                </a:cubicBezTo>
                <a:cubicBezTo>
                  <a:pt x="176" y="25"/>
                  <a:pt x="166" y="25"/>
                  <a:pt x="148" y="28"/>
                </a:cubicBezTo>
                <a:cubicBezTo>
                  <a:pt x="144" y="27"/>
                  <a:pt x="117" y="26"/>
                  <a:pt x="117" y="26"/>
                </a:cubicBezTo>
                <a:cubicBezTo>
                  <a:pt x="96" y="26"/>
                  <a:pt x="98" y="24"/>
                  <a:pt x="103" y="39"/>
                </a:cubicBezTo>
                <a:cubicBezTo>
                  <a:pt x="113" y="64"/>
                  <a:pt x="107" y="95"/>
                  <a:pt x="91" y="119"/>
                </a:cubicBezTo>
                <a:cubicBezTo>
                  <a:pt x="111" y="131"/>
                  <a:pt x="93" y="115"/>
                  <a:pt x="118" y="130"/>
                </a:cubicBezTo>
                <a:cubicBezTo>
                  <a:pt x="122" y="132"/>
                  <a:pt x="143" y="140"/>
                  <a:pt x="147" y="143"/>
                </a:cubicBezTo>
                <a:cubicBezTo>
                  <a:pt x="169" y="150"/>
                  <a:pt x="182" y="158"/>
                  <a:pt x="203" y="160"/>
                </a:cubicBezTo>
                <a:cubicBezTo>
                  <a:pt x="209" y="178"/>
                  <a:pt x="215" y="190"/>
                  <a:pt x="221" y="196"/>
                </a:cubicBezTo>
                <a:cubicBezTo>
                  <a:pt x="232" y="199"/>
                  <a:pt x="237" y="191"/>
                  <a:pt x="247" y="198"/>
                </a:cubicBezTo>
                <a:cubicBezTo>
                  <a:pt x="288" y="212"/>
                  <a:pt x="257" y="218"/>
                  <a:pt x="273" y="223"/>
                </a:cubicBezTo>
                <a:cubicBezTo>
                  <a:pt x="263" y="250"/>
                  <a:pt x="280" y="264"/>
                  <a:pt x="279" y="280"/>
                </a:cubicBezTo>
                <a:cubicBezTo>
                  <a:pt x="273" y="307"/>
                  <a:pt x="270" y="317"/>
                  <a:pt x="231" y="308"/>
                </a:cubicBezTo>
                <a:cubicBezTo>
                  <a:pt x="187" y="310"/>
                  <a:pt x="175" y="311"/>
                  <a:pt x="175" y="323"/>
                </a:cubicBezTo>
                <a:cubicBezTo>
                  <a:pt x="167" y="347"/>
                  <a:pt x="195" y="353"/>
                  <a:pt x="172" y="361"/>
                </a:cubicBezTo>
                <a:cubicBezTo>
                  <a:pt x="160" y="366"/>
                  <a:pt x="163" y="350"/>
                  <a:pt x="143" y="371"/>
                </a:cubicBezTo>
                <a:cubicBezTo>
                  <a:pt x="139" y="374"/>
                  <a:pt x="135" y="378"/>
                  <a:pt x="133" y="382"/>
                </a:cubicBezTo>
                <a:cubicBezTo>
                  <a:pt x="125" y="387"/>
                  <a:pt x="121" y="393"/>
                  <a:pt x="123" y="406"/>
                </a:cubicBezTo>
                <a:cubicBezTo>
                  <a:pt x="118" y="433"/>
                  <a:pt x="132" y="443"/>
                  <a:pt x="112" y="448"/>
                </a:cubicBezTo>
                <a:cubicBezTo>
                  <a:pt x="103" y="459"/>
                  <a:pt x="96" y="472"/>
                  <a:pt x="88" y="483"/>
                </a:cubicBezTo>
                <a:cubicBezTo>
                  <a:pt x="86" y="487"/>
                  <a:pt x="87" y="493"/>
                  <a:pt x="85" y="495"/>
                </a:cubicBezTo>
                <a:cubicBezTo>
                  <a:pt x="75" y="501"/>
                  <a:pt x="70" y="503"/>
                  <a:pt x="48" y="507"/>
                </a:cubicBezTo>
                <a:cubicBezTo>
                  <a:pt x="40" y="510"/>
                  <a:pt x="20" y="514"/>
                  <a:pt x="20" y="514"/>
                </a:cubicBezTo>
                <a:cubicBezTo>
                  <a:pt x="12" y="525"/>
                  <a:pt x="0" y="514"/>
                  <a:pt x="11" y="524"/>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15" name="Freeform 2494"/>
          <p:cNvSpPr>
            <a:spLocks/>
          </p:cNvSpPr>
          <p:nvPr/>
        </p:nvSpPr>
        <p:spPr bwMode="auto">
          <a:xfrm>
            <a:off x="6287559" y="3570288"/>
            <a:ext cx="527977" cy="596900"/>
          </a:xfrm>
          <a:custGeom>
            <a:avLst/>
            <a:gdLst>
              <a:gd name="T0" fmla="*/ 0 w 323"/>
              <a:gd name="T1" fmla="*/ 2147483647 h 455"/>
              <a:gd name="T2" fmla="*/ 2147483647 w 323"/>
              <a:gd name="T3" fmla="*/ 2147483647 h 455"/>
              <a:gd name="T4" fmla="*/ 2147483647 w 323"/>
              <a:gd name="T5" fmla="*/ 2147483647 h 455"/>
              <a:gd name="T6" fmla="*/ 2147483647 w 323"/>
              <a:gd name="T7" fmla="*/ 2147483647 h 455"/>
              <a:gd name="T8" fmla="*/ 2147483647 w 323"/>
              <a:gd name="T9" fmla="*/ 2147483647 h 455"/>
              <a:gd name="T10" fmla="*/ 2147483647 w 323"/>
              <a:gd name="T11" fmla="*/ 2147483647 h 455"/>
              <a:gd name="T12" fmla="*/ 2147483647 w 323"/>
              <a:gd name="T13" fmla="*/ 2147483647 h 455"/>
              <a:gd name="T14" fmla="*/ 2147483647 w 323"/>
              <a:gd name="T15" fmla="*/ 2147483647 h 455"/>
              <a:gd name="T16" fmla="*/ 2147483647 w 323"/>
              <a:gd name="T17" fmla="*/ 2147483647 h 455"/>
              <a:gd name="T18" fmla="*/ 2147483647 w 323"/>
              <a:gd name="T19" fmla="*/ 2147483647 h 455"/>
              <a:gd name="T20" fmla="*/ 2147483647 w 323"/>
              <a:gd name="T21" fmla="*/ 2147483647 h 455"/>
              <a:gd name="T22" fmla="*/ 2147483647 w 323"/>
              <a:gd name="T23" fmla="*/ 2147483647 h 455"/>
              <a:gd name="T24" fmla="*/ 2147483647 w 323"/>
              <a:gd name="T25" fmla="*/ 2147483647 h 4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3"/>
              <a:gd name="T40" fmla="*/ 0 h 455"/>
              <a:gd name="T41" fmla="*/ 323 w 323"/>
              <a:gd name="T42" fmla="*/ 455 h 4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3" h="455">
                <a:moveTo>
                  <a:pt x="0" y="455"/>
                </a:moveTo>
                <a:cubicBezTo>
                  <a:pt x="32" y="433"/>
                  <a:pt x="30" y="410"/>
                  <a:pt x="38" y="393"/>
                </a:cubicBezTo>
                <a:cubicBezTo>
                  <a:pt x="34" y="376"/>
                  <a:pt x="47" y="362"/>
                  <a:pt x="42" y="346"/>
                </a:cubicBezTo>
                <a:cubicBezTo>
                  <a:pt x="33" y="323"/>
                  <a:pt x="60" y="308"/>
                  <a:pt x="60" y="290"/>
                </a:cubicBezTo>
                <a:cubicBezTo>
                  <a:pt x="84" y="286"/>
                  <a:pt x="89" y="283"/>
                  <a:pt x="93" y="273"/>
                </a:cubicBezTo>
                <a:cubicBezTo>
                  <a:pt x="114" y="229"/>
                  <a:pt x="92" y="227"/>
                  <a:pt x="112" y="189"/>
                </a:cubicBezTo>
                <a:cubicBezTo>
                  <a:pt x="116" y="160"/>
                  <a:pt x="112" y="164"/>
                  <a:pt x="141" y="157"/>
                </a:cubicBezTo>
                <a:cubicBezTo>
                  <a:pt x="163" y="131"/>
                  <a:pt x="159" y="118"/>
                  <a:pt x="182" y="84"/>
                </a:cubicBezTo>
                <a:cubicBezTo>
                  <a:pt x="205" y="61"/>
                  <a:pt x="172" y="65"/>
                  <a:pt x="205" y="38"/>
                </a:cubicBezTo>
                <a:cubicBezTo>
                  <a:pt x="208" y="28"/>
                  <a:pt x="205" y="21"/>
                  <a:pt x="236" y="21"/>
                </a:cubicBezTo>
                <a:cubicBezTo>
                  <a:pt x="242" y="0"/>
                  <a:pt x="243" y="2"/>
                  <a:pt x="270" y="6"/>
                </a:cubicBezTo>
                <a:cubicBezTo>
                  <a:pt x="285" y="15"/>
                  <a:pt x="281" y="23"/>
                  <a:pt x="298" y="27"/>
                </a:cubicBezTo>
                <a:cubicBezTo>
                  <a:pt x="307" y="25"/>
                  <a:pt x="323" y="19"/>
                  <a:pt x="323" y="19"/>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16" name="Freeform 2495"/>
          <p:cNvSpPr>
            <a:spLocks/>
          </p:cNvSpPr>
          <p:nvPr/>
        </p:nvSpPr>
        <p:spPr bwMode="auto">
          <a:xfrm>
            <a:off x="8215445" y="3621089"/>
            <a:ext cx="495300" cy="117475"/>
          </a:xfrm>
          <a:custGeom>
            <a:avLst/>
            <a:gdLst>
              <a:gd name="T0" fmla="*/ 0 w 404"/>
              <a:gd name="T1" fmla="*/ 2147483647 h 117"/>
              <a:gd name="T2" fmla="*/ 2147483647 w 404"/>
              <a:gd name="T3" fmla="*/ 2147483647 h 117"/>
              <a:gd name="T4" fmla="*/ 2147483647 w 404"/>
              <a:gd name="T5" fmla="*/ 2147483647 h 117"/>
              <a:gd name="T6" fmla="*/ 2147483647 w 404"/>
              <a:gd name="T7" fmla="*/ 2147483647 h 117"/>
              <a:gd name="T8" fmla="*/ 2147483647 w 404"/>
              <a:gd name="T9" fmla="*/ 2147483647 h 117"/>
              <a:gd name="T10" fmla="*/ 2147483647 w 404"/>
              <a:gd name="T11" fmla="*/ 2147483647 h 117"/>
              <a:gd name="T12" fmla="*/ 2147483647 w 404"/>
              <a:gd name="T13" fmla="*/ 2147483647 h 117"/>
              <a:gd name="T14" fmla="*/ 2147483647 w 404"/>
              <a:gd name="T15" fmla="*/ 2147483647 h 117"/>
              <a:gd name="T16" fmla="*/ 2147483647 w 404"/>
              <a:gd name="T17" fmla="*/ 2147483647 h 117"/>
              <a:gd name="T18" fmla="*/ 2147483647 w 404"/>
              <a:gd name="T19" fmla="*/ 2147483647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17"/>
              <a:gd name="T32" fmla="*/ 404 w 404"/>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17">
                <a:moveTo>
                  <a:pt x="0" y="5"/>
                </a:moveTo>
                <a:cubicBezTo>
                  <a:pt x="15" y="0"/>
                  <a:pt x="38" y="7"/>
                  <a:pt x="52" y="13"/>
                </a:cubicBezTo>
                <a:cubicBezTo>
                  <a:pt x="57" y="25"/>
                  <a:pt x="66" y="36"/>
                  <a:pt x="75" y="45"/>
                </a:cubicBezTo>
                <a:cubicBezTo>
                  <a:pt x="78" y="53"/>
                  <a:pt x="80" y="78"/>
                  <a:pt x="88" y="83"/>
                </a:cubicBezTo>
                <a:cubicBezTo>
                  <a:pt x="99" y="90"/>
                  <a:pt x="128" y="95"/>
                  <a:pt x="139" y="96"/>
                </a:cubicBezTo>
                <a:cubicBezTo>
                  <a:pt x="148" y="105"/>
                  <a:pt x="147" y="110"/>
                  <a:pt x="158" y="117"/>
                </a:cubicBezTo>
                <a:cubicBezTo>
                  <a:pt x="172" y="109"/>
                  <a:pt x="186" y="104"/>
                  <a:pt x="198" y="95"/>
                </a:cubicBezTo>
                <a:cubicBezTo>
                  <a:pt x="218" y="79"/>
                  <a:pt x="287" y="71"/>
                  <a:pt x="308" y="70"/>
                </a:cubicBezTo>
                <a:cubicBezTo>
                  <a:pt x="339" y="72"/>
                  <a:pt x="343" y="73"/>
                  <a:pt x="366" y="80"/>
                </a:cubicBezTo>
                <a:cubicBezTo>
                  <a:pt x="390" y="73"/>
                  <a:pt x="388" y="62"/>
                  <a:pt x="404" y="54"/>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17" name="Freeform 2496"/>
          <p:cNvSpPr>
            <a:spLocks/>
          </p:cNvSpPr>
          <p:nvPr/>
        </p:nvSpPr>
        <p:spPr bwMode="auto">
          <a:xfrm>
            <a:off x="5995194" y="4465639"/>
            <a:ext cx="1515137" cy="1468437"/>
          </a:xfrm>
          <a:custGeom>
            <a:avLst/>
            <a:gdLst>
              <a:gd name="T0" fmla="*/ 2147483647 w 1232"/>
              <a:gd name="T1" fmla="*/ 2147483647 h 1492"/>
              <a:gd name="T2" fmla="*/ 2147483647 w 1232"/>
              <a:gd name="T3" fmla="*/ 2147483647 h 1492"/>
              <a:gd name="T4" fmla="*/ 2147483647 w 1232"/>
              <a:gd name="T5" fmla="*/ 2147483647 h 1492"/>
              <a:gd name="T6" fmla="*/ 2147483647 w 1232"/>
              <a:gd name="T7" fmla="*/ 2147483647 h 1492"/>
              <a:gd name="T8" fmla="*/ 2147483647 w 1232"/>
              <a:gd name="T9" fmla="*/ 2147483647 h 1492"/>
              <a:gd name="T10" fmla="*/ 2147483647 w 1232"/>
              <a:gd name="T11" fmla="*/ 2147483647 h 1492"/>
              <a:gd name="T12" fmla="*/ 2147483647 w 1232"/>
              <a:gd name="T13" fmla="*/ 2147483647 h 1492"/>
              <a:gd name="T14" fmla="*/ 2147483647 w 1232"/>
              <a:gd name="T15" fmla="*/ 2147483647 h 1492"/>
              <a:gd name="T16" fmla="*/ 2147483647 w 1232"/>
              <a:gd name="T17" fmla="*/ 2147483647 h 1492"/>
              <a:gd name="T18" fmla="*/ 2147483647 w 1232"/>
              <a:gd name="T19" fmla="*/ 2147483647 h 1492"/>
              <a:gd name="T20" fmla="*/ 2147483647 w 1232"/>
              <a:gd name="T21" fmla="*/ 2147483647 h 1492"/>
              <a:gd name="T22" fmla="*/ 2147483647 w 1232"/>
              <a:gd name="T23" fmla="*/ 2147483647 h 1492"/>
              <a:gd name="T24" fmla="*/ 2147483647 w 1232"/>
              <a:gd name="T25" fmla="*/ 2147483647 h 1492"/>
              <a:gd name="T26" fmla="*/ 2147483647 w 1232"/>
              <a:gd name="T27" fmla="*/ 2147483647 h 1492"/>
              <a:gd name="T28" fmla="*/ 2147483647 w 1232"/>
              <a:gd name="T29" fmla="*/ 2147483647 h 1492"/>
              <a:gd name="T30" fmla="*/ 2147483647 w 1232"/>
              <a:gd name="T31" fmla="*/ 2147483647 h 1492"/>
              <a:gd name="T32" fmla="*/ 2147483647 w 1232"/>
              <a:gd name="T33" fmla="*/ 2147483647 h 1492"/>
              <a:gd name="T34" fmla="*/ 2147483647 w 1232"/>
              <a:gd name="T35" fmla="*/ 2147483647 h 1492"/>
              <a:gd name="T36" fmla="*/ 2147483647 w 1232"/>
              <a:gd name="T37" fmla="*/ 2147483647 h 1492"/>
              <a:gd name="T38" fmla="*/ 2147483647 w 1232"/>
              <a:gd name="T39" fmla="*/ 2147483647 h 1492"/>
              <a:gd name="T40" fmla="*/ 2147483647 w 1232"/>
              <a:gd name="T41" fmla="*/ 2147483647 h 1492"/>
              <a:gd name="T42" fmla="*/ 2147483647 w 1232"/>
              <a:gd name="T43" fmla="*/ 2147483647 h 1492"/>
              <a:gd name="T44" fmla="*/ 2147483647 w 1232"/>
              <a:gd name="T45" fmla="*/ 2147483647 h 1492"/>
              <a:gd name="T46" fmla="*/ 2147483647 w 1232"/>
              <a:gd name="T47" fmla="*/ 2147483647 h 1492"/>
              <a:gd name="T48" fmla="*/ 2147483647 w 1232"/>
              <a:gd name="T49" fmla="*/ 2147483647 h 1492"/>
              <a:gd name="T50" fmla="*/ 2147483647 w 1232"/>
              <a:gd name="T51" fmla="*/ 2147483647 h 1492"/>
              <a:gd name="T52" fmla="*/ 2147483647 w 1232"/>
              <a:gd name="T53" fmla="*/ 2147483647 h 1492"/>
              <a:gd name="T54" fmla="*/ 2147483647 w 1232"/>
              <a:gd name="T55" fmla="*/ 2147483647 h 1492"/>
              <a:gd name="T56" fmla="*/ 2147483647 w 1232"/>
              <a:gd name="T57" fmla="*/ 2147483647 h 1492"/>
              <a:gd name="T58" fmla="*/ 0 w 1232"/>
              <a:gd name="T59" fmla="*/ 2147483647 h 1492"/>
              <a:gd name="T60" fmla="*/ 2147483647 w 1232"/>
              <a:gd name="T61" fmla="*/ 2147483647 h 1492"/>
              <a:gd name="T62" fmla="*/ 2147483647 w 1232"/>
              <a:gd name="T63" fmla="*/ 2147483647 h 14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32"/>
              <a:gd name="T97" fmla="*/ 0 h 1492"/>
              <a:gd name="T98" fmla="*/ 1232 w 1232"/>
              <a:gd name="T99" fmla="*/ 1492 h 14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32" h="1492">
                <a:moveTo>
                  <a:pt x="1026" y="0"/>
                </a:moveTo>
                <a:cubicBezTo>
                  <a:pt x="1016" y="34"/>
                  <a:pt x="1048" y="58"/>
                  <a:pt x="1066" y="85"/>
                </a:cubicBezTo>
                <a:cubicBezTo>
                  <a:pt x="1072" y="94"/>
                  <a:pt x="1076" y="114"/>
                  <a:pt x="1076" y="114"/>
                </a:cubicBezTo>
                <a:cubicBezTo>
                  <a:pt x="1071" y="144"/>
                  <a:pt x="1072" y="165"/>
                  <a:pt x="1090" y="190"/>
                </a:cubicBezTo>
                <a:cubicBezTo>
                  <a:pt x="1080" y="205"/>
                  <a:pt x="1077" y="217"/>
                  <a:pt x="1071" y="234"/>
                </a:cubicBezTo>
                <a:cubicBezTo>
                  <a:pt x="1079" y="306"/>
                  <a:pt x="1069" y="267"/>
                  <a:pt x="1104" y="306"/>
                </a:cubicBezTo>
                <a:cubicBezTo>
                  <a:pt x="1112" y="315"/>
                  <a:pt x="1117" y="318"/>
                  <a:pt x="1128" y="322"/>
                </a:cubicBezTo>
                <a:cubicBezTo>
                  <a:pt x="1137" y="325"/>
                  <a:pt x="1143" y="341"/>
                  <a:pt x="1152" y="344"/>
                </a:cubicBezTo>
                <a:cubicBezTo>
                  <a:pt x="1157" y="346"/>
                  <a:pt x="1174" y="340"/>
                  <a:pt x="1174" y="340"/>
                </a:cubicBezTo>
                <a:cubicBezTo>
                  <a:pt x="1206" y="329"/>
                  <a:pt x="1192" y="326"/>
                  <a:pt x="1224" y="349"/>
                </a:cubicBezTo>
                <a:cubicBezTo>
                  <a:pt x="1232" y="371"/>
                  <a:pt x="1223" y="373"/>
                  <a:pt x="1215" y="392"/>
                </a:cubicBezTo>
                <a:cubicBezTo>
                  <a:pt x="1201" y="423"/>
                  <a:pt x="1202" y="438"/>
                  <a:pt x="1167" y="450"/>
                </a:cubicBezTo>
                <a:cubicBezTo>
                  <a:pt x="1155" y="432"/>
                  <a:pt x="1154" y="415"/>
                  <a:pt x="1143" y="397"/>
                </a:cubicBezTo>
                <a:cubicBezTo>
                  <a:pt x="1130" y="389"/>
                  <a:pt x="1104" y="390"/>
                  <a:pt x="1085" y="391"/>
                </a:cubicBezTo>
                <a:cubicBezTo>
                  <a:pt x="1066" y="392"/>
                  <a:pt x="1040" y="411"/>
                  <a:pt x="1026" y="403"/>
                </a:cubicBezTo>
                <a:cubicBezTo>
                  <a:pt x="1017" y="390"/>
                  <a:pt x="1005" y="359"/>
                  <a:pt x="999" y="344"/>
                </a:cubicBezTo>
                <a:cubicBezTo>
                  <a:pt x="995" y="335"/>
                  <a:pt x="982" y="320"/>
                  <a:pt x="982" y="320"/>
                </a:cubicBezTo>
                <a:cubicBezTo>
                  <a:pt x="966" y="326"/>
                  <a:pt x="962" y="329"/>
                  <a:pt x="946" y="334"/>
                </a:cubicBezTo>
                <a:cubicBezTo>
                  <a:pt x="936" y="320"/>
                  <a:pt x="908" y="301"/>
                  <a:pt x="908" y="301"/>
                </a:cubicBezTo>
                <a:cubicBezTo>
                  <a:pt x="890" y="312"/>
                  <a:pt x="881" y="310"/>
                  <a:pt x="874" y="330"/>
                </a:cubicBezTo>
                <a:cubicBezTo>
                  <a:pt x="854" y="323"/>
                  <a:pt x="857" y="309"/>
                  <a:pt x="845" y="291"/>
                </a:cubicBezTo>
                <a:cubicBezTo>
                  <a:pt x="824" y="299"/>
                  <a:pt x="822" y="321"/>
                  <a:pt x="802" y="334"/>
                </a:cubicBezTo>
                <a:cubicBezTo>
                  <a:pt x="794" y="358"/>
                  <a:pt x="795" y="358"/>
                  <a:pt x="807" y="393"/>
                </a:cubicBezTo>
                <a:cubicBezTo>
                  <a:pt x="812" y="408"/>
                  <a:pt x="845" y="416"/>
                  <a:pt x="845" y="416"/>
                </a:cubicBezTo>
                <a:cubicBezTo>
                  <a:pt x="861" y="439"/>
                  <a:pt x="851" y="428"/>
                  <a:pt x="884" y="450"/>
                </a:cubicBezTo>
                <a:cubicBezTo>
                  <a:pt x="889" y="453"/>
                  <a:pt x="898" y="459"/>
                  <a:pt x="898" y="459"/>
                </a:cubicBezTo>
                <a:cubicBezTo>
                  <a:pt x="915" y="507"/>
                  <a:pt x="896" y="519"/>
                  <a:pt x="884" y="565"/>
                </a:cubicBezTo>
                <a:cubicBezTo>
                  <a:pt x="885" y="571"/>
                  <a:pt x="884" y="579"/>
                  <a:pt x="888" y="584"/>
                </a:cubicBezTo>
                <a:cubicBezTo>
                  <a:pt x="896" y="593"/>
                  <a:pt x="917" y="603"/>
                  <a:pt x="917" y="603"/>
                </a:cubicBezTo>
                <a:cubicBezTo>
                  <a:pt x="927" y="643"/>
                  <a:pt x="925" y="647"/>
                  <a:pt x="960" y="666"/>
                </a:cubicBezTo>
                <a:cubicBezTo>
                  <a:pt x="956" y="696"/>
                  <a:pt x="939" y="749"/>
                  <a:pt x="960" y="776"/>
                </a:cubicBezTo>
                <a:cubicBezTo>
                  <a:pt x="969" y="788"/>
                  <a:pt x="991" y="791"/>
                  <a:pt x="1004" y="795"/>
                </a:cubicBezTo>
                <a:cubicBezTo>
                  <a:pt x="999" y="824"/>
                  <a:pt x="985" y="860"/>
                  <a:pt x="960" y="877"/>
                </a:cubicBezTo>
                <a:cubicBezTo>
                  <a:pt x="955" y="893"/>
                  <a:pt x="936" y="920"/>
                  <a:pt x="936" y="920"/>
                </a:cubicBezTo>
                <a:cubicBezTo>
                  <a:pt x="923" y="966"/>
                  <a:pt x="895" y="970"/>
                  <a:pt x="855" y="982"/>
                </a:cubicBezTo>
                <a:cubicBezTo>
                  <a:pt x="832" y="997"/>
                  <a:pt x="835" y="1003"/>
                  <a:pt x="840" y="1030"/>
                </a:cubicBezTo>
                <a:cubicBezTo>
                  <a:pt x="833" y="1067"/>
                  <a:pt x="824" y="1075"/>
                  <a:pt x="788" y="1088"/>
                </a:cubicBezTo>
                <a:cubicBezTo>
                  <a:pt x="756" y="1118"/>
                  <a:pt x="723" y="1127"/>
                  <a:pt x="687" y="1150"/>
                </a:cubicBezTo>
                <a:cubicBezTo>
                  <a:pt x="674" y="1159"/>
                  <a:pt x="644" y="1170"/>
                  <a:pt x="644" y="1170"/>
                </a:cubicBezTo>
                <a:cubicBezTo>
                  <a:pt x="641" y="1179"/>
                  <a:pt x="637" y="1189"/>
                  <a:pt x="634" y="1198"/>
                </a:cubicBezTo>
                <a:cubicBezTo>
                  <a:pt x="632" y="1203"/>
                  <a:pt x="629" y="1213"/>
                  <a:pt x="629" y="1213"/>
                </a:cubicBezTo>
                <a:cubicBezTo>
                  <a:pt x="623" y="1249"/>
                  <a:pt x="630" y="1309"/>
                  <a:pt x="597" y="1332"/>
                </a:cubicBezTo>
                <a:cubicBezTo>
                  <a:pt x="590" y="1350"/>
                  <a:pt x="601" y="1376"/>
                  <a:pt x="594" y="1394"/>
                </a:cubicBezTo>
                <a:cubicBezTo>
                  <a:pt x="590" y="1403"/>
                  <a:pt x="591" y="1475"/>
                  <a:pt x="581" y="1478"/>
                </a:cubicBezTo>
                <a:cubicBezTo>
                  <a:pt x="561" y="1471"/>
                  <a:pt x="532" y="1447"/>
                  <a:pt x="511" y="1441"/>
                </a:cubicBezTo>
                <a:cubicBezTo>
                  <a:pt x="490" y="1445"/>
                  <a:pt x="489" y="1431"/>
                  <a:pt x="469" y="1436"/>
                </a:cubicBezTo>
                <a:cubicBezTo>
                  <a:pt x="449" y="1436"/>
                  <a:pt x="410" y="1492"/>
                  <a:pt x="396" y="1476"/>
                </a:cubicBezTo>
                <a:cubicBezTo>
                  <a:pt x="382" y="1460"/>
                  <a:pt x="389" y="1373"/>
                  <a:pt x="384" y="1342"/>
                </a:cubicBezTo>
                <a:cubicBezTo>
                  <a:pt x="380" y="1323"/>
                  <a:pt x="372" y="1308"/>
                  <a:pt x="365" y="1290"/>
                </a:cubicBezTo>
                <a:cubicBezTo>
                  <a:pt x="360" y="1271"/>
                  <a:pt x="380" y="1240"/>
                  <a:pt x="369" y="1226"/>
                </a:cubicBezTo>
                <a:cubicBezTo>
                  <a:pt x="361" y="1218"/>
                  <a:pt x="330" y="1252"/>
                  <a:pt x="318" y="1244"/>
                </a:cubicBezTo>
                <a:cubicBezTo>
                  <a:pt x="306" y="1236"/>
                  <a:pt x="308" y="1187"/>
                  <a:pt x="299" y="1181"/>
                </a:cubicBezTo>
                <a:cubicBezTo>
                  <a:pt x="284" y="1161"/>
                  <a:pt x="279" y="1195"/>
                  <a:pt x="260" y="1208"/>
                </a:cubicBezTo>
                <a:cubicBezTo>
                  <a:pt x="230" y="1188"/>
                  <a:pt x="255" y="1173"/>
                  <a:pt x="269" y="1150"/>
                </a:cubicBezTo>
                <a:cubicBezTo>
                  <a:pt x="263" y="1132"/>
                  <a:pt x="250" y="1123"/>
                  <a:pt x="240" y="1107"/>
                </a:cubicBezTo>
                <a:cubicBezTo>
                  <a:pt x="233" y="1062"/>
                  <a:pt x="226" y="1031"/>
                  <a:pt x="178" y="1021"/>
                </a:cubicBezTo>
                <a:cubicBezTo>
                  <a:pt x="162" y="1008"/>
                  <a:pt x="149" y="999"/>
                  <a:pt x="130" y="992"/>
                </a:cubicBezTo>
                <a:cubicBezTo>
                  <a:pt x="113" y="996"/>
                  <a:pt x="88" y="1000"/>
                  <a:pt x="72" y="1006"/>
                </a:cubicBezTo>
                <a:cubicBezTo>
                  <a:pt x="63" y="1009"/>
                  <a:pt x="44" y="1016"/>
                  <a:pt x="44" y="1016"/>
                </a:cubicBezTo>
                <a:cubicBezTo>
                  <a:pt x="21" y="1001"/>
                  <a:pt x="9" y="974"/>
                  <a:pt x="0" y="949"/>
                </a:cubicBezTo>
                <a:cubicBezTo>
                  <a:pt x="2" y="938"/>
                  <a:pt x="10" y="935"/>
                  <a:pt x="15" y="925"/>
                </a:cubicBezTo>
                <a:cubicBezTo>
                  <a:pt x="16" y="923"/>
                  <a:pt x="51" y="904"/>
                  <a:pt x="57" y="896"/>
                </a:cubicBezTo>
                <a:cubicBezTo>
                  <a:pt x="30" y="878"/>
                  <a:pt x="5" y="813"/>
                  <a:pt x="44" y="800"/>
                </a:cubicBezTo>
                <a:cubicBezTo>
                  <a:pt x="49" y="784"/>
                  <a:pt x="47" y="790"/>
                  <a:pt x="51" y="774"/>
                </a:cubicBezTo>
                <a:cubicBezTo>
                  <a:pt x="51" y="770"/>
                  <a:pt x="80" y="754"/>
                  <a:pt x="87" y="749"/>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18" name="Freeform 2497"/>
          <p:cNvSpPr>
            <a:spLocks/>
          </p:cNvSpPr>
          <p:nvPr/>
        </p:nvSpPr>
        <p:spPr bwMode="auto">
          <a:xfrm>
            <a:off x="6724385" y="5767388"/>
            <a:ext cx="330200" cy="87312"/>
          </a:xfrm>
          <a:custGeom>
            <a:avLst/>
            <a:gdLst>
              <a:gd name="T0" fmla="*/ 0 w 269"/>
              <a:gd name="T1" fmla="*/ 2147483647 h 90"/>
              <a:gd name="T2" fmla="*/ 2147483647 w 269"/>
              <a:gd name="T3" fmla="*/ 2147483647 h 90"/>
              <a:gd name="T4" fmla="*/ 2147483647 w 269"/>
              <a:gd name="T5" fmla="*/ 2147483647 h 90"/>
              <a:gd name="T6" fmla="*/ 2147483647 w 269"/>
              <a:gd name="T7" fmla="*/ 2147483647 h 90"/>
              <a:gd name="T8" fmla="*/ 2147483647 w 269"/>
              <a:gd name="T9" fmla="*/ 2147483647 h 90"/>
              <a:gd name="T10" fmla="*/ 2147483647 w 269"/>
              <a:gd name="T11" fmla="*/ 2147483647 h 90"/>
              <a:gd name="T12" fmla="*/ 2147483647 w 269"/>
              <a:gd name="T13" fmla="*/ 2147483647 h 90"/>
              <a:gd name="T14" fmla="*/ 2147483647 w 269"/>
              <a:gd name="T15" fmla="*/ 0 h 90"/>
              <a:gd name="T16" fmla="*/ 0 60000 65536"/>
              <a:gd name="T17" fmla="*/ 0 60000 65536"/>
              <a:gd name="T18" fmla="*/ 0 60000 65536"/>
              <a:gd name="T19" fmla="*/ 0 60000 65536"/>
              <a:gd name="T20" fmla="*/ 0 60000 65536"/>
              <a:gd name="T21" fmla="*/ 0 60000 65536"/>
              <a:gd name="T22" fmla="*/ 0 60000 65536"/>
              <a:gd name="T23" fmla="*/ 0 60000 65536"/>
              <a:gd name="T24" fmla="*/ 0 w 269"/>
              <a:gd name="T25" fmla="*/ 0 h 90"/>
              <a:gd name="T26" fmla="*/ 269 w 269"/>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9" h="90">
                <a:moveTo>
                  <a:pt x="0" y="71"/>
                </a:moveTo>
                <a:cubicBezTo>
                  <a:pt x="27" y="76"/>
                  <a:pt x="45" y="80"/>
                  <a:pt x="71" y="90"/>
                </a:cubicBezTo>
                <a:cubicBezTo>
                  <a:pt x="94" y="82"/>
                  <a:pt x="99" y="60"/>
                  <a:pt x="119" y="48"/>
                </a:cubicBezTo>
                <a:cubicBezTo>
                  <a:pt x="158" y="60"/>
                  <a:pt x="118" y="53"/>
                  <a:pt x="154" y="42"/>
                </a:cubicBezTo>
                <a:cubicBezTo>
                  <a:pt x="165" y="29"/>
                  <a:pt x="183" y="28"/>
                  <a:pt x="199" y="26"/>
                </a:cubicBezTo>
                <a:cubicBezTo>
                  <a:pt x="203" y="25"/>
                  <a:pt x="207" y="24"/>
                  <a:pt x="211" y="22"/>
                </a:cubicBezTo>
                <a:cubicBezTo>
                  <a:pt x="214" y="21"/>
                  <a:pt x="215" y="17"/>
                  <a:pt x="218" y="16"/>
                </a:cubicBezTo>
                <a:cubicBezTo>
                  <a:pt x="234" y="8"/>
                  <a:pt x="253" y="8"/>
                  <a:pt x="269" y="0"/>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19" name="Freeform 2498"/>
          <p:cNvSpPr>
            <a:spLocks/>
          </p:cNvSpPr>
          <p:nvPr/>
        </p:nvSpPr>
        <p:spPr bwMode="auto">
          <a:xfrm>
            <a:off x="5768182" y="5321300"/>
            <a:ext cx="245931" cy="146050"/>
          </a:xfrm>
          <a:custGeom>
            <a:avLst/>
            <a:gdLst>
              <a:gd name="T0" fmla="*/ 2147483647 w 200"/>
              <a:gd name="T1" fmla="*/ 2147483647 h 149"/>
              <a:gd name="T2" fmla="*/ 2147483647 w 200"/>
              <a:gd name="T3" fmla="*/ 2147483647 h 149"/>
              <a:gd name="T4" fmla="*/ 2147483647 w 200"/>
              <a:gd name="T5" fmla="*/ 2147483647 h 149"/>
              <a:gd name="T6" fmla="*/ 2147483647 w 200"/>
              <a:gd name="T7" fmla="*/ 2147483647 h 149"/>
              <a:gd name="T8" fmla="*/ 2147483647 w 200"/>
              <a:gd name="T9" fmla="*/ 2147483647 h 149"/>
              <a:gd name="T10" fmla="*/ 2147483647 w 200"/>
              <a:gd name="T11" fmla="*/ 2147483647 h 149"/>
              <a:gd name="T12" fmla="*/ 2147483647 w 200"/>
              <a:gd name="T13" fmla="*/ 2147483647 h 149"/>
              <a:gd name="T14" fmla="*/ 2147483647 w 200"/>
              <a:gd name="T15" fmla="*/ 2147483647 h 149"/>
              <a:gd name="T16" fmla="*/ 2147483647 w 200"/>
              <a:gd name="T17" fmla="*/ 2147483647 h 149"/>
              <a:gd name="T18" fmla="*/ 2147483647 w 200"/>
              <a:gd name="T19" fmla="*/ 2147483647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0"/>
              <a:gd name="T31" fmla="*/ 0 h 149"/>
              <a:gd name="T32" fmla="*/ 200 w 200"/>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0" h="149">
                <a:moveTo>
                  <a:pt x="25" y="15"/>
                </a:moveTo>
                <a:cubicBezTo>
                  <a:pt x="1" y="0"/>
                  <a:pt x="27" y="41"/>
                  <a:pt x="23" y="54"/>
                </a:cubicBezTo>
                <a:cubicBezTo>
                  <a:pt x="19" y="67"/>
                  <a:pt x="0" y="80"/>
                  <a:pt x="1" y="90"/>
                </a:cubicBezTo>
                <a:cubicBezTo>
                  <a:pt x="17" y="91"/>
                  <a:pt x="15" y="107"/>
                  <a:pt x="28" y="117"/>
                </a:cubicBezTo>
                <a:cubicBezTo>
                  <a:pt x="35" y="123"/>
                  <a:pt x="57" y="127"/>
                  <a:pt x="64" y="133"/>
                </a:cubicBezTo>
                <a:cubicBezTo>
                  <a:pt x="69" y="137"/>
                  <a:pt x="85" y="140"/>
                  <a:pt x="91" y="143"/>
                </a:cubicBezTo>
                <a:cubicBezTo>
                  <a:pt x="105" y="149"/>
                  <a:pt x="111" y="140"/>
                  <a:pt x="126" y="145"/>
                </a:cubicBezTo>
                <a:cubicBezTo>
                  <a:pt x="129" y="146"/>
                  <a:pt x="155" y="135"/>
                  <a:pt x="155" y="135"/>
                </a:cubicBezTo>
                <a:cubicBezTo>
                  <a:pt x="169" y="134"/>
                  <a:pt x="173" y="125"/>
                  <a:pt x="187" y="123"/>
                </a:cubicBezTo>
                <a:cubicBezTo>
                  <a:pt x="191" y="123"/>
                  <a:pt x="200" y="120"/>
                  <a:pt x="200" y="120"/>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20" name="Freeform 2499"/>
          <p:cNvSpPr>
            <a:spLocks/>
          </p:cNvSpPr>
          <p:nvPr/>
        </p:nvSpPr>
        <p:spPr bwMode="auto">
          <a:xfrm>
            <a:off x="2359555" y="3795713"/>
            <a:ext cx="294085" cy="93662"/>
          </a:xfrm>
          <a:custGeom>
            <a:avLst/>
            <a:gdLst>
              <a:gd name="T0" fmla="*/ 0 w 242"/>
              <a:gd name="T1" fmla="*/ 2147483647 h 96"/>
              <a:gd name="T2" fmla="*/ 2147483647 w 242"/>
              <a:gd name="T3" fmla="*/ 2147483647 h 96"/>
              <a:gd name="T4" fmla="*/ 2147483647 w 242"/>
              <a:gd name="T5" fmla="*/ 2147483647 h 96"/>
              <a:gd name="T6" fmla="*/ 2147483647 w 242"/>
              <a:gd name="T7" fmla="*/ 2147483647 h 96"/>
              <a:gd name="T8" fmla="*/ 2147483647 w 242"/>
              <a:gd name="T9" fmla="*/ 2147483647 h 96"/>
              <a:gd name="T10" fmla="*/ 2147483647 w 242"/>
              <a:gd name="T11" fmla="*/ 2147483647 h 96"/>
              <a:gd name="T12" fmla="*/ 2147483647 w 242"/>
              <a:gd name="T13" fmla="*/ 2147483647 h 96"/>
              <a:gd name="T14" fmla="*/ 2147483647 w 242"/>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242"/>
              <a:gd name="T25" fmla="*/ 0 h 96"/>
              <a:gd name="T26" fmla="*/ 242 w 242"/>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 h="96">
                <a:moveTo>
                  <a:pt x="0" y="68"/>
                </a:moveTo>
                <a:cubicBezTo>
                  <a:pt x="28" y="96"/>
                  <a:pt x="69" y="44"/>
                  <a:pt x="107" y="55"/>
                </a:cubicBezTo>
                <a:cubicBezTo>
                  <a:pt x="124" y="60"/>
                  <a:pt x="141" y="26"/>
                  <a:pt x="141" y="26"/>
                </a:cubicBezTo>
                <a:cubicBezTo>
                  <a:pt x="161" y="23"/>
                  <a:pt x="169" y="31"/>
                  <a:pt x="179" y="32"/>
                </a:cubicBezTo>
                <a:cubicBezTo>
                  <a:pt x="189" y="33"/>
                  <a:pt x="194" y="35"/>
                  <a:pt x="201" y="34"/>
                </a:cubicBezTo>
                <a:cubicBezTo>
                  <a:pt x="206" y="33"/>
                  <a:pt x="213" y="25"/>
                  <a:pt x="218" y="24"/>
                </a:cubicBezTo>
                <a:cubicBezTo>
                  <a:pt x="221" y="23"/>
                  <a:pt x="228" y="14"/>
                  <a:pt x="231" y="13"/>
                </a:cubicBezTo>
                <a:cubicBezTo>
                  <a:pt x="234" y="12"/>
                  <a:pt x="241" y="3"/>
                  <a:pt x="242" y="0"/>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21" name="Freeform 2500"/>
          <p:cNvSpPr>
            <a:spLocks/>
          </p:cNvSpPr>
          <p:nvPr/>
        </p:nvSpPr>
        <p:spPr bwMode="auto">
          <a:xfrm>
            <a:off x="2447265" y="3060701"/>
            <a:ext cx="228732" cy="136525"/>
          </a:xfrm>
          <a:custGeom>
            <a:avLst/>
            <a:gdLst>
              <a:gd name="T0" fmla="*/ 0 w 185"/>
              <a:gd name="T1" fmla="*/ 2147483647 h 139"/>
              <a:gd name="T2" fmla="*/ 2147483647 w 185"/>
              <a:gd name="T3" fmla="*/ 2147483647 h 139"/>
              <a:gd name="T4" fmla="*/ 2147483647 w 185"/>
              <a:gd name="T5" fmla="*/ 2147483647 h 139"/>
              <a:gd name="T6" fmla="*/ 2147483647 w 185"/>
              <a:gd name="T7" fmla="*/ 2147483647 h 139"/>
              <a:gd name="T8" fmla="*/ 2147483647 w 185"/>
              <a:gd name="T9" fmla="*/ 2147483647 h 139"/>
              <a:gd name="T10" fmla="*/ 2147483647 w 185"/>
              <a:gd name="T11" fmla="*/ 2147483647 h 139"/>
              <a:gd name="T12" fmla="*/ 2147483647 w 185"/>
              <a:gd name="T13" fmla="*/ 2147483647 h 139"/>
              <a:gd name="T14" fmla="*/ 0 60000 65536"/>
              <a:gd name="T15" fmla="*/ 0 60000 65536"/>
              <a:gd name="T16" fmla="*/ 0 60000 65536"/>
              <a:gd name="T17" fmla="*/ 0 60000 65536"/>
              <a:gd name="T18" fmla="*/ 0 60000 65536"/>
              <a:gd name="T19" fmla="*/ 0 60000 65536"/>
              <a:gd name="T20" fmla="*/ 0 60000 65536"/>
              <a:gd name="T21" fmla="*/ 0 w 185"/>
              <a:gd name="T22" fmla="*/ 0 h 139"/>
              <a:gd name="T23" fmla="*/ 185 w 185"/>
              <a:gd name="T24" fmla="*/ 139 h 1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5" h="139">
                <a:moveTo>
                  <a:pt x="0" y="5"/>
                </a:moveTo>
                <a:cubicBezTo>
                  <a:pt x="18" y="0"/>
                  <a:pt x="35" y="3"/>
                  <a:pt x="52" y="8"/>
                </a:cubicBezTo>
                <a:cubicBezTo>
                  <a:pt x="57" y="25"/>
                  <a:pt x="63" y="32"/>
                  <a:pt x="80" y="37"/>
                </a:cubicBezTo>
                <a:cubicBezTo>
                  <a:pt x="87" y="39"/>
                  <a:pt x="100" y="43"/>
                  <a:pt x="100" y="43"/>
                </a:cubicBezTo>
                <a:cubicBezTo>
                  <a:pt x="115" y="61"/>
                  <a:pt x="103" y="102"/>
                  <a:pt x="128" y="110"/>
                </a:cubicBezTo>
                <a:cubicBezTo>
                  <a:pt x="142" y="107"/>
                  <a:pt x="152" y="105"/>
                  <a:pt x="164" y="98"/>
                </a:cubicBezTo>
                <a:cubicBezTo>
                  <a:pt x="185" y="112"/>
                  <a:pt x="166" y="96"/>
                  <a:pt x="176" y="139"/>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22" name="Text Box 2501"/>
          <p:cNvSpPr txBox="1">
            <a:spLocks noChangeArrowheads="1"/>
          </p:cNvSpPr>
          <p:nvPr/>
        </p:nvSpPr>
        <p:spPr bwMode="auto">
          <a:xfrm>
            <a:off x="8002347" y="3094571"/>
            <a:ext cx="1026403" cy="456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endParaRPr lang="en-US" sz="800" b="1">
              <a:latin typeface="Courier New" pitchFamily="49" charset="0"/>
            </a:endParaRPr>
          </a:p>
          <a:p>
            <a:pPr algn="ctr"/>
            <a:r>
              <a:rPr lang="en-US" sz="800" b="1">
                <a:latin typeface="Courier New" pitchFamily="49" charset="0"/>
              </a:rPr>
              <a:t>BRAHAMANI</a:t>
            </a:r>
          </a:p>
          <a:p>
            <a:pPr algn="ctr"/>
            <a:r>
              <a:rPr lang="en-US" sz="800" b="1">
                <a:latin typeface="Courier New" pitchFamily="49" charset="0"/>
              </a:rPr>
              <a:t>BAITARNI BASIN</a:t>
            </a:r>
            <a:endParaRPr lang="en-US" sz="1100" b="1">
              <a:latin typeface="Courier New" pitchFamily="49" charset="0"/>
            </a:endParaRPr>
          </a:p>
        </p:txBody>
      </p:sp>
      <p:sp>
        <p:nvSpPr>
          <p:cNvPr id="4523" name="AutoShape 2502"/>
          <p:cNvSpPr>
            <a:spLocks noChangeArrowheads="1"/>
          </p:cNvSpPr>
          <p:nvPr/>
        </p:nvSpPr>
        <p:spPr bwMode="auto">
          <a:xfrm rot="-4788961">
            <a:off x="5669625" y="2257558"/>
            <a:ext cx="49212" cy="58473"/>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524" name="Text Box 2504"/>
          <p:cNvSpPr txBox="1">
            <a:spLocks noChangeArrowheads="1"/>
          </p:cNvSpPr>
          <p:nvPr/>
        </p:nvSpPr>
        <p:spPr bwMode="auto">
          <a:xfrm>
            <a:off x="4873890" y="3857625"/>
            <a:ext cx="1330973"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b="1">
                <a:latin typeface="Courier New" pitchFamily="49" charset="0"/>
              </a:rPr>
              <a:t>WAINGANGA(SUB)BASIN</a:t>
            </a:r>
            <a:endParaRPr lang="en-US" sz="1100" b="1">
              <a:latin typeface="Courier New" pitchFamily="49" charset="0"/>
            </a:endParaRPr>
          </a:p>
        </p:txBody>
      </p:sp>
      <p:sp>
        <p:nvSpPr>
          <p:cNvPr id="4525" name="Freeform 2508"/>
          <p:cNvSpPr>
            <a:spLocks/>
          </p:cNvSpPr>
          <p:nvPr/>
        </p:nvSpPr>
        <p:spPr bwMode="auto">
          <a:xfrm>
            <a:off x="2645040" y="3759200"/>
            <a:ext cx="3749146" cy="1455738"/>
          </a:xfrm>
          <a:custGeom>
            <a:avLst/>
            <a:gdLst>
              <a:gd name="T0" fmla="*/ 2147483647 w 3055"/>
              <a:gd name="T1" fmla="*/ 2147483647 h 1480"/>
              <a:gd name="T2" fmla="*/ 2147483647 w 3055"/>
              <a:gd name="T3" fmla="*/ 2147483647 h 1480"/>
              <a:gd name="T4" fmla="*/ 2147483647 w 3055"/>
              <a:gd name="T5" fmla="*/ 2147483647 h 1480"/>
              <a:gd name="T6" fmla="*/ 2147483647 w 3055"/>
              <a:gd name="T7" fmla="*/ 2147483647 h 1480"/>
              <a:gd name="T8" fmla="*/ 2147483647 w 3055"/>
              <a:gd name="T9" fmla="*/ 2147483647 h 1480"/>
              <a:gd name="T10" fmla="*/ 2147483647 w 3055"/>
              <a:gd name="T11" fmla="*/ 2147483647 h 1480"/>
              <a:gd name="T12" fmla="*/ 2147483647 w 3055"/>
              <a:gd name="T13" fmla="*/ 2147483647 h 1480"/>
              <a:gd name="T14" fmla="*/ 2147483647 w 3055"/>
              <a:gd name="T15" fmla="*/ 2147483647 h 1480"/>
              <a:gd name="T16" fmla="*/ 2147483647 w 3055"/>
              <a:gd name="T17" fmla="*/ 2147483647 h 1480"/>
              <a:gd name="T18" fmla="*/ 2147483647 w 3055"/>
              <a:gd name="T19" fmla="*/ 2147483647 h 1480"/>
              <a:gd name="T20" fmla="*/ 2147483647 w 3055"/>
              <a:gd name="T21" fmla="*/ 2147483647 h 1480"/>
              <a:gd name="T22" fmla="*/ 2147483647 w 3055"/>
              <a:gd name="T23" fmla="*/ 2147483647 h 1480"/>
              <a:gd name="T24" fmla="*/ 2147483647 w 3055"/>
              <a:gd name="T25" fmla="*/ 2147483647 h 1480"/>
              <a:gd name="T26" fmla="*/ 2147483647 w 3055"/>
              <a:gd name="T27" fmla="*/ 2147483647 h 1480"/>
              <a:gd name="T28" fmla="*/ 2147483647 w 3055"/>
              <a:gd name="T29" fmla="*/ 2147483647 h 1480"/>
              <a:gd name="T30" fmla="*/ 2147483647 w 3055"/>
              <a:gd name="T31" fmla="*/ 2147483647 h 1480"/>
              <a:gd name="T32" fmla="*/ 2147483647 w 3055"/>
              <a:gd name="T33" fmla="*/ 2147483647 h 1480"/>
              <a:gd name="T34" fmla="*/ 2147483647 w 3055"/>
              <a:gd name="T35" fmla="*/ 2147483647 h 1480"/>
              <a:gd name="T36" fmla="*/ 2147483647 w 3055"/>
              <a:gd name="T37" fmla="*/ 2147483647 h 1480"/>
              <a:gd name="T38" fmla="*/ 2147483647 w 3055"/>
              <a:gd name="T39" fmla="*/ 2147483647 h 1480"/>
              <a:gd name="T40" fmla="*/ 2147483647 w 3055"/>
              <a:gd name="T41" fmla="*/ 2147483647 h 1480"/>
              <a:gd name="T42" fmla="*/ 2147483647 w 3055"/>
              <a:gd name="T43" fmla="*/ 2147483647 h 1480"/>
              <a:gd name="T44" fmla="*/ 2147483647 w 3055"/>
              <a:gd name="T45" fmla="*/ 2147483647 h 1480"/>
              <a:gd name="T46" fmla="*/ 2147483647 w 3055"/>
              <a:gd name="T47" fmla="*/ 2147483647 h 1480"/>
              <a:gd name="T48" fmla="*/ 2147483647 w 3055"/>
              <a:gd name="T49" fmla="*/ 2147483647 h 1480"/>
              <a:gd name="T50" fmla="*/ 2147483647 w 3055"/>
              <a:gd name="T51" fmla="*/ 2147483647 h 1480"/>
              <a:gd name="T52" fmla="*/ 2147483647 w 3055"/>
              <a:gd name="T53" fmla="*/ 2147483647 h 1480"/>
              <a:gd name="T54" fmla="*/ 2147483647 w 3055"/>
              <a:gd name="T55" fmla="*/ 2147483647 h 1480"/>
              <a:gd name="T56" fmla="*/ 2147483647 w 3055"/>
              <a:gd name="T57" fmla="*/ 2147483647 h 1480"/>
              <a:gd name="T58" fmla="*/ 2147483647 w 3055"/>
              <a:gd name="T59" fmla="*/ 2147483647 h 1480"/>
              <a:gd name="T60" fmla="*/ 2147483647 w 3055"/>
              <a:gd name="T61" fmla="*/ 2147483647 h 1480"/>
              <a:gd name="T62" fmla="*/ 2147483647 w 3055"/>
              <a:gd name="T63" fmla="*/ 2147483647 h 1480"/>
              <a:gd name="T64" fmla="*/ 2147483647 w 3055"/>
              <a:gd name="T65" fmla="*/ 2147483647 h 1480"/>
              <a:gd name="T66" fmla="*/ 2147483647 w 3055"/>
              <a:gd name="T67" fmla="*/ 2147483647 h 1480"/>
              <a:gd name="T68" fmla="*/ 2147483647 w 3055"/>
              <a:gd name="T69" fmla="*/ 2147483647 h 1480"/>
              <a:gd name="T70" fmla="*/ 2147483647 w 3055"/>
              <a:gd name="T71" fmla="*/ 2147483647 h 1480"/>
              <a:gd name="T72" fmla="*/ 2147483647 w 3055"/>
              <a:gd name="T73" fmla="*/ 2147483647 h 1480"/>
              <a:gd name="T74" fmla="*/ 2147483647 w 3055"/>
              <a:gd name="T75" fmla="*/ 2147483647 h 1480"/>
              <a:gd name="T76" fmla="*/ 2147483647 w 3055"/>
              <a:gd name="T77" fmla="*/ 2147483647 h 1480"/>
              <a:gd name="T78" fmla="*/ 2147483647 w 3055"/>
              <a:gd name="T79" fmla="*/ 2147483647 h 1480"/>
              <a:gd name="T80" fmla="*/ 2147483647 w 3055"/>
              <a:gd name="T81" fmla="*/ 2147483647 h 1480"/>
              <a:gd name="T82" fmla="*/ 2147483647 w 3055"/>
              <a:gd name="T83" fmla="*/ 2147483647 h 1480"/>
              <a:gd name="T84" fmla="*/ 2147483647 w 3055"/>
              <a:gd name="T85" fmla="*/ 2147483647 h 1480"/>
              <a:gd name="T86" fmla="*/ 2147483647 w 3055"/>
              <a:gd name="T87" fmla="*/ 2147483647 h 1480"/>
              <a:gd name="T88" fmla="*/ 2147483647 w 3055"/>
              <a:gd name="T89" fmla="*/ 2147483647 h 1480"/>
              <a:gd name="T90" fmla="*/ 2147483647 w 3055"/>
              <a:gd name="T91" fmla="*/ 2147483647 h 1480"/>
              <a:gd name="T92" fmla="*/ 2147483647 w 3055"/>
              <a:gd name="T93" fmla="*/ 2147483647 h 1480"/>
              <a:gd name="T94" fmla="*/ 2147483647 w 3055"/>
              <a:gd name="T95" fmla="*/ 2147483647 h 1480"/>
              <a:gd name="T96" fmla="*/ 2147483647 w 3055"/>
              <a:gd name="T97" fmla="*/ 2147483647 h 1480"/>
              <a:gd name="T98" fmla="*/ 2147483647 w 3055"/>
              <a:gd name="T99" fmla="*/ 2147483647 h 1480"/>
              <a:gd name="T100" fmla="*/ 2147483647 w 3055"/>
              <a:gd name="T101" fmla="*/ 2147483647 h 1480"/>
              <a:gd name="T102" fmla="*/ 2147483647 w 3055"/>
              <a:gd name="T103" fmla="*/ 2147483647 h 1480"/>
              <a:gd name="T104" fmla="*/ 2147483647 w 3055"/>
              <a:gd name="T105" fmla="*/ 2147483647 h 1480"/>
              <a:gd name="T106" fmla="*/ 2147483647 w 3055"/>
              <a:gd name="T107" fmla="*/ 2147483647 h 1480"/>
              <a:gd name="T108" fmla="*/ 2147483647 w 3055"/>
              <a:gd name="T109" fmla="*/ 2147483647 h 1480"/>
              <a:gd name="T110" fmla="*/ 2147483647 w 3055"/>
              <a:gd name="T111" fmla="*/ 2147483647 h 1480"/>
              <a:gd name="T112" fmla="*/ 2147483647 w 3055"/>
              <a:gd name="T113" fmla="*/ 2147483647 h 1480"/>
              <a:gd name="T114" fmla="*/ 2147483647 w 3055"/>
              <a:gd name="T115" fmla="*/ 2147483647 h 1480"/>
              <a:gd name="T116" fmla="*/ 2147483647 w 3055"/>
              <a:gd name="T117" fmla="*/ 2147483647 h 1480"/>
              <a:gd name="T118" fmla="*/ 2147483647 w 3055"/>
              <a:gd name="T119" fmla="*/ 2147483647 h 1480"/>
              <a:gd name="T120" fmla="*/ 2147483647 w 3055"/>
              <a:gd name="T121" fmla="*/ 2147483647 h 148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55"/>
              <a:gd name="T184" fmla="*/ 0 h 1480"/>
              <a:gd name="T185" fmla="*/ 3055 w 3055"/>
              <a:gd name="T186" fmla="*/ 1480 h 148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55" h="1480">
                <a:moveTo>
                  <a:pt x="0" y="58"/>
                </a:moveTo>
                <a:cubicBezTo>
                  <a:pt x="2" y="56"/>
                  <a:pt x="12" y="37"/>
                  <a:pt x="19" y="31"/>
                </a:cubicBezTo>
                <a:cubicBezTo>
                  <a:pt x="26" y="25"/>
                  <a:pt x="33" y="24"/>
                  <a:pt x="42" y="20"/>
                </a:cubicBezTo>
                <a:cubicBezTo>
                  <a:pt x="46" y="24"/>
                  <a:pt x="70" y="0"/>
                  <a:pt x="73" y="4"/>
                </a:cubicBezTo>
                <a:cubicBezTo>
                  <a:pt x="81" y="14"/>
                  <a:pt x="83" y="66"/>
                  <a:pt x="87" y="78"/>
                </a:cubicBezTo>
                <a:cubicBezTo>
                  <a:pt x="85" y="97"/>
                  <a:pt x="84" y="116"/>
                  <a:pt x="82" y="135"/>
                </a:cubicBezTo>
                <a:cubicBezTo>
                  <a:pt x="81" y="144"/>
                  <a:pt x="72" y="187"/>
                  <a:pt x="81" y="196"/>
                </a:cubicBezTo>
                <a:cubicBezTo>
                  <a:pt x="88" y="203"/>
                  <a:pt x="116" y="210"/>
                  <a:pt x="126" y="213"/>
                </a:cubicBezTo>
                <a:cubicBezTo>
                  <a:pt x="153" y="232"/>
                  <a:pt x="185" y="217"/>
                  <a:pt x="217" y="226"/>
                </a:cubicBezTo>
                <a:cubicBezTo>
                  <a:pt x="227" y="225"/>
                  <a:pt x="237" y="224"/>
                  <a:pt x="246" y="222"/>
                </a:cubicBezTo>
                <a:cubicBezTo>
                  <a:pt x="256" y="220"/>
                  <a:pt x="274" y="212"/>
                  <a:pt x="274" y="212"/>
                </a:cubicBezTo>
                <a:cubicBezTo>
                  <a:pt x="292" y="238"/>
                  <a:pt x="274" y="218"/>
                  <a:pt x="298" y="231"/>
                </a:cubicBezTo>
                <a:cubicBezTo>
                  <a:pt x="308" y="237"/>
                  <a:pt x="327" y="250"/>
                  <a:pt x="327" y="250"/>
                </a:cubicBezTo>
                <a:cubicBezTo>
                  <a:pt x="344" y="277"/>
                  <a:pt x="346" y="284"/>
                  <a:pt x="375" y="294"/>
                </a:cubicBezTo>
                <a:cubicBezTo>
                  <a:pt x="388" y="331"/>
                  <a:pt x="369" y="288"/>
                  <a:pt x="394" y="313"/>
                </a:cubicBezTo>
                <a:cubicBezTo>
                  <a:pt x="419" y="338"/>
                  <a:pt x="372" y="335"/>
                  <a:pt x="411" y="348"/>
                </a:cubicBezTo>
                <a:cubicBezTo>
                  <a:pt x="435" y="339"/>
                  <a:pt x="434" y="341"/>
                  <a:pt x="462" y="346"/>
                </a:cubicBezTo>
                <a:cubicBezTo>
                  <a:pt x="484" y="360"/>
                  <a:pt x="501" y="363"/>
                  <a:pt x="522" y="349"/>
                </a:cubicBezTo>
                <a:cubicBezTo>
                  <a:pt x="559" y="373"/>
                  <a:pt x="537" y="351"/>
                  <a:pt x="577" y="358"/>
                </a:cubicBezTo>
                <a:cubicBezTo>
                  <a:pt x="619" y="355"/>
                  <a:pt x="659" y="343"/>
                  <a:pt x="700" y="350"/>
                </a:cubicBezTo>
                <a:cubicBezTo>
                  <a:pt x="721" y="380"/>
                  <a:pt x="753" y="365"/>
                  <a:pt x="788" y="370"/>
                </a:cubicBezTo>
                <a:cubicBezTo>
                  <a:pt x="814" y="389"/>
                  <a:pt x="835" y="411"/>
                  <a:pt x="840" y="442"/>
                </a:cubicBezTo>
                <a:cubicBezTo>
                  <a:pt x="834" y="469"/>
                  <a:pt x="832" y="479"/>
                  <a:pt x="838" y="506"/>
                </a:cubicBezTo>
                <a:cubicBezTo>
                  <a:pt x="857" y="499"/>
                  <a:pt x="846" y="516"/>
                  <a:pt x="867" y="512"/>
                </a:cubicBezTo>
                <a:cubicBezTo>
                  <a:pt x="892" y="517"/>
                  <a:pt x="900" y="511"/>
                  <a:pt x="922" y="519"/>
                </a:cubicBezTo>
                <a:cubicBezTo>
                  <a:pt x="925" y="514"/>
                  <a:pt x="927" y="508"/>
                  <a:pt x="932" y="505"/>
                </a:cubicBezTo>
                <a:cubicBezTo>
                  <a:pt x="941" y="500"/>
                  <a:pt x="961" y="495"/>
                  <a:pt x="961" y="495"/>
                </a:cubicBezTo>
                <a:cubicBezTo>
                  <a:pt x="966" y="481"/>
                  <a:pt x="970" y="466"/>
                  <a:pt x="975" y="452"/>
                </a:cubicBezTo>
                <a:cubicBezTo>
                  <a:pt x="999" y="458"/>
                  <a:pt x="1034" y="457"/>
                  <a:pt x="1059" y="462"/>
                </a:cubicBezTo>
                <a:cubicBezTo>
                  <a:pt x="1078" y="449"/>
                  <a:pt x="1057" y="431"/>
                  <a:pt x="1076" y="418"/>
                </a:cubicBezTo>
                <a:cubicBezTo>
                  <a:pt x="1064" y="385"/>
                  <a:pt x="1071" y="398"/>
                  <a:pt x="1057" y="375"/>
                </a:cubicBezTo>
                <a:cubicBezTo>
                  <a:pt x="1066" y="361"/>
                  <a:pt x="1095" y="342"/>
                  <a:pt x="1095" y="342"/>
                </a:cubicBezTo>
                <a:cubicBezTo>
                  <a:pt x="1108" y="322"/>
                  <a:pt x="1109" y="301"/>
                  <a:pt x="1134" y="294"/>
                </a:cubicBezTo>
                <a:cubicBezTo>
                  <a:pt x="1158" y="277"/>
                  <a:pt x="1144" y="255"/>
                  <a:pt x="1172" y="250"/>
                </a:cubicBezTo>
                <a:cubicBezTo>
                  <a:pt x="1185" y="248"/>
                  <a:pt x="1197" y="247"/>
                  <a:pt x="1210" y="246"/>
                </a:cubicBezTo>
                <a:cubicBezTo>
                  <a:pt x="1226" y="222"/>
                  <a:pt x="1254" y="209"/>
                  <a:pt x="1282" y="202"/>
                </a:cubicBezTo>
                <a:cubicBezTo>
                  <a:pt x="1322" y="209"/>
                  <a:pt x="1335" y="212"/>
                  <a:pt x="1378" y="207"/>
                </a:cubicBezTo>
                <a:cubicBezTo>
                  <a:pt x="1388" y="201"/>
                  <a:pt x="1395" y="188"/>
                  <a:pt x="1407" y="188"/>
                </a:cubicBezTo>
                <a:cubicBezTo>
                  <a:pt x="1422" y="188"/>
                  <a:pt x="1436" y="198"/>
                  <a:pt x="1450" y="202"/>
                </a:cubicBezTo>
                <a:cubicBezTo>
                  <a:pt x="1460" y="209"/>
                  <a:pt x="1469" y="215"/>
                  <a:pt x="1479" y="222"/>
                </a:cubicBezTo>
                <a:cubicBezTo>
                  <a:pt x="1483" y="225"/>
                  <a:pt x="1494" y="233"/>
                  <a:pt x="1497" y="237"/>
                </a:cubicBezTo>
                <a:cubicBezTo>
                  <a:pt x="1506" y="248"/>
                  <a:pt x="1518" y="287"/>
                  <a:pt x="1530" y="296"/>
                </a:cubicBezTo>
                <a:cubicBezTo>
                  <a:pt x="1507" y="311"/>
                  <a:pt x="1479" y="294"/>
                  <a:pt x="1453" y="301"/>
                </a:cubicBezTo>
                <a:cubicBezTo>
                  <a:pt x="1440" y="310"/>
                  <a:pt x="1417" y="304"/>
                  <a:pt x="1418" y="316"/>
                </a:cubicBezTo>
                <a:cubicBezTo>
                  <a:pt x="1419" y="328"/>
                  <a:pt x="1444" y="367"/>
                  <a:pt x="1458" y="376"/>
                </a:cubicBezTo>
                <a:cubicBezTo>
                  <a:pt x="1472" y="385"/>
                  <a:pt x="1488" y="369"/>
                  <a:pt x="1503" y="370"/>
                </a:cubicBezTo>
                <a:cubicBezTo>
                  <a:pt x="1523" y="365"/>
                  <a:pt x="1529" y="368"/>
                  <a:pt x="1546" y="380"/>
                </a:cubicBezTo>
                <a:cubicBezTo>
                  <a:pt x="1580" y="368"/>
                  <a:pt x="1565" y="367"/>
                  <a:pt x="1590" y="375"/>
                </a:cubicBezTo>
                <a:cubicBezTo>
                  <a:pt x="1618" y="395"/>
                  <a:pt x="1624" y="374"/>
                  <a:pt x="1652" y="366"/>
                </a:cubicBezTo>
                <a:cubicBezTo>
                  <a:pt x="1660" y="367"/>
                  <a:pt x="1668" y="368"/>
                  <a:pt x="1676" y="370"/>
                </a:cubicBezTo>
                <a:cubicBezTo>
                  <a:pt x="1686" y="373"/>
                  <a:pt x="1705" y="380"/>
                  <a:pt x="1705" y="380"/>
                </a:cubicBezTo>
                <a:cubicBezTo>
                  <a:pt x="1721" y="374"/>
                  <a:pt x="1753" y="366"/>
                  <a:pt x="1753" y="366"/>
                </a:cubicBezTo>
                <a:cubicBezTo>
                  <a:pt x="1757" y="354"/>
                  <a:pt x="1779" y="350"/>
                  <a:pt x="1785" y="342"/>
                </a:cubicBezTo>
                <a:cubicBezTo>
                  <a:pt x="1791" y="333"/>
                  <a:pt x="1812" y="309"/>
                  <a:pt x="1816" y="308"/>
                </a:cubicBezTo>
                <a:cubicBezTo>
                  <a:pt x="1821" y="306"/>
                  <a:pt x="1848" y="296"/>
                  <a:pt x="1848" y="296"/>
                </a:cubicBezTo>
                <a:cubicBezTo>
                  <a:pt x="1879" y="298"/>
                  <a:pt x="1910" y="264"/>
                  <a:pt x="1921" y="303"/>
                </a:cubicBezTo>
                <a:cubicBezTo>
                  <a:pt x="1913" y="308"/>
                  <a:pt x="1896" y="326"/>
                  <a:pt x="1921" y="342"/>
                </a:cubicBezTo>
                <a:cubicBezTo>
                  <a:pt x="1928" y="346"/>
                  <a:pt x="1937" y="339"/>
                  <a:pt x="1945" y="337"/>
                </a:cubicBezTo>
                <a:cubicBezTo>
                  <a:pt x="1955" y="334"/>
                  <a:pt x="1974" y="327"/>
                  <a:pt x="1974" y="327"/>
                </a:cubicBezTo>
                <a:cubicBezTo>
                  <a:pt x="1997" y="333"/>
                  <a:pt x="2018" y="343"/>
                  <a:pt x="2041" y="351"/>
                </a:cubicBezTo>
                <a:cubicBezTo>
                  <a:pt x="2090" y="334"/>
                  <a:pt x="2012" y="358"/>
                  <a:pt x="2074" y="351"/>
                </a:cubicBezTo>
                <a:cubicBezTo>
                  <a:pt x="2085" y="350"/>
                  <a:pt x="2092" y="339"/>
                  <a:pt x="2103" y="337"/>
                </a:cubicBezTo>
                <a:cubicBezTo>
                  <a:pt x="2121" y="334"/>
                  <a:pt x="2138" y="334"/>
                  <a:pt x="2156" y="332"/>
                </a:cubicBezTo>
                <a:cubicBezTo>
                  <a:pt x="2159" y="322"/>
                  <a:pt x="2164" y="313"/>
                  <a:pt x="2166" y="303"/>
                </a:cubicBezTo>
                <a:cubicBezTo>
                  <a:pt x="2167" y="297"/>
                  <a:pt x="2166" y="289"/>
                  <a:pt x="2170" y="284"/>
                </a:cubicBezTo>
                <a:cubicBezTo>
                  <a:pt x="2173" y="280"/>
                  <a:pt x="2180" y="281"/>
                  <a:pt x="2185" y="279"/>
                </a:cubicBezTo>
                <a:cubicBezTo>
                  <a:pt x="2219" y="288"/>
                  <a:pt x="2219" y="299"/>
                  <a:pt x="2233" y="260"/>
                </a:cubicBezTo>
                <a:cubicBezTo>
                  <a:pt x="2237" y="261"/>
                  <a:pt x="2272" y="271"/>
                  <a:pt x="2281" y="260"/>
                </a:cubicBezTo>
                <a:cubicBezTo>
                  <a:pt x="2307" y="229"/>
                  <a:pt x="2265" y="248"/>
                  <a:pt x="2300" y="236"/>
                </a:cubicBezTo>
                <a:cubicBezTo>
                  <a:pt x="2332" y="248"/>
                  <a:pt x="2343" y="245"/>
                  <a:pt x="2382" y="241"/>
                </a:cubicBezTo>
                <a:cubicBezTo>
                  <a:pt x="2404" y="233"/>
                  <a:pt x="2409" y="245"/>
                  <a:pt x="2425" y="260"/>
                </a:cubicBezTo>
                <a:cubicBezTo>
                  <a:pt x="2436" y="291"/>
                  <a:pt x="2432" y="312"/>
                  <a:pt x="2468" y="322"/>
                </a:cubicBezTo>
                <a:cubicBezTo>
                  <a:pt x="2500" y="313"/>
                  <a:pt x="2464" y="326"/>
                  <a:pt x="2492" y="303"/>
                </a:cubicBezTo>
                <a:cubicBezTo>
                  <a:pt x="2495" y="300"/>
                  <a:pt x="2518" y="295"/>
                  <a:pt x="2521" y="294"/>
                </a:cubicBezTo>
                <a:cubicBezTo>
                  <a:pt x="2525" y="295"/>
                  <a:pt x="2549" y="299"/>
                  <a:pt x="2554" y="303"/>
                </a:cubicBezTo>
                <a:cubicBezTo>
                  <a:pt x="2559" y="307"/>
                  <a:pt x="2559" y="314"/>
                  <a:pt x="2564" y="318"/>
                </a:cubicBezTo>
                <a:cubicBezTo>
                  <a:pt x="2572" y="324"/>
                  <a:pt x="2583" y="324"/>
                  <a:pt x="2593" y="327"/>
                </a:cubicBezTo>
                <a:cubicBezTo>
                  <a:pt x="2603" y="325"/>
                  <a:pt x="2613" y="326"/>
                  <a:pt x="2622" y="322"/>
                </a:cubicBezTo>
                <a:cubicBezTo>
                  <a:pt x="2631" y="317"/>
                  <a:pt x="2631" y="301"/>
                  <a:pt x="2636" y="294"/>
                </a:cubicBezTo>
                <a:cubicBezTo>
                  <a:pt x="2647" y="277"/>
                  <a:pt x="2649" y="279"/>
                  <a:pt x="2665" y="274"/>
                </a:cubicBezTo>
                <a:cubicBezTo>
                  <a:pt x="2683" y="281"/>
                  <a:pt x="2684" y="293"/>
                  <a:pt x="2703" y="298"/>
                </a:cubicBezTo>
                <a:cubicBezTo>
                  <a:pt x="2723" y="270"/>
                  <a:pt x="2754" y="281"/>
                  <a:pt x="2780" y="298"/>
                </a:cubicBezTo>
                <a:cubicBezTo>
                  <a:pt x="2791" y="315"/>
                  <a:pt x="2799" y="320"/>
                  <a:pt x="2818" y="327"/>
                </a:cubicBezTo>
                <a:cubicBezTo>
                  <a:pt x="2827" y="339"/>
                  <a:pt x="2841" y="399"/>
                  <a:pt x="2857" y="403"/>
                </a:cubicBezTo>
                <a:cubicBezTo>
                  <a:pt x="2871" y="406"/>
                  <a:pt x="2908" y="409"/>
                  <a:pt x="2922" y="410"/>
                </a:cubicBezTo>
                <a:cubicBezTo>
                  <a:pt x="2941" y="416"/>
                  <a:pt x="2946" y="407"/>
                  <a:pt x="2958" y="423"/>
                </a:cubicBezTo>
                <a:cubicBezTo>
                  <a:pt x="2968" y="462"/>
                  <a:pt x="2907" y="483"/>
                  <a:pt x="2876" y="490"/>
                </a:cubicBezTo>
                <a:cubicBezTo>
                  <a:pt x="2870" y="497"/>
                  <a:pt x="2856" y="510"/>
                  <a:pt x="2852" y="519"/>
                </a:cubicBezTo>
                <a:cubicBezTo>
                  <a:pt x="2848" y="528"/>
                  <a:pt x="2842" y="548"/>
                  <a:pt x="2842" y="548"/>
                </a:cubicBezTo>
                <a:cubicBezTo>
                  <a:pt x="2849" y="569"/>
                  <a:pt x="2865" y="564"/>
                  <a:pt x="2857" y="586"/>
                </a:cubicBezTo>
                <a:cubicBezTo>
                  <a:pt x="2868" y="604"/>
                  <a:pt x="2877" y="604"/>
                  <a:pt x="2895" y="615"/>
                </a:cubicBezTo>
                <a:cubicBezTo>
                  <a:pt x="2906" y="646"/>
                  <a:pt x="2906" y="655"/>
                  <a:pt x="2895" y="687"/>
                </a:cubicBezTo>
                <a:cubicBezTo>
                  <a:pt x="2901" y="706"/>
                  <a:pt x="2913" y="709"/>
                  <a:pt x="2924" y="726"/>
                </a:cubicBezTo>
                <a:cubicBezTo>
                  <a:pt x="2916" y="757"/>
                  <a:pt x="2903" y="749"/>
                  <a:pt x="2876" y="759"/>
                </a:cubicBezTo>
                <a:cubicBezTo>
                  <a:pt x="2870" y="781"/>
                  <a:pt x="2867" y="790"/>
                  <a:pt x="2890" y="798"/>
                </a:cubicBezTo>
                <a:cubicBezTo>
                  <a:pt x="2923" y="775"/>
                  <a:pt x="2908" y="781"/>
                  <a:pt x="2934" y="774"/>
                </a:cubicBezTo>
                <a:cubicBezTo>
                  <a:pt x="2971" y="784"/>
                  <a:pt x="2944" y="832"/>
                  <a:pt x="2929" y="855"/>
                </a:cubicBezTo>
                <a:cubicBezTo>
                  <a:pt x="2937" y="879"/>
                  <a:pt x="2935" y="903"/>
                  <a:pt x="2943" y="927"/>
                </a:cubicBezTo>
                <a:cubicBezTo>
                  <a:pt x="2934" y="971"/>
                  <a:pt x="2949" y="937"/>
                  <a:pt x="2910" y="956"/>
                </a:cubicBezTo>
                <a:cubicBezTo>
                  <a:pt x="2900" y="961"/>
                  <a:pt x="2895" y="973"/>
                  <a:pt x="2886" y="980"/>
                </a:cubicBezTo>
                <a:cubicBezTo>
                  <a:pt x="2871" y="977"/>
                  <a:pt x="2789" y="960"/>
                  <a:pt x="2833" y="990"/>
                </a:cubicBezTo>
                <a:cubicBezTo>
                  <a:pt x="2846" y="1027"/>
                  <a:pt x="2837" y="1029"/>
                  <a:pt x="2881" y="1038"/>
                </a:cubicBezTo>
                <a:cubicBezTo>
                  <a:pt x="2908" y="1115"/>
                  <a:pt x="2893" y="1122"/>
                  <a:pt x="2838" y="1138"/>
                </a:cubicBezTo>
                <a:cubicBezTo>
                  <a:pt x="2835" y="1168"/>
                  <a:pt x="2819" y="1201"/>
                  <a:pt x="2852" y="1210"/>
                </a:cubicBezTo>
                <a:cubicBezTo>
                  <a:pt x="2895" y="1203"/>
                  <a:pt x="2874" y="1210"/>
                  <a:pt x="2900" y="1230"/>
                </a:cubicBezTo>
                <a:cubicBezTo>
                  <a:pt x="2912" y="1239"/>
                  <a:pt x="2943" y="1244"/>
                  <a:pt x="2943" y="1244"/>
                </a:cubicBezTo>
                <a:cubicBezTo>
                  <a:pt x="2953" y="1272"/>
                  <a:pt x="2939" y="1249"/>
                  <a:pt x="2929" y="1278"/>
                </a:cubicBezTo>
                <a:cubicBezTo>
                  <a:pt x="2956" y="1296"/>
                  <a:pt x="2993" y="1309"/>
                  <a:pt x="3025" y="1316"/>
                </a:cubicBezTo>
                <a:cubicBezTo>
                  <a:pt x="3043" y="1328"/>
                  <a:pt x="3055" y="1335"/>
                  <a:pt x="3052" y="1348"/>
                </a:cubicBezTo>
                <a:cubicBezTo>
                  <a:pt x="3049" y="1361"/>
                  <a:pt x="3010" y="1380"/>
                  <a:pt x="3008" y="1393"/>
                </a:cubicBezTo>
                <a:cubicBezTo>
                  <a:pt x="3006" y="1411"/>
                  <a:pt x="3038" y="1420"/>
                  <a:pt x="3038" y="1429"/>
                </a:cubicBezTo>
                <a:cubicBezTo>
                  <a:pt x="3038" y="1438"/>
                  <a:pt x="3014" y="1443"/>
                  <a:pt x="3006" y="1446"/>
                </a:cubicBezTo>
                <a:cubicBezTo>
                  <a:pt x="3003" y="1450"/>
                  <a:pt x="2996" y="1449"/>
                  <a:pt x="2991" y="1450"/>
                </a:cubicBezTo>
                <a:cubicBezTo>
                  <a:pt x="2974" y="1462"/>
                  <a:pt x="2968" y="1467"/>
                  <a:pt x="2948" y="1460"/>
                </a:cubicBezTo>
                <a:cubicBezTo>
                  <a:pt x="2940" y="1448"/>
                  <a:pt x="2938" y="1442"/>
                  <a:pt x="2924" y="1436"/>
                </a:cubicBezTo>
                <a:cubicBezTo>
                  <a:pt x="2915" y="1432"/>
                  <a:pt x="2910" y="1424"/>
                  <a:pt x="2910" y="1424"/>
                </a:cubicBezTo>
                <a:cubicBezTo>
                  <a:pt x="2904" y="1420"/>
                  <a:pt x="2900" y="1360"/>
                  <a:pt x="2890" y="1360"/>
                </a:cubicBezTo>
                <a:cubicBezTo>
                  <a:pt x="2880" y="1360"/>
                  <a:pt x="2861" y="1413"/>
                  <a:pt x="2852" y="1426"/>
                </a:cubicBezTo>
                <a:cubicBezTo>
                  <a:pt x="2847" y="1429"/>
                  <a:pt x="2841" y="1431"/>
                  <a:pt x="2838" y="1436"/>
                </a:cubicBezTo>
                <a:cubicBezTo>
                  <a:pt x="2833" y="1445"/>
                  <a:pt x="2831" y="1455"/>
                  <a:pt x="2828" y="1465"/>
                </a:cubicBezTo>
                <a:cubicBezTo>
                  <a:pt x="2826" y="1470"/>
                  <a:pt x="2818" y="1468"/>
                  <a:pt x="2814" y="1470"/>
                </a:cubicBezTo>
                <a:cubicBezTo>
                  <a:pt x="2799" y="1477"/>
                  <a:pt x="2801" y="1478"/>
                  <a:pt x="2798" y="1480"/>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26" name="Text Box 2509"/>
          <p:cNvSpPr txBox="1">
            <a:spLocks noChangeArrowheads="1"/>
          </p:cNvSpPr>
          <p:nvPr/>
        </p:nvSpPr>
        <p:spPr bwMode="auto">
          <a:xfrm>
            <a:off x="1795463" y="3608389"/>
            <a:ext cx="712214" cy="22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900">
                <a:solidFill>
                  <a:srgbClr val="FF0066"/>
                </a:solidFill>
              </a:rPr>
              <a:t>GUJARAT</a:t>
            </a:r>
          </a:p>
        </p:txBody>
      </p:sp>
      <p:sp>
        <p:nvSpPr>
          <p:cNvPr id="4527" name="Text Box 2510"/>
          <p:cNvSpPr txBox="1">
            <a:spLocks noChangeArrowheads="1"/>
          </p:cNvSpPr>
          <p:nvPr/>
        </p:nvSpPr>
        <p:spPr bwMode="auto">
          <a:xfrm>
            <a:off x="3136900" y="3429000"/>
            <a:ext cx="463749"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DHAR</a:t>
            </a:r>
          </a:p>
        </p:txBody>
      </p:sp>
      <p:sp>
        <p:nvSpPr>
          <p:cNvPr id="4528" name="Text Box 2511"/>
          <p:cNvSpPr txBox="1">
            <a:spLocks noChangeArrowheads="1"/>
          </p:cNvSpPr>
          <p:nvPr/>
        </p:nvSpPr>
        <p:spPr bwMode="auto">
          <a:xfrm>
            <a:off x="3372512" y="3168650"/>
            <a:ext cx="521457"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UJJAIN</a:t>
            </a:r>
          </a:p>
        </p:txBody>
      </p:sp>
      <p:sp>
        <p:nvSpPr>
          <p:cNvPr id="4529" name="Text Box 2512"/>
          <p:cNvSpPr txBox="1">
            <a:spLocks noChangeArrowheads="1"/>
          </p:cNvSpPr>
          <p:nvPr/>
        </p:nvSpPr>
        <p:spPr bwMode="auto">
          <a:xfrm>
            <a:off x="3931444" y="3373439"/>
            <a:ext cx="989534" cy="256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b="1">
                <a:latin typeface="Courier New" pitchFamily="49" charset="0"/>
              </a:rPr>
              <a:t>NARMADA</a:t>
            </a:r>
            <a:r>
              <a:rPr lang="en-US" sz="1100" b="1">
                <a:latin typeface="Courier New" pitchFamily="49" charset="0"/>
              </a:rPr>
              <a:t> </a:t>
            </a:r>
            <a:r>
              <a:rPr lang="en-US" sz="800" b="1">
                <a:latin typeface="Courier New" pitchFamily="49" charset="0"/>
              </a:rPr>
              <a:t>BASIN</a:t>
            </a:r>
          </a:p>
        </p:txBody>
      </p:sp>
      <p:sp>
        <p:nvSpPr>
          <p:cNvPr id="4530" name="Text Box 2513"/>
          <p:cNvSpPr txBox="1">
            <a:spLocks noChangeArrowheads="1"/>
          </p:cNvSpPr>
          <p:nvPr/>
        </p:nvSpPr>
        <p:spPr bwMode="auto">
          <a:xfrm rot="5269589">
            <a:off x="3694719" y="2960571"/>
            <a:ext cx="495808"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Kali Sindh</a:t>
            </a:r>
          </a:p>
        </p:txBody>
      </p:sp>
      <p:sp>
        <p:nvSpPr>
          <p:cNvPr id="4531" name="Text Box 2515"/>
          <p:cNvSpPr txBox="1">
            <a:spLocks noChangeArrowheads="1"/>
          </p:cNvSpPr>
          <p:nvPr/>
        </p:nvSpPr>
        <p:spPr bwMode="auto">
          <a:xfrm rot="-306625">
            <a:off x="3104521" y="3548740"/>
            <a:ext cx="463748"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Narmada</a:t>
            </a:r>
          </a:p>
        </p:txBody>
      </p:sp>
      <p:sp>
        <p:nvSpPr>
          <p:cNvPr id="4532" name="Text Box 2516"/>
          <p:cNvSpPr txBox="1">
            <a:spLocks noChangeArrowheads="1"/>
          </p:cNvSpPr>
          <p:nvPr/>
        </p:nvSpPr>
        <p:spPr bwMode="auto">
          <a:xfrm>
            <a:off x="2529815" y="3405188"/>
            <a:ext cx="579165"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JHABUA</a:t>
            </a:r>
          </a:p>
        </p:txBody>
      </p:sp>
      <p:sp>
        <p:nvSpPr>
          <p:cNvPr id="4533" name="Text Box 2517"/>
          <p:cNvSpPr txBox="1">
            <a:spLocks noChangeArrowheads="1"/>
          </p:cNvSpPr>
          <p:nvPr/>
        </p:nvSpPr>
        <p:spPr bwMode="auto">
          <a:xfrm rot="4205930">
            <a:off x="2823474" y="3227271"/>
            <a:ext cx="325891"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Mahi</a:t>
            </a:r>
          </a:p>
        </p:txBody>
      </p:sp>
      <p:sp>
        <p:nvSpPr>
          <p:cNvPr id="4534" name="Text Box 2518"/>
          <p:cNvSpPr txBox="1">
            <a:spLocks noChangeArrowheads="1"/>
          </p:cNvSpPr>
          <p:nvPr/>
        </p:nvSpPr>
        <p:spPr bwMode="auto">
          <a:xfrm>
            <a:off x="4274335" y="3810677"/>
            <a:ext cx="308257"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Tapi</a:t>
            </a:r>
          </a:p>
        </p:txBody>
      </p:sp>
      <p:sp>
        <p:nvSpPr>
          <p:cNvPr id="4535" name="Text Box 2520"/>
          <p:cNvSpPr txBox="1">
            <a:spLocks noChangeArrowheads="1"/>
          </p:cNvSpPr>
          <p:nvPr/>
        </p:nvSpPr>
        <p:spPr bwMode="auto">
          <a:xfrm rot="4821911">
            <a:off x="4193278" y="2576396"/>
            <a:ext cx="396423"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Parbati</a:t>
            </a:r>
          </a:p>
        </p:txBody>
      </p:sp>
      <p:sp>
        <p:nvSpPr>
          <p:cNvPr id="4536" name="Text Box 2522"/>
          <p:cNvSpPr txBox="1">
            <a:spLocks noChangeArrowheads="1"/>
          </p:cNvSpPr>
          <p:nvPr/>
        </p:nvSpPr>
        <p:spPr bwMode="auto">
          <a:xfrm>
            <a:off x="3047471" y="4065589"/>
            <a:ext cx="806792" cy="256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b="1">
                <a:latin typeface="Courier New" pitchFamily="49" charset="0"/>
              </a:rPr>
              <a:t>TAPI</a:t>
            </a:r>
            <a:r>
              <a:rPr lang="en-US" sz="1100" b="1">
                <a:latin typeface="Courier New" pitchFamily="49" charset="0"/>
              </a:rPr>
              <a:t> </a:t>
            </a:r>
            <a:r>
              <a:rPr lang="en-US" sz="800" b="1">
                <a:latin typeface="Courier New" pitchFamily="49" charset="0"/>
              </a:rPr>
              <a:t>BASIN</a:t>
            </a:r>
          </a:p>
        </p:txBody>
      </p:sp>
      <p:sp>
        <p:nvSpPr>
          <p:cNvPr id="4537" name="Text Box 2525"/>
          <p:cNvSpPr txBox="1">
            <a:spLocks noChangeArrowheads="1"/>
          </p:cNvSpPr>
          <p:nvPr/>
        </p:nvSpPr>
        <p:spPr bwMode="auto">
          <a:xfrm>
            <a:off x="2074069" y="3111500"/>
            <a:ext cx="782746"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b="1">
                <a:latin typeface="Courier New" pitchFamily="49" charset="0"/>
              </a:rPr>
              <a:t>MAHI BASIN</a:t>
            </a:r>
          </a:p>
        </p:txBody>
      </p:sp>
      <p:sp>
        <p:nvSpPr>
          <p:cNvPr id="4538" name="Text Box 2526"/>
          <p:cNvSpPr txBox="1">
            <a:spLocks noChangeArrowheads="1"/>
          </p:cNvSpPr>
          <p:nvPr/>
        </p:nvSpPr>
        <p:spPr bwMode="auto">
          <a:xfrm rot="2989482">
            <a:off x="2680163" y="3253465"/>
            <a:ext cx="333905"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Anas</a:t>
            </a:r>
          </a:p>
        </p:txBody>
      </p:sp>
      <p:sp>
        <p:nvSpPr>
          <p:cNvPr id="4539" name="Text Box 2527"/>
          <p:cNvSpPr txBox="1">
            <a:spLocks noChangeArrowheads="1"/>
          </p:cNvSpPr>
          <p:nvPr/>
        </p:nvSpPr>
        <p:spPr bwMode="auto">
          <a:xfrm>
            <a:off x="2987278" y="3003550"/>
            <a:ext cx="590386"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RATLAM</a:t>
            </a:r>
          </a:p>
        </p:txBody>
      </p:sp>
      <p:sp>
        <p:nvSpPr>
          <p:cNvPr id="4540" name="Text Box 2531"/>
          <p:cNvSpPr txBox="1">
            <a:spLocks noChangeArrowheads="1"/>
          </p:cNvSpPr>
          <p:nvPr/>
        </p:nvSpPr>
        <p:spPr bwMode="auto">
          <a:xfrm>
            <a:off x="1649281" y="2859089"/>
            <a:ext cx="859690" cy="22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900">
                <a:solidFill>
                  <a:srgbClr val="FF0066"/>
                </a:solidFill>
              </a:rPr>
              <a:t>RAJASHTAN</a:t>
            </a:r>
          </a:p>
        </p:txBody>
      </p:sp>
      <p:sp>
        <p:nvSpPr>
          <p:cNvPr id="4541" name="Text Box 2532"/>
          <p:cNvSpPr txBox="1">
            <a:spLocks noChangeArrowheads="1"/>
          </p:cNvSpPr>
          <p:nvPr/>
        </p:nvSpPr>
        <p:spPr bwMode="auto">
          <a:xfrm>
            <a:off x="4344195" y="3041650"/>
            <a:ext cx="606416"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b="1"/>
              <a:t>BHOPAL</a:t>
            </a:r>
          </a:p>
        </p:txBody>
      </p:sp>
      <p:sp>
        <p:nvSpPr>
          <p:cNvPr id="4542" name="Text Box 2533"/>
          <p:cNvSpPr txBox="1">
            <a:spLocks noChangeArrowheads="1"/>
          </p:cNvSpPr>
          <p:nvPr/>
        </p:nvSpPr>
        <p:spPr bwMode="auto">
          <a:xfrm>
            <a:off x="5787099" y="3087688"/>
            <a:ext cx="705802"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JABALPUR</a:t>
            </a:r>
          </a:p>
        </p:txBody>
      </p:sp>
      <p:sp>
        <p:nvSpPr>
          <p:cNvPr id="4543" name="Text Box 2534"/>
          <p:cNvSpPr txBox="1">
            <a:spLocks noChangeArrowheads="1"/>
          </p:cNvSpPr>
          <p:nvPr/>
        </p:nvSpPr>
        <p:spPr bwMode="auto">
          <a:xfrm>
            <a:off x="3455062" y="3403600"/>
            <a:ext cx="572753"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INDORE</a:t>
            </a:r>
          </a:p>
        </p:txBody>
      </p:sp>
      <p:sp>
        <p:nvSpPr>
          <p:cNvPr id="4544" name="Text Box 2535"/>
          <p:cNvSpPr txBox="1">
            <a:spLocks noChangeArrowheads="1"/>
          </p:cNvSpPr>
          <p:nvPr/>
        </p:nvSpPr>
        <p:spPr bwMode="auto">
          <a:xfrm>
            <a:off x="5532001" y="3274346"/>
            <a:ext cx="369171"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latin typeface="Arial Narrow" pitchFamily="34" charset="0"/>
              </a:rPr>
              <a:t>BARGI</a:t>
            </a:r>
            <a:endParaRPr lang="en-US" sz="800">
              <a:latin typeface="Arial Narrow" pitchFamily="34" charset="0"/>
            </a:endParaRPr>
          </a:p>
        </p:txBody>
      </p:sp>
      <p:sp>
        <p:nvSpPr>
          <p:cNvPr id="4545" name="Text Box 2536"/>
          <p:cNvSpPr txBox="1">
            <a:spLocks noChangeArrowheads="1"/>
          </p:cNvSpPr>
          <p:nvPr/>
        </p:nvSpPr>
        <p:spPr bwMode="auto">
          <a:xfrm>
            <a:off x="4685000" y="2796201"/>
            <a:ext cx="534280"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800"/>
              <a:t>SAGAR</a:t>
            </a:r>
          </a:p>
        </p:txBody>
      </p:sp>
      <p:sp>
        <p:nvSpPr>
          <p:cNvPr id="4546" name="Text Box 2537"/>
          <p:cNvSpPr txBox="1">
            <a:spLocks noChangeArrowheads="1"/>
          </p:cNvSpPr>
          <p:nvPr/>
        </p:nvSpPr>
        <p:spPr bwMode="auto">
          <a:xfrm>
            <a:off x="4807989" y="2678662"/>
            <a:ext cx="1172276" cy="256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800" b="1">
                <a:latin typeface="Courier New" pitchFamily="49" charset="0"/>
              </a:rPr>
              <a:t>YAMUNA(SUB</a:t>
            </a:r>
            <a:r>
              <a:rPr lang="en-US" sz="1100" b="1">
                <a:latin typeface="Courier New" pitchFamily="49" charset="0"/>
              </a:rPr>
              <a:t>)</a:t>
            </a:r>
            <a:r>
              <a:rPr lang="en-US" sz="800" b="1">
                <a:latin typeface="Courier New" pitchFamily="49" charset="0"/>
              </a:rPr>
              <a:t>BASIN</a:t>
            </a:r>
          </a:p>
        </p:txBody>
      </p:sp>
      <p:sp>
        <p:nvSpPr>
          <p:cNvPr id="4547" name="Text Box 2538"/>
          <p:cNvSpPr txBox="1">
            <a:spLocks noChangeArrowheads="1"/>
          </p:cNvSpPr>
          <p:nvPr/>
        </p:nvSpPr>
        <p:spPr bwMode="auto">
          <a:xfrm>
            <a:off x="5584164" y="3649663"/>
            <a:ext cx="494206"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SEONI</a:t>
            </a:r>
            <a:endParaRPr lang="en-US" sz="2300"/>
          </a:p>
        </p:txBody>
      </p:sp>
      <p:sp>
        <p:nvSpPr>
          <p:cNvPr id="4548" name="Text Box 2539"/>
          <p:cNvSpPr txBox="1">
            <a:spLocks noChangeArrowheads="1"/>
          </p:cNvSpPr>
          <p:nvPr/>
        </p:nvSpPr>
        <p:spPr bwMode="auto">
          <a:xfrm rot="-3863119">
            <a:off x="4546737" y="2544646"/>
            <a:ext cx="373981" cy="16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500" i="1">
                <a:solidFill>
                  <a:schemeClr val="accent2"/>
                </a:solidFill>
                <a:latin typeface="Bookman Old Style" pitchFamily="18" charset="0"/>
              </a:rPr>
              <a:t>Betwa</a:t>
            </a:r>
          </a:p>
        </p:txBody>
      </p:sp>
      <p:sp>
        <p:nvSpPr>
          <p:cNvPr id="4549" name="Text Box 2540"/>
          <p:cNvSpPr txBox="1">
            <a:spLocks noChangeArrowheads="1"/>
          </p:cNvSpPr>
          <p:nvPr/>
        </p:nvSpPr>
        <p:spPr bwMode="auto">
          <a:xfrm>
            <a:off x="4584965" y="3619500"/>
            <a:ext cx="878926"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CHHINDWARA</a:t>
            </a:r>
          </a:p>
        </p:txBody>
      </p:sp>
      <p:sp>
        <p:nvSpPr>
          <p:cNvPr id="4550" name="Text Box 2543"/>
          <p:cNvSpPr txBox="1">
            <a:spLocks noChangeArrowheads="1"/>
          </p:cNvSpPr>
          <p:nvPr/>
        </p:nvSpPr>
        <p:spPr bwMode="auto">
          <a:xfrm>
            <a:off x="3823156" y="3553746"/>
            <a:ext cx="622446" cy="179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a:latin typeface="Arial Narrow" pitchFamily="34" charset="0"/>
              </a:rPr>
              <a:t>INDIRA SAGAR</a:t>
            </a:r>
          </a:p>
        </p:txBody>
      </p:sp>
      <p:sp>
        <p:nvSpPr>
          <p:cNvPr id="4551" name="Text Box 2548"/>
          <p:cNvSpPr txBox="1">
            <a:spLocks noChangeArrowheads="1"/>
          </p:cNvSpPr>
          <p:nvPr/>
        </p:nvSpPr>
        <p:spPr bwMode="auto">
          <a:xfrm rot="-109367">
            <a:off x="4227344" y="3737588"/>
            <a:ext cx="505427"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GB" sz="800"/>
              <a:t>BETUL</a:t>
            </a:r>
          </a:p>
        </p:txBody>
      </p:sp>
      <p:sp>
        <p:nvSpPr>
          <p:cNvPr id="4552" name="Text Box 2549"/>
          <p:cNvSpPr txBox="1">
            <a:spLocks noChangeArrowheads="1"/>
          </p:cNvSpPr>
          <p:nvPr/>
        </p:nvSpPr>
        <p:spPr bwMode="auto">
          <a:xfrm>
            <a:off x="4583246" y="3340100"/>
            <a:ext cx="973504"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r>
              <a:rPr lang="en-US" sz="800"/>
              <a:t>HOSHANGABAD</a:t>
            </a:r>
          </a:p>
        </p:txBody>
      </p:sp>
      <p:sp>
        <p:nvSpPr>
          <p:cNvPr id="4553" name="Freeform 2550"/>
          <p:cNvSpPr>
            <a:spLocks/>
          </p:cNvSpPr>
          <p:nvPr/>
        </p:nvSpPr>
        <p:spPr bwMode="auto">
          <a:xfrm>
            <a:off x="2479940" y="2271713"/>
            <a:ext cx="1276085" cy="1543050"/>
          </a:xfrm>
          <a:custGeom>
            <a:avLst/>
            <a:gdLst>
              <a:gd name="T0" fmla="*/ 2147483647 w 1038"/>
              <a:gd name="T1" fmla="*/ 2147483647 h 1569"/>
              <a:gd name="T2" fmla="*/ 2147483647 w 1038"/>
              <a:gd name="T3" fmla="*/ 2147483647 h 1569"/>
              <a:gd name="T4" fmla="*/ 0 w 1038"/>
              <a:gd name="T5" fmla="*/ 2147483647 h 1569"/>
              <a:gd name="T6" fmla="*/ 2147483647 w 1038"/>
              <a:gd name="T7" fmla="*/ 2147483647 h 1569"/>
              <a:gd name="T8" fmla="*/ 2147483647 w 1038"/>
              <a:gd name="T9" fmla="*/ 2147483647 h 1569"/>
              <a:gd name="T10" fmla="*/ 2147483647 w 1038"/>
              <a:gd name="T11" fmla="*/ 2147483647 h 1569"/>
              <a:gd name="T12" fmla="*/ 2147483647 w 1038"/>
              <a:gd name="T13" fmla="*/ 2147483647 h 1569"/>
              <a:gd name="T14" fmla="*/ 2147483647 w 1038"/>
              <a:gd name="T15" fmla="*/ 2147483647 h 1569"/>
              <a:gd name="T16" fmla="*/ 2147483647 w 1038"/>
              <a:gd name="T17" fmla="*/ 2147483647 h 1569"/>
              <a:gd name="T18" fmla="*/ 2147483647 w 1038"/>
              <a:gd name="T19" fmla="*/ 2147483647 h 1569"/>
              <a:gd name="T20" fmla="*/ 2147483647 w 1038"/>
              <a:gd name="T21" fmla="*/ 2147483647 h 1569"/>
              <a:gd name="T22" fmla="*/ 2147483647 w 1038"/>
              <a:gd name="T23" fmla="*/ 2147483647 h 1569"/>
              <a:gd name="T24" fmla="*/ 2147483647 w 1038"/>
              <a:gd name="T25" fmla="*/ 2147483647 h 1569"/>
              <a:gd name="T26" fmla="*/ 2147483647 w 1038"/>
              <a:gd name="T27" fmla="*/ 2147483647 h 1569"/>
              <a:gd name="T28" fmla="*/ 2147483647 w 1038"/>
              <a:gd name="T29" fmla="*/ 2147483647 h 1569"/>
              <a:gd name="T30" fmla="*/ 2147483647 w 1038"/>
              <a:gd name="T31" fmla="*/ 2147483647 h 1569"/>
              <a:gd name="T32" fmla="*/ 2147483647 w 1038"/>
              <a:gd name="T33" fmla="*/ 2147483647 h 1569"/>
              <a:gd name="T34" fmla="*/ 2147483647 w 1038"/>
              <a:gd name="T35" fmla="*/ 2147483647 h 1569"/>
              <a:gd name="T36" fmla="*/ 2147483647 w 1038"/>
              <a:gd name="T37" fmla="*/ 2147483647 h 1569"/>
              <a:gd name="T38" fmla="*/ 2147483647 w 1038"/>
              <a:gd name="T39" fmla="*/ 2147483647 h 1569"/>
              <a:gd name="T40" fmla="*/ 2147483647 w 1038"/>
              <a:gd name="T41" fmla="*/ 2147483647 h 1569"/>
              <a:gd name="T42" fmla="*/ 2147483647 w 1038"/>
              <a:gd name="T43" fmla="*/ 2147483647 h 1569"/>
              <a:gd name="T44" fmla="*/ 2147483647 w 1038"/>
              <a:gd name="T45" fmla="*/ 2147483647 h 1569"/>
              <a:gd name="T46" fmla="*/ 2147483647 w 1038"/>
              <a:gd name="T47" fmla="*/ 2147483647 h 1569"/>
              <a:gd name="T48" fmla="*/ 2147483647 w 1038"/>
              <a:gd name="T49" fmla="*/ 2147483647 h 1569"/>
              <a:gd name="T50" fmla="*/ 2147483647 w 1038"/>
              <a:gd name="T51" fmla="*/ 2147483647 h 1569"/>
              <a:gd name="T52" fmla="*/ 2147483647 w 1038"/>
              <a:gd name="T53" fmla="*/ 2147483647 h 1569"/>
              <a:gd name="T54" fmla="*/ 2147483647 w 1038"/>
              <a:gd name="T55" fmla="*/ 2147483647 h 1569"/>
              <a:gd name="T56" fmla="*/ 2147483647 w 1038"/>
              <a:gd name="T57" fmla="*/ 2147483647 h 1569"/>
              <a:gd name="T58" fmla="*/ 2147483647 w 1038"/>
              <a:gd name="T59" fmla="*/ 2147483647 h 1569"/>
              <a:gd name="T60" fmla="*/ 2147483647 w 1038"/>
              <a:gd name="T61" fmla="*/ 2147483647 h 1569"/>
              <a:gd name="T62" fmla="*/ 2147483647 w 1038"/>
              <a:gd name="T63" fmla="*/ 2147483647 h 1569"/>
              <a:gd name="T64" fmla="*/ 2147483647 w 1038"/>
              <a:gd name="T65" fmla="*/ 2147483647 h 1569"/>
              <a:gd name="T66" fmla="*/ 2147483647 w 1038"/>
              <a:gd name="T67" fmla="*/ 2147483647 h 1569"/>
              <a:gd name="T68" fmla="*/ 2147483647 w 1038"/>
              <a:gd name="T69" fmla="*/ 2147483647 h 1569"/>
              <a:gd name="T70" fmla="*/ 2147483647 w 1038"/>
              <a:gd name="T71" fmla="*/ 2147483647 h 1569"/>
              <a:gd name="T72" fmla="*/ 2147483647 w 1038"/>
              <a:gd name="T73" fmla="*/ 2147483647 h 1569"/>
              <a:gd name="T74" fmla="*/ 2147483647 w 1038"/>
              <a:gd name="T75" fmla="*/ 2147483647 h 1569"/>
              <a:gd name="T76" fmla="*/ 2147483647 w 1038"/>
              <a:gd name="T77" fmla="*/ 2147483647 h 1569"/>
              <a:gd name="T78" fmla="*/ 2147483647 w 1038"/>
              <a:gd name="T79" fmla="*/ 2147483647 h 1569"/>
              <a:gd name="T80" fmla="*/ 2147483647 w 1038"/>
              <a:gd name="T81" fmla="*/ 2147483647 h 1569"/>
              <a:gd name="T82" fmla="*/ 2147483647 w 1038"/>
              <a:gd name="T83" fmla="*/ 2147483647 h 1569"/>
              <a:gd name="T84" fmla="*/ 2147483647 w 1038"/>
              <a:gd name="T85" fmla="*/ 2147483647 h 1569"/>
              <a:gd name="T86" fmla="*/ 2147483647 w 1038"/>
              <a:gd name="T87" fmla="*/ 2147483647 h 1569"/>
              <a:gd name="T88" fmla="*/ 2147483647 w 1038"/>
              <a:gd name="T89" fmla="*/ 2147483647 h 15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8"/>
              <a:gd name="T136" fmla="*/ 0 h 1569"/>
              <a:gd name="T137" fmla="*/ 1038 w 1038"/>
              <a:gd name="T138" fmla="*/ 1569 h 15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8" h="1569">
                <a:moveTo>
                  <a:pt x="48" y="1569"/>
                </a:moveTo>
                <a:cubicBezTo>
                  <a:pt x="38" y="1558"/>
                  <a:pt x="32" y="1553"/>
                  <a:pt x="21" y="1539"/>
                </a:cubicBezTo>
                <a:cubicBezTo>
                  <a:pt x="15" y="1529"/>
                  <a:pt x="36" y="1526"/>
                  <a:pt x="34" y="1510"/>
                </a:cubicBezTo>
                <a:cubicBezTo>
                  <a:pt x="32" y="1494"/>
                  <a:pt x="14" y="1462"/>
                  <a:pt x="10" y="1445"/>
                </a:cubicBezTo>
                <a:cubicBezTo>
                  <a:pt x="31" y="1432"/>
                  <a:pt x="22" y="1426"/>
                  <a:pt x="10" y="1407"/>
                </a:cubicBezTo>
                <a:cubicBezTo>
                  <a:pt x="22" y="1362"/>
                  <a:pt x="13" y="1365"/>
                  <a:pt x="0" y="1325"/>
                </a:cubicBezTo>
                <a:cubicBezTo>
                  <a:pt x="6" y="1309"/>
                  <a:pt x="18" y="1296"/>
                  <a:pt x="33" y="1291"/>
                </a:cubicBezTo>
                <a:cubicBezTo>
                  <a:pt x="42" y="1288"/>
                  <a:pt x="44" y="1309"/>
                  <a:pt x="54" y="1309"/>
                </a:cubicBezTo>
                <a:cubicBezTo>
                  <a:pt x="64" y="1309"/>
                  <a:pt x="94" y="1300"/>
                  <a:pt x="91" y="1292"/>
                </a:cubicBezTo>
                <a:cubicBezTo>
                  <a:pt x="72" y="1261"/>
                  <a:pt x="76" y="1264"/>
                  <a:pt x="34" y="1258"/>
                </a:cubicBezTo>
                <a:cubicBezTo>
                  <a:pt x="21" y="1250"/>
                  <a:pt x="7" y="1253"/>
                  <a:pt x="5" y="1247"/>
                </a:cubicBezTo>
                <a:cubicBezTo>
                  <a:pt x="3" y="1241"/>
                  <a:pt x="12" y="1225"/>
                  <a:pt x="19" y="1220"/>
                </a:cubicBezTo>
                <a:cubicBezTo>
                  <a:pt x="28" y="1215"/>
                  <a:pt x="38" y="1217"/>
                  <a:pt x="48" y="1215"/>
                </a:cubicBezTo>
                <a:cubicBezTo>
                  <a:pt x="61" y="1194"/>
                  <a:pt x="77" y="1160"/>
                  <a:pt x="101" y="1152"/>
                </a:cubicBezTo>
                <a:cubicBezTo>
                  <a:pt x="116" y="1142"/>
                  <a:pt x="133" y="1170"/>
                  <a:pt x="145" y="1166"/>
                </a:cubicBezTo>
                <a:cubicBezTo>
                  <a:pt x="157" y="1162"/>
                  <a:pt x="164" y="1141"/>
                  <a:pt x="173" y="1128"/>
                </a:cubicBezTo>
                <a:cubicBezTo>
                  <a:pt x="179" y="1110"/>
                  <a:pt x="191" y="1105"/>
                  <a:pt x="202" y="1090"/>
                </a:cubicBezTo>
                <a:cubicBezTo>
                  <a:pt x="209" y="1059"/>
                  <a:pt x="200" y="1029"/>
                  <a:pt x="168" y="1018"/>
                </a:cubicBezTo>
                <a:cubicBezTo>
                  <a:pt x="156" y="985"/>
                  <a:pt x="144" y="936"/>
                  <a:pt x="182" y="922"/>
                </a:cubicBezTo>
                <a:cubicBezTo>
                  <a:pt x="207" y="928"/>
                  <a:pt x="208" y="938"/>
                  <a:pt x="226" y="956"/>
                </a:cubicBezTo>
                <a:cubicBezTo>
                  <a:pt x="231" y="954"/>
                  <a:pt x="237" y="955"/>
                  <a:pt x="240" y="951"/>
                </a:cubicBezTo>
                <a:cubicBezTo>
                  <a:pt x="246" y="943"/>
                  <a:pt x="240" y="925"/>
                  <a:pt x="250" y="922"/>
                </a:cubicBezTo>
                <a:cubicBezTo>
                  <a:pt x="272" y="914"/>
                  <a:pt x="259" y="918"/>
                  <a:pt x="288" y="912"/>
                </a:cubicBezTo>
                <a:cubicBezTo>
                  <a:pt x="307" y="900"/>
                  <a:pt x="327" y="895"/>
                  <a:pt x="346" y="884"/>
                </a:cubicBezTo>
                <a:cubicBezTo>
                  <a:pt x="341" y="881"/>
                  <a:pt x="336" y="877"/>
                  <a:pt x="331" y="874"/>
                </a:cubicBezTo>
                <a:cubicBezTo>
                  <a:pt x="327" y="872"/>
                  <a:pt x="321" y="872"/>
                  <a:pt x="317" y="869"/>
                </a:cubicBezTo>
                <a:cubicBezTo>
                  <a:pt x="305" y="862"/>
                  <a:pt x="283" y="845"/>
                  <a:pt x="283" y="845"/>
                </a:cubicBezTo>
                <a:cubicBezTo>
                  <a:pt x="257" y="804"/>
                  <a:pt x="212" y="796"/>
                  <a:pt x="248" y="775"/>
                </a:cubicBezTo>
                <a:cubicBezTo>
                  <a:pt x="259" y="757"/>
                  <a:pt x="328" y="737"/>
                  <a:pt x="346" y="725"/>
                </a:cubicBezTo>
                <a:cubicBezTo>
                  <a:pt x="359" y="726"/>
                  <a:pt x="403" y="736"/>
                  <a:pt x="408" y="725"/>
                </a:cubicBezTo>
                <a:cubicBezTo>
                  <a:pt x="425" y="691"/>
                  <a:pt x="381" y="670"/>
                  <a:pt x="418" y="658"/>
                </a:cubicBezTo>
                <a:cubicBezTo>
                  <a:pt x="420" y="636"/>
                  <a:pt x="401" y="606"/>
                  <a:pt x="406" y="585"/>
                </a:cubicBezTo>
                <a:cubicBezTo>
                  <a:pt x="409" y="564"/>
                  <a:pt x="432" y="547"/>
                  <a:pt x="436" y="533"/>
                </a:cubicBezTo>
                <a:cubicBezTo>
                  <a:pt x="436" y="501"/>
                  <a:pt x="431" y="511"/>
                  <a:pt x="427" y="499"/>
                </a:cubicBezTo>
                <a:cubicBezTo>
                  <a:pt x="423" y="487"/>
                  <a:pt x="415" y="472"/>
                  <a:pt x="412" y="461"/>
                </a:cubicBezTo>
                <a:cubicBezTo>
                  <a:pt x="408" y="450"/>
                  <a:pt x="415" y="441"/>
                  <a:pt x="407" y="434"/>
                </a:cubicBezTo>
                <a:cubicBezTo>
                  <a:pt x="399" y="427"/>
                  <a:pt x="360" y="439"/>
                  <a:pt x="361" y="420"/>
                </a:cubicBezTo>
                <a:cubicBezTo>
                  <a:pt x="347" y="399"/>
                  <a:pt x="381" y="333"/>
                  <a:pt x="413" y="322"/>
                </a:cubicBezTo>
                <a:cubicBezTo>
                  <a:pt x="417" y="312"/>
                  <a:pt x="361" y="301"/>
                  <a:pt x="362" y="290"/>
                </a:cubicBezTo>
                <a:cubicBezTo>
                  <a:pt x="356" y="277"/>
                  <a:pt x="364" y="263"/>
                  <a:pt x="367" y="249"/>
                </a:cubicBezTo>
                <a:cubicBezTo>
                  <a:pt x="370" y="235"/>
                  <a:pt x="378" y="219"/>
                  <a:pt x="378" y="204"/>
                </a:cubicBezTo>
                <a:cubicBezTo>
                  <a:pt x="378" y="189"/>
                  <a:pt x="352" y="158"/>
                  <a:pt x="365" y="161"/>
                </a:cubicBezTo>
                <a:cubicBezTo>
                  <a:pt x="363" y="146"/>
                  <a:pt x="439" y="220"/>
                  <a:pt x="454" y="221"/>
                </a:cubicBezTo>
                <a:cubicBezTo>
                  <a:pt x="469" y="222"/>
                  <a:pt x="462" y="177"/>
                  <a:pt x="454" y="165"/>
                </a:cubicBezTo>
                <a:cubicBezTo>
                  <a:pt x="467" y="147"/>
                  <a:pt x="417" y="168"/>
                  <a:pt x="404" y="148"/>
                </a:cubicBezTo>
                <a:cubicBezTo>
                  <a:pt x="408" y="125"/>
                  <a:pt x="381" y="89"/>
                  <a:pt x="394" y="71"/>
                </a:cubicBezTo>
                <a:cubicBezTo>
                  <a:pt x="399" y="42"/>
                  <a:pt x="426" y="89"/>
                  <a:pt x="453" y="108"/>
                </a:cubicBezTo>
                <a:cubicBezTo>
                  <a:pt x="460" y="127"/>
                  <a:pt x="473" y="114"/>
                  <a:pt x="494" y="120"/>
                </a:cubicBezTo>
                <a:cubicBezTo>
                  <a:pt x="517" y="115"/>
                  <a:pt x="537" y="107"/>
                  <a:pt x="557" y="96"/>
                </a:cubicBezTo>
                <a:cubicBezTo>
                  <a:pt x="567" y="90"/>
                  <a:pt x="586" y="77"/>
                  <a:pt x="586" y="77"/>
                </a:cubicBezTo>
                <a:cubicBezTo>
                  <a:pt x="597" y="59"/>
                  <a:pt x="603" y="40"/>
                  <a:pt x="610" y="20"/>
                </a:cubicBezTo>
                <a:cubicBezTo>
                  <a:pt x="610" y="19"/>
                  <a:pt x="646" y="7"/>
                  <a:pt x="653" y="5"/>
                </a:cubicBezTo>
                <a:cubicBezTo>
                  <a:pt x="658" y="3"/>
                  <a:pt x="667" y="0"/>
                  <a:pt x="667" y="0"/>
                </a:cubicBezTo>
                <a:cubicBezTo>
                  <a:pt x="691" y="6"/>
                  <a:pt x="704" y="11"/>
                  <a:pt x="677" y="29"/>
                </a:cubicBezTo>
                <a:cubicBezTo>
                  <a:pt x="665" y="63"/>
                  <a:pt x="673" y="49"/>
                  <a:pt x="658" y="72"/>
                </a:cubicBezTo>
                <a:cubicBezTo>
                  <a:pt x="681" y="80"/>
                  <a:pt x="704" y="78"/>
                  <a:pt x="725" y="92"/>
                </a:cubicBezTo>
                <a:cubicBezTo>
                  <a:pt x="737" y="126"/>
                  <a:pt x="699" y="114"/>
                  <a:pt x="677" y="111"/>
                </a:cubicBezTo>
                <a:cubicBezTo>
                  <a:pt x="643" y="100"/>
                  <a:pt x="672" y="89"/>
                  <a:pt x="629" y="96"/>
                </a:cubicBezTo>
                <a:cubicBezTo>
                  <a:pt x="626" y="101"/>
                  <a:pt x="620" y="105"/>
                  <a:pt x="619" y="111"/>
                </a:cubicBezTo>
                <a:cubicBezTo>
                  <a:pt x="622" y="123"/>
                  <a:pt x="627" y="175"/>
                  <a:pt x="644" y="185"/>
                </a:cubicBezTo>
                <a:cubicBezTo>
                  <a:pt x="661" y="195"/>
                  <a:pt x="703" y="173"/>
                  <a:pt x="720" y="173"/>
                </a:cubicBezTo>
                <a:cubicBezTo>
                  <a:pt x="730" y="177"/>
                  <a:pt x="738" y="187"/>
                  <a:pt x="749" y="188"/>
                </a:cubicBezTo>
                <a:cubicBezTo>
                  <a:pt x="764" y="190"/>
                  <a:pt x="791" y="177"/>
                  <a:pt x="806" y="173"/>
                </a:cubicBezTo>
                <a:cubicBezTo>
                  <a:pt x="841" y="152"/>
                  <a:pt x="830" y="154"/>
                  <a:pt x="883" y="159"/>
                </a:cubicBezTo>
                <a:cubicBezTo>
                  <a:pt x="919" y="193"/>
                  <a:pt x="845" y="209"/>
                  <a:pt x="889" y="240"/>
                </a:cubicBezTo>
                <a:cubicBezTo>
                  <a:pt x="901" y="273"/>
                  <a:pt x="906" y="260"/>
                  <a:pt x="920" y="283"/>
                </a:cubicBezTo>
                <a:cubicBezTo>
                  <a:pt x="908" y="317"/>
                  <a:pt x="905" y="309"/>
                  <a:pt x="874" y="298"/>
                </a:cubicBezTo>
                <a:cubicBezTo>
                  <a:pt x="856" y="310"/>
                  <a:pt x="856" y="316"/>
                  <a:pt x="850" y="336"/>
                </a:cubicBezTo>
                <a:cubicBezTo>
                  <a:pt x="851" y="351"/>
                  <a:pt x="849" y="366"/>
                  <a:pt x="854" y="380"/>
                </a:cubicBezTo>
                <a:cubicBezTo>
                  <a:pt x="856" y="385"/>
                  <a:pt x="865" y="385"/>
                  <a:pt x="869" y="389"/>
                </a:cubicBezTo>
                <a:cubicBezTo>
                  <a:pt x="872" y="393"/>
                  <a:pt x="872" y="399"/>
                  <a:pt x="874" y="404"/>
                </a:cubicBezTo>
                <a:cubicBezTo>
                  <a:pt x="870" y="428"/>
                  <a:pt x="868" y="441"/>
                  <a:pt x="854" y="461"/>
                </a:cubicBezTo>
                <a:cubicBezTo>
                  <a:pt x="849" y="475"/>
                  <a:pt x="863" y="487"/>
                  <a:pt x="859" y="495"/>
                </a:cubicBezTo>
                <a:cubicBezTo>
                  <a:pt x="855" y="503"/>
                  <a:pt x="840" y="499"/>
                  <a:pt x="832" y="509"/>
                </a:cubicBezTo>
                <a:cubicBezTo>
                  <a:pt x="824" y="519"/>
                  <a:pt x="817" y="552"/>
                  <a:pt x="809" y="556"/>
                </a:cubicBezTo>
                <a:cubicBezTo>
                  <a:pt x="801" y="560"/>
                  <a:pt x="789" y="533"/>
                  <a:pt x="781" y="533"/>
                </a:cubicBezTo>
                <a:cubicBezTo>
                  <a:pt x="774" y="546"/>
                  <a:pt x="774" y="556"/>
                  <a:pt x="761" y="555"/>
                </a:cubicBezTo>
                <a:cubicBezTo>
                  <a:pt x="748" y="554"/>
                  <a:pt x="717" y="522"/>
                  <a:pt x="703" y="528"/>
                </a:cubicBezTo>
                <a:cubicBezTo>
                  <a:pt x="670" y="539"/>
                  <a:pt x="693" y="563"/>
                  <a:pt x="674" y="593"/>
                </a:cubicBezTo>
                <a:cubicBezTo>
                  <a:pt x="677" y="606"/>
                  <a:pt x="711" y="616"/>
                  <a:pt x="725" y="624"/>
                </a:cubicBezTo>
                <a:cubicBezTo>
                  <a:pt x="734" y="629"/>
                  <a:pt x="737" y="652"/>
                  <a:pt x="737" y="652"/>
                </a:cubicBezTo>
                <a:cubicBezTo>
                  <a:pt x="742" y="663"/>
                  <a:pt x="737" y="663"/>
                  <a:pt x="751" y="671"/>
                </a:cubicBezTo>
                <a:cubicBezTo>
                  <a:pt x="762" y="678"/>
                  <a:pt x="793" y="702"/>
                  <a:pt x="805" y="693"/>
                </a:cubicBezTo>
                <a:cubicBezTo>
                  <a:pt x="818" y="685"/>
                  <a:pt x="811" y="622"/>
                  <a:pt x="826" y="618"/>
                </a:cubicBezTo>
                <a:cubicBezTo>
                  <a:pt x="835" y="605"/>
                  <a:pt x="836" y="643"/>
                  <a:pt x="854" y="638"/>
                </a:cubicBezTo>
                <a:cubicBezTo>
                  <a:pt x="868" y="633"/>
                  <a:pt x="904" y="604"/>
                  <a:pt x="912" y="587"/>
                </a:cubicBezTo>
                <a:cubicBezTo>
                  <a:pt x="918" y="577"/>
                  <a:pt x="895" y="546"/>
                  <a:pt x="901" y="536"/>
                </a:cubicBezTo>
                <a:cubicBezTo>
                  <a:pt x="904" y="531"/>
                  <a:pt x="936" y="515"/>
                  <a:pt x="936" y="515"/>
                </a:cubicBezTo>
                <a:cubicBezTo>
                  <a:pt x="942" y="493"/>
                  <a:pt x="970" y="501"/>
                  <a:pt x="988" y="489"/>
                </a:cubicBezTo>
                <a:cubicBezTo>
                  <a:pt x="998" y="456"/>
                  <a:pt x="997" y="430"/>
                  <a:pt x="1027" y="408"/>
                </a:cubicBezTo>
                <a:cubicBezTo>
                  <a:pt x="1038" y="425"/>
                  <a:pt x="1034" y="368"/>
                  <a:pt x="1036" y="358"/>
                </a:cubicBezTo>
              </a:path>
            </a:pathLst>
          </a:custGeom>
          <a:noFill/>
          <a:ln w="9525">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IN"/>
          </a:p>
        </p:txBody>
      </p:sp>
      <p:sp>
        <p:nvSpPr>
          <p:cNvPr id="4554" name="Text Box 2552"/>
          <p:cNvSpPr txBox="1">
            <a:spLocks noChangeArrowheads="1"/>
          </p:cNvSpPr>
          <p:nvPr/>
        </p:nvSpPr>
        <p:spPr bwMode="auto">
          <a:xfrm>
            <a:off x="5092304" y="3040064"/>
            <a:ext cx="462145" cy="256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eaLnBrk="1" hangingPunct="1"/>
            <a:r>
              <a:rPr lang="en-US" sz="1100" b="1" u="sng"/>
              <a:t>M.P.</a:t>
            </a:r>
          </a:p>
        </p:txBody>
      </p:sp>
      <p:sp>
        <p:nvSpPr>
          <p:cNvPr id="4555" name="Text Box 2553"/>
          <p:cNvSpPr txBox="1">
            <a:spLocks noChangeArrowheads="1"/>
          </p:cNvSpPr>
          <p:nvPr/>
        </p:nvSpPr>
        <p:spPr bwMode="auto">
          <a:xfrm>
            <a:off x="6375268" y="4826000"/>
            <a:ext cx="843660"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eaLnBrk="1" hangingPunct="1"/>
            <a:r>
              <a:rPr lang="en-US" sz="800" b="1">
                <a:latin typeface="Courier New" pitchFamily="49" charset="0"/>
              </a:rPr>
              <a:t>CHHATISGARH</a:t>
            </a:r>
          </a:p>
        </p:txBody>
      </p:sp>
      <p:sp>
        <p:nvSpPr>
          <p:cNvPr id="4556" name="Text Box 2554"/>
          <p:cNvSpPr txBox="1">
            <a:spLocks noChangeArrowheads="1"/>
          </p:cNvSpPr>
          <p:nvPr/>
        </p:nvSpPr>
        <p:spPr bwMode="auto">
          <a:xfrm>
            <a:off x="728692" y="5805488"/>
            <a:ext cx="3911808" cy="456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1300" b="1">
                <a:solidFill>
                  <a:srgbClr val="FF0000"/>
                </a:solidFill>
                <a:latin typeface="APS-EML-Poonam" pitchFamily="2" charset="0"/>
              </a:rPr>
              <a:t>Projects under NVDA, Govt. of Madhya Pradesh</a:t>
            </a:r>
            <a:endParaRPr lang="en-US" sz="1300" b="1">
              <a:latin typeface="APS-EML-Poonam" pitchFamily="2" charset="0"/>
            </a:endParaRPr>
          </a:p>
          <a:p>
            <a:pPr algn="ctr"/>
            <a:r>
              <a:rPr lang="en-US" sz="1100" b="1">
                <a:solidFill>
                  <a:schemeClr val="accent2"/>
                </a:solidFill>
                <a:latin typeface="APS-EML-Poonam" pitchFamily="2" charset="0"/>
              </a:rPr>
              <a:t>LOCATION MAP –-CADWM PROJECTS</a:t>
            </a:r>
          </a:p>
        </p:txBody>
      </p:sp>
      <p:sp>
        <p:nvSpPr>
          <p:cNvPr id="4557" name="Oval 2559"/>
          <p:cNvSpPr>
            <a:spLocks noChangeArrowheads="1"/>
          </p:cNvSpPr>
          <p:nvPr/>
        </p:nvSpPr>
        <p:spPr bwMode="auto">
          <a:xfrm>
            <a:off x="4524772" y="2254251"/>
            <a:ext cx="156501"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58" name="Text Box 2486"/>
          <p:cNvSpPr txBox="1">
            <a:spLocks noChangeArrowheads="1"/>
          </p:cNvSpPr>
          <p:nvPr/>
        </p:nvSpPr>
        <p:spPr bwMode="auto">
          <a:xfrm>
            <a:off x="5600680" y="2250101"/>
            <a:ext cx="885338" cy="20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800"/>
              <a:t>CHHATARPUR</a:t>
            </a:r>
          </a:p>
        </p:txBody>
      </p:sp>
      <p:sp>
        <p:nvSpPr>
          <p:cNvPr id="4559" name="Rectangle 2235"/>
          <p:cNvSpPr>
            <a:spLocks noChangeArrowheads="1"/>
          </p:cNvSpPr>
          <p:nvPr/>
        </p:nvSpPr>
        <p:spPr bwMode="auto">
          <a:xfrm rot="-1505141">
            <a:off x="5907486" y="2411413"/>
            <a:ext cx="84269" cy="17462"/>
          </a:xfrm>
          <a:prstGeom prst="rect">
            <a:avLst/>
          </a:prstGeom>
          <a:solidFill>
            <a:schemeClr val="accent2"/>
          </a:solidFill>
          <a:ln w="9525">
            <a:solidFill>
              <a:schemeClr val="accent2"/>
            </a:solidFill>
            <a:miter lim="800000"/>
            <a:headEnd/>
            <a:tailEnd/>
          </a:ln>
        </p:spPr>
        <p:txBody>
          <a:bodyPr wrap="none" anchor="ctr"/>
          <a:lstStyle/>
          <a:p>
            <a:endParaRPr lang="en-US"/>
          </a:p>
        </p:txBody>
      </p:sp>
      <p:sp>
        <p:nvSpPr>
          <p:cNvPr id="4560" name="Text Box 2382"/>
          <p:cNvSpPr txBox="1">
            <a:spLocks noChangeArrowheads="1"/>
          </p:cNvSpPr>
          <p:nvPr/>
        </p:nvSpPr>
        <p:spPr bwMode="auto">
          <a:xfrm>
            <a:off x="5314801" y="2388391"/>
            <a:ext cx="638476" cy="271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5963" tIns="42981" rIns="85963" bIns="42981" anchor="ctr">
            <a:spAutoFit/>
          </a:bodyPr>
          <a:lstStyle>
            <a:lvl1pPr defTabSz="858838" eaLnBrk="0" hangingPunct="0">
              <a:defRPr>
                <a:solidFill>
                  <a:schemeClr val="tx1"/>
                </a:solidFill>
                <a:latin typeface="Arial" charset="0"/>
                <a:cs typeface="Arial" charset="0"/>
              </a:defRPr>
            </a:lvl1pPr>
            <a:lvl2pPr marL="742950" indent="-285750" defTabSz="858838" eaLnBrk="0" hangingPunct="0">
              <a:defRPr>
                <a:solidFill>
                  <a:schemeClr val="tx1"/>
                </a:solidFill>
                <a:latin typeface="Arial" charset="0"/>
                <a:cs typeface="Arial" charset="0"/>
              </a:defRPr>
            </a:lvl2pPr>
            <a:lvl3pPr marL="1143000" indent="-228600" defTabSz="858838" eaLnBrk="0" hangingPunct="0">
              <a:defRPr>
                <a:solidFill>
                  <a:schemeClr val="tx1"/>
                </a:solidFill>
                <a:latin typeface="Arial" charset="0"/>
                <a:cs typeface="Arial" charset="0"/>
              </a:defRPr>
            </a:lvl3pPr>
            <a:lvl4pPr marL="1600200" indent="-228600" defTabSz="858838" eaLnBrk="0" hangingPunct="0">
              <a:defRPr>
                <a:solidFill>
                  <a:schemeClr val="tx1"/>
                </a:solidFill>
                <a:latin typeface="Arial" charset="0"/>
                <a:cs typeface="Arial" charset="0"/>
              </a:defRPr>
            </a:lvl4pPr>
            <a:lvl5pPr marL="2057400" indent="-228600" defTabSz="858838" eaLnBrk="0" hangingPunct="0">
              <a:defRPr>
                <a:solidFill>
                  <a:schemeClr val="tx1"/>
                </a:solidFill>
                <a:latin typeface="Arial" charset="0"/>
                <a:cs typeface="Arial" charset="0"/>
              </a:defRPr>
            </a:lvl5pPr>
            <a:lvl6pPr marL="2514600" indent="-228600" defTabSz="858838" eaLnBrk="0" fontAlgn="base" hangingPunct="0">
              <a:spcBef>
                <a:spcPct val="0"/>
              </a:spcBef>
              <a:spcAft>
                <a:spcPct val="0"/>
              </a:spcAft>
              <a:defRPr>
                <a:solidFill>
                  <a:schemeClr val="tx1"/>
                </a:solidFill>
                <a:latin typeface="Arial" charset="0"/>
                <a:cs typeface="Arial" charset="0"/>
              </a:defRPr>
            </a:lvl6pPr>
            <a:lvl7pPr marL="2971800" indent="-228600" defTabSz="858838" eaLnBrk="0" fontAlgn="base" hangingPunct="0">
              <a:spcBef>
                <a:spcPct val="0"/>
              </a:spcBef>
              <a:spcAft>
                <a:spcPct val="0"/>
              </a:spcAft>
              <a:defRPr>
                <a:solidFill>
                  <a:schemeClr val="tx1"/>
                </a:solidFill>
                <a:latin typeface="Arial" charset="0"/>
                <a:cs typeface="Arial" charset="0"/>
              </a:defRPr>
            </a:lvl7pPr>
            <a:lvl8pPr marL="3429000" indent="-228600" defTabSz="858838" eaLnBrk="0" fontAlgn="base" hangingPunct="0">
              <a:spcBef>
                <a:spcPct val="0"/>
              </a:spcBef>
              <a:spcAft>
                <a:spcPct val="0"/>
              </a:spcAft>
              <a:defRPr>
                <a:solidFill>
                  <a:schemeClr val="tx1"/>
                </a:solidFill>
                <a:latin typeface="Arial" charset="0"/>
                <a:cs typeface="Arial" charset="0"/>
              </a:defRPr>
            </a:lvl8pPr>
            <a:lvl9pPr marL="3886200" indent="-228600" defTabSz="858838" eaLnBrk="0" fontAlgn="base" hangingPunct="0">
              <a:spcBef>
                <a:spcPct val="0"/>
              </a:spcBef>
              <a:spcAft>
                <a:spcPct val="0"/>
              </a:spcAft>
              <a:defRPr>
                <a:solidFill>
                  <a:schemeClr val="tx1"/>
                </a:solidFill>
                <a:latin typeface="Arial" charset="0"/>
                <a:cs typeface="Arial" charset="0"/>
              </a:defRPr>
            </a:lvl9pPr>
          </a:lstStyle>
          <a:p>
            <a:pPr algn="ctr"/>
            <a:r>
              <a:rPr lang="en-US" sz="600" b="1"/>
              <a:t>BARIARPUR</a:t>
            </a:r>
          </a:p>
          <a:p>
            <a:pPr algn="ctr"/>
            <a:r>
              <a:rPr lang="en-US" sz="600" b="1"/>
              <a:t>WEIR</a:t>
            </a:r>
            <a:endParaRPr lang="en-US" sz="800" b="1"/>
          </a:p>
        </p:txBody>
      </p:sp>
      <p:sp>
        <p:nvSpPr>
          <p:cNvPr id="4561" name="AutoShape 2220"/>
          <p:cNvSpPr>
            <a:spLocks noChangeArrowheads="1"/>
          </p:cNvSpPr>
          <p:nvPr/>
        </p:nvSpPr>
        <p:spPr bwMode="auto">
          <a:xfrm rot="6588843">
            <a:off x="3648870" y="3649796"/>
            <a:ext cx="49213" cy="58473"/>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562" name="Oval 2559"/>
          <p:cNvSpPr>
            <a:spLocks noChangeArrowheads="1"/>
          </p:cNvSpPr>
          <p:nvPr/>
        </p:nvSpPr>
        <p:spPr bwMode="auto">
          <a:xfrm>
            <a:off x="3575447" y="3605214"/>
            <a:ext cx="156501"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63" name="Text Box 2560"/>
          <p:cNvSpPr txBox="1">
            <a:spLocks noChangeArrowheads="1"/>
          </p:cNvSpPr>
          <p:nvPr/>
        </p:nvSpPr>
        <p:spPr bwMode="auto">
          <a:xfrm>
            <a:off x="1353477" y="4292601"/>
            <a:ext cx="18806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US" sz="1000" b="1"/>
              <a:t>OMKARESHWAR PROJECT</a:t>
            </a:r>
          </a:p>
        </p:txBody>
      </p:sp>
      <p:sp>
        <p:nvSpPr>
          <p:cNvPr id="4564" name="Line 2562"/>
          <p:cNvSpPr>
            <a:spLocks noChangeShapeType="1"/>
          </p:cNvSpPr>
          <p:nvPr/>
        </p:nvSpPr>
        <p:spPr bwMode="auto">
          <a:xfrm flipV="1">
            <a:off x="2646760" y="3708401"/>
            <a:ext cx="975121" cy="5429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IN"/>
          </a:p>
        </p:txBody>
      </p:sp>
      <p:sp>
        <p:nvSpPr>
          <p:cNvPr id="4565" name="Oval 2559"/>
          <p:cNvSpPr>
            <a:spLocks noChangeArrowheads="1"/>
          </p:cNvSpPr>
          <p:nvPr/>
        </p:nvSpPr>
        <p:spPr bwMode="auto">
          <a:xfrm>
            <a:off x="3783542" y="3584576"/>
            <a:ext cx="156502"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66" name="Text Box 2560"/>
          <p:cNvSpPr txBox="1">
            <a:spLocks noChangeArrowheads="1"/>
          </p:cNvSpPr>
          <p:nvPr/>
        </p:nvSpPr>
        <p:spPr bwMode="auto">
          <a:xfrm>
            <a:off x="2221971" y="4724400"/>
            <a:ext cx="176522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US" sz="1000" b="1"/>
              <a:t>INDIRA SAGAR PROJECT</a:t>
            </a:r>
          </a:p>
        </p:txBody>
      </p:sp>
      <p:sp>
        <p:nvSpPr>
          <p:cNvPr id="4567" name="Line 2562"/>
          <p:cNvSpPr>
            <a:spLocks noChangeShapeType="1"/>
          </p:cNvSpPr>
          <p:nvPr/>
        </p:nvSpPr>
        <p:spPr bwMode="auto">
          <a:xfrm flipV="1">
            <a:off x="3296841" y="3698876"/>
            <a:ext cx="584729" cy="10509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IN"/>
          </a:p>
        </p:txBody>
      </p:sp>
      <p:sp>
        <p:nvSpPr>
          <p:cNvPr id="4568" name="Oval 2559"/>
          <p:cNvSpPr>
            <a:spLocks noChangeArrowheads="1"/>
          </p:cNvSpPr>
          <p:nvPr/>
        </p:nvSpPr>
        <p:spPr bwMode="auto">
          <a:xfrm>
            <a:off x="5814616" y="3279776"/>
            <a:ext cx="158221"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69" name="Line 2562"/>
          <p:cNvSpPr>
            <a:spLocks noChangeShapeType="1"/>
          </p:cNvSpPr>
          <p:nvPr/>
        </p:nvSpPr>
        <p:spPr bwMode="auto">
          <a:xfrm flipH="1" flipV="1">
            <a:off x="5912644" y="3394075"/>
            <a:ext cx="2122223" cy="903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IN"/>
          </a:p>
        </p:txBody>
      </p:sp>
      <p:sp>
        <p:nvSpPr>
          <p:cNvPr id="4570" name="Oval 2559"/>
          <p:cNvSpPr>
            <a:spLocks noChangeArrowheads="1"/>
          </p:cNvSpPr>
          <p:nvPr/>
        </p:nvSpPr>
        <p:spPr bwMode="auto">
          <a:xfrm>
            <a:off x="4509294" y="2792414"/>
            <a:ext cx="156502"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71" name="AutoShape 2519"/>
          <p:cNvSpPr>
            <a:spLocks noChangeArrowheads="1"/>
          </p:cNvSpPr>
          <p:nvPr/>
        </p:nvSpPr>
        <p:spPr bwMode="auto">
          <a:xfrm rot="5240870">
            <a:off x="4557581" y="2825354"/>
            <a:ext cx="65088" cy="72231"/>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572" name="AutoShape 2519"/>
          <p:cNvSpPr>
            <a:spLocks noChangeArrowheads="1"/>
          </p:cNvSpPr>
          <p:nvPr/>
        </p:nvSpPr>
        <p:spPr bwMode="auto">
          <a:xfrm rot="5240870">
            <a:off x="4518026" y="2926954"/>
            <a:ext cx="65088" cy="72231"/>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573" name="Oval 2559"/>
          <p:cNvSpPr>
            <a:spLocks noChangeArrowheads="1"/>
          </p:cNvSpPr>
          <p:nvPr/>
        </p:nvSpPr>
        <p:spPr bwMode="auto">
          <a:xfrm>
            <a:off x="4464580" y="2905126"/>
            <a:ext cx="156502"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74" name="AutoShape 2519"/>
          <p:cNvSpPr>
            <a:spLocks noChangeArrowheads="1"/>
          </p:cNvSpPr>
          <p:nvPr/>
        </p:nvSpPr>
        <p:spPr bwMode="auto">
          <a:xfrm rot="5240870">
            <a:off x="4583378" y="2291954"/>
            <a:ext cx="65088" cy="72231"/>
          </a:xfrm>
          <a:prstGeom prst="triangle">
            <a:avLst>
              <a:gd name="adj" fmla="val 50000"/>
            </a:avLst>
          </a:prstGeom>
          <a:solidFill>
            <a:srgbClr val="CC0000"/>
          </a:solidFill>
          <a:ln w="9525">
            <a:solidFill>
              <a:srgbClr val="CC0000"/>
            </a:solidFill>
            <a:miter lim="800000"/>
            <a:headEnd/>
            <a:tailEnd/>
          </a:ln>
        </p:spPr>
        <p:txBody>
          <a:bodyPr wrap="none" anchor="ctr"/>
          <a:lstStyle/>
          <a:p>
            <a:endParaRPr lang="en-US"/>
          </a:p>
        </p:txBody>
      </p:sp>
      <p:sp>
        <p:nvSpPr>
          <p:cNvPr id="4575" name="Oval 2559"/>
          <p:cNvSpPr>
            <a:spLocks noChangeArrowheads="1"/>
          </p:cNvSpPr>
          <p:nvPr/>
        </p:nvSpPr>
        <p:spPr bwMode="auto">
          <a:xfrm>
            <a:off x="5621999" y="2219326"/>
            <a:ext cx="156501"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76" name="Oval 2559"/>
          <p:cNvSpPr>
            <a:spLocks noChangeArrowheads="1"/>
          </p:cNvSpPr>
          <p:nvPr/>
        </p:nvSpPr>
        <p:spPr bwMode="auto">
          <a:xfrm>
            <a:off x="5864490" y="2339976"/>
            <a:ext cx="156502"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77" name="Oval 2559"/>
          <p:cNvSpPr>
            <a:spLocks noChangeArrowheads="1"/>
          </p:cNvSpPr>
          <p:nvPr/>
        </p:nvSpPr>
        <p:spPr bwMode="auto">
          <a:xfrm>
            <a:off x="2920206" y="3349626"/>
            <a:ext cx="158221"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78" name="Oval 2559"/>
          <p:cNvSpPr>
            <a:spLocks noChangeArrowheads="1"/>
          </p:cNvSpPr>
          <p:nvPr/>
        </p:nvSpPr>
        <p:spPr bwMode="auto">
          <a:xfrm>
            <a:off x="6564445" y="2663826"/>
            <a:ext cx="156501"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584" name="Rounded Rectangle 583"/>
          <p:cNvSpPr/>
          <p:nvPr/>
        </p:nvSpPr>
        <p:spPr>
          <a:xfrm>
            <a:off x="7293638" y="4313238"/>
            <a:ext cx="2058590" cy="260350"/>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580" name="Text Box 2560"/>
          <p:cNvSpPr txBox="1">
            <a:spLocks noChangeArrowheads="1"/>
          </p:cNvSpPr>
          <p:nvPr/>
        </p:nvSpPr>
        <p:spPr bwMode="auto">
          <a:xfrm>
            <a:off x="7271280" y="4332288"/>
            <a:ext cx="227356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US" sz="1000" b="1"/>
              <a:t>BARGI DIVERSION PROJECT</a:t>
            </a:r>
          </a:p>
        </p:txBody>
      </p:sp>
      <p:sp>
        <p:nvSpPr>
          <p:cNvPr id="4581" name="Oval 2559"/>
          <p:cNvSpPr>
            <a:spLocks noChangeArrowheads="1"/>
          </p:cNvSpPr>
          <p:nvPr/>
        </p:nvSpPr>
        <p:spPr bwMode="auto">
          <a:xfrm>
            <a:off x="5138738" y="3732213"/>
            <a:ext cx="156502"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82" name="Oval 2559"/>
          <p:cNvSpPr>
            <a:spLocks noChangeArrowheads="1"/>
          </p:cNvSpPr>
          <p:nvPr/>
        </p:nvSpPr>
        <p:spPr bwMode="auto">
          <a:xfrm>
            <a:off x="7109619" y="2652714"/>
            <a:ext cx="156502"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4583" name="Oval 2559"/>
          <p:cNvSpPr>
            <a:spLocks noChangeArrowheads="1"/>
          </p:cNvSpPr>
          <p:nvPr/>
        </p:nvSpPr>
        <p:spPr bwMode="auto">
          <a:xfrm>
            <a:off x="4603883" y="1854201"/>
            <a:ext cx="156501" cy="123825"/>
          </a:xfrm>
          <a:prstGeom prst="ellipse">
            <a:avLst/>
          </a:prstGeom>
          <a:solidFill>
            <a:srgbClr val="FFFF00">
              <a:alpha val="50195"/>
            </a:srgbClr>
          </a:solidFill>
          <a:ln w="9525">
            <a:solidFill>
              <a:schemeClr val="tx1"/>
            </a:solidFill>
            <a:round/>
            <a:headEnd/>
            <a:tailEnd/>
          </a:ln>
        </p:spPr>
        <p:txBody>
          <a:bodyPr wrap="none" anchor="ctr"/>
          <a:lstStyle/>
          <a:p>
            <a:endParaRPr lang="en-US"/>
          </a:p>
        </p:txBody>
      </p:sp>
      <p:sp>
        <p:nvSpPr>
          <p:cNvPr id="607" name="Rounded Rectangle 606"/>
          <p:cNvSpPr/>
          <p:nvPr/>
        </p:nvSpPr>
        <p:spPr>
          <a:xfrm>
            <a:off x="861617" y="4527550"/>
            <a:ext cx="1282965" cy="846138"/>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8" name="Rounded Rectangle 607"/>
          <p:cNvSpPr/>
          <p:nvPr/>
        </p:nvSpPr>
        <p:spPr>
          <a:xfrm>
            <a:off x="3357033" y="4991101"/>
            <a:ext cx="1439466" cy="727075"/>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586" name="Text Box 2560"/>
          <p:cNvSpPr txBox="1">
            <a:spLocks noChangeArrowheads="1"/>
          </p:cNvSpPr>
          <p:nvPr/>
        </p:nvSpPr>
        <p:spPr bwMode="auto">
          <a:xfrm>
            <a:off x="896012" y="4581526"/>
            <a:ext cx="1180131"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US" sz="1000" b="1"/>
              <a:t>OSP (PHASE-I)</a:t>
            </a:r>
          </a:p>
          <a:p>
            <a:pPr eaLnBrk="1" hangingPunct="1"/>
            <a:r>
              <a:rPr lang="en-US" sz="1000" b="1"/>
              <a:t>OSP (PHASE-II)</a:t>
            </a:r>
          </a:p>
          <a:p>
            <a:pPr eaLnBrk="1" hangingPunct="1"/>
            <a:r>
              <a:rPr lang="en-US" sz="1000" b="1"/>
              <a:t>OSP (PHASE-III)</a:t>
            </a:r>
          </a:p>
          <a:p>
            <a:pPr eaLnBrk="1" hangingPunct="1"/>
            <a:r>
              <a:rPr lang="en-US" sz="1000" b="1"/>
              <a:t>OSP (PHASE-IV)</a:t>
            </a:r>
          </a:p>
          <a:p>
            <a:pPr eaLnBrk="1" hangingPunct="1"/>
            <a:endParaRPr lang="en-US" sz="1000"/>
          </a:p>
        </p:txBody>
      </p:sp>
      <p:sp>
        <p:nvSpPr>
          <p:cNvPr id="4587" name="Text Box 2560"/>
          <p:cNvSpPr txBox="1">
            <a:spLocks noChangeArrowheads="1"/>
          </p:cNvSpPr>
          <p:nvPr/>
        </p:nvSpPr>
        <p:spPr bwMode="auto">
          <a:xfrm>
            <a:off x="3314040" y="5008563"/>
            <a:ext cx="1638961"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US" sz="1000" b="1"/>
              <a:t>ISP (PHASE- I &amp; II)</a:t>
            </a:r>
          </a:p>
          <a:p>
            <a:pPr algn="ctr" eaLnBrk="1" hangingPunct="1"/>
            <a:r>
              <a:rPr lang="en-US" sz="1000" b="1"/>
              <a:t>ISP (PHASE-III)</a:t>
            </a:r>
          </a:p>
          <a:p>
            <a:pPr algn="ctr" eaLnBrk="1" hangingPunct="1"/>
            <a:r>
              <a:rPr lang="en-US" sz="1000" b="1"/>
              <a:t>ISP (PHASE-IV)</a:t>
            </a:r>
          </a:p>
          <a:p>
            <a:pPr algn="ctr" eaLnBrk="1" hangingPunct="1"/>
            <a:r>
              <a:rPr lang="en-US" sz="1000" b="1"/>
              <a:t>ISP (PHASE-V)</a:t>
            </a:r>
          </a:p>
          <a:p>
            <a:pPr eaLnBrk="1" hangingPunct="1"/>
            <a:endParaRPr lang="en-US" sz="1000"/>
          </a:p>
        </p:txBody>
      </p:sp>
      <p:sp>
        <p:nvSpPr>
          <p:cNvPr id="613" name="Rounded Rectangle 612"/>
          <p:cNvSpPr/>
          <p:nvPr/>
        </p:nvSpPr>
        <p:spPr>
          <a:xfrm>
            <a:off x="8120856" y="4567239"/>
            <a:ext cx="1219333" cy="446087"/>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589" name="Text Box 2560"/>
          <p:cNvSpPr txBox="1">
            <a:spLocks noChangeArrowheads="1"/>
          </p:cNvSpPr>
          <p:nvPr/>
        </p:nvSpPr>
        <p:spPr bwMode="auto">
          <a:xfrm>
            <a:off x="8151813" y="4581526"/>
            <a:ext cx="14033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US" sz="1000" b="1"/>
              <a:t>BDP (PHASE- I)</a:t>
            </a:r>
          </a:p>
          <a:p>
            <a:pPr eaLnBrk="1" hangingPunct="1"/>
            <a:r>
              <a:rPr lang="en-US" sz="1000" b="1"/>
              <a:t>BDP (PHASE-II)</a:t>
            </a:r>
          </a:p>
          <a:p>
            <a:pPr eaLnBrk="1" hangingPunct="1"/>
            <a:endParaRPr lang="en-US" sz="1000"/>
          </a:p>
          <a:p>
            <a:pPr eaLnBrk="1" hangingPunct="1"/>
            <a:endParaRPr lang="en-US" sz="1000"/>
          </a:p>
        </p:txBody>
      </p:sp>
      <p:sp>
        <p:nvSpPr>
          <p:cNvPr id="525" name="Rectangle 524"/>
          <p:cNvSpPr/>
          <p:nvPr/>
        </p:nvSpPr>
        <p:spPr>
          <a:xfrm>
            <a:off x="0" y="6350"/>
            <a:ext cx="9906000" cy="712788"/>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 Virtual Platform) 11</a:t>
            </a:r>
            <a:r>
              <a:rPr lang="en-IN" sz="2400" b="1" baseline="30000" dirty="0"/>
              <a:t>th</a:t>
            </a:r>
            <a:r>
              <a:rPr lang="en-IN" sz="2400" b="1" dirty="0"/>
              <a:t> September</a:t>
            </a:r>
            <a:r>
              <a:rPr lang="en-IN" sz="2400" b="1" dirty="0">
                <a:latin typeface="Arial Black" pitchFamily="34" charset="0"/>
              </a:rPr>
              <a:t> </a:t>
            </a:r>
            <a:r>
              <a:rPr lang="en-IN" sz="2400" b="1" dirty="0"/>
              <a:t>2020:	Progress Review Presentations</a:t>
            </a:r>
            <a:endParaRPr lang="en-US" sz="2400" b="1" dirty="0"/>
          </a:p>
        </p:txBody>
      </p:sp>
      <p:pic>
        <p:nvPicPr>
          <p:cNvPr id="4591" name="Picture 9" descr="C:\Users\CWC\Desktop\WhatsApp Image 2019-06-04 at 10.39.33 PM.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97995" y="1092201"/>
            <a:ext cx="1043913"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532134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26983" y="980728"/>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fontAlgn="auto">
              <a:spcBef>
                <a:spcPts val="0"/>
              </a:spcBef>
              <a:spcAft>
                <a:spcPts val="0"/>
              </a:spcAft>
              <a:defRPr/>
            </a:pPr>
            <a:r>
              <a:rPr lang="en-US" sz="4000" b="1" dirty="0">
                <a:solidFill>
                  <a:srgbClr val="800000"/>
                </a:solidFill>
                <a:effectLst>
                  <a:outerShdw blurRad="38100" dist="38100" dir="2700000" algn="tl">
                    <a:srgbClr val="C0C0C0"/>
                  </a:outerShdw>
                </a:effectLst>
                <a:latin typeface="+mn-lt"/>
                <a:cs typeface="+mn-cs"/>
              </a:rPr>
              <a:t>NVDA, MADHYA PRADESH</a:t>
            </a:r>
            <a:endParaRPr lang="en-US" sz="4000" b="1" dirty="0">
              <a:latin typeface="+mn-lt"/>
              <a:cs typeface="+mn-cs"/>
            </a:endParaRPr>
          </a:p>
        </p:txBody>
      </p:sp>
      <p:sp>
        <p:nvSpPr>
          <p:cNvPr id="11" name="Rectangle 10"/>
          <p:cNvSpPr/>
          <p:nvPr/>
        </p:nvSpPr>
        <p:spPr>
          <a:xfrm>
            <a:off x="0" y="14289"/>
            <a:ext cx="9906000" cy="712787"/>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 Virtual Platform) 11</a:t>
            </a:r>
            <a:r>
              <a:rPr lang="en-IN" sz="2400" b="1" baseline="30000" dirty="0"/>
              <a:t>th</a:t>
            </a:r>
            <a:r>
              <a:rPr lang="en-IN" sz="2400" b="1" dirty="0"/>
              <a:t> September</a:t>
            </a:r>
            <a:r>
              <a:rPr lang="en-IN" sz="2400" b="1" dirty="0">
                <a:latin typeface="Arial Black" pitchFamily="34" charset="0"/>
              </a:rPr>
              <a:t> </a:t>
            </a:r>
            <a:r>
              <a:rPr lang="en-IN" sz="2400" b="1" dirty="0"/>
              <a:t>2020:	Progress Review Presentations</a:t>
            </a:r>
            <a:endParaRPr lang="en-US" sz="2400" b="1" dirty="0"/>
          </a:p>
        </p:txBody>
      </p:sp>
      <p:sp>
        <p:nvSpPr>
          <p:cNvPr id="5126" name="TextBox 12"/>
          <p:cNvSpPr txBox="1">
            <a:spLocks noChangeArrowheads="1"/>
          </p:cNvSpPr>
          <p:nvPr/>
        </p:nvSpPr>
        <p:spPr bwMode="auto">
          <a:xfrm>
            <a:off x="773906" y="1857375"/>
            <a:ext cx="6206729"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b="1">
                <a:latin typeface="Calibri" pitchFamily="34" charset="0"/>
              </a:rPr>
              <a:t>Number of Projects:   12 NVDA  </a:t>
            </a:r>
          </a:p>
        </p:txBody>
      </p:sp>
      <p:sp>
        <p:nvSpPr>
          <p:cNvPr id="5127" name="TextBox 13"/>
          <p:cNvSpPr txBox="1">
            <a:spLocks noChangeArrowheads="1"/>
          </p:cNvSpPr>
          <p:nvPr/>
        </p:nvSpPr>
        <p:spPr bwMode="auto">
          <a:xfrm>
            <a:off x="763588" y="2154238"/>
            <a:ext cx="4798219"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b="1">
                <a:latin typeface="Calibri" pitchFamily="34" charset="0"/>
              </a:rPr>
              <a:t>Projects Availing CA :  10 NVDA </a:t>
            </a:r>
          </a:p>
        </p:txBody>
      </p:sp>
      <p:sp>
        <p:nvSpPr>
          <p:cNvPr id="5128" name="TextBox 14"/>
          <p:cNvSpPr txBox="1">
            <a:spLocks noChangeArrowheads="1"/>
          </p:cNvSpPr>
          <p:nvPr/>
        </p:nvSpPr>
        <p:spPr bwMode="auto">
          <a:xfrm>
            <a:off x="5649516" y="1857375"/>
            <a:ext cx="3018234"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b="1">
                <a:latin typeface="Calibri" pitchFamily="34" charset="0"/>
              </a:rPr>
              <a:t>Project Included - 10</a:t>
            </a:r>
          </a:p>
        </p:txBody>
      </p:sp>
      <p:sp>
        <p:nvSpPr>
          <p:cNvPr id="5129" name="TextBox 15"/>
          <p:cNvSpPr txBox="1">
            <a:spLocks noChangeArrowheads="1"/>
          </p:cNvSpPr>
          <p:nvPr/>
        </p:nvSpPr>
        <p:spPr bwMode="auto">
          <a:xfrm>
            <a:off x="5649516" y="2154238"/>
            <a:ext cx="3946921"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b="1">
                <a:latin typeface="Calibri" pitchFamily="34" charset="0"/>
              </a:rPr>
              <a:t>Project Reporting Progress - 10</a:t>
            </a:r>
          </a:p>
        </p:txBody>
      </p:sp>
      <p:sp>
        <p:nvSpPr>
          <p:cNvPr id="5130" name="TextBox 16"/>
          <p:cNvSpPr txBox="1">
            <a:spLocks noChangeArrowheads="1"/>
          </p:cNvSpPr>
          <p:nvPr/>
        </p:nvSpPr>
        <p:spPr bwMode="auto">
          <a:xfrm>
            <a:off x="6113861" y="6215063"/>
            <a:ext cx="1393031"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IN" sz="2000">
                <a:latin typeface="Calibri" pitchFamily="34" charset="0"/>
              </a:rPr>
              <a:t>Progress</a:t>
            </a:r>
          </a:p>
        </p:txBody>
      </p:sp>
      <p:sp>
        <p:nvSpPr>
          <p:cNvPr id="18" name="Rectangle 17"/>
          <p:cNvSpPr/>
          <p:nvPr/>
        </p:nvSpPr>
        <p:spPr>
          <a:xfrm>
            <a:off x="5881688" y="6329364"/>
            <a:ext cx="154781" cy="142875"/>
          </a:xfrm>
          <a:prstGeom prst="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dirty="0">
              <a:solidFill>
                <a:srgbClr val="FF0000"/>
              </a:solidFill>
            </a:endParaRPr>
          </a:p>
        </p:txBody>
      </p:sp>
      <p:sp>
        <p:nvSpPr>
          <p:cNvPr id="12" name="Slide Number Placeholder 11"/>
          <p:cNvSpPr>
            <a:spLocks noGrp="1"/>
          </p:cNvSpPr>
          <p:nvPr>
            <p:ph type="sldNum" sz="quarter" idx="12"/>
          </p:nvPr>
        </p:nvSpPr>
        <p:spPr/>
        <p:txBody>
          <a:bodyPr/>
          <a:lstStyle/>
          <a:p>
            <a:pPr>
              <a:defRPr/>
            </a:pPr>
            <a:fld id="{1ECA9B09-D587-46E4-B431-F0E1A9C05E94}" type="slidenum">
              <a:rPr lang="en-IN" smtClean="0"/>
              <a:pPr>
                <a:defRPr/>
              </a:pPr>
              <a:t>37</a:t>
            </a:fld>
            <a:endParaRPr lang="en-IN"/>
          </a:p>
        </p:txBody>
      </p:sp>
      <p:graphicFrame>
        <p:nvGraphicFramePr>
          <p:cNvPr id="15" name="Chart 14"/>
          <p:cNvGraphicFramePr/>
          <p:nvPr/>
        </p:nvGraphicFramePr>
        <p:xfrm>
          <a:off x="350489" y="2924944"/>
          <a:ext cx="8736971" cy="374441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63942226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271727" y="476250"/>
          <a:ext cx="9439938" cy="5862644"/>
        </p:xfrm>
        <a:graphic>
          <a:graphicData uri="http://schemas.openxmlformats.org/drawingml/2006/table">
            <a:tbl>
              <a:tblPr/>
              <a:tblGrid>
                <a:gridCol w="386369"/>
                <a:gridCol w="1531987"/>
                <a:gridCol w="754497"/>
                <a:gridCol w="658888"/>
                <a:gridCol w="713945"/>
                <a:gridCol w="634618"/>
                <a:gridCol w="859116"/>
                <a:gridCol w="816688"/>
                <a:gridCol w="816688"/>
                <a:gridCol w="816688"/>
                <a:gridCol w="725227"/>
                <a:gridCol w="725227"/>
              </a:tblGrid>
              <a:tr h="318636">
                <a:tc gridSpan="12">
                  <a:txBody>
                    <a:bodyPr/>
                    <a:lstStyle/>
                    <a:p>
                      <a:pPr algn="ctr" fontAlgn="b"/>
                      <a:endParaRPr lang="en-IN" sz="1600" b="1" i="0" u="none" strike="noStrike" dirty="0">
                        <a:solidFill>
                          <a:srgbClr val="000000"/>
                        </a:solidFill>
                        <a:latin typeface="Arial Narrow"/>
                      </a:endParaRPr>
                    </a:p>
                  </a:txBody>
                  <a:tcPr marL="7016" marR="7016" marT="6476"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372236">
                <a:tc gridSpan="12">
                  <a:txBody>
                    <a:bodyPr/>
                    <a:lstStyle/>
                    <a:p>
                      <a:pPr algn="ctr" fontAlgn="b"/>
                      <a:r>
                        <a:rPr lang="en-IN" sz="2400" b="1" i="0" u="none" strike="noStrike" dirty="0">
                          <a:solidFill>
                            <a:schemeClr val="tx1"/>
                          </a:solidFill>
                          <a:latin typeface="Arial Narrow"/>
                        </a:rPr>
                        <a:t>CCA PROGRESS </a:t>
                      </a:r>
                    </a:p>
                  </a:txBody>
                  <a:tcPr marL="7016" marR="7016" marT="6476"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318636">
                <a:tc gridSpan="12">
                  <a:txBody>
                    <a:bodyPr/>
                    <a:lstStyle/>
                    <a:p>
                      <a:pPr algn="r" fontAlgn="b"/>
                      <a:r>
                        <a:rPr lang="en-IN" sz="1600" b="1" i="0" u="none" strike="noStrike" dirty="0">
                          <a:solidFill>
                            <a:srgbClr val="000000"/>
                          </a:solidFill>
                          <a:latin typeface="Arial Narrow"/>
                        </a:rPr>
                        <a:t>(Area in </a:t>
                      </a:r>
                      <a:r>
                        <a:rPr lang="en-IN" sz="1600" b="1" i="0" u="none" strike="noStrike" dirty="0" err="1">
                          <a:solidFill>
                            <a:srgbClr val="000000"/>
                          </a:solidFill>
                          <a:latin typeface="Arial Narrow"/>
                        </a:rPr>
                        <a:t>Th.Ha</a:t>
                      </a:r>
                      <a:r>
                        <a:rPr lang="en-IN" sz="1600" b="1" i="0" u="none" strike="noStrike" dirty="0">
                          <a:solidFill>
                            <a:srgbClr val="000000"/>
                          </a:solidFill>
                          <a:latin typeface="Arial Narrow"/>
                        </a:rPr>
                        <a:t>.)</a:t>
                      </a:r>
                    </a:p>
                  </a:txBody>
                  <a:tcPr marL="7016" marR="7016" marT="6476"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350674">
                <a:tc rowSpan="2">
                  <a:txBody>
                    <a:bodyPr/>
                    <a:lstStyle/>
                    <a:p>
                      <a:pPr algn="ctr" fontAlgn="t"/>
                      <a:r>
                        <a:rPr lang="en-IN" sz="1200" b="1" i="0" u="none" strike="noStrike" dirty="0">
                          <a:solidFill>
                            <a:srgbClr val="000000"/>
                          </a:solidFill>
                          <a:latin typeface="Arial Narrow"/>
                        </a:rPr>
                        <a:t>S</a:t>
                      </a:r>
                      <a:r>
                        <a:rPr lang="en-IN" sz="1200" b="1" i="0" u="none" strike="noStrike" dirty="0" smtClean="0">
                          <a:solidFill>
                            <a:srgbClr val="000000"/>
                          </a:solidFill>
                          <a:latin typeface="Arial Narrow"/>
                        </a:rPr>
                        <a:t>.</a:t>
                      </a:r>
                    </a:p>
                    <a:p>
                      <a:pPr algn="ctr" fontAlgn="t"/>
                      <a:r>
                        <a:rPr lang="en-IN" sz="1200" b="1" i="0" u="none" strike="noStrike" dirty="0" smtClean="0">
                          <a:solidFill>
                            <a:srgbClr val="000000"/>
                          </a:solidFill>
                          <a:latin typeface="Arial Narrow"/>
                        </a:rPr>
                        <a:t>No</a:t>
                      </a:r>
                      <a:r>
                        <a:rPr lang="en-IN" sz="1200" b="1" i="0" u="none" strike="noStrike" dirty="0">
                          <a:solidFill>
                            <a:srgbClr val="000000"/>
                          </a:solidFill>
                          <a:latin typeface="Arial Narrow"/>
                        </a:rPr>
                        <a:t>.</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fontAlgn="t"/>
                      <a:r>
                        <a:rPr lang="en-IN" sz="1200" b="1" i="0" u="none" strike="noStrike" dirty="0">
                          <a:solidFill>
                            <a:srgbClr val="000000"/>
                          </a:solidFill>
                          <a:latin typeface="Arial Narrow"/>
                        </a:rPr>
                        <a:t>Project</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fontAlgn="t"/>
                      <a:r>
                        <a:rPr lang="en-IN" sz="1200" b="1" i="0" u="none" strike="noStrike" dirty="0">
                          <a:solidFill>
                            <a:srgbClr val="000000"/>
                          </a:solidFill>
                          <a:latin typeface="Arial Narrow"/>
                        </a:rPr>
                        <a:t>Balance CCA Target</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gridSpan="8">
                  <a:txBody>
                    <a:bodyPr/>
                    <a:lstStyle/>
                    <a:p>
                      <a:pPr algn="ctr" fontAlgn="t"/>
                      <a:r>
                        <a:rPr lang="en-IN" sz="1200" b="1" i="0" u="none" strike="noStrike" dirty="0">
                          <a:solidFill>
                            <a:srgbClr val="000000"/>
                          </a:solidFill>
                          <a:latin typeface="Arial Narrow"/>
                        </a:rPr>
                        <a:t>CCA Progress </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pPr algn="ctr" fontAlgn="t"/>
                      <a:endParaRPr lang="en-IN" sz="1200" b="1" i="0" u="none" strike="noStrike" dirty="0">
                        <a:solidFill>
                          <a:srgbClr val="000000"/>
                        </a:solidFill>
                        <a:latin typeface="Arial Narrow"/>
                      </a:endParaRPr>
                    </a:p>
                  </a:txBody>
                  <a:tcPr marL="6476" marR="6476" marT="6476"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rowSpan="2">
                  <a:txBody>
                    <a:bodyPr/>
                    <a:lstStyle/>
                    <a:p>
                      <a:pPr algn="ctr" fontAlgn="t"/>
                      <a:r>
                        <a:rPr lang="en-IN" sz="1200" b="1" i="0" u="none" strike="noStrike" dirty="0">
                          <a:solidFill>
                            <a:srgbClr val="000000"/>
                          </a:solidFill>
                          <a:latin typeface="Arial Narrow"/>
                        </a:rPr>
                        <a:t>Target for </a:t>
                      </a:r>
                      <a:r>
                        <a:rPr lang="en-IN" sz="1200" b="1" i="0" u="none" strike="noStrike" dirty="0" smtClean="0">
                          <a:solidFill>
                            <a:srgbClr val="000000"/>
                          </a:solidFill>
                          <a:latin typeface="Arial Narrow"/>
                        </a:rPr>
                        <a:t>2020-21</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r h="543484">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fontAlgn="t">
                        <a:tabLst/>
                      </a:pPr>
                      <a:r>
                        <a:rPr lang="en-IN" sz="1200" b="1" i="0" u="none" strike="noStrike" dirty="0" smtClean="0">
                          <a:solidFill>
                            <a:srgbClr val="000000"/>
                          </a:solidFill>
                          <a:latin typeface="Arial Narrow"/>
                        </a:rPr>
                        <a:t>2015-16</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tabLst/>
                      </a:pPr>
                      <a:r>
                        <a:rPr lang="en-IN" sz="1200" b="1" i="0" u="none" strike="noStrike" dirty="0" smtClean="0">
                          <a:solidFill>
                            <a:srgbClr val="000000"/>
                          </a:solidFill>
                          <a:latin typeface="Arial Narrow"/>
                        </a:rPr>
                        <a:t>2016-17</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a:solidFill>
                            <a:srgbClr val="000000"/>
                          </a:solidFill>
                          <a:latin typeface="Arial Narrow"/>
                        </a:rPr>
                        <a:t>2017-18</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a:solidFill>
                            <a:srgbClr val="000000"/>
                          </a:solidFill>
                          <a:latin typeface="Arial Narrow"/>
                        </a:rPr>
                        <a:t>2018-19</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2019-20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2020-21</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a:solidFill>
                            <a:srgbClr val="000000"/>
                          </a:solidFill>
                          <a:latin typeface="Arial Narrow"/>
                        </a:rPr>
                        <a:t>Total</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a:solidFill>
                            <a:srgbClr val="000000"/>
                          </a:solidFill>
                          <a:latin typeface="Arial Narrow"/>
                        </a:rPr>
                        <a:t>% Progress </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vMerge="1">
                  <a:txBody>
                    <a:bodyPr/>
                    <a:lstStyle/>
                    <a:p>
                      <a:endParaRPr lang="en-IN"/>
                    </a:p>
                  </a:txBody>
                  <a:tcPr/>
                </a:tc>
              </a:tr>
              <a:tr h="307307">
                <a:tc>
                  <a:txBody>
                    <a:bodyPr/>
                    <a:lstStyle/>
                    <a:p>
                      <a:pPr algn="ctr" fontAlgn="t"/>
                      <a:r>
                        <a:rPr lang="en-IN" sz="1200" b="1" i="0" u="none" strike="noStrike" dirty="0" smtClean="0">
                          <a:solidFill>
                            <a:srgbClr val="000000"/>
                          </a:solidFill>
                          <a:latin typeface="Arial Narrow"/>
                        </a:rPr>
                        <a:t>1</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BDP </a:t>
                      </a:r>
                      <a:r>
                        <a:rPr lang="en-IN" sz="1200" b="1" i="0" u="none" strike="noStrike" baseline="0" dirty="0" smtClean="0">
                          <a:solidFill>
                            <a:srgbClr val="000000"/>
                          </a:solidFill>
                          <a:latin typeface="Arial Narrow"/>
                        </a:rPr>
                        <a:t>Phase –I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21.194</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a:r>
                        <a:rPr lang="en-US" sz="1200" dirty="0" smtClean="0"/>
                        <a:t>0</a:t>
                      </a:r>
                      <a:endParaRPr lang="en-US" sz="1200"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a:r>
                        <a:rPr lang="en-US" sz="1200" dirty="0" smtClean="0"/>
                        <a:t>0</a:t>
                      </a:r>
                      <a:endParaRPr lang="en-US" sz="1200"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15.000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7650">
                <a:tc>
                  <a:txBody>
                    <a:bodyPr/>
                    <a:lstStyle/>
                    <a:p>
                      <a:pPr algn="ctr" fontAlgn="t"/>
                      <a:r>
                        <a:rPr lang="en-IN" sz="1200" b="1" i="0" u="none" strike="noStrike" dirty="0" smtClean="0">
                          <a:solidFill>
                            <a:srgbClr val="000000"/>
                          </a:solidFill>
                          <a:latin typeface="Arial Narrow"/>
                        </a:rPr>
                        <a:t>2</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BDP </a:t>
                      </a:r>
                      <a:r>
                        <a:rPr lang="en-IN" sz="1200" b="1" i="0" u="none" strike="noStrike" baseline="0" dirty="0" smtClean="0">
                          <a:solidFill>
                            <a:srgbClr val="000000"/>
                          </a:solidFill>
                          <a:latin typeface="Arial Narrow"/>
                        </a:rPr>
                        <a:t>Phase –II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31.90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17.845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15737">
                <a:tc>
                  <a:txBody>
                    <a:bodyPr/>
                    <a:lstStyle/>
                    <a:p>
                      <a:pPr algn="ctr" fontAlgn="t"/>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fontAlgn="t"/>
                      <a:r>
                        <a:rPr lang="en-IN" sz="1200" b="1" i="0" u="none" strike="noStrike" dirty="0" smtClean="0">
                          <a:solidFill>
                            <a:srgbClr val="000000"/>
                          </a:solidFill>
                          <a:latin typeface="Arial Narrow"/>
                        </a:rPr>
                        <a:t>Total BDP</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53.093</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t"/>
                      <a:r>
                        <a:rPr lang="en-IN" sz="1200" b="1" i="0" u="none" strike="noStrike" dirty="0" smtClean="0">
                          <a:solidFill>
                            <a:srgbClr val="000000"/>
                          </a:solidFill>
                          <a:latin typeface="Arial Narrow"/>
                        </a:rPr>
                        <a:t>32.845</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r>
              <a:tr h="275305">
                <a:tc>
                  <a:txBody>
                    <a:bodyPr/>
                    <a:lstStyle/>
                    <a:p>
                      <a:pPr algn="ctr" fontAlgn="t"/>
                      <a:r>
                        <a:rPr lang="en-IN" sz="1200" b="1" i="0" u="none" strike="noStrike" dirty="0" smtClean="0">
                          <a:solidFill>
                            <a:srgbClr val="000000"/>
                          </a:solidFill>
                          <a:latin typeface="Arial Narrow"/>
                        </a:rPr>
                        <a:t>3</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Canal Phase I &amp;</a:t>
                      </a:r>
                      <a:r>
                        <a:rPr lang="en-IN" sz="1200" b="1" i="0" u="none" strike="noStrike" baseline="0" dirty="0" smtClean="0">
                          <a:solidFill>
                            <a:srgbClr val="000000"/>
                          </a:solidFill>
                          <a:latin typeface="Arial Narrow"/>
                        </a:rPr>
                        <a:t> II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14.56</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4.783</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1.244</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1.799</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1.397</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9.223</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63</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1.00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8083">
                <a:tc>
                  <a:txBody>
                    <a:bodyPr/>
                    <a:lstStyle/>
                    <a:p>
                      <a:pPr algn="ctr" fontAlgn="t"/>
                      <a:r>
                        <a:rPr lang="en-IN" sz="1200" b="1" i="0" u="none" strike="noStrike" dirty="0" smtClean="0">
                          <a:solidFill>
                            <a:srgbClr val="000000"/>
                          </a:solidFill>
                          <a:latin typeface="Arial Narrow"/>
                        </a:rPr>
                        <a:t>4</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Canal Phase III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20.70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0.905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0.397</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0.480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0.409</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2.191</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11</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75305">
                <a:tc>
                  <a:txBody>
                    <a:bodyPr/>
                    <a:lstStyle/>
                    <a:p>
                      <a:pPr algn="ctr" fontAlgn="t"/>
                      <a:r>
                        <a:rPr lang="en-IN" sz="1200" b="1" i="0" u="none" strike="noStrike" dirty="0" smtClean="0">
                          <a:solidFill>
                            <a:srgbClr val="000000"/>
                          </a:solidFill>
                          <a:latin typeface="Arial Narrow"/>
                        </a:rPr>
                        <a:t>5</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Canal Phase IV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19.60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75305">
                <a:tc>
                  <a:txBody>
                    <a:bodyPr/>
                    <a:lstStyle/>
                    <a:p>
                      <a:pPr algn="ctr" fontAlgn="t"/>
                      <a:r>
                        <a:rPr lang="en-IN" sz="1200" b="1" i="0" u="none" strike="noStrike" dirty="0" smtClean="0">
                          <a:solidFill>
                            <a:srgbClr val="000000"/>
                          </a:solidFill>
                          <a:latin typeface="Arial Narrow"/>
                        </a:rPr>
                        <a:t>6</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Canal Phase -V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33.14</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0.733</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0.235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0.968</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3</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0428">
                <a:tc>
                  <a:txBody>
                    <a:bodyPr/>
                    <a:lstStyle/>
                    <a:p>
                      <a:pPr algn="ctr" fontAlgn="t"/>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en-US" sz="1200" b="1" dirty="0" smtClean="0"/>
                        <a:t>Total ISP</a:t>
                      </a:r>
                      <a:endParaRPr lang="en-US"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88.00</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a:ea typeface="+mn-ea"/>
                          <a:cs typeface="+mn-cs"/>
                        </a:rPr>
                        <a:t>5.688</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a:ea typeface="+mn-ea"/>
                          <a:cs typeface="+mn-cs"/>
                        </a:rPr>
                        <a:t>2.374</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a:ea typeface="+mn-ea"/>
                          <a:cs typeface="+mn-cs"/>
                        </a:rPr>
                        <a:t>2.514</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a:ea typeface="+mn-ea"/>
                          <a:cs typeface="+mn-cs"/>
                        </a:rPr>
                        <a:t>1.806</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a:ea typeface="+mn-ea"/>
                          <a:cs typeface="+mn-cs"/>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a:ea typeface="+mn-ea"/>
                          <a:cs typeface="+mn-cs"/>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a:ea typeface="+mn-ea"/>
                          <a:cs typeface="+mn-cs"/>
                        </a:rPr>
                        <a:t>12.382</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a:ea typeface="+mn-ea"/>
                          <a:cs typeface="+mn-cs"/>
                        </a:rPr>
                        <a:t>14</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a:ea typeface="+mn-ea"/>
                          <a:cs typeface="+mn-cs"/>
                        </a:rPr>
                        <a:t>1.500</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r>
              <a:tr h="323685">
                <a:tc>
                  <a:txBody>
                    <a:bodyPr/>
                    <a:lstStyle/>
                    <a:p>
                      <a:pPr algn="ctr" fontAlgn="t"/>
                      <a:r>
                        <a:rPr lang="en-IN" sz="1200" b="1" i="0" u="none" strike="noStrike" dirty="0" smtClean="0">
                          <a:solidFill>
                            <a:srgbClr val="000000"/>
                          </a:solidFill>
                          <a:latin typeface="Arial Narrow"/>
                        </a:rPr>
                        <a:t>7</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dirty="0" smtClean="0">
                          <a:ln>
                            <a:noFill/>
                          </a:ln>
                          <a:solidFill>
                            <a:srgbClr val="000000"/>
                          </a:solidFill>
                          <a:effectLst/>
                          <a:uLnTx/>
                          <a:uFillTx/>
                          <a:latin typeface="Arial Narrow"/>
                          <a:ea typeface="+mn-ea"/>
                          <a:cs typeface="+mn-cs"/>
                        </a:rPr>
                        <a:t>OSP Canal Phase –I</a:t>
                      </a:r>
                      <a:endParaRPr lang="en-US"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21.00</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0.919</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2.378</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2.23</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1.432</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1.433</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0</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8.295</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40</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US" sz="1200" b="0" i="0" u="none" strike="noStrike" kern="1200" dirty="0" smtClean="0">
                          <a:solidFill>
                            <a:srgbClr val="000000"/>
                          </a:solidFill>
                          <a:latin typeface="Arial Narrow"/>
                          <a:ea typeface="+mn-ea"/>
                          <a:cs typeface="+mn-cs"/>
                        </a:rPr>
                        <a:t>2.000</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23685">
                <a:tc>
                  <a:txBody>
                    <a:bodyPr/>
                    <a:lstStyle/>
                    <a:p>
                      <a:pPr algn="ctr" fontAlgn="t"/>
                      <a:r>
                        <a:rPr lang="en-IN" sz="1200" b="1" i="0" u="none" strike="noStrike" dirty="0" smtClean="0">
                          <a:solidFill>
                            <a:srgbClr val="000000"/>
                          </a:solidFill>
                          <a:latin typeface="Arial Narrow"/>
                        </a:rPr>
                        <a:t>8</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OSP Canal Phase</a:t>
                      </a:r>
                      <a:r>
                        <a:rPr lang="en-IN" sz="1200" b="1" i="0" u="none" strike="noStrike" baseline="0" dirty="0" smtClean="0">
                          <a:solidFill>
                            <a:srgbClr val="000000"/>
                          </a:solidFill>
                          <a:latin typeface="Arial Narrow"/>
                        </a:rPr>
                        <a:t> –II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19.128</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3.212</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3.065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2.458</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0.705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1.365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10.805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56</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2.000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75305">
                <a:tc>
                  <a:txBody>
                    <a:bodyPr/>
                    <a:lstStyle/>
                    <a:p>
                      <a:pPr algn="ctr"/>
                      <a:r>
                        <a:rPr lang="en-IN" sz="1200" b="1" dirty="0" smtClean="0"/>
                        <a:t>9</a:t>
                      </a:r>
                      <a:endParaRPr lang="en-IN"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OSP Canal Phase</a:t>
                      </a:r>
                      <a:r>
                        <a:rPr lang="en-IN" sz="1200" b="1" i="0" u="none" strike="noStrike" baseline="0" dirty="0" smtClean="0">
                          <a:solidFill>
                            <a:srgbClr val="000000"/>
                          </a:solidFill>
                          <a:latin typeface="Arial Narrow"/>
                        </a:rPr>
                        <a:t> –III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48.592</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3.865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6.936</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2.984</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13.785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28</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15.000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75305">
                <a:tc>
                  <a:txBody>
                    <a:bodyPr/>
                    <a:lstStyle/>
                    <a:p>
                      <a:pPr algn="ctr"/>
                      <a:r>
                        <a:rPr lang="en-IN" sz="1200" b="1" dirty="0" smtClean="0"/>
                        <a:t>10</a:t>
                      </a:r>
                      <a:endParaRPr lang="en-IN"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OSP Canal Phase</a:t>
                      </a:r>
                      <a:r>
                        <a:rPr lang="en-IN" sz="1200" b="1" i="0" u="none" strike="noStrike" baseline="0" dirty="0" smtClean="0">
                          <a:solidFill>
                            <a:srgbClr val="000000"/>
                          </a:solidFill>
                          <a:latin typeface="Arial Narrow"/>
                        </a:rPr>
                        <a:t> –IV</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54.63</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1.075</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0.570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1.132</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2</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dirty="0" smtClean="0">
                          <a:solidFill>
                            <a:srgbClr val="000000"/>
                          </a:solidFill>
                          <a:latin typeface="Arial Narrow"/>
                        </a:rPr>
                        <a:t>10.000</a:t>
                      </a:r>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0268">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r" defTabSz="914400" rtl="0" eaLnBrk="1" fontAlgn="t" latinLnBrk="0" hangingPunct="1"/>
                      <a:r>
                        <a:rPr lang="en-IN" sz="1200" b="1" i="0" u="none" strike="noStrike" kern="1200" dirty="0" smtClean="0">
                          <a:solidFill>
                            <a:srgbClr val="000000"/>
                          </a:solidFill>
                          <a:latin typeface="Arial Narrow"/>
                          <a:ea typeface="+mn-ea"/>
                          <a:cs typeface="+mn-cs"/>
                        </a:rPr>
                        <a:t>Total OSP</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143.350</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000" b="1" i="0" u="none" strike="noStrike" dirty="0" smtClean="0">
                          <a:solidFill>
                            <a:srgbClr val="000000"/>
                          </a:solidFill>
                          <a:latin typeface="Arial"/>
                        </a:rPr>
                        <a:t>4.131</a:t>
                      </a:r>
                      <a:endParaRPr lang="en-US" sz="1000" b="1" i="0" u="none" strike="noStrike" dirty="0">
                        <a:solidFill>
                          <a:srgbClr val="000000"/>
                        </a:solidFill>
                        <a:latin typeface="Arial"/>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000" b="1" i="0" u="none" strike="noStrike" dirty="0" smtClean="0">
                          <a:solidFill>
                            <a:srgbClr val="000000"/>
                          </a:solidFill>
                          <a:latin typeface="Arial"/>
                        </a:rPr>
                        <a:t>5.443</a:t>
                      </a:r>
                      <a:endParaRPr lang="en-US" sz="1000" b="1" i="0" u="none" strike="noStrike" dirty="0">
                        <a:solidFill>
                          <a:srgbClr val="000000"/>
                        </a:solidFill>
                        <a:latin typeface="Arial"/>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000" b="1" i="0" u="none" strike="noStrike" dirty="0" smtClean="0">
                          <a:solidFill>
                            <a:srgbClr val="000000"/>
                          </a:solidFill>
                          <a:latin typeface="Arial"/>
                        </a:rPr>
                        <a:t>8.556</a:t>
                      </a:r>
                      <a:endParaRPr lang="en-US" sz="1000" b="1" i="0" u="none" strike="noStrike" dirty="0">
                        <a:solidFill>
                          <a:srgbClr val="000000"/>
                        </a:solidFill>
                        <a:latin typeface="Arial"/>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000" b="1" i="0" u="none" strike="noStrike" dirty="0" smtClean="0">
                          <a:solidFill>
                            <a:srgbClr val="000000"/>
                          </a:solidFill>
                          <a:latin typeface="Arial"/>
                        </a:rPr>
                        <a:t>9.073</a:t>
                      </a:r>
                      <a:endParaRPr lang="en-US" sz="1000" b="1" i="0" u="none" strike="noStrike" dirty="0">
                        <a:solidFill>
                          <a:srgbClr val="000000"/>
                        </a:solidFill>
                        <a:latin typeface="Arial"/>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000" b="1" i="0" u="none" strike="noStrike" dirty="0" smtClean="0">
                          <a:solidFill>
                            <a:srgbClr val="000000"/>
                          </a:solidFill>
                          <a:latin typeface="Arial"/>
                        </a:rPr>
                        <a:t>6.857</a:t>
                      </a:r>
                      <a:endParaRPr lang="en-US" sz="1000" b="1" i="0" u="none" strike="noStrike" dirty="0">
                        <a:solidFill>
                          <a:srgbClr val="000000"/>
                        </a:solidFill>
                        <a:latin typeface="Arial"/>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000" b="1" i="0" u="none" strike="noStrike" dirty="0" smtClean="0">
                          <a:solidFill>
                            <a:srgbClr val="000000"/>
                          </a:solidFill>
                          <a:latin typeface="Arial"/>
                        </a:rPr>
                        <a:t>0.57</a:t>
                      </a:r>
                      <a:endParaRPr lang="en-US" sz="1000" b="1" i="0" u="none" strike="noStrike" dirty="0">
                        <a:solidFill>
                          <a:srgbClr val="000000"/>
                        </a:solidFill>
                        <a:latin typeface="Arial"/>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000" b="1" i="0" u="none" strike="noStrike" dirty="0" smtClean="0">
                          <a:solidFill>
                            <a:srgbClr val="000000"/>
                          </a:solidFill>
                          <a:latin typeface="Arial"/>
                        </a:rPr>
                        <a:t>34.117</a:t>
                      </a:r>
                      <a:endParaRPr lang="en-US" sz="1000" b="1" i="0" u="none" strike="noStrike" dirty="0">
                        <a:solidFill>
                          <a:srgbClr val="000000"/>
                        </a:solidFill>
                        <a:latin typeface="Arial"/>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24</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29.00</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r>
              <a:tr h="415610">
                <a:tc>
                  <a:txBody>
                    <a:bodyPr/>
                    <a:lstStyle/>
                    <a:p>
                      <a:pPr algn="l" fontAlgn="t"/>
                      <a:r>
                        <a:rPr lang="en-IN" sz="1200" b="1" i="0" u="none" strike="noStrike" dirty="0">
                          <a:solidFill>
                            <a:srgbClr val="000000"/>
                          </a:solidFill>
                          <a:latin typeface="Arial Narrow"/>
                        </a:rPr>
                        <a:t> </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r" fontAlgn="t"/>
                      <a:r>
                        <a:rPr lang="en-IN" sz="1200" b="1" i="0" u="none" strike="noStrike" dirty="0" smtClean="0">
                          <a:solidFill>
                            <a:srgbClr val="000000"/>
                          </a:solidFill>
                          <a:latin typeface="Arial Narrow"/>
                        </a:rPr>
                        <a:t>Grand Total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284.443</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9.819</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7.817</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11.07</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10.879</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6.857</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0.57</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46.499</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16.43</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dirty="0" smtClean="0">
                          <a:solidFill>
                            <a:srgbClr val="000000"/>
                          </a:solidFill>
                          <a:latin typeface="Arial Narrow"/>
                        </a:rPr>
                        <a:t>36.00</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540980B6-A46F-4704-9618-710A1E08ACD0}" type="slidenum">
              <a:rPr lang="en-IN" smtClean="0"/>
              <a:pPr>
                <a:defRPr/>
              </a:pPr>
              <a:t>38</a:t>
            </a:fld>
            <a:endParaRPr lang="en-IN"/>
          </a:p>
        </p:txBody>
      </p:sp>
      <p:sp>
        <p:nvSpPr>
          <p:cNvPr id="5" name="Rectangle 4"/>
          <p:cNvSpPr/>
          <p:nvPr/>
        </p:nvSpPr>
        <p:spPr>
          <a:xfrm>
            <a:off x="0" y="0"/>
            <a:ext cx="9906000" cy="712788"/>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 Virtual Platform) 11</a:t>
            </a:r>
            <a:r>
              <a:rPr lang="en-IN" sz="2400" b="1" baseline="30000" dirty="0"/>
              <a:t>th</a:t>
            </a:r>
            <a:r>
              <a:rPr lang="en-IN" sz="2400" b="1" dirty="0"/>
              <a:t> September</a:t>
            </a:r>
            <a:r>
              <a:rPr lang="en-IN" sz="2400" b="1" dirty="0">
                <a:latin typeface="Arial Black" pitchFamily="34" charset="0"/>
              </a:rPr>
              <a:t> </a:t>
            </a:r>
            <a:r>
              <a:rPr lang="en-IN" sz="2400" b="1" dirty="0"/>
              <a:t>2020:	Progress Review Presentations</a:t>
            </a:r>
            <a:endParaRPr lang="en-US" sz="2400" b="1" dirty="0"/>
          </a:p>
        </p:txBody>
      </p:sp>
    </p:spTree>
    <p:extLst>
      <p:ext uri="{BB962C8B-B14F-4D97-AF65-F5344CB8AC3E}">
        <p14:creationId xmlns:p14="http://schemas.microsoft.com/office/powerpoint/2010/main" val="258287838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271728" y="260351"/>
          <a:ext cx="9517331" cy="6121399"/>
        </p:xfrm>
        <a:graphic>
          <a:graphicData uri="http://schemas.openxmlformats.org/drawingml/2006/table">
            <a:tbl>
              <a:tblPr/>
              <a:tblGrid>
                <a:gridCol w="734934"/>
                <a:gridCol w="1487415"/>
                <a:gridCol w="535597"/>
                <a:gridCol w="736448"/>
                <a:gridCol w="669497"/>
                <a:gridCol w="602549"/>
                <a:gridCol w="736448"/>
                <a:gridCol w="817217"/>
                <a:gridCol w="817217"/>
                <a:gridCol w="663906"/>
                <a:gridCol w="840954"/>
                <a:gridCol w="875149"/>
              </a:tblGrid>
              <a:tr h="637493">
                <a:tc gridSpan="12">
                  <a:txBody>
                    <a:bodyPr/>
                    <a:lstStyle/>
                    <a:p>
                      <a:pPr algn="ctr" fontAlgn="b"/>
                      <a:endParaRPr lang="en-IN" sz="1800" b="1" i="0" u="none" strike="noStrike" dirty="0">
                        <a:solidFill>
                          <a:srgbClr val="000000"/>
                        </a:solidFill>
                        <a:latin typeface="Arial Narrow"/>
                      </a:endParaRPr>
                    </a:p>
                  </a:txBody>
                  <a:tcPr marL="6996" marR="6996" marT="6458"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379595">
                <a:tc gridSpan="12">
                  <a:txBody>
                    <a:bodyPr/>
                    <a:lstStyle/>
                    <a:p>
                      <a:pPr marL="0" algn="ctr" defTabSz="914400" rtl="0" eaLnBrk="1" fontAlgn="b" latinLnBrk="0" hangingPunct="1"/>
                      <a:r>
                        <a:rPr lang="en-IN" sz="2400" b="1" i="0" u="none" strike="noStrike" kern="1200" dirty="0">
                          <a:solidFill>
                            <a:schemeClr val="tx1"/>
                          </a:solidFill>
                          <a:latin typeface="Arial Narrow"/>
                          <a:ea typeface="+mn-ea"/>
                          <a:cs typeface="+mn-cs"/>
                        </a:rPr>
                        <a:t>WUA PROGRESS   </a:t>
                      </a:r>
                    </a:p>
                  </a:txBody>
                  <a:tcPr marL="6996" marR="6996" marT="6458"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252446">
                <a:tc gridSpan="12">
                  <a:txBody>
                    <a:bodyPr/>
                    <a:lstStyle/>
                    <a:p>
                      <a:pPr algn="r" fontAlgn="b"/>
                      <a:r>
                        <a:rPr lang="en-IN" sz="1400" b="1" i="0" u="none" strike="noStrike" dirty="0">
                          <a:solidFill>
                            <a:srgbClr val="000000"/>
                          </a:solidFill>
                          <a:latin typeface="Arial Narrow"/>
                        </a:rPr>
                        <a:t>(WUA's </a:t>
                      </a:r>
                      <a:r>
                        <a:rPr lang="en-IN" sz="1400" b="1" i="0" u="none" strike="noStrike" dirty="0" err="1">
                          <a:solidFill>
                            <a:srgbClr val="000000"/>
                          </a:solidFill>
                          <a:latin typeface="Arial Narrow"/>
                        </a:rPr>
                        <a:t>No'S</a:t>
                      </a:r>
                      <a:r>
                        <a:rPr lang="en-IN" sz="1400" b="1" i="0" u="none" strike="noStrike" dirty="0">
                          <a:solidFill>
                            <a:srgbClr val="000000"/>
                          </a:solidFill>
                          <a:latin typeface="Arial Narrow"/>
                        </a:rPr>
                        <a:t>)</a:t>
                      </a:r>
                    </a:p>
                  </a:txBody>
                  <a:tcPr marL="6996" marR="6996" marT="6458"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276773">
                <a:tc rowSpan="2">
                  <a:txBody>
                    <a:bodyPr/>
                    <a:lstStyle/>
                    <a:p>
                      <a:pPr algn="ctr" fontAlgn="t"/>
                      <a:r>
                        <a:rPr lang="en-IN" sz="1400" b="1" i="0" u="none" strike="noStrike" dirty="0" err="1">
                          <a:solidFill>
                            <a:srgbClr val="000000"/>
                          </a:solidFill>
                          <a:latin typeface="Arial Narrow"/>
                        </a:rPr>
                        <a:t>S.No</a:t>
                      </a:r>
                      <a:r>
                        <a:rPr lang="en-IN" sz="1400" b="1" i="0" u="none" strike="noStrike" dirty="0">
                          <a:solidFill>
                            <a:srgbClr val="000000"/>
                          </a:solidFill>
                          <a:latin typeface="Arial Narrow"/>
                        </a:rPr>
                        <a:t>.</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fontAlgn="t"/>
                      <a:r>
                        <a:rPr lang="en-IN" sz="1400" b="1" i="0" u="none" strike="noStrike" dirty="0">
                          <a:solidFill>
                            <a:srgbClr val="000000"/>
                          </a:solidFill>
                          <a:latin typeface="Arial Narrow"/>
                        </a:rPr>
                        <a:t>Project</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fontAlgn="t"/>
                      <a:r>
                        <a:rPr lang="en-IN" sz="1400" b="1" i="0" u="none" strike="noStrike" dirty="0">
                          <a:solidFill>
                            <a:srgbClr val="000000"/>
                          </a:solidFill>
                          <a:latin typeface="Arial Narrow"/>
                        </a:rPr>
                        <a:t>WUA Target</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gridSpan="8">
                  <a:txBody>
                    <a:bodyPr/>
                    <a:lstStyle/>
                    <a:p>
                      <a:pPr algn="ctr" fontAlgn="t"/>
                      <a:r>
                        <a:rPr lang="en-IN" sz="1400" b="1" i="0" u="none" strike="noStrike" dirty="0">
                          <a:solidFill>
                            <a:srgbClr val="000000"/>
                          </a:solidFill>
                          <a:latin typeface="Arial Narrow"/>
                        </a:rPr>
                        <a:t>WUA Progress </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rowSpan="2">
                  <a:txBody>
                    <a:bodyPr/>
                    <a:lstStyle/>
                    <a:p>
                      <a:pPr algn="ctr" fontAlgn="t"/>
                      <a:r>
                        <a:rPr lang="en-IN" sz="1400" b="1" i="0" u="none" strike="noStrike" dirty="0">
                          <a:solidFill>
                            <a:srgbClr val="000000"/>
                          </a:solidFill>
                          <a:latin typeface="Arial Narrow"/>
                        </a:rPr>
                        <a:t>Target for </a:t>
                      </a:r>
                      <a:r>
                        <a:rPr lang="en-IN" sz="1400" b="1" i="0" u="none" strike="noStrike" dirty="0" smtClean="0">
                          <a:solidFill>
                            <a:srgbClr val="000000"/>
                          </a:solidFill>
                          <a:latin typeface="Arial Narrow"/>
                        </a:rPr>
                        <a:t>2020-21</a:t>
                      </a:r>
                      <a:endParaRPr lang="en-IN" sz="1400" b="1" i="0" u="none" strike="noStrike" dirty="0">
                        <a:solidFill>
                          <a:srgbClr val="000000"/>
                        </a:solidFill>
                        <a:latin typeface="Arial Narrow"/>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r h="742505">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algn="ctr" fontAlgn="t"/>
                      <a:r>
                        <a:rPr lang="en-IN" sz="1400" b="1" i="0" u="none" strike="noStrike" dirty="0">
                          <a:solidFill>
                            <a:srgbClr val="000000"/>
                          </a:solidFill>
                          <a:latin typeface="Arial Narrow"/>
                        </a:rPr>
                        <a:t>Before April 2016</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400" b="1" i="0" u="none" strike="noStrike" dirty="0">
                          <a:solidFill>
                            <a:srgbClr val="000000"/>
                          </a:solidFill>
                          <a:latin typeface="Arial Narrow"/>
                        </a:rPr>
                        <a:t>2016-17</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400" b="1" i="0" u="none" strike="noStrike" dirty="0">
                          <a:solidFill>
                            <a:srgbClr val="000000"/>
                          </a:solidFill>
                          <a:latin typeface="Arial Narrow"/>
                        </a:rPr>
                        <a:t>2017-18</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400" b="1" i="0" u="none" strike="noStrike" dirty="0">
                          <a:solidFill>
                            <a:srgbClr val="000000"/>
                          </a:solidFill>
                          <a:latin typeface="Arial Narrow"/>
                        </a:rPr>
                        <a:t>2018-19</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400" b="1" i="0" u="none" strike="noStrike" dirty="0" smtClean="0">
                          <a:solidFill>
                            <a:srgbClr val="000000"/>
                          </a:solidFill>
                          <a:latin typeface="Arial Narrow"/>
                        </a:rPr>
                        <a:t>2019-20</a:t>
                      </a:r>
                      <a:endParaRPr lang="en-IN" sz="1400" b="1" i="0" u="none" strike="noStrike" dirty="0">
                        <a:solidFill>
                          <a:srgbClr val="000000"/>
                        </a:solidFill>
                        <a:latin typeface="Arial Narrow"/>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400" b="1" i="0" u="none" strike="noStrike" dirty="0" smtClean="0">
                          <a:solidFill>
                            <a:srgbClr val="000000"/>
                          </a:solidFill>
                          <a:latin typeface="Arial Narrow"/>
                        </a:rPr>
                        <a:t>2020-21</a:t>
                      </a:r>
                      <a:endParaRPr lang="en-IN" sz="1400" b="1" i="0" u="none" strike="noStrike" dirty="0">
                        <a:solidFill>
                          <a:srgbClr val="000000"/>
                        </a:solidFill>
                        <a:latin typeface="Arial Narrow"/>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400" b="1" i="0" u="none" strike="noStrike" dirty="0">
                          <a:solidFill>
                            <a:srgbClr val="000000"/>
                          </a:solidFill>
                          <a:latin typeface="Arial Narrow"/>
                        </a:rPr>
                        <a:t>Total </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400" b="1" i="0" u="none" strike="noStrike" dirty="0">
                          <a:solidFill>
                            <a:srgbClr val="000000"/>
                          </a:solidFill>
                          <a:latin typeface="Arial Narrow"/>
                        </a:rPr>
                        <a:t>% Progress</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vMerge="1">
                  <a:txBody>
                    <a:bodyPr/>
                    <a:lstStyle/>
                    <a:p>
                      <a:endParaRPr lang="en-IN"/>
                    </a:p>
                  </a:txBody>
                  <a:tcPr/>
                </a:tc>
              </a:tr>
              <a:tr h="289012">
                <a:tc>
                  <a:txBody>
                    <a:bodyPr/>
                    <a:lstStyle/>
                    <a:p>
                      <a:pPr algn="ctr" fontAlgn="t"/>
                      <a:r>
                        <a:rPr lang="en-IN" sz="1200" b="1" i="0" u="none" strike="noStrike" dirty="0" smtClean="0">
                          <a:solidFill>
                            <a:srgbClr val="000000"/>
                          </a:solidFill>
                          <a:latin typeface="Arial Narrow"/>
                        </a:rPr>
                        <a:t>1</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BDP </a:t>
                      </a:r>
                      <a:r>
                        <a:rPr lang="en-IN" sz="1200" b="1" i="0" u="none" strike="noStrike" baseline="0" dirty="0" smtClean="0">
                          <a:solidFill>
                            <a:srgbClr val="000000"/>
                          </a:solidFill>
                          <a:latin typeface="Arial Narrow"/>
                        </a:rPr>
                        <a:t>Phase –I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12</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12</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12</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a:solidFill>
                            <a:srgbClr val="000000"/>
                          </a:solidFill>
                          <a:latin typeface="Arial Narrow"/>
                          <a:ea typeface="+mn-ea"/>
                          <a:cs typeface="+mn-cs"/>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8087">
                <a:tc>
                  <a:txBody>
                    <a:bodyPr/>
                    <a:lstStyle/>
                    <a:p>
                      <a:pPr algn="ctr" fontAlgn="t"/>
                      <a:r>
                        <a:rPr lang="en-IN" sz="1200" b="1" i="0" u="none" strike="noStrike" dirty="0" smtClean="0">
                          <a:solidFill>
                            <a:srgbClr val="000000"/>
                          </a:solidFill>
                          <a:latin typeface="Arial Narrow"/>
                        </a:rPr>
                        <a:t>2</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BDP </a:t>
                      </a:r>
                      <a:r>
                        <a:rPr lang="en-IN" sz="1200" b="1" i="0" u="none" strike="noStrike" baseline="0" dirty="0" smtClean="0">
                          <a:solidFill>
                            <a:srgbClr val="000000"/>
                          </a:solidFill>
                          <a:latin typeface="Arial Narrow"/>
                        </a:rPr>
                        <a:t>Phase –II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15</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13</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15</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17463">
                <a:tc>
                  <a:txBody>
                    <a:bodyPr/>
                    <a:lstStyle/>
                    <a:p>
                      <a:pPr algn="ctr" fontAlgn="t"/>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r" fontAlgn="t"/>
                      <a:r>
                        <a:rPr lang="en-IN" sz="1200" b="1" i="0" u="none" strike="noStrike" dirty="0" smtClean="0">
                          <a:solidFill>
                            <a:srgbClr val="000000"/>
                          </a:solidFill>
                          <a:latin typeface="Arial Narrow"/>
                        </a:rPr>
                        <a:t>Total BDP</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27</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27</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1</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27</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100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rtl="0"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r>
              <a:tr h="217463">
                <a:tc>
                  <a:txBody>
                    <a:bodyPr/>
                    <a:lstStyle/>
                    <a:p>
                      <a:pPr algn="ctr" fontAlgn="t"/>
                      <a:r>
                        <a:rPr lang="en-IN" sz="1200" b="1" i="0" u="none" strike="noStrike" dirty="0" smtClean="0">
                          <a:solidFill>
                            <a:srgbClr val="000000"/>
                          </a:solidFill>
                          <a:latin typeface="Arial Narrow"/>
                        </a:rPr>
                        <a:t>3</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Canal Phase I &amp;</a:t>
                      </a:r>
                      <a:r>
                        <a:rPr lang="en-IN" sz="1200" b="1" i="0" u="none" strike="noStrike" baseline="0" dirty="0" smtClean="0">
                          <a:solidFill>
                            <a:srgbClr val="000000"/>
                          </a:solidFill>
                          <a:latin typeface="Arial Narrow"/>
                        </a:rPr>
                        <a:t> II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25</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23</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25</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72737">
                <a:tc>
                  <a:txBody>
                    <a:bodyPr/>
                    <a:lstStyle/>
                    <a:p>
                      <a:pPr algn="ctr" fontAlgn="t"/>
                      <a:r>
                        <a:rPr lang="en-IN" sz="1200" b="1" i="0" u="none" strike="noStrike" dirty="0" smtClean="0">
                          <a:solidFill>
                            <a:srgbClr val="000000"/>
                          </a:solidFill>
                          <a:latin typeface="Arial Narrow"/>
                        </a:rPr>
                        <a:t>4</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Canal Phase III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13</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26</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dirty="0">
                          <a:solidFill>
                            <a:srgbClr val="000000"/>
                          </a:solidFill>
                          <a:latin typeface="Arial Narrow"/>
                          <a:ea typeface="+mn-ea"/>
                          <a:cs typeface="+mn-cs"/>
                        </a:rPr>
                        <a:t>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9873">
                <a:tc>
                  <a:txBody>
                    <a:bodyPr/>
                    <a:lstStyle/>
                    <a:p>
                      <a:pPr algn="ctr" fontAlgn="t"/>
                      <a:r>
                        <a:rPr lang="en-IN" sz="1200" b="1" i="0" u="none" strike="noStrike" dirty="0" smtClean="0">
                          <a:solidFill>
                            <a:srgbClr val="000000"/>
                          </a:solidFill>
                          <a:latin typeface="Arial Narrow"/>
                        </a:rPr>
                        <a:t>5</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Canal Phase IV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a:solidFill>
                            <a:srgbClr val="000000"/>
                          </a:solidFill>
                          <a:latin typeface="Arial Narrow"/>
                          <a:ea typeface="+mn-ea"/>
                          <a:cs typeface="+mn-cs"/>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9873">
                <a:tc>
                  <a:txBody>
                    <a:bodyPr/>
                    <a:lstStyle/>
                    <a:p>
                      <a:pPr algn="ctr" fontAlgn="t"/>
                      <a:r>
                        <a:rPr lang="en-IN" sz="1200" b="1" i="0" u="none" strike="noStrike" dirty="0" smtClean="0">
                          <a:solidFill>
                            <a:srgbClr val="000000"/>
                          </a:solidFill>
                          <a:latin typeface="Arial Narrow"/>
                        </a:rPr>
                        <a:t>6</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Canal Phase -V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18</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5</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5</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27</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a:solidFill>
                            <a:srgbClr val="000000"/>
                          </a:solidFill>
                          <a:latin typeface="Arial Narrow"/>
                          <a:ea typeface="+mn-ea"/>
                          <a:cs typeface="+mn-cs"/>
                        </a:rPr>
                        <a:t>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8869">
                <a:tc>
                  <a:txBody>
                    <a:bodyPr/>
                    <a:lstStyle/>
                    <a:p>
                      <a:pPr algn="ctr" fontAlgn="t"/>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en-US" sz="1200" b="1" dirty="0" smtClean="0"/>
                        <a:t>Total ISP</a:t>
                      </a:r>
                      <a:endParaRPr lang="en-US"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66</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30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32</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48</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rtl="0" fontAlgn="t"/>
                      <a:r>
                        <a:rPr lang="en-IN" sz="1200" b="1" i="0" u="none" strike="noStrike" kern="1200" dirty="0" smtClean="0">
                          <a:solidFill>
                            <a:srgbClr val="000000"/>
                          </a:solidFill>
                          <a:latin typeface="Arial Narrow"/>
                          <a:ea typeface="+mn-ea"/>
                          <a:cs typeface="+mn-cs"/>
                        </a:rPr>
                        <a:t>34</a:t>
                      </a:r>
                      <a:endParaRPr lang="en-IN" sz="1200" b="1" i="0" u="none" strike="noStrike" kern="1200" dirty="0">
                        <a:solidFill>
                          <a:srgbClr val="000000"/>
                        </a:solidFill>
                        <a:latin typeface="Arial Narrow"/>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r>
              <a:tr h="243938">
                <a:tc>
                  <a:txBody>
                    <a:bodyPr/>
                    <a:lstStyle/>
                    <a:p>
                      <a:pPr algn="ctr" fontAlgn="t"/>
                      <a:r>
                        <a:rPr lang="en-IN" sz="1200" b="1" i="0" u="none" strike="noStrike" dirty="0" smtClean="0">
                          <a:solidFill>
                            <a:srgbClr val="000000"/>
                          </a:solidFill>
                          <a:latin typeface="Arial Narrow"/>
                        </a:rPr>
                        <a:t>7</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dirty="0" smtClean="0">
                          <a:ln>
                            <a:noFill/>
                          </a:ln>
                          <a:solidFill>
                            <a:srgbClr val="000000"/>
                          </a:solidFill>
                          <a:effectLst/>
                          <a:uLnTx/>
                          <a:uFillTx/>
                          <a:latin typeface="Arial Narrow"/>
                          <a:ea typeface="+mn-ea"/>
                          <a:cs typeface="+mn-cs"/>
                        </a:rPr>
                        <a:t>OSP Canal Phase –I</a:t>
                      </a:r>
                      <a:endParaRPr lang="en-US"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14</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14</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14</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3938">
                <a:tc>
                  <a:txBody>
                    <a:bodyPr/>
                    <a:lstStyle/>
                    <a:p>
                      <a:pPr algn="ctr" fontAlgn="t"/>
                      <a:r>
                        <a:rPr lang="en-IN" sz="1200" b="1" i="0" u="none" strike="noStrike" dirty="0" smtClean="0">
                          <a:solidFill>
                            <a:srgbClr val="000000"/>
                          </a:solidFill>
                          <a:latin typeface="Arial Narrow"/>
                        </a:rPr>
                        <a:t>8</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OSP Canal Phase</a:t>
                      </a:r>
                      <a:r>
                        <a:rPr lang="en-IN" sz="1200" b="1" i="0" u="none" strike="noStrike" baseline="0" dirty="0" smtClean="0">
                          <a:solidFill>
                            <a:srgbClr val="000000"/>
                          </a:solidFill>
                          <a:latin typeface="Arial Narrow"/>
                        </a:rPr>
                        <a:t> –II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dirty="0">
                          <a:solidFill>
                            <a:srgbClr val="000000"/>
                          </a:solidFill>
                          <a:latin typeface="Arial Narrow"/>
                          <a:ea typeface="+mn-ea"/>
                          <a:cs typeface="+mn-cs"/>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25250">
                <a:tc>
                  <a:txBody>
                    <a:bodyPr/>
                    <a:lstStyle/>
                    <a:p>
                      <a:pPr algn="ctr"/>
                      <a:r>
                        <a:rPr lang="en-IN" sz="1200" b="1" dirty="0" smtClean="0"/>
                        <a:t>9</a:t>
                      </a:r>
                      <a:endParaRPr lang="en-IN"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OSP Canal Phase</a:t>
                      </a:r>
                      <a:r>
                        <a:rPr lang="en-IN" sz="1200" b="1" i="0" u="none" strike="noStrike" baseline="0" dirty="0" smtClean="0">
                          <a:solidFill>
                            <a:srgbClr val="000000"/>
                          </a:solidFill>
                          <a:latin typeface="Arial Narrow"/>
                        </a:rPr>
                        <a:t> –III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28</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28</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28</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100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dirty="0">
                          <a:solidFill>
                            <a:srgbClr val="000000"/>
                          </a:solidFill>
                          <a:latin typeface="Arial Narrow"/>
                          <a:ea typeface="+mn-ea"/>
                          <a:cs typeface="+mn-cs"/>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91073">
                <a:tc>
                  <a:txBody>
                    <a:bodyPr/>
                    <a:lstStyle/>
                    <a:p>
                      <a:pPr algn="ctr"/>
                      <a:r>
                        <a:rPr lang="en-IN" sz="1200" b="1" dirty="0" smtClean="0"/>
                        <a:t>10</a:t>
                      </a:r>
                      <a:endParaRPr lang="en-IN"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OSP Canal Phase</a:t>
                      </a:r>
                      <a:r>
                        <a:rPr lang="en-IN" sz="1200" b="1" i="0" u="none" strike="noStrike" baseline="0" dirty="0" smtClean="0">
                          <a:solidFill>
                            <a:srgbClr val="000000"/>
                          </a:solidFill>
                          <a:latin typeface="Arial Narrow"/>
                        </a:rPr>
                        <a:t> –IV</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29</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14</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14</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IN" sz="1200" b="0" i="0" u="none" strike="noStrike" kern="1200" dirty="0" smtClean="0">
                          <a:solidFill>
                            <a:srgbClr val="000000"/>
                          </a:solidFill>
                          <a:latin typeface="Arial Narrow"/>
                          <a:ea typeface="+mn-ea"/>
                          <a:cs typeface="+mn-cs"/>
                        </a:rPr>
                        <a:t>48</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kern="1200" dirty="0">
                          <a:solidFill>
                            <a:srgbClr val="000000"/>
                          </a:solidFill>
                          <a:latin typeface="Arial Narrow"/>
                          <a:ea typeface="+mn-ea"/>
                          <a:cs typeface="+mn-cs"/>
                        </a:rPr>
                        <a:t>15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15138">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r" defTabSz="914400" rtl="0" eaLnBrk="1" fontAlgn="t" latinLnBrk="0" hangingPunct="1"/>
                      <a:r>
                        <a:rPr lang="en-IN" sz="1200" b="1" i="0" u="none" strike="noStrike" kern="1200" dirty="0" smtClean="0">
                          <a:solidFill>
                            <a:srgbClr val="000000"/>
                          </a:solidFill>
                          <a:latin typeface="Arial Narrow"/>
                          <a:ea typeface="+mn-ea"/>
                          <a:cs typeface="+mn-cs"/>
                        </a:rPr>
                        <a:t>Total OSP</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81</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52</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14</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66</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t"/>
                      <a:r>
                        <a:rPr lang="en-IN" sz="1200" b="1" i="0" u="none" strike="noStrike" kern="1200" dirty="0" smtClean="0">
                          <a:solidFill>
                            <a:srgbClr val="000000"/>
                          </a:solidFill>
                          <a:latin typeface="Arial Narrow"/>
                          <a:ea typeface="+mn-ea"/>
                          <a:cs typeface="+mn-cs"/>
                        </a:rPr>
                        <a:t>82</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b"/>
                      <a:r>
                        <a:rPr lang="en-IN" sz="1200" b="1" i="0" u="none" strike="noStrike" kern="1200" dirty="0" smtClean="0">
                          <a:solidFill>
                            <a:srgbClr val="000000"/>
                          </a:solidFill>
                          <a:latin typeface="Arial Narrow"/>
                          <a:ea typeface="+mn-ea"/>
                          <a:cs typeface="+mn-cs"/>
                        </a:rPr>
                        <a:t>15</a:t>
                      </a:r>
                      <a:endParaRPr lang="en-IN" sz="1200" b="1" i="0" u="none" strike="noStrike" kern="1200" dirty="0">
                        <a:solidFill>
                          <a:srgbClr val="000000"/>
                        </a:solidFill>
                        <a:latin typeface="Arial Narrow"/>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r>
              <a:tr h="319873">
                <a:tc>
                  <a:txBody>
                    <a:bodyPr/>
                    <a:lstStyle/>
                    <a:p>
                      <a:pPr algn="l" fontAlgn="t"/>
                      <a:r>
                        <a:rPr lang="en-IN" sz="1200" b="1" i="0" u="none" strike="noStrike" dirty="0">
                          <a:solidFill>
                            <a:srgbClr val="000000"/>
                          </a:solidFill>
                          <a:latin typeface="Arial Narrow"/>
                        </a:rPr>
                        <a:t> </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r" fontAlgn="t"/>
                      <a:r>
                        <a:rPr lang="en-IN" sz="1200" b="1" i="0" u="none" strike="noStrike" dirty="0" smtClean="0">
                          <a:solidFill>
                            <a:srgbClr val="000000"/>
                          </a:solidFill>
                          <a:latin typeface="Arial Narrow"/>
                        </a:rPr>
                        <a:t>Grand Total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kern="1200" dirty="0" smtClean="0">
                          <a:solidFill>
                            <a:srgbClr val="000000"/>
                          </a:solidFill>
                          <a:latin typeface="Arial Narrow"/>
                          <a:ea typeface="+mn-ea"/>
                          <a:cs typeface="+mn-cs"/>
                        </a:rPr>
                        <a:t>174</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kern="1200" dirty="0" smtClean="0">
                          <a:solidFill>
                            <a:srgbClr val="000000"/>
                          </a:solidFill>
                          <a:latin typeface="Arial Narrow"/>
                          <a:ea typeface="+mn-ea"/>
                          <a:cs typeface="+mn-cs"/>
                        </a:rPr>
                        <a:t>125</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200" b="1" i="0" u="none" strike="noStrike" kern="1200" dirty="0" smtClean="0">
                          <a:solidFill>
                            <a:srgbClr val="000000"/>
                          </a:solidFill>
                          <a:latin typeface="Arial Narrow"/>
                          <a:ea typeface="+mn-ea"/>
                          <a:cs typeface="+mn-cs"/>
                        </a:rPr>
                        <a:t>72</a:t>
                      </a:r>
                      <a:endParaRPr lang="en-IN" sz="1200" b="1"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b"/>
                      <a:r>
                        <a:rPr lang="en-IN" sz="1200" b="1" i="0" u="none" strike="noStrike" kern="1200" dirty="0">
                          <a:solidFill>
                            <a:srgbClr val="000000"/>
                          </a:solidFill>
                          <a:latin typeface="Arial Narrow"/>
                          <a:ea typeface="+mn-ea"/>
                          <a:cs typeface="+mn-cs"/>
                        </a:rPr>
                        <a:t>49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FC55B435-6039-42AF-86B4-331EC103AC7F}" type="slidenum">
              <a:rPr lang="en-IN" smtClean="0"/>
              <a:pPr>
                <a:defRPr/>
              </a:pPr>
              <a:t>39</a:t>
            </a:fld>
            <a:endParaRPr lang="en-IN"/>
          </a:p>
        </p:txBody>
      </p:sp>
      <p:sp>
        <p:nvSpPr>
          <p:cNvPr id="5" name="Rectangle 4"/>
          <p:cNvSpPr/>
          <p:nvPr/>
        </p:nvSpPr>
        <p:spPr>
          <a:xfrm>
            <a:off x="0" y="6350"/>
            <a:ext cx="9906000" cy="712788"/>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 Virtual Platform) 11</a:t>
            </a:r>
            <a:r>
              <a:rPr lang="en-IN" sz="2400" b="1" baseline="30000" dirty="0"/>
              <a:t>th</a:t>
            </a:r>
            <a:r>
              <a:rPr lang="en-IN" sz="2400" b="1" dirty="0"/>
              <a:t> September</a:t>
            </a:r>
            <a:r>
              <a:rPr lang="en-IN" sz="2400" b="1" dirty="0">
                <a:latin typeface="Arial Black" pitchFamily="34" charset="0"/>
              </a:rPr>
              <a:t> </a:t>
            </a:r>
            <a:r>
              <a:rPr lang="en-IN" sz="2400" b="1" dirty="0"/>
              <a:t>2020:	Progress Review Presentations</a:t>
            </a:r>
            <a:endParaRPr lang="en-US" sz="2400" b="1" dirty="0"/>
          </a:p>
        </p:txBody>
      </p:sp>
    </p:spTree>
    <p:extLst>
      <p:ext uri="{BB962C8B-B14F-4D97-AF65-F5344CB8AC3E}">
        <p14:creationId xmlns:p14="http://schemas.microsoft.com/office/powerpoint/2010/main" val="150185799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335666"/>
            <a:ext cx="9906000" cy="451024"/>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CCA Progress </a:t>
            </a:r>
          </a:p>
        </p:txBody>
      </p:sp>
      <p:graphicFrame>
        <p:nvGraphicFramePr>
          <p:cNvPr id="4" name="Table 3"/>
          <p:cNvGraphicFramePr>
            <a:graphicFrameLocks noGrp="1"/>
          </p:cNvGraphicFramePr>
          <p:nvPr>
            <p:extLst>
              <p:ext uri="{D42A27DB-BD31-4B8C-83A1-F6EECF244321}">
                <p14:modId xmlns:p14="http://schemas.microsoft.com/office/powerpoint/2010/main" val="333754073"/>
              </p:ext>
            </p:extLst>
          </p:nvPr>
        </p:nvGraphicFramePr>
        <p:xfrm>
          <a:off x="312519" y="1125245"/>
          <a:ext cx="9395061" cy="5252407"/>
        </p:xfrm>
        <a:graphic>
          <a:graphicData uri="http://schemas.openxmlformats.org/drawingml/2006/table">
            <a:tbl>
              <a:tblPr/>
              <a:tblGrid>
                <a:gridCol w="529124"/>
                <a:gridCol w="1193706"/>
                <a:gridCol w="816383"/>
                <a:gridCol w="843826"/>
                <a:gridCol w="738588"/>
                <a:gridCol w="949065"/>
                <a:gridCol w="949065"/>
                <a:gridCol w="843826"/>
                <a:gridCol w="843826"/>
                <a:gridCol w="843826"/>
                <a:gridCol w="843826"/>
              </a:tblGrid>
              <a:tr h="327291">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Balance 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400" b="1" i="0" u="none" strike="noStrike" dirty="0" smtClean="0">
                          <a:solidFill>
                            <a:schemeClr val="tx1"/>
                          </a:solidFill>
                          <a:latin typeface="Arial" pitchFamily="34" charset="0"/>
                          <a:cs typeface="Arial" pitchFamily="34" charset="0"/>
                        </a:rPr>
                        <a:t>CCA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79571">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2020-21</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50357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AP</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178.63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115.00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45701">
                <a:tc>
                  <a:txBody>
                    <a:bodyPr/>
                    <a:lstStyle/>
                    <a:p>
                      <a:pPr algn="ctr" rtl="0" fontAlgn="ctr"/>
                      <a:r>
                        <a:rPr lang="en-US" sz="1400" b="1" i="0" u="none" strike="noStrike" dirty="0" smtClean="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Assam</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46.62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50.19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a:solidFill>
                            <a:srgbClr val="000000"/>
                          </a:solidFill>
                          <a:effectLst/>
                          <a:latin typeface="Arial"/>
                        </a:rPr>
                        <a:t>23.22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88904">
                <a:tc>
                  <a:txBody>
                    <a:bodyPr/>
                    <a:lstStyle/>
                    <a:p>
                      <a:pPr algn="ctr" rtl="0" fontAlgn="ctr"/>
                      <a:r>
                        <a:rPr lang="en-US" sz="1400" b="1" i="0" u="none" strike="noStrike" dirty="0" smtClean="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Bihar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15.52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48.14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0819">
                <a:tc>
                  <a:txBody>
                    <a:bodyPr/>
                    <a:lstStyle/>
                    <a:p>
                      <a:pPr algn="ctr" rtl="0" fontAlgn="ctr"/>
                      <a:r>
                        <a:rPr lang="en-IN" sz="1400" b="1" i="0" u="none" strike="noStrike" dirty="0" smtClean="0">
                          <a:solidFill>
                            <a:srgbClr val="000000"/>
                          </a:solidFill>
                          <a:effectLst/>
                          <a:latin typeface="Arial" panose="020B0604020202020204" pitchFamily="34" charset="0"/>
                        </a:rPr>
                        <a:t>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Chhattisgarh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3540">
                <a:tc>
                  <a:txBody>
                    <a:bodyPr/>
                    <a:lstStyle/>
                    <a:p>
                      <a:pPr algn="ctr" rtl="0" fontAlgn="ctr"/>
                      <a:r>
                        <a:rPr lang="en-IN" sz="1400" b="1" i="0" u="none" strike="noStrike" dirty="0" smtClean="0">
                          <a:solidFill>
                            <a:srgbClr val="000000"/>
                          </a:solidFill>
                          <a:effectLst/>
                          <a:latin typeface="Arial" panose="020B0604020202020204" pitchFamily="34" charset="0"/>
                        </a:rPr>
                        <a:t>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Goa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203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Gujarat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1363.86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385.33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290.06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260.17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938.61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68.82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365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J&amp;K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68.86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0.36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365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Jharkhand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66.65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365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Karnataka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84.02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10.95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8.89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3.79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41.48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dirty="0">
                          <a:solidFill>
                            <a:srgbClr val="000000"/>
                          </a:solidFill>
                          <a:effectLst/>
                          <a:latin typeface="Arial"/>
                        </a:rPr>
                        <a:t>16.72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6" name="Footer Placeholder 5"/>
          <p:cNvSpPr>
            <a:spLocks noGrp="1"/>
          </p:cNvSpPr>
          <p:nvPr>
            <p:ph type="ftr" sz="quarter" idx="11"/>
          </p:nvPr>
        </p:nvSpPr>
        <p:spPr>
          <a:xfrm>
            <a:off x="3281363" y="6492876"/>
            <a:ext cx="3343275" cy="365125"/>
          </a:xfrm>
        </p:spPr>
        <p:txBody>
          <a:bodyPr/>
          <a:lstStyle/>
          <a:p>
            <a:r>
              <a:rPr lang="en-IN" sz="1800" b="1" smtClean="0">
                <a:solidFill>
                  <a:schemeClr val="tx1"/>
                </a:solidFill>
                <a:latin typeface="Book Antiqua" pitchFamily="18" charset="0"/>
              </a:rPr>
              <a:t>Consolidated</a:t>
            </a:r>
            <a:endParaRPr lang="en-IN" sz="1800" b="1" dirty="0">
              <a:solidFill>
                <a:schemeClr val="tx1"/>
              </a:solidFill>
              <a:latin typeface="Book Antiqua" pitchFamily="18" charset="0"/>
            </a:endParaRPr>
          </a:p>
        </p:txBody>
      </p:sp>
      <p:sp>
        <p:nvSpPr>
          <p:cNvPr id="7" name="Rectangle 6"/>
          <p:cNvSpPr/>
          <p:nvPr/>
        </p:nvSpPr>
        <p:spPr>
          <a:xfrm>
            <a:off x="1" y="0"/>
            <a:ext cx="9906000" cy="33566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
        <p:nvSpPr>
          <p:cNvPr id="8" name="TextBox 7"/>
          <p:cNvSpPr txBox="1"/>
          <p:nvPr/>
        </p:nvSpPr>
        <p:spPr>
          <a:xfrm>
            <a:off x="7734365" y="786690"/>
            <a:ext cx="1786066" cy="338554"/>
          </a:xfrm>
          <a:prstGeom prst="rect">
            <a:avLst/>
          </a:prstGeom>
          <a:noFill/>
        </p:spPr>
        <p:txBody>
          <a:bodyPr wrap="none" rtlCol="0">
            <a:spAutoFit/>
          </a:bodyPr>
          <a:lstStyle/>
          <a:p>
            <a:r>
              <a:rPr lang="en-US" sz="1200" b="1" dirty="0" smtClean="0">
                <a:latin typeface="Arial" panose="020B0604020202020204" pitchFamily="34" charset="0"/>
                <a:cs typeface="Arial" panose="020B0604020202020204" pitchFamily="34" charset="0"/>
              </a:rPr>
              <a:t>( </a:t>
            </a:r>
            <a:r>
              <a:rPr lang="en-US" sz="1600" b="1" dirty="0" smtClean="0">
                <a:latin typeface="Arial" panose="020B0604020202020204" pitchFamily="34" charset="0"/>
                <a:cs typeface="Arial" panose="020B0604020202020204" pitchFamily="34" charset="0"/>
              </a:rPr>
              <a:t>Area in Th. Ha.)</a:t>
            </a:r>
            <a:endParaRPr lang="en-IN" sz="1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57538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428229" y="404813"/>
          <a:ext cx="9204327" cy="5029200"/>
        </p:xfrm>
        <a:graphic>
          <a:graphicData uri="http://schemas.openxmlformats.org/drawingml/2006/table">
            <a:tbl>
              <a:tblPr/>
              <a:tblGrid>
                <a:gridCol w="454103"/>
                <a:gridCol w="1359889"/>
                <a:gridCol w="806218"/>
                <a:gridCol w="604665"/>
                <a:gridCol w="604665"/>
                <a:gridCol w="694621"/>
                <a:gridCol w="702025"/>
                <a:gridCol w="546020"/>
                <a:gridCol w="677542"/>
                <a:gridCol w="537477"/>
                <a:gridCol w="806218"/>
                <a:gridCol w="1410884"/>
              </a:tblGrid>
              <a:tr h="300523">
                <a:tc gridSpan="12">
                  <a:txBody>
                    <a:bodyPr/>
                    <a:lstStyle/>
                    <a:p>
                      <a:pPr algn="ctr" fontAlgn="b"/>
                      <a:endParaRPr lang="en-IN" sz="1600" b="1" i="0" u="none" strike="noStrike" dirty="0">
                        <a:solidFill>
                          <a:srgbClr val="000000"/>
                        </a:solidFill>
                        <a:latin typeface="Arial Narrow"/>
                      </a:endParaRPr>
                    </a:p>
                  </a:txBody>
                  <a:tcPr marL="7016" marR="7016" marT="6477"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738085">
                <a:tc gridSpan="12">
                  <a:txBody>
                    <a:bodyPr/>
                    <a:lstStyle/>
                    <a:p>
                      <a:pPr algn="ctr" fontAlgn="b"/>
                      <a:endParaRPr lang="en-IN" sz="2400" b="1" i="0" u="none" strike="noStrike" dirty="0" smtClean="0">
                        <a:solidFill>
                          <a:srgbClr val="000000"/>
                        </a:solidFill>
                        <a:latin typeface="Arial Narrow"/>
                      </a:endParaRPr>
                    </a:p>
                    <a:p>
                      <a:pPr algn="ctr" fontAlgn="b"/>
                      <a:r>
                        <a:rPr lang="en-IN" sz="2400" b="1" i="0" u="none" strike="noStrike" dirty="0" smtClean="0">
                          <a:solidFill>
                            <a:srgbClr val="000000"/>
                          </a:solidFill>
                          <a:latin typeface="Arial Narrow"/>
                        </a:rPr>
                        <a:t> </a:t>
                      </a:r>
                      <a:r>
                        <a:rPr lang="en-IN" sz="2400" b="1" i="0" u="none" strike="noStrike" dirty="0">
                          <a:solidFill>
                            <a:srgbClr val="000000"/>
                          </a:solidFill>
                          <a:latin typeface="Arial Narrow"/>
                        </a:rPr>
                        <a:t>CA  </a:t>
                      </a:r>
                      <a:r>
                        <a:rPr lang="en-IN" sz="2400" b="1" i="0" u="none" strike="noStrike" dirty="0" smtClean="0">
                          <a:solidFill>
                            <a:srgbClr val="000000"/>
                          </a:solidFill>
                          <a:latin typeface="Arial Narrow"/>
                        </a:rPr>
                        <a:t>RELEASE  </a:t>
                      </a:r>
                      <a:r>
                        <a:rPr lang="en-IN" sz="2400" b="1" i="0" u="none" strike="noStrike" dirty="0">
                          <a:solidFill>
                            <a:srgbClr val="000000"/>
                          </a:solidFill>
                          <a:latin typeface="Arial Narrow"/>
                        </a:rPr>
                        <a:t>PROGRESS   </a:t>
                      </a:r>
                    </a:p>
                  </a:txBody>
                  <a:tcPr marL="7016" marR="7016" marT="6477"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300523">
                <a:tc gridSpan="12">
                  <a:txBody>
                    <a:bodyPr/>
                    <a:lstStyle/>
                    <a:p>
                      <a:pPr algn="r" fontAlgn="b"/>
                      <a:r>
                        <a:rPr lang="en-IN" sz="1600" b="1" i="0" u="none" strike="noStrike" dirty="0">
                          <a:solidFill>
                            <a:srgbClr val="000000"/>
                          </a:solidFill>
                          <a:latin typeface="Arial Narrow"/>
                        </a:rPr>
                        <a:t>(CA in Rs. </a:t>
                      </a:r>
                      <a:r>
                        <a:rPr lang="en-IN" sz="1600" b="1" i="0" u="none" strike="noStrike" dirty="0" err="1">
                          <a:solidFill>
                            <a:srgbClr val="000000"/>
                          </a:solidFill>
                          <a:latin typeface="Arial Narrow"/>
                        </a:rPr>
                        <a:t>Crores</a:t>
                      </a:r>
                      <a:r>
                        <a:rPr lang="en-IN" sz="1600" b="1" i="0" u="none" strike="noStrike" dirty="0">
                          <a:solidFill>
                            <a:srgbClr val="000000"/>
                          </a:solidFill>
                          <a:latin typeface="Arial Narrow"/>
                        </a:rPr>
                        <a:t>)</a:t>
                      </a:r>
                    </a:p>
                  </a:txBody>
                  <a:tcPr marL="7016" marR="7016" marT="6477"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289114">
                <a:tc rowSpan="2">
                  <a:txBody>
                    <a:bodyPr/>
                    <a:lstStyle/>
                    <a:p>
                      <a:pPr marL="0" algn="ctr" defTabSz="914400" rtl="0" eaLnBrk="1" fontAlgn="t" latinLnBrk="0" hangingPunct="1"/>
                      <a:r>
                        <a:rPr lang="en-IN" sz="1200" b="1" i="0" u="none" strike="noStrike" kern="1200" dirty="0" err="1">
                          <a:solidFill>
                            <a:srgbClr val="000000"/>
                          </a:solidFill>
                          <a:latin typeface="Arial Narrow"/>
                          <a:ea typeface="+mn-ea"/>
                          <a:cs typeface="+mn-cs"/>
                        </a:rPr>
                        <a:t>S.No</a:t>
                      </a:r>
                      <a:r>
                        <a:rPr lang="en-IN" sz="1200" b="1" i="0" u="none" strike="noStrike" kern="1200" dirty="0">
                          <a:solidFill>
                            <a:srgbClr val="000000"/>
                          </a:solidFill>
                          <a:latin typeface="Arial Narrow"/>
                          <a:ea typeface="+mn-ea"/>
                          <a:cs typeface="+mn-cs"/>
                        </a:rPr>
                        <a:t>.</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Project</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Overall CA Target </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gridSpan="8">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CA Release Progress </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6476" marR="647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a:txBody>
                    <a:bodyPr/>
                    <a:lstStyle/>
                    <a:p>
                      <a:pPr marL="0" algn="ctr" defTabSz="914400" rtl="0" eaLnBrk="1" fontAlgn="t" latinLnBrk="0" hangingPunct="1"/>
                      <a:r>
                        <a:rPr lang="en-IN" sz="1200" b="1" i="0" u="none" strike="noStrike" kern="1200">
                          <a:solidFill>
                            <a:srgbClr val="000000"/>
                          </a:solidFill>
                          <a:latin typeface="Arial Narrow"/>
                          <a:ea typeface="+mn-ea"/>
                          <a:cs typeface="+mn-cs"/>
                        </a:rPr>
                        <a:t> </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r h="825785">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2015-16</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2016-17</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2017-18</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2018-19</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2019-20</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2020-21</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Total </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 Progress </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Total Central Share required for </a:t>
                      </a:r>
                      <a:r>
                        <a:rPr lang="en-IN" sz="1200" b="1" i="0" u="none" strike="noStrike" kern="1200" dirty="0" smtClean="0">
                          <a:solidFill>
                            <a:srgbClr val="000000"/>
                          </a:solidFill>
                          <a:latin typeface="Arial Narrow"/>
                          <a:ea typeface="+mn-ea"/>
                          <a:cs typeface="+mn-cs"/>
                        </a:rPr>
                        <a:t>2020-21 (Including </a:t>
                      </a:r>
                      <a:r>
                        <a:rPr lang="en-IN" sz="1200" b="1" i="0" u="none" strike="noStrike" kern="1200" dirty="0">
                          <a:solidFill>
                            <a:srgbClr val="000000"/>
                          </a:solidFill>
                          <a:latin typeface="Arial Narrow"/>
                          <a:ea typeface="+mn-ea"/>
                          <a:cs typeface="+mn-cs"/>
                        </a:rPr>
                        <a:t>previous pending demand)</a:t>
                      </a: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r h="295872">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BDP Phase –I</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41.184</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5.98</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5.98</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14.52</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3.0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88067">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BDP Phase –II</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60.868</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8.96</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8.96</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14.72</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3.0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60083">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r" defTabSz="914400" rtl="0" eaLnBrk="1" fontAlgn="t" latinLnBrk="0" hangingPunct="1"/>
                      <a:r>
                        <a:rPr lang="en-IN" sz="1200" b="1" i="0" u="none" strike="noStrike" kern="1200" dirty="0" smtClean="0">
                          <a:solidFill>
                            <a:srgbClr val="000000"/>
                          </a:solidFill>
                          <a:latin typeface="Arial Narrow"/>
                          <a:ea typeface="+mn-ea"/>
                          <a:cs typeface="+mn-cs"/>
                        </a:rPr>
                        <a:t>Total BDP</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102.05</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14.94</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14.94</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14.63</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r>
              <a:tr h="712362">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3</a:t>
                      </a:r>
                      <a:r>
                        <a:rPr lang="en-IN" sz="1200" b="1" i="0" u="none" strike="noStrike" kern="1200" baseline="0" dirty="0" smtClean="0">
                          <a:solidFill>
                            <a:srgbClr val="000000"/>
                          </a:solidFill>
                          <a:latin typeface="Arial Narrow"/>
                          <a:ea typeface="+mn-ea"/>
                          <a:cs typeface="+mn-cs"/>
                        </a:rPr>
                        <a:t> to 6</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ISP Canal Project (overall Phase (I&amp; II), III, (IV, V)</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196.72</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9.33</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6.644</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15.97</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8.12</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4.0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76134">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7</a:t>
                      </a:r>
                      <a:r>
                        <a:rPr lang="en-IN" sz="1200" b="1" i="0" u="none" strike="noStrike" kern="1200" baseline="0" dirty="0" smtClean="0">
                          <a:solidFill>
                            <a:srgbClr val="000000"/>
                          </a:solidFill>
                          <a:latin typeface="Arial Narrow"/>
                          <a:ea typeface="+mn-ea"/>
                          <a:cs typeface="+mn-cs"/>
                        </a:rPr>
                        <a:t> to 10</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OSP Canal Project (overall Phase I, II, III &amp; IV)</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306.92</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16.650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9.610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26.26</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8.56</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10.0</a:t>
                      </a:r>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42652">
                <a:tc>
                  <a:txBody>
                    <a:bodyPr/>
                    <a:lstStyle/>
                    <a:p>
                      <a:pPr marL="0" algn="ctr" defTabSz="914400" rtl="0" eaLnBrk="1" fontAlgn="t" latinLnBrk="0" hangingPunct="1"/>
                      <a:endParaRPr lang="en-IN" sz="1200" b="0"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r" defTabSz="914400" rtl="0" eaLnBrk="1" fontAlgn="t" latinLnBrk="0" hangingPunct="1"/>
                      <a:r>
                        <a:rPr lang="en-IN" sz="1200" b="1" i="0" u="none" strike="noStrike" kern="1200" dirty="0" smtClean="0">
                          <a:solidFill>
                            <a:srgbClr val="000000"/>
                          </a:solidFill>
                          <a:latin typeface="Arial Narrow"/>
                          <a:ea typeface="+mn-ea"/>
                          <a:cs typeface="+mn-cs"/>
                        </a:rPr>
                        <a:t>Total </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605.692</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25.98</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16.257</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0</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14.94</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57.17</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9.44</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20</a:t>
                      </a:r>
                      <a:endParaRPr lang="en-IN" sz="1200" b="1" i="0" u="none" strike="noStrike" kern="1200" dirty="0">
                        <a:solidFill>
                          <a:srgbClr val="000000"/>
                        </a:solidFill>
                        <a:latin typeface="Arial Narrow"/>
                        <a:ea typeface="+mn-ea"/>
                        <a:cs typeface="+mn-cs"/>
                      </a:endParaRPr>
                    </a:p>
                  </a:txBody>
                  <a:tcPr marL="7016" marR="7016" marT="6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402BF133-91B5-4241-89D7-7C44F1B47DDD}" type="slidenum">
              <a:rPr lang="en-IN" smtClean="0"/>
              <a:pPr>
                <a:defRPr/>
              </a:pPr>
              <a:t>40</a:t>
            </a:fld>
            <a:endParaRPr lang="en-IN"/>
          </a:p>
        </p:txBody>
      </p:sp>
      <p:sp>
        <p:nvSpPr>
          <p:cNvPr id="4" name="Footer Placeholder 3"/>
          <p:cNvSpPr>
            <a:spLocks noGrp="1"/>
          </p:cNvSpPr>
          <p:nvPr>
            <p:ph type="ftr" sz="quarter" idx="11"/>
          </p:nvPr>
        </p:nvSpPr>
        <p:spPr/>
        <p:txBody>
          <a:bodyPr/>
          <a:lstStyle/>
          <a:p>
            <a:pPr>
              <a:defRPr/>
            </a:pPr>
            <a:endParaRPr lang="en-IN"/>
          </a:p>
        </p:txBody>
      </p:sp>
      <p:sp>
        <p:nvSpPr>
          <p:cNvPr id="6" name="Rectangle 5"/>
          <p:cNvSpPr/>
          <p:nvPr/>
        </p:nvSpPr>
        <p:spPr>
          <a:xfrm>
            <a:off x="0" y="7939"/>
            <a:ext cx="9906000" cy="712787"/>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 Virtual Platform) 11</a:t>
            </a:r>
            <a:r>
              <a:rPr lang="en-IN" sz="2400" b="1" baseline="30000" dirty="0"/>
              <a:t>th</a:t>
            </a:r>
            <a:r>
              <a:rPr lang="en-IN" sz="2400" b="1" dirty="0"/>
              <a:t> September</a:t>
            </a:r>
            <a:r>
              <a:rPr lang="en-IN" sz="2400" b="1" dirty="0">
                <a:latin typeface="Arial Black" pitchFamily="34" charset="0"/>
              </a:rPr>
              <a:t> </a:t>
            </a:r>
            <a:r>
              <a:rPr lang="en-IN" sz="2400" b="1" dirty="0"/>
              <a:t>2020:	Progress Review Presentations</a:t>
            </a:r>
            <a:endParaRPr lang="en-US" sz="2400" b="1" dirty="0"/>
          </a:p>
        </p:txBody>
      </p:sp>
    </p:spTree>
    <p:extLst>
      <p:ext uri="{BB962C8B-B14F-4D97-AF65-F5344CB8AC3E}">
        <p14:creationId xmlns:p14="http://schemas.microsoft.com/office/powerpoint/2010/main" val="231105649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541735" y="285751"/>
          <a:ext cx="9054704" cy="5611811"/>
        </p:xfrm>
        <a:graphic>
          <a:graphicData uri="http://schemas.openxmlformats.org/drawingml/2006/table">
            <a:tbl>
              <a:tblPr/>
              <a:tblGrid>
                <a:gridCol w="432821"/>
                <a:gridCol w="1482156"/>
                <a:gridCol w="839402"/>
                <a:gridCol w="700036"/>
                <a:gridCol w="604472"/>
                <a:gridCol w="795601"/>
                <a:gridCol w="700036"/>
                <a:gridCol w="700036"/>
                <a:gridCol w="700036"/>
                <a:gridCol w="700036"/>
                <a:gridCol w="700036"/>
                <a:gridCol w="700036"/>
              </a:tblGrid>
              <a:tr h="829463">
                <a:tc gridSpan="12">
                  <a:txBody>
                    <a:bodyPr/>
                    <a:lstStyle/>
                    <a:p>
                      <a:pPr algn="ctr" fontAlgn="b"/>
                      <a:endParaRPr lang="en-IN" sz="1800" b="1" i="0" u="none" strike="noStrike" dirty="0" smtClean="0">
                        <a:solidFill>
                          <a:srgbClr val="000000"/>
                        </a:solidFill>
                        <a:latin typeface="Arial Narrow"/>
                      </a:endParaRPr>
                    </a:p>
                    <a:p>
                      <a:pPr algn="ctr" fontAlgn="b"/>
                      <a:endParaRPr lang="en-IN" sz="1800" b="1" i="0" u="none" strike="noStrike" dirty="0" smtClean="0">
                        <a:solidFill>
                          <a:srgbClr val="000000"/>
                        </a:solidFill>
                        <a:latin typeface="Arial Narrow"/>
                      </a:endParaRPr>
                    </a:p>
                    <a:p>
                      <a:pPr algn="ctr" fontAlgn="b"/>
                      <a:endParaRPr lang="en-IN" sz="1800" b="1" i="0" u="none" strike="noStrike" dirty="0">
                        <a:solidFill>
                          <a:srgbClr val="000000"/>
                        </a:solidFill>
                        <a:latin typeface="Arial Narrow"/>
                      </a:endParaRPr>
                    </a:p>
                  </a:txBody>
                  <a:tcPr marL="7035" marR="7035" marT="6494"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372258">
                <a:tc gridSpan="12">
                  <a:txBody>
                    <a:bodyPr/>
                    <a:lstStyle/>
                    <a:p>
                      <a:pPr algn="ctr" fontAlgn="b"/>
                      <a:r>
                        <a:rPr lang="en-IN" sz="2400" b="1" i="0" u="none" strike="noStrike" dirty="0">
                          <a:solidFill>
                            <a:srgbClr val="000000"/>
                          </a:solidFill>
                          <a:latin typeface="Arial Narrow"/>
                        </a:rPr>
                        <a:t>TOTAL EXPENDITURE PROGRESS</a:t>
                      </a:r>
                    </a:p>
                  </a:txBody>
                  <a:tcPr marL="7035" marR="7035" marT="6494"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293287">
                <a:tc gridSpan="12">
                  <a:txBody>
                    <a:bodyPr/>
                    <a:lstStyle/>
                    <a:p>
                      <a:pPr algn="r" fontAlgn="b"/>
                      <a:r>
                        <a:rPr lang="en-IN" sz="1800" b="1" i="0" u="none" strike="noStrike" dirty="0">
                          <a:solidFill>
                            <a:srgbClr val="000000"/>
                          </a:solidFill>
                          <a:latin typeface="Arial Narrow"/>
                        </a:rPr>
                        <a:t>(TE  in Rs. </a:t>
                      </a:r>
                      <a:r>
                        <a:rPr lang="en-IN" sz="1800" b="1" i="0" u="none" strike="noStrike" dirty="0" err="1">
                          <a:solidFill>
                            <a:srgbClr val="000000"/>
                          </a:solidFill>
                          <a:latin typeface="Arial Narrow"/>
                        </a:rPr>
                        <a:t>Crores</a:t>
                      </a:r>
                      <a:r>
                        <a:rPr lang="en-IN" sz="1800" b="1" i="0" u="none" strike="noStrike" dirty="0">
                          <a:solidFill>
                            <a:srgbClr val="000000"/>
                          </a:solidFill>
                          <a:latin typeface="Arial Narrow"/>
                        </a:rPr>
                        <a:t>)</a:t>
                      </a:r>
                    </a:p>
                  </a:txBody>
                  <a:tcPr marL="7035" marR="7035" marT="6494"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hMerge="1">
                  <a:txBody>
                    <a:bodyPr/>
                    <a:lstStyle/>
                    <a:p>
                      <a:endParaRPr lang="en-IN"/>
                    </a:p>
                  </a:txBody>
                  <a:tcPr/>
                </a:tc>
              </a:tr>
              <a:tr h="293287">
                <a:tc rowSpan="2">
                  <a:txBody>
                    <a:bodyPr/>
                    <a:lstStyle/>
                    <a:p>
                      <a:pPr marL="0" algn="ctr" defTabSz="914400" rtl="0" eaLnBrk="1" fontAlgn="t" latinLnBrk="0" hangingPunct="1"/>
                      <a:r>
                        <a:rPr lang="en-IN" sz="1200" b="1" i="0" u="none" strike="noStrike" kern="1200" dirty="0" err="1">
                          <a:solidFill>
                            <a:srgbClr val="000000"/>
                          </a:solidFill>
                          <a:latin typeface="Arial Narrow"/>
                          <a:ea typeface="+mn-ea"/>
                          <a:cs typeface="+mn-cs"/>
                        </a:rPr>
                        <a:t>S.No</a:t>
                      </a:r>
                      <a:r>
                        <a:rPr lang="en-IN" sz="1200" b="1" i="0" u="none" strike="noStrike" kern="1200" dirty="0">
                          <a:solidFill>
                            <a:srgbClr val="000000"/>
                          </a:solidFill>
                          <a:latin typeface="Arial Narrow"/>
                          <a:ea typeface="+mn-ea"/>
                          <a:cs typeface="+mn-cs"/>
                        </a:rPr>
                        <a:t>.</a:t>
                      </a: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Project </a:t>
                      </a:r>
                      <a:endParaRPr lang="en-IN" sz="1200" b="1" i="0" u="none" strike="noStrike" kern="1200" dirty="0">
                        <a:solidFill>
                          <a:srgbClr val="000000"/>
                        </a:solidFill>
                        <a:latin typeface="Arial Narrow"/>
                        <a:ea typeface="+mn-ea"/>
                        <a:cs typeface="+mn-cs"/>
                      </a:endParaRP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Total Expenditure target </a:t>
                      </a: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endParaRPr lang="en-IN" sz="1200" b="1" i="0" u="none" strike="noStrike" kern="1200">
                        <a:solidFill>
                          <a:srgbClr val="000000"/>
                        </a:solidFill>
                        <a:latin typeface="Arial Narrow"/>
                        <a:ea typeface="+mn-ea"/>
                        <a:cs typeface="+mn-cs"/>
                      </a:endParaRP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gridSpan="7">
                  <a:txBody>
                    <a:bodyPr/>
                    <a:lstStyle/>
                    <a:p>
                      <a:pPr marL="0" algn="ctr" defTabSz="914400" rtl="0" eaLnBrk="1" fontAlgn="t" latinLnBrk="0" hangingPunct="1"/>
                      <a:r>
                        <a:rPr lang="en-IN" sz="1200" b="1" i="0" u="none" strike="noStrike" kern="1200">
                          <a:solidFill>
                            <a:srgbClr val="000000"/>
                          </a:solidFill>
                          <a:latin typeface="Arial Narrow"/>
                          <a:ea typeface="+mn-ea"/>
                          <a:cs typeface="+mn-cs"/>
                        </a:rPr>
                        <a:t>Total Expenditure Progress </a:t>
                      </a: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endParaRPr lang="en-IN"/>
                    </a:p>
                  </a:txBody>
                  <a:tcPr/>
                </a:tc>
                <a:tc hMerge="1">
                  <a:txBody>
                    <a:bodyPr/>
                    <a:lstStyle/>
                    <a:p>
                      <a:endParaRPr lang="en-IN"/>
                    </a:p>
                  </a:txBody>
                  <a:tcPr/>
                </a:tc>
                <a:tc hMerge="1">
                  <a:txBody>
                    <a:bodyPr/>
                    <a:lstStyle/>
                    <a:p>
                      <a:endParaRPr lang="en-US"/>
                    </a:p>
                  </a:txBody>
                  <a:tcPr/>
                </a:tc>
                <a:tc hMerge="1">
                  <a:txBody>
                    <a:bodyPr/>
                    <a:lstStyle/>
                    <a:p>
                      <a:endParaRPr lang="en-US"/>
                    </a:p>
                  </a:txBody>
                  <a:tcPr/>
                </a:tc>
                <a:tc hMerge="1">
                  <a:txBody>
                    <a:bodyPr/>
                    <a:lstStyle/>
                    <a:p>
                      <a:endParaRPr lang="en-IN"/>
                    </a:p>
                  </a:txBody>
                  <a:tcPr/>
                </a:tc>
                <a:tc hMerge="1">
                  <a:txBody>
                    <a:bodyPr/>
                    <a:lstStyle/>
                    <a:p>
                      <a:endParaRPr lang="en-IN"/>
                    </a:p>
                  </a:txBody>
                  <a:tcPr/>
                </a:tc>
                <a:tc rowSpan="2">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Target for </a:t>
                      </a:r>
                      <a:r>
                        <a:rPr lang="en-IN" sz="1200" b="1" i="0" u="none" strike="noStrike" kern="1200" dirty="0" smtClean="0">
                          <a:solidFill>
                            <a:srgbClr val="000000"/>
                          </a:solidFill>
                          <a:latin typeface="Arial Narrow"/>
                          <a:ea typeface="+mn-ea"/>
                          <a:cs typeface="+mn-cs"/>
                        </a:rPr>
                        <a:t>2020-21</a:t>
                      </a:r>
                      <a:endParaRPr lang="en-IN" sz="1200" b="1" i="0" u="none" strike="noStrike" kern="1200" dirty="0">
                        <a:solidFill>
                          <a:srgbClr val="000000"/>
                        </a:solidFill>
                        <a:latin typeface="Arial Narrow"/>
                        <a:ea typeface="+mn-ea"/>
                        <a:cs typeface="+mn-cs"/>
                      </a:endParaRP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r h="859513">
                <a:tc vMerge="1">
                  <a:txBody>
                    <a:bodyPr/>
                    <a:lstStyle/>
                    <a:p>
                      <a:endParaRPr lang="en-IN"/>
                    </a:p>
                  </a:txBody>
                  <a:tcPr/>
                </a:tc>
                <a:tc vMerge="1">
                  <a:txBody>
                    <a:bodyPr/>
                    <a:lstStyle/>
                    <a:p>
                      <a:endParaRPr lang="en-IN"/>
                    </a:p>
                  </a:txBody>
                  <a:tcPr/>
                </a:tc>
                <a:tc vMerge="1">
                  <a:txBody>
                    <a:bodyPr/>
                    <a:lstStyle/>
                    <a:p>
                      <a:endParaRPr lang="en-IN"/>
                    </a:p>
                  </a:txBody>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2015-16</a:t>
                      </a:r>
                      <a:endParaRPr lang="en-IN" sz="1200" b="1" i="0" u="none" strike="noStrike" kern="1200" dirty="0">
                        <a:solidFill>
                          <a:srgbClr val="000000"/>
                        </a:solidFill>
                        <a:latin typeface="Arial Narrow"/>
                        <a:ea typeface="+mn-ea"/>
                        <a:cs typeface="+mn-cs"/>
                      </a:endParaRP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2016-17</a:t>
                      </a: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2017-18</a:t>
                      </a: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2018-19</a:t>
                      </a: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2019-20</a:t>
                      </a:r>
                      <a:endParaRPr lang="en-IN" sz="1200" b="1" i="0" u="none" strike="noStrike" kern="1200" dirty="0">
                        <a:solidFill>
                          <a:srgbClr val="000000"/>
                        </a:solidFill>
                        <a:latin typeface="Arial Narrow"/>
                        <a:ea typeface="+mn-ea"/>
                        <a:cs typeface="+mn-cs"/>
                      </a:endParaRP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2020-21</a:t>
                      </a:r>
                      <a:endParaRPr lang="en-IN" sz="1200" b="1" i="0" u="none" strike="noStrike" kern="1200" dirty="0">
                        <a:solidFill>
                          <a:srgbClr val="000000"/>
                        </a:solidFill>
                        <a:latin typeface="Arial Narrow"/>
                        <a:ea typeface="+mn-ea"/>
                        <a:cs typeface="+mn-cs"/>
                      </a:endParaRP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Total </a:t>
                      </a: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 Progress </a:t>
                      </a:r>
                    </a:p>
                  </a:txBody>
                  <a:tcPr marL="7035" marR="7035" marT="649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vMerge="1">
                  <a:txBody>
                    <a:bodyPr/>
                    <a:lstStyle/>
                    <a:p>
                      <a:endParaRPr lang="en-IN"/>
                    </a:p>
                  </a:txBody>
                  <a:tcPr/>
                </a:tc>
              </a:tr>
              <a:tr h="246517">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t" latinLnBrk="0" hangingPunct="1"/>
                      <a:r>
                        <a:rPr lang="en-IN" sz="1200" b="1" i="0" u="none" strike="noStrike" kern="1200" dirty="0" smtClean="0">
                          <a:solidFill>
                            <a:srgbClr val="000000"/>
                          </a:solidFill>
                          <a:latin typeface="Arial Narrow"/>
                          <a:ea typeface="+mn-ea"/>
                          <a:cs typeface="+mn-cs"/>
                        </a:rPr>
                        <a:t>BDP Phase –I</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82.45</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0.85</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0.85</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1</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1.8</a:t>
                      </a:r>
                      <a:endParaRPr lang="en-IN" sz="1200" b="0" i="0" u="none" strike="noStrike" kern="1200" dirty="0">
                        <a:solidFill>
                          <a:srgbClr val="000000"/>
                        </a:solidFill>
                        <a:latin typeface="Arial Narrow" pitchFamily="34" charset="0"/>
                        <a:ea typeface="+mn-ea"/>
                        <a:cs typeface="Arial"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16026">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2</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t" latinLnBrk="0" hangingPunct="1"/>
                      <a:r>
                        <a:rPr lang="en-IN" sz="1200" b="1" i="0" u="none" strike="noStrike" kern="1200" dirty="0" smtClean="0">
                          <a:solidFill>
                            <a:srgbClr val="000000"/>
                          </a:solidFill>
                          <a:latin typeface="Arial Narrow"/>
                          <a:ea typeface="+mn-ea"/>
                          <a:cs typeface="+mn-cs"/>
                        </a:rPr>
                        <a:t>BDP Phase –II</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121.987</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2.14</a:t>
                      </a:r>
                      <a:endParaRPr lang="en-IN" sz="1200" b="0" i="0" u="none" strike="noStrike" kern="1200" dirty="0">
                        <a:solidFill>
                          <a:srgbClr val="000000"/>
                        </a:solidFill>
                        <a:latin typeface="Arial Narrow" pitchFamily="34" charset="0"/>
                        <a:ea typeface="+mn-ea"/>
                        <a:cs typeface="Arial"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9358">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r" defTabSz="914400" rtl="0" eaLnBrk="1" fontAlgn="t" latinLnBrk="0" hangingPunct="1"/>
                      <a:r>
                        <a:rPr lang="en-IN" sz="1200" b="1" i="0" u="none" strike="noStrike" kern="1200" dirty="0" smtClean="0">
                          <a:solidFill>
                            <a:srgbClr val="000000"/>
                          </a:solidFill>
                          <a:latin typeface="Arial Narrow"/>
                          <a:ea typeface="+mn-ea"/>
                          <a:cs typeface="+mn-cs"/>
                        </a:rPr>
                        <a:t>Total BDP</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204.44</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0</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0</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0</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0</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0.85</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0</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0.85</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0.4</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3.94</a:t>
                      </a:r>
                      <a:endParaRPr lang="en-IN" sz="1200" b="1" i="0" u="none" strike="noStrike" kern="1200" dirty="0">
                        <a:solidFill>
                          <a:srgbClr val="000000"/>
                        </a:solidFill>
                        <a:latin typeface="Arial Narrow" pitchFamily="34" charset="0"/>
                        <a:ea typeface="+mn-ea"/>
                        <a:cs typeface="Arial"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r>
              <a:tr h="190502">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3</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t" latinLnBrk="0" hangingPunct="1"/>
                      <a:r>
                        <a:rPr lang="en-IN" sz="1200" b="1" i="0" u="none" strike="noStrike" kern="1200" dirty="0" smtClean="0">
                          <a:solidFill>
                            <a:srgbClr val="000000"/>
                          </a:solidFill>
                          <a:latin typeface="Arial Narrow"/>
                          <a:ea typeface="+mn-ea"/>
                          <a:cs typeface="+mn-cs"/>
                        </a:rPr>
                        <a:t>ISP Canal Phase I &amp; II </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61.80</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10.01</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3.29</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3.57</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3.26</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0.12</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20.25</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32.77</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a:solidFill>
                            <a:srgbClr val="000000"/>
                          </a:solidFill>
                          <a:latin typeface="Arial Narrow" pitchFamily="34" charset="0"/>
                          <a:ea typeface="+mn-ea"/>
                          <a:cs typeface="Arial" pitchFamily="34" charset="0"/>
                        </a:rPr>
                        <a:t>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0502">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4</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t" latinLnBrk="0" hangingPunct="1"/>
                      <a:r>
                        <a:rPr lang="en-IN" sz="1200" b="1" i="0" u="none" strike="noStrike" kern="1200" dirty="0" smtClean="0">
                          <a:solidFill>
                            <a:srgbClr val="000000"/>
                          </a:solidFill>
                          <a:latin typeface="Arial Narrow"/>
                          <a:ea typeface="+mn-ea"/>
                          <a:cs typeface="+mn-cs"/>
                        </a:rPr>
                        <a:t>ISP Canal Phase III </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87.87</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1.56</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0.89</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1.20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1.03</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4.67</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5.31</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a:solidFill>
                            <a:srgbClr val="000000"/>
                          </a:solidFill>
                          <a:latin typeface="Arial Narrow" pitchFamily="34" charset="0"/>
                          <a:ea typeface="+mn-ea"/>
                          <a:cs typeface="Arial" pitchFamily="34" charset="0"/>
                        </a:rPr>
                        <a:t>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3928">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5</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t" latinLnBrk="0" hangingPunct="1"/>
                      <a:r>
                        <a:rPr lang="en-IN" sz="1200" b="1" i="0" u="none" strike="noStrike" kern="1200" dirty="0" smtClean="0">
                          <a:solidFill>
                            <a:srgbClr val="000000"/>
                          </a:solidFill>
                          <a:latin typeface="Arial Narrow"/>
                          <a:ea typeface="+mn-ea"/>
                          <a:cs typeface="+mn-cs"/>
                        </a:rPr>
                        <a:t>ISP Canal Phase IV </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83.20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0.00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a:solidFill>
                            <a:srgbClr val="000000"/>
                          </a:solidFill>
                          <a:latin typeface="Arial Narrow" pitchFamily="34" charset="0"/>
                          <a:ea typeface="+mn-ea"/>
                          <a:cs typeface="Arial"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04977">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6</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t" latinLnBrk="0" hangingPunct="1"/>
                      <a:r>
                        <a:rPr lang="en-IN" sz="1200" b="1" i="0" u="none" strike="noStrike" kern="1200" dirty="0" smtClean="0">
                          <a:solidFill>
                            <a:srgbClr val="000000"/>
                          </a:solidFill>
                          <a:latin typeface="Arial Narrow"/>
                          <a:ea typeface="+mn-ea"/>
                          <a:cs typeface="+mn-cs"/>
                        </a:rPr>
                        <a:t>ISP Canal Phase -V </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179.95</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2.51</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1.87</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0.02</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0.83</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5.23</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2.90</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a:solidFill>
                            <a:srgbClr val="000000"/>
                          </a:solidFill>
                          <a:latin typeface="Arial Narrow" pitchFamily="34" charset="0"/>
                          <a:ea typeface="+mn-ea"/>
                          <a:cs typeface="Arial"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0502">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en-US" sz="1200" b="1" i="0" u="none" strike="noStrike" kern="1200" dirty="0" smtClean="0">
                          <a:solidFill>
                            <a:srgbClr val="000000"/>
                          </a:solidFill>
                          <a:latin typeface="Arial Narrow"/>
                          <a:ea typeface="+mn-ea"/>
                          <a:cs typeface="+mn-cs"/>
                        </a:rPr>
                        <a:t>Total ISP</a:t>
                      </a:r>
                      <a:endParaRPr lang="en-US"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412.82</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11.57</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6.69</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6.64</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4.30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0.95</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30.15</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7.3</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6.5</a:t>
                      </a:r>
                      <a:endParaRPr lang="en-IN" sz="1200" b="1" i="0" u="none" strike="noStrike" kern="1200" dirty="0">
                        <a:solidFill>
                          <a:srgbClr val="000000"/>
                        </a:solidFill>
                        <a:latin typeface="Arial Narrow" pitchFamily="34" charset="0"/>
                        <a:ea typeface="+mn-ea"/>
                        <a:cs typeface="Arial"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r>
              <a:tr h="190502">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7</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IN" sz="1200" b="1" i="0" u="none" strike="noStrike" kern="1200" noProof="0" dirty="0" smtClean="0">
                          <a:solidFill>
                            <a:srgbClr val="000000"/>
                          </a:solidFill>
                          <a:latin typeface="Arial Narrow"/>
                          <a:ea typeface="+mn-ea"/>
                          <a:cs typeface="+mn-cs"/>
                        </a:rPr>
                        <a:t>OSP Canal Phase –I</a:t>
                      </a:r>
                      <a:endParaRPr lang="en-US"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79.652</a:t>
                      </a: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3.02</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3.99</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3.52</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2.51</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2.29</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latin typeface="Arial Narrow" pitchFamily="34" charset="0"/>
                          <a:cs typeface="Arial" pitchFamily="34" charset="0"/>
                        </a:rPr>
                        <a:t>15.33</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18.33</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3.0</a:t>
                      </a:r>
                      <a:endParaRPr lang="en-IN" sz="1200" b="0" i="0" u="none" strike="noStrike" kern="1200" dirty="0">
                        <a:solidFill>
                          <a:srgbClr val="000000"/>
                        </a:solidFill>
                        <a:latin typeface="Arial Narrow" pitchFamily="34" charset="0"/>
                        <a:ea typeface="+mn-ea"/>
                        <a:cs typeface="Arial"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0502">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8</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t" latinLnBrk="0" hangingPunct="1"/>
                      <a:r>
                        <a:rPr lang="en-IN" sz="1200" b="1" i="0" u="none" strike="noStrike" kern="1200" dirty="0" smtClean="0">
                          <a:solidFill>
                            <a:srgbClr val="000000"/>
                          </a:solidFill>
                          <a:latin typeface="Arial Narrow"/>
                          <a:ea typeface="+mn-ea"/>
                          <a:cs typeface="+mn-cs"/>
                        </a:rPr>
                        <a:t>OSP Canal Phase –II</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67.020</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3.72</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4.63</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smtClean="0">
                          <a:solidFill>
                            <a:srgbClr val="000000"/>
                          </a:solidFill>
                          <a:latin typeface="Arial Narrow" pitchFamily="34" charset="0"/>
                          <a:cs typeface="Arial" pitchFamily="34" charset="0"/>
                        </a:rPr>
                        <a:t>3.71</a:t>
                      </a:r>
                      <a:endParaRPr lang="en-US" sz="1200" b="0" i="0" u="none" strike="noStrike" dirty="0">
                        <a:solidFill>
                          <a:srgbClr val="000000"/>
                        </a:solidFill>
                        <a:latin typeface="Arial Narrow" pitchFamily="34" charset="0"/>
                        <a:cs typeface="Arial" pitchFamily="34" charset="0"/>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1.70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2.05</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latin typeface="Arial Narrow" pitchFamily="34" charset="0"/>
                          <a:cs typeface="Arial" pitchFamily="34" charset="0"/>
                        </a:rPr>
                        <a:t>15.80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23.15</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3.0</a:t>
                      </a:r>
                      <a:endParaRPr lang="en-IN" sz="1200" b="0" i="0" u="none" strike="noStrike" kern="1200" dirty="0">
                        <a:solidFill>
                          <a:srgbClr val="000000"/>
                        </a:solidFill>
                        <a:latin typeface="Arial Narrow" pitchFamily="34" charset="0"/>
                        <a:ea typeface="+mn-ea"/>
                        <a:cs typeface="Arial"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0502">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9</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t" latinLnBrk="0" hangingPunct="1"/>
                      <a:r>
                        <a:rPr lang="en-IN" sz="1200" b="1" i="0" u="none" strike="noStrike" kern="1200" dirty="0" smtClean="0">
                          <a:solidFill>
                            <a:srgbClr val="000000"/>
                          </a:solidFill>
                          <a:latin typeface="Arial Narrow"/>
                          <a:ea typeface="+mn-ea"/>
                          <a:cs typeface="+mn-cs"/>
                        </a:rPr>
                        <a:t>OSP Canal Phase –III</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169.57</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9.17</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13.14</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11.83</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latin typeface="Arial Narrow" pitchFamily="34" charset="0"/>
                          <a:cs typeface="Arial" pitchFamily="34" charset="0"/>
                        </a:rPr>
                        <a:t>34.14</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20.13</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15.2</a:t>
                      </a:r>
                      <a:endParaRPr lang="en-IN" sz="1200" b="0" i="0" u="none" strike="noStrike" kern="1200" dirty="0">
                        <a:solidFill>
                          <a:srgbClr val="000000"/>
                        </a:solidFill>
                        <a:latin typeface="Arial Narrow" pitchFamily="34" charset="0"/>
                        <a:ea typeface="+mn-ea"/>
                        <a:cs typeface="Arial"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12961">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10</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t" latinLnBrk="0" hangingPunct="1"/>
                      <a:r>
                        <a:rPr lang="en-IN" sz="1200" b="1" i="0" u="none" strike="noStrike" kern="1200" dirty="0" smtClean="0">
                          <a:solidFill>
                            <a:srgbClr val="000000"/>
                          </a:solidFill>
                          <a:latin typeface="Arial Narrow"/>
                          <a:ea typeface="+mn-ea"/>
                          <a:cs typeface="+mn-cs"/>
                        </a:rPr>
                        <a:t>OSP Canal Phase –IV</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a:ea typeface="+mn-ea"/>
                          <a:cs typeface="+mn-cs"/>
                        </a:rPr>
                        <a:t>326.63</a:t>
                      </a:r>
                      <a:endParaRPr lang="en-IN" sz="1200" b="0" i="0" u="none" strike="noStrike" kern="1200" dirty="0">
                        <a:solidFill>
                          <a:srgbClr val="000000"/>
                        </a:solidFill>
                        <a:latin typeface="Arial Narrow"/>
                        <a:ea typeface="+mn-ea"/>
                        <a:cs typeface="+mn-cs"/>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4.75</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200" b="1" i="0" u="none" strike="noStrike" dirty="0">
                          <a:solidFill>
                            <a:srgbClr val="000000"/>
                          </a:solidFill>
                          <a:latin typeface="Arial Narrow" pitchFamily="34" charset="0"/>
                          <a:cs typeface="Arial" pitchFamily="34" charset="0"/>
                        </a:rPr>
                        <a:t>4.75</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smtClean="0">
                          <a:solidFill>
                            <a:srgbClr val="000000"/>
                          </a:solidFill>
                          <a:latin typeface="Arial Narrow" pitchFamily="34" charset="0"/>
                          <a:ea typeface="+mn-ea"/>
                          <a:cs typeface="Arial" pitchFamily="34" charset="0"/>
                        </a:rPr>
                        <a:t>1.45</a:t>
                      </a:r>
                      <a:endParaRPr lang="en-IN" sz="1200" b="0"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t" latinLnBrk="0" hangingPunct="1"/>
                      <a:r>
                        <a:rPr lang="en-IN" sz="1200" b="0" i="0" u="none" strike="noStrike" kern="1200" dirty="0">
                          <a:solidFill>
                            <a:srgbClr val="000000"/>
                          </a:solidFill>
                          <a:latin typeface="Arial Narrow" pitchFamily="34" charset="0"/>
                          <a:ea typeface="+mn-ea"/>
                          <a:cs typeface="Arial" pitchFamily="34" charset="0"/>
                        </a:rPr>
                        <a:t>7.6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118">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r" defTabSz="914400" rtl="0" eaLnBrk="1" fontAlgn="t" latinLnBrk="0" hangingPunct="1"/>
                      <a:r>
                        <a:rPr lang="en-IN" sz="1200" b="1" i="0" u="none" strike="noStrike" kern="1200" dirty="0" smtClean="0">
                          <a:solidFill>
                            <a:srgbClr val="000000"/>
                          </a:solidFill>
                          <a:latin typeface="Arial Narrow"/>
                          <a:ea typeface="+mn-ea"/>
                          <a:cs typeface="+mn-cs"/>
                        </a:rPr>
                        <a:t>Total OSP</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pitchFamily="34" charset="0"/>
                          <a:ea typeface="+mn-ea"/>
                          <a:cs typeface="Arial" pitchFamily="34" charset="0"/>
                        </a:rPr>
                        <a:t>642.87</a:t>
                      </a:r>
                      <a:endParaRPr lang="en-US"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6.74</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13.37</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smtClean="0">
                          <a:solidFill>
                            <a:srgbClr val="000000"/>
                          </a:solidFill>
                          <a:latin typeface="Arial Narrow" pitchFamily="34" charset="0"/>
                          <a:cs typeface="Arial" pitchFamily="34" charset="0"/>
                        </a:rPr>
                        <a:t>16.40</a:t>
                      </a:r>
                      <a:endParaRPr lang="en-US" sz="1200" b="1" i="0" u="none" strike="noStrike" dirty="0">
                        <a:solidFill>
                          <a:srgbClr val="000000"/>
                        </a:solidFill>
                        <a:latin typeface="Arial Narrow" pitchFamily="34" charset="0"/>
                        <a:cs typeface="Arial" pitchFamily="34" charset="0"/>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17.35</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16.17</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algn="ctr" fontAlgn="ctr"/>
                      <a:r>
                        <a:rPr lang="en-US" sz="1200" b="1" i="0" u="none" strike="noStrike" dirty="0" smtClean="0">
                          <a:solidFill>
                            <a:srgbClr val="000000"/>
                          </a:solidFill>
                          <a:latin typeface="Arial Narrow" pitchFamily="34" charset="0"/>
                          <a:cs typeface="Arial" pitchFamily="34" charset="0"/>
                        </a:rPr>
                        <a:t>70.03</a:t>
                      </a:r>
                      <a:endParaRPr lang="en-US" sz="1200" b="1" i="0" u="none" strike="noStrike" dirty="0">
                        <a:solidFill>
                          <a:srgbClr val="000000"/>
                        </a:solidFill>
                        <a:latin typeface="Arial Narrow" pitchFamily="34" charset="0"/>
                        <a:cs typeface="Arial" pitchFamily="34" charset="0"/>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pitchFamily="34" charset="0"/>
                          <a:ea typeface="+mn-ea"/>
                          <a:cs typeface="Arial" pitchFamily="34" charset="0"/>
                        </a:rPr>
                        <a:t>10.89</a:t>
                      </a:r>
                      <a:endParaRPr lang="en-US"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c>
                  <a:txBody>
                    <a:bodyPr/>
                    <a:lstStyle/>
                    <a:p>
                      <a:pPr marL="0" algn="ctr" defTabSz="914400" rtl="0" eaLnBrk="1" fontAlgn="t" latinLnBrk="0" hangingPunct="1"/>
                      <a:r>
                        <a:rPr lang="en-US" sz="1200" b="1" i="0" u="none" strike="noStrike" kern="1200" dirty="0" smtClean="0">
                          <a:solidFill>
                            <a:srgbClr val="000000"/>
                          </a:solidFill>
                          <a:latin typeface="Arial Narrow" pitchFamily="34" charset="0"/>
                          <a:ea typeface="+mn-ea"/>
                          <a:cs typeface="Arial" pitchFamily="34" charset="0"/>
                        </a:rPr>
                        <a:t>28.8</a:t>
                      </a:r>
                      <a:endParaRPr lang="en-US" sz="1200" b="1" i="0" u="none" strike="noStrike" kern="1200" dirty="0">
                        <a:solidFill>
                          <a:srgbClr val="000000"/>
                        </a:solidFill>
                        <a:latin typeface="Arial Narrow" pitchFamily="34" charset="0"/>
                        <a:ea typeface="+mn-ea"/>
                        <a:cs typeface="Arial"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90000"/>
                      </a:schemeClr>
                    </a:solidFill>
                  </a:tcPr>
                </a:tc>
              </a:tr>
              <a:tr h="306106">
                <a:tc>
                  <a:txBody>
                    <a:bodyPr/>
                    <a:lstStyle/>
                    <a:p>
                      <a:pPr marL="0" algn="ctr" defTabSz="914400" rtl="0" eaLnBrk="1" fontAlgn="t" latinLnBrk="0" hangingPunct="1"/>
                      <a:r>
                        <a:rPr lang="en-IN" sz="1200" b="1" i="0" u="none" strike="noStrike" kern="1200" dirty="0">
                          <a:solidFill>
                            <a:srgbClr val="000000"/>
                          </a:solidFill>
                          <a:latin typeface="Arial Narrow"/>
                          <a:ea typeface="+mn-ea"/>
                          <a:cs typeface="+mn-cs"/>
                        </a:rPr>
                        <a:t> </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a:ea typeface="+mn-ea"/>
                          <a:cs typeface="+mn-cs"/>
                        </a:rPr>
                        <a:t>Grand Total </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1260.13</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18.31</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20.06</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en-US" sz="1200" b="1" i="0" u="none" strike="noStrike" dirty="0" smtClean="0">
                          <a:solidFill>
                            <a:srgbClr val="000000"/>
                          </a:solidFill>
                          <a:latin typeface="Arial Narrow" pitchFamily="34" charset="0"/>
                          <a:cs typeface="Arial" pitchFamily="34" charset="0"/>
                        </a:rPr>
                        <a:t>23.04</a:t>
                      </a:r>
                      <a:endParaRPr lang="en-US" sz="1200" b="1" i="0" u="none" strike="noStrike" dirty="0">
                        <a:solidFill>
                          <a:srgbClr val="000000"/>
                        </a:solidFill>
                        <a:latin typeface="Arial Narrow" pitchFamily="34" charset="0"/>
                        <a:cs typeface="Arial" pitchFamily="34" charset="0"/>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21.65</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en-US" sz="1200" b="1" i="0" u="none" strike="noStrike" dirty="0" smtClean="0">
                          <a:solidFill>
                            <a:srgbClr val="000000"/>
                          </a:solidFill>
                          <a:latin typeface="Arial Narrow" pitchFamily="34" charset="0"/>
                          <a:cs typeface="Arial" pitchFamily="34" charset="0"/>
                        </a:rPr>
                        <a:t>17.97</a:t>
                      </a:r>
                      <a:endParaRPr lang="en-US" sz="1200" b="1" i="0" u="none" strike="noStrike" dirty="0">
                        <a:solidFill>
                          <a:srgbClr val="000000"/>
                        </a:solidFill>
                        <a:latin typeface="Arial Narrow" pitchFamily="34" charset="0"/>
                        <a:cs typeface="Arial" pitchFamily="34" charset="0"/>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en-US" sz="1200" b="1" i="0" u="none" strike="noStrike" dirty="0">
                          <a:solidFill>
                            <a:srgbClr val="000000"/>
                          </a:solidFill>
                          <a:latin typeface="Arial Narrow" pitchFamily="34" charset="0"/>
                          <a:cs typeface="Arial" pitchFamily="34" charset="0"/>
                        </a:rPr>
                        <a:t>0.00</a:t>
                      </a: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en-US" sz="1200" b="1" i="0" u="none" strike="noStrike" dirty="0" smtClean="0">
                          <a:solidFill>
                            <a:srgbClr val="000000"/>
                          </a:solidFill>
                          <a:latin typeface="Arial Narrow" pitchFamily="34" charset="0"/>
                          <a:cs typeface="Arial" pitchFamily="34" charset="0"/>
                        </a:rPr>
                        <a:t>101.03</a:t>
                      </a:r>
                      <a:endParaRPr lang="en-US" sz="1200" b="1" i="0" u="none" strike="noStrike" dirty="0">
                        <a:solidFill>
                          <a:srgbClr val="000000"/>
                        </a:solidFill>
                        <a:latin typeface="Arial Narrow" pitchFamily="34" charset="0"/>
                        <a:cs typeface="Arial" pitchFamily="34" charset="0"/>
                      </a:endParaRPr>
                    </a:p>
                  </a:txBody>
                  <a:tcPr marL="8255" marR="8255"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8.00</a:t>
                      </a:r>
                      <a:endParaRPr lang="en-IN" sz="1200" b="1" i="0" u="none" strike="noStrike" kern="1200" dirty="0">
                        <a:solidFill>
                          <a:srgbClr val="000000"/>
                        </a:solidFill>
                        <a:latin typeface="Arial Narrow" pitchFamily="34" charset="0"/>
                        <a:ea typeface="+mn-ea"/>
                        <a:cs typeface="Arial" pitchFamily="34" charset="0"/>
                      </a:endParaRPr>
                    </a:p>
                  </a:txBody>
                  <a:tcPr marL="6996" marR="6996" marT="64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t" latinLnBrk="0" hangingPunct="1"/>
                      <a:r>
                        <a:rPr lang="en-IN" sz="1200" b="1" i="0" u="none" strike="noStrike" kern="1200" dirty="0" smtClean="0">
                          <a:solidFill>
                            <a:srgbClr val="000000"/>
                          </a:solidFill>
                          <a:latin typeface="Arial Narrow" pitchFamily="34" charset="0"/>
                          <a:ea typeface="+mn-ea"/>
                          <a:cs typeface="Arial" pitchFamily="34" charset="0"/>
                        </a:rPr>
                        <a:t>39.24</a:t>
                      </a:r>
                      <a:endParaRPr lang="en-IN" sz="1200" b="1" i="0" u="none" strike="noStrike" kern="1200" dirty="0">
                        <a:solidFill>
                          <a:srgbClr val="000000"/>
                        </a:solidFill>
                        <a:latin typeface="Arial Narrow" pitchFamily="34" charset="0"/>
                        <a:ea typeface="+mn-ea"/>
                        <a:cs typeface="Arial"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5D209472-1AA5-47B2-9109-63362BBC1B0C}" type="slidenum">
              <a:rPr lang="en-IN" smtClean="0"/>
              <a:pPr>
                <a:defRPr/>
              </a:pPr>
              <a:t>41</a:t>
            </a:fld>
            <a:endParaRPr lang="en-IN"/>
          </a:p>
        </p:txBody>
      </p:sp>
      <p:sp>
        <p:nvSpPr>
          <p:cNvPr id="5" name="Rectangle 4"/>
          <p:cNvSpPr/>
          <p:nvPr/>
        </p:nvSpPr>
        <p:spPr>
          <a:xfrm>
            <a:off x="0" y="7939"/>
            <a:ext cx="9906000" cy="712787"/>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 Virtual Platform) 11</a:t>
            </a:r>
            <a:r>
              <a:rPr lang="en-IN" sz="2400" b="1" baseline="30000" dirty="0"/>
              <a:t>th</a:t>
            </a:r>
            <a:r>
              <a:rPr lang="en-IN" sz="2400" b="1" dirty="0"/>
              <a:t> September</a:t>
            </a:r>
            <a:r>
              <a:rPr lang="en-IN" sz="2400" b="1" dirty="0">
                <a:latin typeface="Arial Black" pitchFamily="34" charset="0"/>
              </a:rPr>
              <a:t> </a:t>
            </a:r>
            <a:r>
              <a:rPr lang="en-IN" sz="2400" b="1" dirty="0"/>
              <a:t>2020:	Progress Review Presentations</a:t>
            </a:r>
            <a:endParaRPr lang="en-US" sz="2400" b="1" dirty="0"/>
          </a:p>
        </p:txBody>
      </p:sp>
    </p:spTree>
    <p:extLst>
      <p:ext uri="{BB962C8B-B14F-4D97-AF65-F5344CB8AC3E}">
        <p14:creationId xmlns:p14="http://schemas.microsoft.com/office/powerpoint/2010/main" val="1723567411"/>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194338" y="115889"/>
          <a:ext cx="9594722" cy="6340475"/>
        </p:xfrm>
        <a:graphic>
          <a:graphicData uri="http://schemas.openxmlformats.org/drawingml/2006/table">
            <a:tbl>
              <a:tblPr/>
              <a:tblGrid>
                <a:gridCol w="313049"/>
                <a:gridCol w="1403080"/>
                <a:gridCol w="624047"/>
                <a:gridCol w="780059"/>
                <a:gridCol w="858064"/>
                <a:gridCol w="780059"/>
                <a:gridCol w="624047"/>
                <a:gridCol w="780059"/>
                <a:gridCol w="780059"/>
                <a:gridCol w="1014076"/>
                <a:gridCol w="780059"/>
                <a:gridCol w="858064"/>
              </a:tblGrid>
              <a:tr h="738134">
                <a:tc gridSpan="12">
                  <a:txBody>
                    <a:bodyPr/>
                    <a:lstStyle/>
                    <a:p>
                      <a:pPr algn="ctr" fontAlgn="b"/>
                      <a:endParaRPr lang="en-IN" sz="1600" b="1" i="0" u="none" strike="noStrike" dirty="0" smtClean="0">
                        <a:solidFill>
                          <a:srgbClr val="000000"/>
                        </a:solidFill>
                        <a:latin typeface="Arial Narrow"/>
                      </a:endParaRPr>
                    </a:p>
                    <a:p>
                      <a:pPr algn="ctr" fontAlgn="b"/>
                      <a:endParaRPr lang="en-IN" sz="1600" b="1" i="0" u="none" strike="noStrike" dirty="0" smtClean="0">
                        <a:solidFill>
                          <a:srgbClr val="000000"/>
                        </a:solidFill>
                        <a:latin typeface="Arial Narrow"/>
                      </a:endParaRPr>
                    </a:p>
                    <a:p>
                      <a:pPr algn="ctr" fontAlgn="b"/>
                      <a:endParaRPr lang="en-IN" sz="1600" b="1" i="0" u="none" strike="noStrike" dirty="0">
                        <a:solidFill>
                          <a:srgbClr val="000000"/>
                        </a:solidFill>
                        <a:latin typeface="Arial Narrow"/>
                      </a:endParaRPr>
                    </a:p>
                  </a:txBody>
                  <a:tcPr marL="7158" marR="7158" marT="6607"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pPr algn="ctr" fontAlgn="b"/>
                      <a:endParaRPr lang="en-IN" sz="1600" b="1" i="0" u="none" strike="noStrike" dirty="0">
                        <a:solidFill>
                          <a:srgbClr val="000000"/>
                        </a:solidFill>
                        <a:latin typeface="Arial Narrow"/>
                      </a:endParaRPr>
                    </a:p>
                  </a:txBody>
                  <a:tcPr marL="6607" marR="6607" marT="6607" marB="0" anchor="b">
                    <a:lnL>
                      <a:noFill/>
                    </a:lnL>
                    <a:lnR>
                      <a:noFill/>
                    </a:lnR>
                    <a:lnT>
                      <a:noFill/>
                    </a:lnT>
                    <a:lnB>
                      <a:noFill/>
                    </a:lnB>
                  </a:tcPr>
                </a:tc>
                <a:tc hMerge="1">
                  <a:txBody>
                    <a:bodyPr/>
                    <a:lstStyle/>
                    <a:p>
                      <a:pPr algn="ctr" fontAlgn="b"/>
                      <a:endParaRPr lang="en-IN" sz="1600" b="1" i="0" u="none" strike="noStrike" dirty="0">
                        <a:solidFill>
                          <a:srgbClr val="000000"/>
                        </a:solidFill>
                        <a:latin typeface="Arial Narrow"/>
                      </a:endParaRPr>
                    </a:p>
                  </a:txBody>
                  <a:tcPr marL="6607" marR="6607" marT="6607" marB="0" anchor="b">
                    <a:lnL>
                      <a:noFill/>
                    </a:lnL>
                    <a:lnR>
                      <a:noFill/>
                    </a:lnR>
                    <a:lnT>
                      <a:noFill/>
                    </a:lnT>
                    <a:lnB>
                      <a:noFill/>
                    </a:lnB>
                  </a:tcPr>
                </a:tc>
              </a:tr>
              <a:tr h="372371">
                <a:tc gridSpan="12">
                  <a:txBody>
                    <a:bodyPr/>
                    <a:lstStyle/>
                    <a:p>
                      <a:pPr algn="ctr" fontAlgn="b"/>
                      <a:r>
                        <a:rPr lang="en-IN" sz="2400" b="1" i="0" u="none" strike="noStrike" dirty="0">
                          <a:solidFill>
                            <a:srgbClr val="000000"/>
                          </a:solidFill>
                          <a:latin typeface="Arial Narrow"/>
                        </a:rPr>
                        <a:t>BROAD  PROGRESS</a:t>
                      </a:r>
                    </a:p>
                  </a:txBody>
                  <a:tcPr marL="7158" marR="7158" marT="6607" marB="0" anchor="b">
                    <a:lnL>
                      <a:noFill/>
                    </a:lnL>
                    <a:lnR>
                      <a:noFill/>
                    </a:lnR>
                    <a:lnT>
                      <a:noFill/>
                    </a:lnT>
                    <a:lnB>
                      <a:noFill/>
                    </a:lnB>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pPr algn="ctr" fontAlgn="b"/>
                      <a:endParaRPr lang="en-IN" sz="1600" b="1" i="0" u="none" strike="noStrike" dirty="0">
                        <a:solidFill>
                          <a:srgbClr val="000000"/>
                        </a:solidFill>
                        <a:latin typeface="Arial Narrow"/>
                      </a:endParaRPr>
                    </a:p>
                  </a:txBody>
                  <a:tcPr marL="6607" marR="6607" marT="6607" marB="0" anchor="b">
                    <a:lnL>
                      <a:noFill/>
                    </a:lnL>
                    <a:lnR>
                      <a:noFill/>
                    </a:lnR>
                    <a:lnT>
                      <a:noFill/>
                    </a:lnT>
                    <a:lnB>
                      <a:noFill/>
                    </a:lnB>
                  </a:tcPr>
                </a:tc>
                <a:tc hMerge="1">
                  <a:txBody>
                    <a:bodyPr/>
                    <a:lstStyle/>
                    <a:p>
                      <a:pPr algn="ctr" fontAlgn="b"/>
                      <a:endParaRPr lang="en-IN" sz="1600" b="1" i="0" u="none" strike="noStrike" dirty="0">
                        <a:solidFill>
                          <a:srgbClr val="000000"/>
                        </a:solidFill>
                        <a:latin typeface="Arial Narrow"/>
                      </a:endParaRPr>
                    </a:p>
                  </a:txBody>
                  <a:tcPr marL="6607" marR="6607" marT="6607" marB="0" anchor="b">
                    <a:lnL>
                      <a:noFill/>
                    </a:lnL>
                    <a:lnR>
                      <a:noFill/>
                    </a:lnR>
                    <a:lnT>
                      <a:noFill/>
                    </a:lnT>
                    <a:lnB>
                      <a:noFill/>
                    </a:lnB>
                  </a:tcPr>
                </a:tc>
              </a:tr>
              <a:tr h="320734">
                <a:tc gridSpan="12">
                  <a:txBody>
                    <a:bodyPr/>
                    <a:lstStyle/>
                    <a:p>
                      <a:pPr algn="r" fontAlgn="b"/>
                      <a:r>
                        <a:rPr lang="en-IN" sz="1400" b="1" i="0" u="none" strike="noStrike" dirty="0" smtClean="0">
                          <a:solidFill>
                            <a:srgbClr val="000000"/>
                          </a:solidFill>
                          <a:latin typeface="Arial Narrow"/>
                        </a:rPr>
                        <a:t>       (</a:t>
                      </a:r>
                      <a:r>
                        <a:rPr lang="en-IN" sz="1400" b="1" i="0" u="none" strike="noStrike" dirty="0">
                          <a:solidFill>
                            <a:srgbClr val="000000"/>
                          </a:solidFill>
                          <a:latin typeface="Arial Narrow"/>
                        </a:rPr>
                        <a:t>CCA  in Th. Ha</a:t>
                      </a:r>
                      <a:r>
                        <a:rPr lang="en-IN" sz="1400" b="1" i="0" u="none" strike="noStrike" dirty="0" smtClean="0">
                          <a:solidFill>
                            <a:srgbClr val="000000"/>
                          </a:solidFill>
                          <a:latin typeface="Arial Narrow"/>
                        </a:rPr>
                        <a:t>., Expenditure in Cr) </a:t>
                      </a:r>
                      <a:endParaRPr lang="en-IN" sz="1400" b="1" i="0" u="none" strike="noStrike" dirty="0">
                        <a:solidFill>
                          <a:srgbClr val="000000"/>
                        </a:solidFill>
                        <a:latin typeface="Arial Narrow"/>
                      </a:endParaRPr>
                    </a:p>
                  </a:txBody>
                  <a:tcPr marL="7158" marR="7158" marT="6607"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pPr algn="r" fontAlgn="b"/>
                      <a:endParaRPr lang="en-IN" sz="1400" b="1" i="0" u="none" strike="noStrike" dirty="0">
                        <a:solidFill>
                          <a:srgbClr val="000000"/>
                        </a:solidFill>
                        <a:latin typeface="Arial Narrow"/>
                      </a:endParaRPr>
                    </a:p>
                  </a:txBody>
                  <a:tcPr marL="6607" marR="6607" marT="6607"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pPr algn="r" fontAlgn="b"/>
                      <a:endParaRPr lang="en-IN" sz="1400" b="1" i="0" u="none" strike="noStrike" dirty="0">
                        <a:solidFill>
                          <a:srgbClr val="000000"/>
                        </a:solidFill>
                        <a:latin typeface="Arial Narrow"/>
                      </a:endParaRPr>
                    </a:p>
                  </a:txBody>
                  <a:tcPr marL="6607" marR="6607" marT="6607" marB="0" anchor="b">
                    <a:lnL>
                      <a:noFill/>
                    </a:lnL>
                    <a:lnR>
                      <a:noFill/>
                    </a:lnR>
                    <a:lnT>
                      <a:noFill/>
                    </a:lnT>
                    <a:lnB w="6350" cap="flat" cmpd="sng" algn="ctr">
                      <a:solidFill>
                        <a:srgbClr val="000000"/>
                      </a:solidFill>
                      <a:prstDash val="solid"/>
                      <a:round/>
                      <a:headEnd type="none" w="med" len="med"/>
                      <a:tailEnd type="none" w="med" len="med"/>
                    </a:lnB>
                  </a:tcPr>
                </a:tc>
              </a:tr>
              <a:tr h="320734">
                <a:tc rowSpan="2">
                  <a:txBody>
                    <a:bodyPr/>
                    <a:lstStyle/>
                    <a:p>
                      <a:pPr algn="ctr" fontAlgn="t"/>
                      <a:r>
                        <a:rPr lang="en-IN" sz="1100" b="1" i="0" u="none" strike="noStrike" dirty="0">
                          <a:solidFill>
                            <a:srgbClr val="000000"/>
                          </a:solidFill>
                          <a:latin typeface="Arial Narrow"/>
                        </a:rPr>
                        <a:t>S No </a:t>
                      </a: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rowSpan="2">
                  <a:txBody>
                    <a:bodyPr/>
                    <a:lstStyle/>
                    <a:p>
                      <a:pPr algn="ctr" fontAlgn="t"/>
                      <a:r>
                        <a:rPr lang="en-IN" sz="1100" b="1" i="0" u="none" strike="noStrike" dirty="0">
                          <a:solidFill>
                            <a:srgbClr val="000000"/>
                          </a:solidFill>
                          <a:latin typeface="Arial Narrow"/>
                        </a:rPr>
                        <a:t>Project </a:t>
                      </a: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gridSpan="5">
                  <a:txBody>
                    <a:bodyPr/>
                    <a:lstStyle/>
                    <a:p>
                      <a:pPr algn="ctr" fontAlgn="t"/>
                      <a:r>
                        <a:rPr lang="en-IN" sz="1100" b="1" i="0" u="none" strike="noStrike" dirty="0" smtClean="0">
                          <a:solidFill>
                            <a:srgbClr val="000000"/>
                          </a:solidFill>
                          <a:latin typeface="Arial Narrow"/>
                        </a:rPr>
                        <a:t>CADWM- Physical</a:t>
                      </a:r>
                      <a:endParaRPr lang="en-IN" sz="1100" b="1" i="0" u="none" strike="noStrike" dirty="0">
                        <a:solidFill>
                          <a:srgbClr val="000000"/>
                        </a:solidFill>
                        <a:latin typeface="Arial Narrow"/>
                      </a:endParaRP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endParaRPr lang="en-IN"/>
                    </a:p>
                  </a:txBody>
                  <a:tcPr/>
                </a:tc>
                <a:tc hMerge="1">
                  <a:txBody>
                    <a:bodyPr/>
                    <a:lstStyle/>
                    <a:p>
                      <a:endParaRPr lang="en-IN"/>
                    </a:p>
                  </a:txBody>
                  <a:tcPr/>
                </a:tc>
                <a:tc hMerge="1">
                  <a:txBody>
                    <a:bodyPr/>
                    <a:lstStyle/>
                    <a:p>
                      <a:endParaRPr lang="en-IN"/>
                    </a:p>
                  </a:txBody>
                  <a:tcPr/>
                </a:tc>
                <a:tc hMerge="1">
                  <a:txBody>
                    <a:bodyPr/>
                    <a:lstStyle/>
                    <a:p>
                      <a:endParaRPr lang="en-IN"/>
                    </a:p>
                  </a:txBody>
                  <a:tcPr/>
                </a:tc>
                <a:tc gridSpan="5">
                  <a:txBody>
                    <a:bodyPr/>
                    <a:lstStyle/>
                    <a:p>
                      <a:pPr algn="ctr" fontAlgn="t"/>
                      <a:r>
                        <a:rPr lang="en-IN" sz="1100" b="1" i="0" u="none" strike="noStrike" dirty="0" smtClean="0">
                          <a:solidFill>
                            <a:srgbClr val="000000"/>
                          </a:solidFill>
                          <a:latin typeface="Arial Narrow"/>
                        </a:rPr>
                        <a:t>CADWM- Financial</a:t>
                      </a:r>
                      <a:endParaRPr lang="en-IN" sz="1100" b="1" i="0" u="none" strike="noStrike" dirty="0">
                        <a:solidFill>
                          <a:srgbClr val="000000"/>
                        </a:solidFill>
                        <a:latin typeface="Arial Narrow"/>
                      </a:endParaRP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IN" sz="1100" b="1" i="0" u="none" strike="noStrike" dirty="0">
                        <a:solidFill>
                          <a:srgbClr val="000000"/>
                        </a:solidFill>
                        <a:latin typeface="Arial Narrow"/>
                      </a:endParaRPr>
                    </a:p>
                  </a:txBody>
                  <a:tcPr marL="6607" marR="6607" marT="660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pPr algn="ctr" fontAlgn="t"/>
                      <a:endParaRPr lang="en-IN" sz="1100" b="1" i="0" u="none" strike="noStrike" dirty="0">
                        <a:solidFill>
                          <a:srgbClr val="000000"/>
                        </a:solidFill>
                        <a:latin typeface="Arial Narrow"/>
                      </a:endParaRPr>
                    </a:p>
                  </a:txBody>
                  <a:tcPr marL="6607" marR="6607" marT="660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r h="1015454">
                <a:tc vMerge="1">
                  <a:txBody>
                    <a:bodyPr/>
                    <a:lstStyle/>
                    <a:p>
                      <a:endParaRPr lang="en-IN"/>
                    </a:p>
                  </a:txBody>
                  <a:tcPr/>
                </a:tc>
                <a:tc vMerge="1">
                  <a:txBody>
                    <a:bodyPr/>
                    <a:lstStyle/>
                    <a:p>
                      <a:endParaRPr lang="en-IN"/>
                    </a:p>
                  </a:txBody>
                  <a:tcPr/>
                </a:tc>
                <a:tc>
                  <a:txBody>
                    <a:bodyPr/>
                    <a:lstStyle/>
                    <a:p>
                      <a:pPr algn="ctr" fontAlgn="t"/>
                      <a:r>
                        <a:rPr lang="en-IN" sz="1100" b="1" i="0" u="none" strike="noStrike" dirty="0">
                          <a:solidFill>
                            <a:srgbClr val="000000"/>
                          </a:solidFill>
                          <a:latin typeface="Arial Narrow"/>
                        </a:rPr>
                        <a:t>Total CCA of Project </a:t>
                      </a:r>
                      <a:endParaRPr lang="en-IN" sz="1100" b="1" i="0" u="none" strike="noStrike" dirty="0" smtClean="0">
                        <a:solidFill>
                          <a:srgbClr val="000000"/>
                        </a:solidFill>
                        <a:latin typeface="Arial Narrow"/>
                      </a:endParaRP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100" b="1" i="0" u="none" strike="noStrike" dirty="0">
                          <a:solidFill>
                            <a:srgbClr val="000000"/>
                          </a:solidFill>
                          <a:latin typeface="Arial Narrow"/>
                        </a:rPr>
                        <a:t>CCA Developed before </a:t>
                      </a:r>
                      <a:r>
                        <a:rPr lang="en-IN" sz="1100" b="1" i="0" u="none" strike="noStrike" dirty="0" smtClean="0">
                          <a:solidFill>
                            <a:srgbClr val="000000"/>
                          </a:solidFill>
                          <a:latin typeface="Arial Narrow"/>
                        </a:rPr>
                        <a:t>31.03.15</a:t>
                      </a:r>
                    </a:p>
                    <a:p>
                      <a:pPr algn="ctr" fontAlgn="t"/>
                      <a:r>
                        <a:rPr lang="en-IN" sz="1100" b="1" i="0" u="none" strike="noStrike" dirty="0" smtClean="0">
                          <a:solidFill>
                            <a:srgbClr val="000000"/>
                          </a:solidFill>
                          <a:latin typeface="Arial Narrow"/>
                        </a:rPr>
                        <a:t>(A)</a:t>
                      </a:r>
                      <a:endParaRPr lang="en-IN" sz="1100" b="1" i="0" u="none" strike="noStrike" dirty="0">
                        <a:solidFill>
                          <a:srgbClr val="000000"/>
                        </a:solidFill>
                        <a:latin typeface="Arial Narrow"/>
                      </a:endParaRP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100" b="1" i="0" u="none" strike="noStrike" dirty="0">
                          <a:solidFill>
                            <a:srgbClr val="000000"/>
                          </a:solidFill>
                          <a:latin typeface="Arial Narrow"/>
                        </a:rPr>
                        <a:t>Progress in CCA for 99 priority </a:t>
                      </a:r>
                      <a:r>
                        <a:rPr lang="en-IN" sz="1100" b="1" i="0" u="none" strike="noStrike" dirty="0" smtClean="0">
                          <a:solidFill>
                            <a:srgbClr val="000000"/>
                          </a:solidFill>
                          <a:latin typeface="Arial Narrow"/>
                        </a:rPr>
                        <a:t>projects</a:t>
                      </a:r>
                    </a:p>
                    <a:p>
                      <a:pPr algn="ctr" fontAlgn="t"/>
                      <a:r>
                        <a:rPr lang="en-IN" sz="1100" b="1" i="0" u="none" strike="noStrike" dirty="0" smtClean="0">
                          <a:solidFill>
                            <a:srgbClr val="000000"/>
                          </a:solidFill>
                          <a:latin typeface="Arial Narrow"/>
                        </a:rPr>
                        <a:t> </a:t>
                      </a:r>
                      <a:r>
                        <a:rPr lang="en-IN" sz="1100" b="1" i="0" u="none" strike="noStrike" dirty="0">
                          <a:solidFill>
                            <a:srgbClr val="000000"/>
                          </a:solidFill>
                          <a:latin typeface="Arial Narrow"/>
                        </a:rPr>
                        <a:t>(B)</a:t>
                      </a: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100" b="1" i="0" u="none" strike="noStrike" dirty="0">
                          <a:solidFill>
                            <a:srgbClr val="000000"/>
                          </a:solidFill>
                          <a:latin typeface="Arial Narrow"/>
                        </a:rPr>
                        <a:t>Cumulative CCA developed (A+B)</a:t>
                      </a: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100" b="1" i="0" u="none" strike="noStrike" dirty="0">
                          <a:solidFill>
                            <a:srgbClr val="000000"/>
                          </a:solidFill>
                          <a:latin typeface="Arial Narrow"/>
                        </a:rPr>
                        <a:t>% CCA progress</a:t>
                      </a: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100" b="1" i="0" u="none" strike="noStrike" dirty="0" smtClean="0">
                          <a:solidFill>
                            <a:srgbClr val="000000"/>
                          </a:solidFill>
                          <a:latin typeface="Arial Narrow"/>
                        </a:rPr>
                        <a:t>Estimated cost of project</a:t>
                      </a:r>
                      <a:endParaRPr lang="en-IN" sz="1100" b="1" i="0" u="none" strike="noStrike" dirty="0">
                        <a:solidFill>
                          <a:srgbClr val="000000"/>
                        </a:solidFill>
                        <a:latin typeface="Arial Narrow"/>
                      </a:endParaRP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100" b="1" i="0" u="none" strike="noStrike" dirty="0" smtClean="0">
                          <a:solidFill>
                            <a:srgbClr val="000000"/>
                          </a:solidFill>
                          <a:latin typeface="Arial Narrow"/>
                        </a:rPr>
                        <a:t>Expenditure</a:t>
                      </a:r>
                    </a:p>
                    <a:p>
                      <a:pPr algn="ctr" fontAlgn="t"/>
                      <a:r>
                        <a:rPr lang="en-IN" sz="1100" b="1" i="0" u="none" strike="noStrike" dirty="0" smtClean="0">
                          <a:solidFill>
                            <a:srgbClr val="000000"/>
                          </a:solidFill>
                          <a:latin typeface="Arial Narrow"/>
                        </a:rPr>
                        <a:t>Before</a:t>
                      </a:r>
                    </a:p>
                    <a:p>
                      <a:pPr algn="ctr" fontAlgn="t"/>
                      <a:r>
                        <a:rPr lang="en-IN" sz="1100" b="1" i="0" u="none" strike="noStrike" dirty="0" smtClean="0">
                          <a:solidFill>
                            <a:srgbClr val="000000"/>
                          </a:solidFill>
                          <a:latin typeface="Arial Narrow"/>
                        </a:rPr>
                        <a:t>31.03.2015</a:t>
                      </a:r>
                    </a:p>
                    <a:p>
                      <a:pPr algn="ctr" fontAlgn="t"/>
                      <a:r>
                        <a:rPr lang="en-IN" sz="1100" b="1" i="0" u="none" strike="noStrike" dirty="0" smtClean="0">
                          <a:solidFill>
                            <a:srgbClr val="000000"/>
                          </a:solidFill>
                          <a:latin typeface="Arial Narrow"/>
                        </a:rPr>
                        <a:t>(C)</a:t>
                      </a:r>
                      <a:endParaRPr lang="en-IN" sz="1100" b="1" i="0" u="none" strike="noStrike" dirty="0">
                        <a:solidFill>
                          <a:srgbClr val="000000"/>
                        </a:solidFill>
                        <a:latin typeface="Arial Narrow"/>
                      </a:endParaRP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100" b="1" i="0" u="none" strike="noStrike" dirty="0" smtClean="0">
                          <a:solidFill>
                            <a:srgbClr val="000000"/>
                          </a:solidFill>
                          <a:latin typeface="Arial Narrow"/>
                        </a:rPr>
                        <a:t>Progress in expenditure</a:t>
                      </a:r>
                    </a:p>
                    <a:p>
                      <a:pPr algn="ctr" fontAlgn="t"/>
                      <a:r>
                        <a:rPr lang="en-IN" sz="1100" b="1" i="0" u="none" strike="noStrike" dirty="0" smtClean="0">
                          <a:solidFill>
                            <a:srgbClr val="000000"/>
                          </a:solidFill>
                          <a:latin typeface="Arial Narrow"/>
                        </a:rPr>
                        <a:t>for 99 priority projects</a:t>
                      </a:r>
                    </a:p>
                    <a:p>
                      <a:pPr algn="ctr" fontAlgn="t"/>
                      <a:r>
                        <a:rPr lang="en-IN" sz="1100" b="1" i="0" u="none" strike="noStrike" dirty="0" smtClean="0">
                          <a:solidFill>
                            <a:srgbClr val="000000"/>
                          </a:solidFill>
                          <a:latin typeface="Arial Narrow"/>
                        </a:rPr>
                        <a:t> (D)</a:t>
                      </a:r>
                      <a:endParaRPr lang="en-IN" sz="1100" b="1" i="0" u="none" strike="noStrike" dirty="0">
                        <a:solidFill>
                          <a:srgbClr val="000000"/>
                        </a:solidFill>
                        <a:latin typeface="Arial Narrow"/>
                      </a:endParaRP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t"/>
                      <a:r>
                        <a:rPr lang="en-IN" sz="1100" b="1" i="0" u="none" strike="noStrike" dirty="0" smtClean="0">
                          <a:solidFill>
                            <a:srgbClr val="000000"/>
                          </a:solidFill>
                          <a:latin typeface="Arial Narrow"/>
                        </a:rPr>
                        <a:t>Cumulative</a:t>
                      </a:r>
                    </a:p>
                    <a:p>
                      <a:pPr algn="ctr" fontAlgn="t"/>
                      <a:r>
                        <a:rPr lang="en-IN" sz="1100" b="1" i="0" u="none" strike="noStrike" dirty="0" smtClean="0">
                          <a:solidFill>
                            <a:srgbClr val="000000"/>
                          </a:solidFill>
                          <a:latin typeface="Arial Narrow"/>
                        </a:rPr>
                        <a:t>Expenditure</a:t>
                      </a:r>
                    </a:p>
                    <a:p>
                      <a:pPr algn="ctr" fontAlgn="t"/>
                      <a:r>
                        <a:rPr lang="en-IN" sz="1100" b="1" i="0" u="none" strike="noStrike" dirty="0" smtClean="0">
                          <a:solidFill>
                            <a:srgbClr val="000000"/>
                          </a:solidFill>
                          <a:latin typeface="Arial Narrow"/>
                        </a:rPr>
                        <a:t> (C+D)</a:t>
                      </a:r>
                      <a:endParaRPr lang="en-IN" sz="1100" b="1" i="0" u="none" strike="noStrike" dirty="0">
                        <a:solidFill>
                          <a:srgbClr val="000000"/>
                        </a:solidFill>
                        <a:latin typeface="Arial Narrow"/>
                      </a:endParaRP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100" b="1" i="0" u="none" strike="noStrike" dirty="0" smtClean="0">
                          <a:solidFill>
                            <a:srgbClr val="000000"/>
                          </a:solidFill>
                          <a:latin typeface="Arial Narrow"/>
                        </a:rPr>
                        <a:t>% </a:t>
                      </a:r>
                    </a:p>
                    <a:p>
                      <a:pPr marL="0" marR="0" indent="0" algn="ctr" defTabSz="914400" rtl="0" eaLnBrk="1" fontAlgn="t" latinLnBrk="0" hangingPunct="1">
                        <a:lnSpc>
                          <a:spcPct val="100000"/>
                        </a:lnSpc>
                        <a:spcBef>
                          <a:spcPts val="0"/>
                        </a:spcBef>
                        <a:spcAft>
                          <a:spcPts val="0"/>
                        </a:spcAft>
                        <a:buClrTx/>
                        <a:buSzTx/>
                        <a:buFontTx/>
                        <a:buNone/>
                        <a:tabLst/>
                        <a:defRPr/>
                      </a:pPr>
                      <a:r>
                        <a:rPr lang="en-IN" sz="1100" b="1" i="0" u="none" strike="noStrike" dirty="0" smtClean="0">
                          <a:solidFill>
                            <a:srgbClr val="000000"/>
                          </a:solidFill>
                          <a:latin typeface="Arial Narrow"/>
                        </a:rPr>
                        <a:t>Expenditure progress</a:t>
                      </a:r>
                    </a:p>
                    <a:p>
                      <a:pPr algn="ctr" fontAlgn="t"/>
                      <a:endParaRPr lang="en-IN" sz="1100" b="1" i="0" u="none" strike="noStrike" dirty="0">
                        <a:solidFill>
                          <a:srgbClr val="000000"/>
                        </a:solidFill>
                        <a:latin typeface="Arial Narrow"/>
                      </a:endParaRPr>
                    </a:p>
                  </a:txBody>
                  <a:tcPr marL="7158" marR="7158" marT="66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r>
              <a:tr h="297254">
                <a:tc>
                  <a:txBody>
                    <a:bodyPr/>
                    <a:lstStyle/>
                    <a:p>
                      <a:pPr algn="ctr" fontAlgn="t"/>
                      <a:r>
                        <a:rPr lang="en-IN" sz="1200" b="1" i="0" u="none" strike="noStrike" dirty="0" smtClean="0">
                          <a:solidFill>
                            <a:srgbClr val="000000"/>
                          </a:solidFill>
                          <a:latin typeface="Arial Narrow"/>
                        </a:rPr>
                        <a:t>1</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BDP </a:t>
                      </a:r>
                      <a:r>
                        <a:rPr lang="en-IN" sz="1200" b="1" i="0" u="none" strike="noStrike" baseline="0" dirty="0" smtClean="0">
                          <a:solidFill>
                            <a:srgbClr val="000000"/>
                          </a:solidFill>
                          <a:latin typeface="Arial Narrow"/>
                        </a:rPr>
                        <a:t>Phase –I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22.587</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1.393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a:solidFill>
                            <a:srgbClr val="000000"/>
                          </a:solidFill>
                          <a:latin typeface="Times New Roman"/>
                        </a:rPr>
                        <a:t>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a:solidFill>
                            <a:srgbClr val="000000"/>
                          </a:solidFill>
                          <a:latin typeface="Times New Roman"/>
                        </a:rPr>
                        <a:t>1.393</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a:solidFill>
                            <a:srgbClr val="000000"/>
                          </a:solidFill>
                          <a:latin typeface="Times New Roman"/>
                        </a:rPr>
                        <a:t>6.167</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85.13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2.68</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0.85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3.53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4</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8493">
                <a:tc>
                  <a:txBody>
                    <a:bodyPr/>
                    <a:lstStyle/>
                    <a:p>
                      <a:pPr algn="ctr" fontAlgn="t"/>
                      <a:r>
                        <a:rPr lang="en-IN" sz="1200" b="1" i="0" u="none" strike="noStrike" dirty="0" smtClean="0">
                          <a:solidFill>
                            <a:srgbClr val="000000"/>
                          </a:solidFill>
                          <a:latin typeface="Arial Narrow"/>
                        </a:rPr>
                        <a:t>2</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BDP </a:t>
                      </a:r>
                      <a:r>
                        <a:rPr lang="en-IN" sz="1200" b="1" i="0" u="none" strike="noStrike" baseline="0" dirty="0" smtClean="0">
                          <a:solidFill>
                            <a:srgbClr val="000000"/>
                          </a:solidFill>
                          <a:latin typeface="Arial Narrow"/>
                        </a:rPr>
                        <a:t>Phase –II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31.90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a:solidFill>
                            <a:srgbClr val="000000"/>
                          </a:solidFill>
                          <a:latin typeface="Times New Roman"/>
                        </a:rPr>
                        <a:t>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a:solidFill>
                            <a:srgbClr val="000000"/>
                          </a:solidFill>
                          <a:latin typeface="Times New Roman"/>
                        </a:rPr>
                        <a:t>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a:solidFill>
                            <a:srgbClr val="000000"/>
                          </a:solidFill>
                          <a:latin typeface="Times New Roman"/>
                        </a:rPr>
                        <a:t>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a:solidFill>
                            <a:srgbClr val="000000"/>
                          </a:solidFill>
                          <a:latin typeface="Times New Roman"/>
                        </a:rPr>
                        <a:t>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121.99</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12136">
                <a:tc>
                  <a:txBody>
                    <a:bodyPr/>
                    <a:lstStyle/>
                    <a:p>
                      <a:pPr algn="ctr" fontAlgn="t"/>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fontAlgn="t"/>
                      <a:r>
                        <a:rPr lang="en-IN" sz="1200" b="1" i="0" u="none" strike="noStrike" dirty="0" smtClean="0">
                          <a:solidFill>
                            <a:srgbClr val="000000"/>
                          </a:solidFill>
                          <a:latin typeface="Arial Narrow"/>
                        </a:rPr>
                        <a:t>Total BDP</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54.487</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1.393</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a:solidFill>
                            <a:srgbClr val="000000"/>
                          </a:solidFill>
                          <a:latin typeface="Times New Roman"/>
                        </a:rPr>
                        <a:t>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1.393</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a:solidFill>
                            <a:srgbClr val="000000"/>
                          </a:solidFill>
                          <a:latin typeface="Times New Roman"/>
                        </a:rPr>
                        <a:t>0</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207.11</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2.68</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0.85</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3.53</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1.7</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r>
              <a:tr h="271847">
                <a:tc>
                  <a:txBody>
                    <a:bodyPr/>
                    <a:lstStyle/>
                    <a:p>
                      <a:pPr algn="ctr" fontAlgn="t"/>
                      <a:r>
                        <a:rPr lang="en-IN" sz="1200" b="1" i="0" u="none" strike="noStrike" dirty="0" smtClean="0">
                          <a:solidFill>
                            <a:srgbClr val="000000"/>
                          </a:solidFill>
                          <a:latin typeface="Arial Narrow"/>
                        </a:rPr>
                        <a:t>3</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Phase I &amp;</a:t>
                      </a:r>
                      <a:r>
                        <a:rPr lang="en-IN" sz="1200" b="1" i="0" u="none" strike="noStrike" baseline="0" dirty="0" smtClean="0">
                          <a:solidFill>
                            <a:srgbClr val="000000"/>
                          </a:solidFill>
                          <a:latin typeface="Arial Narrow"/>
                        </a:rPr>
                        <a:t> II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49.560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35.000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9.223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44.223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89</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113.33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51.53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20.25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71.78</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63.3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0548">
                <a:tc>
                  <a:txBody>
                    <a:bodyPr/>
                    <a:lstStyle/>
                    <a:p>
                      <a:pPr algn="ctr" fontAlgn="t"/>
                      <a:r>
                        <a:rPr lang="en-IN" sz="1200" b="1" i="0" u="none" strike="noStrike" dirty="0" smtClean="0">
                          <a:solidFill>
                            <a:srgbClr val="000000"/>
                          </a:solidFill>
                          <a:latin typeface="Arial Narrow"/>
                        </a:rPr>
                        <a:t>4</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Phase III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20.700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2.191</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2.191</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11</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87.87</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4.67</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4.67</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5.31</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71847">
                <a:tc>
                  <a:txBody>
                    <a:bodyPr/>
                    <a:lstStyle/>
                    <a:p>
                      <a:pPr algn="ctr" fontAlgn="t"/>
                      <a:r>
                        <a:rPr lang="en-IN" sz="1200" b="1" i="0" u="none" strike="noStrike" dirty="0" smtClean="0">
                          <a:solidFill>
                            <a:srgbClr val="000000"/>
                          </a:solidFill>
                          <a:latin typeface="Arial Narrow"/>
                        </a:rPr>
                        <a:t>5</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Phase IV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19.600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83.20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3980">
                <a:tc>
                  <a:txBody>
                    <a:bodyPr/>
                    <a:lstStyle/>
                    <a:p>
                      <a:pPr algn="ctr" fontAlgn="t"/>
                      <a:r>
                        <a:rPr lang="en-IN" sz="1200" b="1" i="0" u="none" strike="noStrike" dirty="0" smtClean="0">
                          <a:solidFill>
                            <a:srgbClr val="000000"/>
                          </a:solidFill>
                          <a:latin typeface="Arial Narrow"/>
                        </a:rPr>
                        <a:t>6</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ISP  Phase -V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33.140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0.968</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0.968</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179.95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5.23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5.23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2.9</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8754">
                <a:tc>
                  <a:txBody>
                    <a:bodyPr/>
                    <a:lstStyle/>
                    <a:p>
                      <a:pPr algn="ctr" fontAlgn="t"/>
                      <a:endParaRPr lang="en-IN" sz="1200" b="0"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en-US" sz="1200" b="1" dirty="0" smtClean="0"/>
                        <a:t>Total ISP</a:t>
                      </a:r>
                      <a:endParaRPr lang="en-US"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123.000</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35.000</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12.382</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47.382</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38.5</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464.35</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51.53</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30.15</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81.68</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18</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r>
              <a:tr h="283638">
                <a:tc>
                  <a:txBody>
                    <a:bodyPr/>
                    <a:lstStyle/>
                    <a:p>
                      <a:pPr algn="ctr" fontAlgn="t"/>
                      <a:r>
                        <a:rPr lang="en-IN" sz="1200" b="1" i="0" u="none" strike="noStrike" dirty="0" smtClean="0">
                          <a:solidFill>
                            <a:srgbClr val="000000"/>
                          </a:solidFill>
                          <a:latin typeface="Arial Narrow"/>
                        </a:rPr>
                        <a:t>7</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dirty="0" smtClean="0">
                          <a:ln>
                            <a:noFill/>
                          </a:ln>
                          <a:solidFill>
                            <a:srgbClr val="000000"/>
                          </a:solidFill>
                          <a:effectLst/>
                          <a:uLnTx/>
                          <a:uFillTx/>
                          <a:latin typeface="Arial Narrow"/>
                          <a:ea typeface="+mn-ea"/>
                          <a:cs typeface="+mn-cs"/>
                        </a:rPr>
                        <a:t>OSP Canal Phase –I</a:t>
                      </a:r>
                      <a:endParaRPr lang="en-US"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24.000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3.000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8.295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11.395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47</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83.65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3.998</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15.33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19.33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23.1</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8176">
                <a:tc>
                  <a:txBody>
                    <a:bodyPr/>
                    <a:lstStyle/>
                    <a:p>
                      <a:pPr algn="ctr" fontAlgn="t"/>
                      <a:r>
                        <a:rPr lang="en-IN" sz="1200" b="1" i="0" u="none" strike="noStrike" dirty="0" smtClean="0">
                          <a:solidFill>
                            <a:srgbClr val="000000"/>
                          </a:solidFill>
                          <a:latin typeface="Arial Narrow"/>
                        </a:rPr>
                        <a:t>8</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OSP Canal Phase</a:t>
                      </a:r>
                      <a:r>
                        <a:rPr lang="en-IN" sz="1200" b="1" i="0" u="none" strike="noStrike" baseline="0" dirty="0" smtClean="0">
                          <a:solidFill>
                            <a:srgbClr val="000000"/>
                          </a:solidFill>
                          <a:latin typeface="Arial Narrow"/>
                        </a:rPr>
                        <a:t> –II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19.578</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0.450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10.805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11.255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57</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68.24</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1.22</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15.81</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17.030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25.0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8176">
                <a:tc>
                  <a:txBody>
                    <a:bodyPr/>
                    <a:lstStyle/>
                    <a:p>
                      <a:pPr algn="ctr"/>
                      <a:r>
                        <a:rPr lang="en-IN" sz="1200" b="1" dirty="0" smtClean="0"/>
                        <a:t>9</a:t>
                      </a:r>
                      <a:endParaRPr lang="en-IN"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OSP Canal Phase</a:t>
                      </a:r>
                      <a:r>
                        <a:rPr lang="en-IN" sz="1200" b="1" i="0" u="none" strike="noStrike" baseline="0" dirty="0" smtClean="0">
                          <a:solidFill>
                            <a:srgbClr val="000000"/>
                          </a:solidFill>
                          <a:latin typeface="Arial Narrow"/>
                        </a:rPr>
                        <a:t> –III</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48.592</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13.785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13.785</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28</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169.57</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34.14</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34.140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20.1</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8176">
                <a:tc>
                  <a:txBody>
                    <a:bodyPr/>
                    <a:lstStyle/>
                    <a:p>
                      <a:pPr algn="ctr"/>
                      <a:r>
                        <a:rPr lang="en-IN" sz="1200" b="1" dirty="0" smtClean="0"/>
                        <a:t>10</a:t>
                      </a:r>
                      <a:endParaRPr lang="en-IN" sz="1200" b="1" dirty="0"/>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IN" sz="1200" b="1" i="0" u="none" strike="noStrike" dirty="0" smtClean="0">
                          <a:solidFill>
                            <a:srgbClr val="000000"/>
                          </a:solidFill>
                          <a:latin typeface="Arial Narrow"/>
                        </a:rPr>
                        <a:t>OSP Canal Phase</a:t>
                      </a:r>
                      <a:r>
                        <a:rPr lang="en-IN" sz="1200" b="1" i="0" u="none" strike="noStrike" baseline="0" dirty="0" smtClean="0">
                          <a:solidFill>
                            <a:srgbClr val="000000"/>
                          </a:solidFill>
                          <a:latin typeface="Arial Narrow"/>
                        </a:rPr>
                        <a:t> –IV</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54.630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1.132</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1.132</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2</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326.63</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4.750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4.750</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0" i="0" u="none" strike="noStrike" dirty="0" smtClean="0">
                          <a:solidFill>
                            <a:srgbClr val="000000"/>
                          </a:solidFill>
                          <a:latin typeface="Times New Roman"/>
                        </a:rPr>
                        <a:t>1.4</a:t>
                      </a:r>
                      <a:endParaRPr lang="en-IN" sz="1200" b="0"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8176">
                <a:tc>
                  <a:txBody>
                    <a:bodyPr/>
                    <a:lstStyle/>
                    <a:p>
                      <a:pPr marL="0" algn="ctr" defTabSz="914400" rtl="0" eaLnBrk="1" fontAlgn="t" latinLnBrk="0" hangingPunct="1"/>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algn="r" defTabSz="914400" rtl="0" eaLnBrk="1" fontAlgn="t" latinLnBrk="0" hangingPunct="1"/>
                      <a:r>
                        <a:rPr lang="en-IN" sz="1200" b="1" i="0" u="none" strike="noStrike" kern="1200" dirty="0" smtClean="0">
                          <a:solidFill>
                            <a:srgbClr val="000000"/>
                          </a:solidFill>
                          <a:latin typeface="Arial Narrow"/>
                          <a:ea typeface="+mn-ea"/>
                          <a:cs typeface="+mn-cs"/>
                        </a:rPr>
                        <a:t>Total OSP</a:t>
                      </a:r>
                      <a:endParaRPr lang="en-IN" sz="1200" b="1" i="0" u="none" strike="noStrike" kern="1200" dirty="0">
                        <a:solidFill>
                          <a:srgbClr val="000000"/>
                        </a:solidFill>
                        <a:latin typeface="Arial Narrow"/>
                        <a:ea typeface="+mn-ea"/>
                        <a:cs typeface="+mn-cs"/>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146.800</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3.450</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34.117</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37.467</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26</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648.08</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5.22</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70.03</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75.25</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rtl="0" fontAlgn="t"/>
                      <a:r>
                        <a:rPr lang="en-IN" sz="1200" b="1" i="0" u="none" strike="noStrike" dirty="0" smtClean="0">
                          <a:solidFill>
                            <a:srgbClr val="000000"/>
                          </a:solidFill>
                          <a:latin typeface="Times New Roman"/>
                        </a:rPr>
                        <a:t>11.61</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r>
              <a:tr h="271847">
                <a:tc>
                  <a:txBody>
                    <a:bodyPr/>
                    <a:lstStyle/>
                    <a:p>
                      <a:pPr algn="l" fontAlgn="t"/>
                      <a:r>
                        <a:rPr lang="en-IN" sz="1200" b="1" i="0" u="none" strike="noStrike" dirty="0">
                          <a:solidFill>
                            <a:srgbClr val="000000"/>
                          </a:solidFill>
                          <a:latin typeface="Arial Narrow"/>
                        </a:rPr>
                        <a:t> </a:t>
                      </a: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t"/>
                      <a:r>
                        <a:rPr lang="en-IN" sz="1200" b="1" i="0" u="none" strike="noStrike" dirty="0" smtClean="0">
                          <a:solidFill>
                            <a:srgbClr val="000000"/>
                          </a:solidFill>
                          <a:latin typeface="Arial Narrow"/>
                        </a:rPr>
                        <a:t>Grand Total </a:t>
                      </a:r>
                      <a:endParaRPr lang="en-IN" sz="1200" b="1" i="0" u="none" strike="noStrike" dirty="0">
                        <a:solidFill>
                          <a:srgbClr val="000000"/>
                        </a:solidFill>
                        <a:latin typeface="Arial Narrow"/>
                      </a:endParaRPr>
                    </a:p>
                  </a:txBody>
                  <a:tcPr marL="7016" marR="7016" marT="64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324.287</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39.843</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46.499</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86.342</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27</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1319.54</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59.43</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101.03</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160.46</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t"/>
                      <a:r>
                        <a:rPr lang="en-IN" sz="1200" b="1" i="0" u="none" strike="noStrike" dirty="0" smtClean="0">
                          <a:solidFill>
                            <a:srgbClr val="000000"/>
                          </a:solidFill>
                          <a:latin typeface="Times New Roman"/>
                        </a:rPr>
                        <a:t>12</a:t>
                      </a:r>
                      <a:endParaRPr lang="en-IN" sz="1200" b="1" i="0" u="none" strike="noStrike" dirty="0">
                        <a:solidFill>
                          <a:srgbClr val="000000"/>
                        </a:solidFill>
                        <a:latin typeface="Times New Roman"/>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3" name="Slide Number Placeholder 2"/>
          <p:cNvSpPr>
            <a:spLocks noGrp="1"/>
          </p:cNvSpPr>
          <p:nvPr>
            <p:ph type="sldNum" sz="quarter" idx="12"/>
          </p:nvPr>
        </p:nvSpPr>
        <p:spPr/>
        <p:txBody>
          <a:bodyPr/>
          <a:lstStyle/>
          <a:p>
            <a:pPr>
              <a:defRPr/>
            </a:pPr>
            <a:fld id="{1D6AC51E-4594-49DD-8B95-F8458B65FE37}" type="slidenum">
              <a:rPr lang="en-IN" smtClean="0"/>
              <a:pPr>
                <a:defRPr/>
              </a:pPr>
              <a:t>42</a:t>
            </a:fld>
            <a:endParaRPr lang="en-IN"/>
          </a:p>
        </p:txBody>
      </p:sp>
      <p:sp>
        <p:nvSpPr>
          <p:cNvPr id="5" name="Rectangle 4"/>
          <p:cNvSpPr/>
          <p:nvPr/>
        </p:nvSpPr>
        <p:spPr>
          <a:xfrm>
            <a:off x="0" y="-1588"/>
            <a:ext cx="9906000" cy="712788"/>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IN" sz="2400" b="1" dirty="0"/>
              <a:t>7</a:t>
            </a:r>
            <a:r>
              <a:rPr lang="en-IN" sz="2400" b="1" baseline="30000" dirty="0"/>
              <a:t>th</a:t>
            </a:r>
            <a:r>
              <a:rPr lang="en-IN" sz="2400" b="1" dirty="0"/>
              <a:t> PIRC Meeting  ( Virtual Platform) 11</a:t>
            </a:r>
            <a:r>
              <a:rPr lang="en-IN" sz="2400" b="1" baseline="30000" dirty="0"/>
              <a:t>th</a:t>
            </a:r>
            <a:r>
              <a:rPr lang="en-IN" sz="2400" b="1" dirty="0"/>
              <a:t> September</a:t>
            </a:r>
            <a:r>
              <a:rPr lang="en-IN" sz="2400" b="1" dirty="0">
                <a:latin typeface="Arial Black" pitchFamily="34" charset="0"/>
              </a:rPr>
              <a:t> </a:t>
            </a:r>
            <a:r>
              <a:rPr lang="en-IN" sz="2400" b="1" dirty="0"/>
              <a:t>2020:	Progress Review Presentations</a:t>
            </a:r>
            <a:endParaRPr lang="en-US" sz="2400" b="1" dirty="0"/>
          </a:p>
        </p:txBody>
      </p:sp>
    </p:spTree>
    <p:extLst>
      <p:ext uri="{BB962C8B-B14F-4D97-AF65-F5344CB8AC3E}">
        <p14:creationId xmlns:p14="http://schemas.microsoft.com/office/powerpoint/2010/main" val="3699971596"/>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endParaRPr lang="en-US" smtClean="0"/>
          </a:p>
        </p:txBody>
      </p:sp>
      <p:sp>
        <p:nvSpPr>
          <p:cNvPr id="4" name="Footer Placeholder 3"/>
          <p:cNvSpPr>
            <a:spLocks noGrp="1"/>
          </p:cNvSpPr>
          <p:nvPr>
            <p:ph type="ftr" sz="quarter" idx="11"/>
          </p:nvPr>
        </p:nvSpPr>
        <p:spPr/>
        <p:txBody>
          <a:bodyPr/>
          <a:lstStyle/>
          <a:p>
            <a:pPr>
              <a:defRPr/>
            </a:pPr>
            <a:endParaRPr lang="en-IN"/>
          </a:p>
        </p:txBody>
      </p:sp>
      <p:sp>
        <p:nvSpPr>
          <p:cNvPr id="5" name="Slide Number Placeholder 4"/>
          <p:cNvSpPr>
            <a:spLocks noGrp="1"/>
          </p:cNvSpPr>
          <p:nvPr>
            <p:ph type="sldNum" sz="quarter" idx="12"/>
          </p:nvPr>
        </p:nvSpPr>
        <p:spPr/>
        <p:txBody>
          <a:bodyPr/>
          <a:lstStyle/>
          <a:p>
            <a:pPr>
              <a:defRPr/>
            </a:pPr>
            <a:fld id="{5E036ECD-0321-4E03-B6A0-5E3DB16CBB01}" type="slidenum">
              <a:rPr lang="en-IN" smtClean="0"/>
              <a:pPr>
                <a:defRPr/>
              </a:pPr>
              <a:t>43</a:t>
            </a:fld>
            <a:endParaRPr lang="en-IN"/>
          </a:p>
        </p:txBody>
      </p:sp>
      <p:pic>
        <p:nvPicPr>
          <p:cNvPr id="11269" name="Picture 5" descr="G:\Neelam office\Master Data\Status Report\2018-19\ISP\ISP-I&amp;II\photos\bORGAON dISTRIBUTARY oUTLET NO 3.jpe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53000" y="0"/>
            <a:ext cx="4953000" cy="344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5849012" y="0"/>
            <a:ext cx="4056988"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400" b="1" dirty="0">
                <a:solidFill>
                  <a:schemeClr val="bg1"/>
                </a:solidFill>
              </a:rPr>
              <a:t>ISP-I&amp;II: BORGAON DISTRIBUTARY OUTLET NO 3 </a:t>
            </a:r>
            <a:endParaRPr lang="en-US" sz="1400" dirty="0">
              <a:solidFill>
                <a:schemeClr val="bg1"/>
              </a:solidFill>
            </a:endParaRPr>
          </a:p>
        </p:txBody>
      </p:sp>
      <p:pic>
        <p:nvPicPr>
          <p:cNvPr id="11271" name="Picture 3" descr="CADA work in Juna Pani Disty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4953000" cy="343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ounded Rectangle 8"/>
          <p:cNvSpPr/>
          <p:nvPr/>
        </p:nvSpPr>
        <p:spPr>
          <a:xfrm>
            <a:off x="0" y="0"/>
            <a:ext cx="2925366"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400" b="1" dirty="0">
                <a:solidFill>
                  <a:schemeClr val="bg1"/>
                </a:solidFill>
              </a:rPr>
              <a:t>ISP-III: </a:t>
            </a:r>
            <a:r>
              <a:rPr lang="en-GB" sz="1400" dirty="0"/>
              <a:t>JUNAPANI DISTRIBUTARY</a:t>
            </a:r>
            <a:endParaRPr lang="en-US" sz="1400" dirty="0">
              <a:solidFill>
                <a:schemeClr val="bg1"/>
              </a:solidFill>
            </a:endParaRPr>
          </a:p>
        </p:txBody>
      </p:sp>
      <p:pic>
        <p:nvPicPr>
          <p:cNvPr id="11273" name="Picture 8" descr="G:\Neelam office\Master Data\Status Report\2018-19\ISP\ISP-V\photos\CADA OUTLET.jpeg"/>
          <p:cNvPicPr>
            <a:picLocks noGrp="1" noChangeAspect="1" noChangeArrowheads="1"/>
          </p:cNvPicPr>
          <p:nvPr>
            <p:ph idx="1"/>
          </p:nvPr>
        </p:nvPicPr>
        <p:blipFill>
          <a:blip r:embed="rId5">
            <a:extLst>
              <a:ext uri="{28A0092B-C50C-407E-A947-70E740481C1C}">
                <a14:useLocalDpi xmlns:a14="http://schemas.microsoft.com/office/drawing/2010/main" val="0"/>
              </a:ext>
            </a:extLst>
          </a:blip>
          <a:srcRect/>
          <a:stretch>
            <a:fillRect/>
          </a:stretch>
        </p:blipFill>
        <p:spPr>
          <a:xfrm>
            <a:off x="0" y="3429000"/>
            <a:ext cx="4953000" cy="3429000"/>
          </a:xfrm>
          <a:noFill/>
        </p:spPr>
      </p:pic>
      <p:sp>
        <p:nvSpPr>
          <p:cNvPr id="11" name="Rounded Rectangle 10"/>
          <p:cNvSpPr/>
          <p:nvPr/>
        </p:nvSpPr>
        <p:spPr>
          <a:xfrm>
            <a:off x="1" y="6642100"/>
            <a:ext cx="2378472"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400" b="1" dirty="0">
                <a:solidFill>
                  <a:schemeClr val="bg1"/>
                </a:solidFill>
              </a:rPr>
              <a:t>ISP-V: OUTLET NO 193</a:t>
            </a:r>
            <a:endParaRPr lang="en-US" sz="1400" dirty="0">
              <a:solidFill>
                <a:schemeClr val="bg1"/>
              </a:solidFill>
            </a:endParaRPr>
          </a:p>
        </p:txBody>
      </p:sp>
      <p:pic>
        <p:nvPicPr>
          <p:cNvPr id="11275" name="Picture 11" descr="G:\Neelam office\Master Data\Status Report\2019-20\OSP\OSP-II\DM 30 OR 2 RD 780M.jpeg"/>
          <p:cNvPicPr>
            <a:picLocks noChangeAspect="1" noChangeArrowheads="1"/>
          </p:cNvPicPr>
          <p:nvPr/>
        </p:nvPicPr>
        <p:blipFill>
          <a:blip r:embed="rId6">
            <a:extLst>
              <a:ext uri="{28A0092B-C50C-407E-A947-70E740481C1C}">
                <a14:useLocalDpi xmlns:a14="http://schemas.microsoft.com/office/drawing/2010/main" val="0"/>
              </a:ext>
            </a:extLst>
          </a:blip>
          <a:srcRect t="8537" r="23318"/>
          <a:stretch>
            <a:fillRect/>
          </a:stretch>
        </p:blipFill>
        <p:spPr bwMode="auto">
          <a:xfrm>
            <a:off x="4953000" y="3429000"/>
            <a:ext cx="4953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ounded Rectangle 12"/>
          <p:cNvSpPr/>
          <p:nvPr/>
        </p:nvSpPr>
        <p:spPr>
          <a:xfrm>
            <a:off x="6278961" y="6642100"/>
            <a:ext cx="3627040"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r">
              <a:defRPr/>
            </a:pPr>
            <a:r>
              <a:rPr lang="en-US" sz="1400" b="1" dirty="0">
                <a:solidFill>
                  <a:schemeClr val="bg1"/>
                </a:solidFill>
              </a:rPr>
              <a:t>OSP-II: </a:t>
            </a:r>
            <a:r>
              <a:rPr lang="en-IN" sz="1400" b="1" dirty="0"/>
              <a:t>Water-course at Direct Minor # 30</a:t>
            </a:r>
            <a:endParaRPr lang="en-US" sz="1400" dirty="0">
              <a:solidFill>
                <a:schemeClr val="bg1"/>
              </a:solidFill>
            </a:endParaRPr>
          </a:p>
        </p:txBody>
      </p:sp>
      <p:sp>
        <p:nvSpPr>
          <p:cNvPr id="14" name="Oval 13"/>
          <p:cNvSpPr/>
          <p:nvPr/>
        </p:nvSpPr>
        <p:spPr>
          <a:xfrm>
            <a:off x="3549650" y="2997201"/>
            <a:ext cx="2651919" cy="100806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t>PHOTOGRAPHS</a:t>
            </a:r>
          </a:p>
        </p:txBody>
      </p:sp>
    </p:spTree>
    <p:extLst>
      <p:ext uri="{BB962C8B-B14F-4D97-AF65-F5344CB8AC3E}">
        <p14:creationId xmlns:p14="http://schemas.microsoft.com/office/powerpoint/2010/main" val="81396145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p:txBody>
          <a:bodyPr/>
          <a:lstStyle/>
          <a:p>
            <a:endParaRPr lang="en-US" smtClean="0"/>
          </a:p>
        </p:txBody>
      </p:sp>
      <p:sp>
        <p:nvSpPr>
          <p:cNvPr id="4" name="Footer Placeholder 3"/>
          <p:cNvSpPr>
            <a:spLocks noGrp="1"/>
          </p:cNvSpPr>
          <p:nvPr>
            <p:ph type="ftr" sz="quarter" idx="11"/>
          </p:nvPr>
        </p:nvSpPr>
        <p:spPr/>
        <p:txBody>
          <a:bodyPr/>
          <a:lstStyle/>
          <a:p>
            <a:pPr>
              <a:defRPr/>
            </a:pPr>
            <a:endParaRPr lang="en-IN"/>
          </a:p>
        </p:txBody>
      </p:sp>
      <p:sp>
        <p:nvSpPr>
          <p:cNvPr id="5" name="Slide Number Placeholder 4"/>
          <p:cNvSpPr>
            <a:spLocks noGrp="1"/>
          </p:cNvSpPr>
          <p:nvPr>
            <p:ph type="sldNum" sz="quarter" idx="12"/>
          </p:nvPr>
        </p:nvSpPr>
        <p:spPr/>
        <p:txBody>
          <a:bodyPr/>
          <a:lstStyle/>
          <a:p>
            <a:pPr>
              <a:defRPr/>
            </a:pPr>
            <a:fld id="{54160BE9-A8FD-4480-87CE-9035F186406C}" type="slidenum">
              <a:rPr lang="en-IN" smtClean="0"/>
              <a:pPr>
                <a:defRPr/>
              </a:pPr>
              <a:t>44</a:t>
            </a:fld>
            <a:endParaRPr lang="en-IN"/>
          </a:p>
        </p:txBody>
      </p:sp>
      <p:pic>
        <p:nvPicPr>
          <p:cNvPr id="12293" name="Content Placeholder 5" descr="G:\Neelam office\Master Data_M&amp;P_14-8-19\Status Report\2019-20\OSP\OSP-III\photos\self\WhatsApp Image 2020-02-25 at 5.22.35 PM (4).jpeg"/>
          <p:cNvPicPr>
            <a:picLocks/>
          </p:cNvPicPr>
          <p:nvPr/>
        </p:nvPicPr>
        <p:blipFill>
          <a:blip r:embed="rId3">
            <a:extLst>
              <a:ext uri="{28A0092B-C50C-407E-A947-70E740481C1C}">
                <a14:useLocalDpi xmlns:a14="http://schemas.microsoft.com/office/drawing/2010/main" val="0"/>
              </a:ext>
            </a:extLst>
          </a:blip>
          <a:srcRect b="24237"/>
          <a:stretch>
            <a:fillRect/>
          </a:stretch>
        </p:blipFill>
        <p:spPr bwMode="auto">
          <a:xfrm>
            <a:off x="0" y="0"/>
            <a:ext cx="4953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ounded Rectangle 8"/>
          <p:cNvSpPr/>
          <p:nvPr/>
        </p:nvSpPr>
        <p:spPr>
          <a:xfrm>
            <a:off x="0" y="0"/>
            <a:ext cx="2925366"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400" b="1" dirty="0">
                <a:solidFill>
                  <a:schemeClr val="bg1"/>
                </a:solidFill>
              </a:rPr>
              <a:t>0SP-III: </a:t>
            </a:r>
            <a:r>
              <a:rPr lang="en-GB" sz="1400" dirty="0"/>
              <a:t> DISTRIBUTARY NO # 9</a:t>
            </a:r>
            <a:endParaRPr lang="en-US" sz="1400" dirty="0">
              <a:solidFill>
                <a:schemeClr val="bg1"/>
              </a:solidFill>
            </a:endParaRPr>
          </a:p>
        </p:txBody>
      </p:sp>
      <p:pic>
        <p:nvPicPr>
          <p:cNvPr id="12295" name="Picture 15" descr="G:\Neelam office\Master Data_M&amp;P_14-8-19\Status Report\2019-20\OSP\OSP-IV\photo\self\WhatsApp Image 2020-02-26 at 6.04.41 PM (7).jpeg"/>
          <p:cNvPicPr>
            <a:picLocks noChangeAspect="1" noChangeArrowheads="1"/>
          </p:cNvPicPr>
          <p:nvPr/>
        </p:nvPicPr>
        <p:blipFill>
          <a:blip r:embed="rId4">
            <a:extLst>
              <a:ext uri="{28A0092B-C50C-407E-A947-70E740481C1C}">
                <a14:useLocalDpi xmlns:a14="http://schemas.microsoft.com/office/drawing/2010/main" val="0"/>
              </a:ext>
            </a:extLst>
          </a:blip>
          <a:srcRect t="4584"/>
          <a:stretch>
            <a:fillRect/>
          </a:stretch>
        </p:blipFill>
        <p:spPr bwMode="auto">
          <a:xfrm>
            <a:off x="4953000" y="0"/>
            <a:ext cx="4953000" cy="392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6825854" y="0"/>
            <a:ext cx="3080146"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r">
              <a:defRPr/>
            </a:pPr>
            <a:r>
              <a:rPr lang="en-US" sz="1400" b="1" dirty="0">
                <a:solidFill>
                  <a:schemeClr val="bg1"/>
                </a:solidFill>
              </a:rPr>
              <a:t>OSP IV: </a:t>
            </a:r>
            <a:r>
              <a:rPr lang="en-IN" sz="1400" dirty="0" err="1"/>
              <a:t>Bagarda</a:t>
            </a:r>
            <a:r>
              <a:rPr lang="en-IN" sz="1400" dirty="0"/>
              <a:t> Minor PFCMD Box</a:t>
            </a:r>
            <a:endParaRPr lang="en-US" sz="1400" dirty="0">
              <a:solidFill>
                <a:schemeClr val="bg1"/>
              </a:solidFill>
            </a:endParaRPr>
          </a:p>
        </p:txBody>
      </p:sp>
      <p:pic>
        <p:nvPicPr>
          <p:cNvPr id="12297" name="Picture 17" descr="G:\Neelam office\Master Data\Status Report\2019-20\OSP\OSP-II\DM 25.jpeg"/>
          <p:cNvPicPr>
            <a:picLocks noChangeAspect="1" noChangeArrowheads="1"/>
          </p:cNvPicPr>
          <p:nvPr/>
        </p:nvPicPr>
        <p:blipFill>
          <a:blip r:embed="rId5" cstate="print">
            <a:extLst>
              <a:ext uri="{28A0092B-C50C-407E-A947-70E740481C1C}">
                <a14:useLocalDpi xmlns:a14="http://schemas.microsoft.com/office/drawing/2010/main" val="0"/>
              </a:ext>
            </a:extLst>
          </a:blip>
          <a:srcRect t="11525"/>
          <a:stretch>
            <a:fillRect/>
          </a:stretch>
        </p:blipFill>
        <p:spPr bwMode="auto">
          <a:xfrm>
            <a:off x="8600" y="3429000"/>
            <a:ext cx="4633119"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8" name="Picture 18" descr="G:\Neelam office\Master Data\Status Report\2019-20\OSP\OSP-II\DM 15 OL RD 1950 VILL SEJGOAN.jpeg"/>
          <p:cNvPicPr>
            <a:picLocks noChangeAspect="1" noChangeArrowheads="1"/>
          </p:cNvPicPr>
          <p:nvPr/>
        </p:nvPicPr>
        <p:blipFill>
          <a:blip r:embed="rId6" cstate="print">
            <a:extLst>
              <a:ext uri="{28A0092B-C50C-407E-A947-70E740481C1C}">
                <a14:useLocalDpi xmlns:a14="http://schemas.microsoft.com/office/drawing/2010/main" val="0"/>
              </a:ext>
            </a:extLst>
          </a:blip>
          <a:srcRect l="-1418" t="8537"/>
          <a:stretch>
            <a:fillRect/>
          </a:stretch>
        </p:blipFill>
        <p:spPr bwMode="auto">
          <a:xfrm>
            <a:off x="4562608" y="3429000"/>
            <a:ext cx="5343392"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ounded Rectangle 12"/>
          <p:cNvSpPr/>
          <p:nvPr/>
        </p:nvSpPr>
        <p:spPr>
          <a:xfrm>
            <a:off x="6278961" y="6642100"/>
            <a:ext cx="3627040"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r">
              <a:defRPr/>
            </a:pPr>
            <a:r>
              <a:rPr lang="en-US" sz="1400" b="1" dirty="0">
                <a:solidFill>
                  <a:schemeClr val="bg1"/>
                </a:solidFill>
              </a:rPr>
              <a:t>OSP-II: </a:t>
            </a:r>
            <a:r>
              <a:rPr lang="en-IN" sz="1400" b="1" dirty="0"/>
              <a:t>Water-course at Direct Minor # 15</a:t>
            </a:r>
            <a:endParaRPr lang="en-US" sz="1400" dirty="0">
              <a:solidFill>
                <a:schemeClr val="bg1"/>
              </a:solidFill>
            </a:endParaRPr>
          </a:p>
        </p:txBody>
      </p:sp>
      <p:sp>
        <p:nvSpPr>
          <p:cNvPr id="14" name="Oval 13"/>
          <p:cNvSpPr/>
          <p:nvPr/>
        </p:nvSpPr>
        <p:spPr>
          <a:xfrm>
            <a:off x="3549650" y="2997201"/>
            <a:ext cx="2651919" cy="100806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t>PHOTOGRAPHS</a:t>
            </a:r>
          </a:p>
        </p:txBody>
      </p:sp>
      <p:sp>
        <p:nvSpPr>
          <p:cNvPr id="11" name="Rounded Rectangle 10"/>
          <p:cNvSpPr/>
          <p:nvPr/>
        </p:nvSpPr>
        <p:spPr>
          <a:xfrm>
            <a:off x="0" y="6642100"/>
            <a:ext cx="3783542"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400" b="1" dirty="0">
                <a:solidFill>
                  <a:schemeClr val="bg1"/>
                </a:solidFill>
              </a:rPr>
              <a:t>OSP-II: </a:t>
            </a:r>
            <a:r>
              <a:rPr lang="en-IN" sz="1400" b="1" dirty="0"/>
              <a:t>Water-course at Direct Minor # 20</a:t>
            </a:r>
            <a:endParaRPr lang="en-US" sz="1400" dirty="0">
              <a:solidFill>
                <a:schemeClr val="bg1"/>
              </a:solidFill>
            </a:endParaRPr>
          </a:p>
        </p:txBody>
      </p:sp>
    </p:spTree>
    <p:extLst>
      <p:ext uri="{BB962C8B-B14F-4D97-AF65-F5344CB8AC3E}">
        <p14:creationId xmlns:p14="http://schemas.microsoft.com/office/powerpoint/2010/main" val="24639307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extBox 3"/>
          <p:cNvSpPr txBox="1">
            <a:spLocks noChangeArrowheads="1"/>
          </p:cNvSpPr>
          <p:nvPr/>
        </p:nvSpPr>
        <p:spPr bwMode="auto">
          <a:xfrm>
            <a:off x="1006079" y="4929189"/>
            <a:ext cx="7971234"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sz="9600" b="1">
                <a:solidFill>
                  <a:srgbClr val="7030A0"/>
                </a:solidFill>
                <a:latin typeface="Arial Narrow" pitchFamily="34" charset="0"/>
              </a:rPr>
              <a:t>THANKS</a:t>
            </a:r>
          </a:p>
        </p:txBody>
      </p:sp>
      <p:pic>
        <p:nvPicPr>
          <p:cNvPr id="13315" name="Picture 2" descr="C:\Users\user\Desktop\Bhuvneshwar PPt\Major Projects in WR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44329" y="1214439"/>
            <a:ext cx="5553207" cy="378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75245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93477" y="161926"/>
            <a:ext cx="9557743" cy="5078313"/>
          </a:xfrm>
          <a:prstGeom prst="rect">
            <a:avLst/>
          </a:prstGeom>
          <a:solidFill>
            <a:schemeClr val="bg2"/>
          </a:solidFill>
          <a:ln w="38100"/>
        </p:spPr>
        <p:style>
          <a:lnRef idx="2">
            <a:schemeClr val="accent2"/>
          </a:lnRef>
          <a:fillRef idx="1">
            <a:schemeClr val="lt1"/>
          </a:fillRef>
          <a:effectRef idx="0">
            <a:schemeClr val="accent2"/>
          </a:effectRef>
          <a:fontRef idx="minor">
            <a:schemeClr val="dk1"/>
          </a:fontRef>
        </p:style>
        <p:txBody>
          <a:bodyPr wrap="square">
            <a:spAutoFit/>
          </a:bodyPr>
          <a:lstStyle/>
          <a:p>
            <a:pPr algn="ctr" fontAlgn="auto">
              <a:spcBef>
                <a:spcPts val="0"/>
              </a:spcBef>
              <a:spcAft>
                <a:spcPts val="0"/>
              </a:spcAft>
              <a:tabLst>
                <a:tab pos="533400" algn="l"/>
              </a:tabLst>
              <a:defRPr/>
            </a:pPr>
            <a:endParaRPr lang="en-IN" sz="3600" b="1" dirty="0">
              <a:solidFill>
                <a:schemeClr val="accent6">
                  <a:lumMod val="75000"/>
                </a:schemeClr>
              </a:solidFill>
              <a:latin typeface="AmeriGarmnd BT" pitchFamily="18" charset="0"/>
            </a:endParaRPr>
          </a:p>
          <a:p>
            <a:pPr algn="ctr" fontAlgn="auto">
              <a:spcBef>
                <a:spcPts val="0"/>
              </a:spcBef>
              <a:spcAft>
                <a:spcPts val="0"/>
              </a:spcAft>
              <a:tabLst>
                <a:tab pos="533400" algn="l"/>
              </a:tabLst>
              <a:defRPr/>
            </a:pPr>
            <a:r>
              <a:rPr lang="en-IN" sz="3600" b="1" dirty="0">
                <a:solidFill>
                  <a:srgbClr val="FF0000"/>
                </a:solidFill>
                <a:latin typeface="AmeriGarmnd BT" pitchFamily="18" charset="0"/>
              </a:rPr>
              <a:t>7</a:t>
            </a:r>
            <a:r>
              <a:rPr lang="en-IN" sz="3600" b="1" baseline="30000" dirty="0">
                <a:solidFill>
                  <a:srgbClr val="FF0000"/>
                </a:solidFill>
                <a:latin typeface="AmeriGarmnd BT" pitchFamily="18" charset="0"/>
              </a:rPr>
              <a:t>Th</a:t>
            </a:r>
            <a:r>
              <a:rPr lang="en-IN" sz="3600" b="1" dirty="0">
                <a:solidFill>
                  <a:srgbClr val="FF0000"/>
                </a:solidFill>
                <a:latin typeface="AmeriGarmnd BT" pitchFamily="18" charset="0"/>
              </a:rPr>
              <a:t> PIRC (VIRTUAL) MEETING on  CADWM on </a:t>
            </a:r>
            <a:r>
              <a:rPr lang="en-IN" sz="3600" b="1" dirty="0" smtClean="0">
                <a:solidFill>
                  <a:srgbClr val="FF0000"/>
                </a:solidFill>
                <a:latin typeface="AmeriGarmnd BT" pitchFamily="18" charset="0"/>
              </a:rPr>
              <a:t>               11</a:t>
            </a:r>
            <a:r>
              <a:rPr lang="en-IN" sz="3600" b="1" baseline="30000" dirty="0" smtClean="0">
                <a:solidFill>
                  <a:srgbClr val="FF0000"/>
                </a:solidFill>
                <a:latin typeface="AmeriGarmnd BT" pitchFamily="18" charset="0"/>
              </a:rPr>
              <a:t>th</a:t>
            </a:r>
            <a:r>
              <a:rPr lang="en-IN" sz="3600" b="1" dirty="0" smtClean="0">
                <a:solidFill>
                  <a:srgbClr val="FF0000"/>
                </a:solidFill>
                <a:latin typeface="AmeriGarmnd BT" pitchFamily="18" charset="0"/>
              </a:rPr>
              <a:t> </a:t>
            </a:r>
            <a:r>
              <a:rPr lang="en-IN" sz="3600" b="1" dirty="0">
                <a:solidFill>
                  <a:srgbClr val="FF0000"/>
                </a:solidFill>
                <a:latin typeface="AmeriGarmnd BT" pitchFamily="18" charset="0"/>
              </a:rPr>
              <a:t>SEPT</a:t>
            </a:r>
            <a:r>
              <a:rPr lang="en-IN" sz="3600" b="1" dirty="0" smtClean="0">
                <a:solidFill>
                  <a:srgbClr val="FF0000"/>
                </a:solidFill>
                <a:latin typeface="AmeriGarmnd BT" pitchFamily="18" charset="0"/>
              </a:rPr>
              <a:t>, 2020</a:t>
            </a:r>
            <a:endParaRPr lang="en-IN" sz="3600" b="1" dirty="0">
              <a:solidFill>
                <a:srgbClr val="FF0000"/>
              </a:solidFill>
              <a:latin typeface="AmeriGarmnd BT" pitchFamily="18" charset="0"/>
            </a:endParaRPr>
          </a:p>
          <a:p>
            <a:pPr algn="ctr" fontAlgn="auto">
              <a:spcBef>
                <a:spcPts val="0"/>
              </a:spcBef>
              <a:spcAft>
                <a:spcPts val="0"/>
              </a:spcAft>
              <a:tabLst>
                <a:tab pos="533400" algn="l"/>
              </a:tabLst>
              <a:defRPr/>
            </a:pPr>
            <a:r>
              <a:rPr lang="en-IN" sz="3600" b="1" dirty="0">
                <a:solidFill>
                  <a:srgbClr val="0070C0"/>
                </a:solidFill>
                <a:effectLst>
                  <a:outerShdw blurRad="38100" dist="38100" dir="2700000" algn="tl">
                    <a:srgbClr val="000000">
                      <a:alpha val="43137"/>
                    </a:srgbClr>
                  </a:outerShdw>
                </a:effectLst>
                <a:latin typeface="AlternateGothic2 BT" pitchFamily="34" charset="0"/>
              </a:rPr>
              <a:t>Progress of </a:t>
            </a:r>
          </a:p>
          <a:p>
            <a:pPr algn="ctr" fontAlgn="auto">
              <a:spcBef>
                <a:spcPts val="0"/>
              </a:spcBef>
              <a:spcAft>
                <a:spcPts val="0"/>
              </a:spcAft>
              <a:tabLst>
                <a:tab pos="533400" algn="l"/>
              </a:tabLst>
              <a:defRPr/>
            </a:pPr>
            <a:r>
              <a:rPr lang="en-IN" sz="3600" b="1" dirty="0">
                <a:solidFill>
                  <a:srgbClr val="0070C0"/>
                </a:solidFill>
                <a:effectLst>
                  <a:outerShdw blurRad="38100" dist="38100" dir="2700000" algn="tl">
                    <a:srgbClr val="000000">
                      <a:alpha val="43137"/>
                    </a:srgbClr>
                  </a:outerShdw>
                </a:effectLst>
                <a:latin typeface="AlternateGothic2 BT" pitchFamily="34" charset="0"/>
              </a:rPr>
              <a:t>Water Resources Department, </a:t>
            </a:r>
          </a:p>
          <a:p>
            <a:pPr algn="ctr" fontAlgn="auto">
              <a:spcBef>
                <a:spcPts val="0"/>
              </a:spcBef>
              <a:spcAft>
                <a:spcPts val="0"/>
              </a:spcAft>
              <a:tabLst>
                <a:tab pos="533400" algn="l"/>
              </a:tabLst>
              <a:defRPr/>
            </a:pPr>
            <a:r>
              <a:rPr lang="en-IN" sz="3600" b="1" dirty="0" smtClean="0">
                <a:solidFill>
                  <a:srgbClr val="0070C0"/>
                </a:solidFill>
                <a:effectLst>
                  <a:outerShdw blurRad="38100" dist="38100" dir="2700000" algn="tl">
                    <a:srgbClr val="000000">
                      <a:alpha val="43137"/>
                    </a:srgbClr>
                  </a:outerShdw>
                </a:effectLst>
                <a:latin typeface="AlternateGothic2 BT" pitchFamily="34" charset="0"/>
              </a:rPr>
              <a:t>Chhattisgarh</a:t>
            </a:r>
            <a:endParaRPr lang="en-IN" sz="3600" b="1" dirty="0">
              <a:solidFill>
                <a:srgbClr val="0070C0"/>
              </a:solidFill>
              <a:effectLst>
                <a:outerShdw blurRad="38100" dist="38100" dir="2700000" algn="tl">
                  <a:srgbClr val="000000">
                    <a:alpha val="43137"/>
                  </a:srgbClr>
                </a:outerShdw>
              </a:effectLst>
              <a:latin typeface="AlternateGothic2 BT" pitchFamily="34" charset="0"/>
            </a:endParaRPr>
          </a:p>
          <a:p>
            <a:pPr algn="ctr" fontAlgn="auto">
              <a:spcBef>
                <a:spcPts val="0"/>
              </a:spcBef>
              <a:spcAft>
                <a:spcPts val="0"/>
              </a:spcAft>
              <a:tabLst>
                <a:tab pos="533400" algn="l"/>
              </a:tabLst>
              <a:defRPr/>
            </a:pPr>
            <a:endParaRPr lang="en-IN" sz="3600" b="1" dirty="0">
              <a:solidFill>
                <a:schemeClr val="accent6">
                  <a:lumMod val="75000"/>
                </a:schemeClr>
              </a:solidFill>
              <a:latin typeface="AmeriGarmnd BT" pitchFamily="18" charset="0"/>
            </a:endParaRPr>
          </a:p>
          <a:p>
            <a:pPr algn="ctr" fontAlgn="auto">
              <a:spcBef>
                <a:spcPts val="0"/>
              </a:spcBef>
              <a:spcAft>
                <a:spcPts val="0"/>
              </a:spcAft>
              <a:tabLst>
                <a:tab pos="533400" algn="l"/>
              </a:tabLst>
              <a:defRPr/>
            </a:pPr>
            <a:r>
              <a:rPr lang="en-IN" sz="3600" b="1" dirty="0" err="1">
                <a:solidFill>
                  <a:srgbClr val="FF0000"/>
                </a:solidFill>
                <a:latin typeface="AmeriGarmnd BT" pitchFamily="18" charset="0"/>
              </a:rPr>
              <a:t>Aditya</a:t>
            </a:r>
            <a:r>
              <a:rPr lang="en-IN" sz="3600" b="1" dirty="0">
                <a:solidFill>
                  <a:srgbClr val="FF0000"/>
                </a:solidFill>
                <a:latin typeface="AmeriGarmnd BT" pitchFamily="18" charset="0"/>
              </a:rPr>
              <a:t> Sharma</a:t>
            </a:r>
          </a:p>
          <a:p>
            <a:pPr algn="ctr" fontAlgn="auto">
              <a:spcBef>
                <a:spcPts val="0"/>
              </a:spcBef>
              <a:spcAft>
                <a:spcPts val="0"/>
              </a:spcAft>
              <a:tabLst>
                <a:tab pos="533400" algn="l"/>
              </a:tabLst>
              <a:defRPr/>
            </a:pPr>
            <a:r>
              <a:rPr lang="en-IN" sz="3600" b="1" dirty="0">
                <a:solidFill>
                  <a:srgbClr val="FF0000"/>
                </a:solidFill>
                <a:latin typeface="AmeriGarmnd BT" pitchFamily="18" charset="0"/>
              </a:rPr>
              <a:t>CE, NBO, CWC, Bhopal</a:t>
            </a:r>
          </a:p>
        </p:txBody>
      </p:sp>
    </p:spTree>
    <p:extLst>
      <p:ext uri="{BB962C8B-B14F-4D97-AF65-F5344CB8AC3E}">
        <p14:creationId xmlns:p14="http://schemas.microsoft.com/office/powerpoint/2010/main" val="42346626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27976" y="796486"/>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4000" b="1" smtClean="0">
                <a:solidFill>
                  <a:srgbClr val="800000"/>
                </a:solidFill>
                <a:effectLst>
                  <a:outerShdw blurRad="38100" dist="38100" dir="2700000" algn="tl">
                    <a:srgbClr val="C0C0C0"/>
                  </a:outerShdw>
                </a:effectLst>
              </a:rPr>
              <a:t>Chattisgarh</a:t>
            </a:r>
            <a:endParaRPr lang="en-US" sz="4000" b="1" dirty="0"/>
          </a:p>
        </p:txBody>
      </p:sp>
      <p:graphicFrame>
        <p:nvGraphicFramePr>
          <p:cNvPr id="4" name="Content Placeholder 3"/>
          <p:cNvGraphicFramePr>
            <a:graphicFrameLocks noGrp="1"/>
          </p:cNvGraphicFramePr>
          <p:nvPr>
            <p:extLst>
              <p:ext uri="{D42A27DB-BD31-4B8C-83A1-F6EECF244321}">
                <p14:modId xmlns:p14="http://schemas.microsoft.com/office/powerpoint/2010/main" val="1972158166"/>
              </p:ext>
            </p:extLst>
          </p:nvPr>
        </p:nvGraphicFramePr>
        <p:xfrm>
          <a:off x="292747" y="1570639"/>
          <a:ext cx="9346495" cy="873232"/>
        </p:xfrm>
        <a:graphic>
          <a:graphicData uri="http://schemas.openxmlformats.org/drawingml/2006/table">
            <a:tbl>
              <a:tblPr/>
              <a:tblGrid>
                <a:gridCol w="9346495"/>
              </a:tblGrid>
              <a:tr h="864852">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Number of Projects : 3                         Projects Included: 3</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smtClean="0">
                          <a:ln>
                            <a:noFill/>
                          </a:ln>
                          <a:solidFill>
                            <a:schemeClr val="tx1"/>
                          </a:solidFill>
                          <a:effectLst/>
                          <a:latin typeface="Arial" pitchFamily="34" charset="0"/>
                          <a:ea typeface="MS PGothic" pitchFamily="34" charset="-128"/>
                        </a:rPr>
                        <a:t>Projects Availing CA: 3           Projects Reporting Progress:0</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bl>
          </a:graphicData>
        </a:graphic>
      </p:graphicFrame>
      <p:graphicFrame>
        <p:nvGraphicFramePr>
          <p:cNvPr id="12" name="Chart 11"/>
          <p:cNvGraphicFramePr/>
          <p:nvPr>
            <p:extLst>
              <p:ext uri="{D42A27DB-BD31-4B8C-83A1-F6EECF244321}">
                <p14:modId xmlns:p14="http://schemas.microsoft.com/office/powerpoint/2010/main" val="3740086457"/>
              </p:ext>
            </p:extLst>
          </p:nvPr>
        </p:nvGraphicFramePr>
        <p:xfrm>
          <a:off x="512376" y="2671599"/>
          <a:ext cx="8851353" cy="3315752"/>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5841125" y="3231932"/>
            <a:ext cx="2151993" cy="830997"/>
          </a:xfrm>
          <a:prstGeom prst="rect">
            <a:avLst/>
          </a:prstGeom>
          <a:noFill/>
        </p:spPr>
        <p:txBody>
          <a:bodyPr wrap="square" rtlCol="0">
            <a:spAutoFit/>
          </a:bodyPr>
          <a:lstStyle/>
          <a:p>
            <a:r>
              <a:rPr lang="en-IN" sz="2400" b="1" u="sng" dirty="0" smtClean="0"/>
              <a:t>Physical Progress</a:t>
            </a:r>
            <a:endParaRPr lang="en-US" sz="2400" b="1" u="sng" dirty="0"/>
          </a:p>
        </p:txBody>
      </p:sp>
      <p:cxnSp>
        <p:nvCxnSpPr>
          <p:cNvPr id="5" name="Straight Arrow Connector 4"/>
          <p:cNvCxnSpPr>
            <a:stCxn id="12" idx="0"/>
          </p:cNvCxnSpPr>
          <p:nvPr/>
        </p:nvCxnSpPr>
        <p:spPr>
          <a:xfrm>
            <a:off x="4938051" y="2671600"/>
            <a:ext cx="0" cy="1897513"/>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8" name="Footer Placeholder 5"/>
          <p:cNvSpPr>
            <a:spLocks noGrp="1"/>
          </p:cNvSpPr>
          <p:nvPr>
            <p:ph type="ftr" sz="quarter" idx="11"/>
          </p:nvPr>
        </p:nvSpPr>
        <p:spPr>
          <a:xfrm>
            <a:off x="4148670" y="6378576"/>
            <a:ext cx="2252130" cy="365125"/>
          </a:xfrm>
        </p:spPr>
        <p:txBody>
          <a:bodyPr/>
          <a:lstStyle/>
          <a:p>
            <a:r>
              <a:rPr lang="en-IN" sz="1800" b="1" dirty="0" smtClean="0">
                <a:solidFill>
                  <a:schemeClr val="tx1"/>
                </a:solidFill>
                <a:latin typeface="Book Antiqua" pitchFamily="18" charset="0"/>
              </a:rPr>
              <a:t>CHHATTISGARH</a:t>
            </a:r>
            <a:endParaRPr lang="en-IN" sz="1800" b="1" dirty="0">
              <a:solidFill>
                <a:schemeClr val="tx1"/>
              </a:solidFill>
              <a:latin typeface="Book Antiqua" pitchFamily="18" charset="0"/>
            </a:endParaRPr>
          </a:p>
        </p:txBody>
      </p:sp>
      <p:sp>
        <p:nvSpPr>
          <p:cNvPr id="13" name="Rectangle 12"/>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(on 11</a:t>
            </a:r>
            <a:r>
              <a:rPr lang="en-IN" sz="2400" b="1" baseline="30000" dirty="0" smtClean="0"/>
              <a:t>th</a:t>
            </a:r>
            <a:r>
              <a:rPr lang="en-IN" sz="2400" b="1" dirty="0" smtClean="0"/>
              <a:t> Sept. 2020):	Progress Review Presentations</a:t>
            </a:r>
            <a:endParaRPr lang="en-US" sz="2400" b="1" dirty="0"/>
          </a:p>
        </p:txBody>
      </p:sp>
    </p:spTree>
    <p:extLst>
      <p:ext uri="{BB962C8B-B14F-4D97-AF65-F5344CB8AC3E}">
        <p14:creationId xmlns:p14="http://schemas.microsoft.com/office/powerpoint/2010/main" val="30376683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77644"/>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CCA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63502334"/>
              </p:ext>
            </p:extLst>
          </p:nvPr>
        </p:nvGraphicFramePr>
        <p:xfrm>
          <a:off x="146591" y="1524685"/>
          <a:ext cx="9612820" cy="4990416"/>
        </p:xfrm>
        <a:graphic>
          <a:graphicData uri="http://schemas.openxmlformats.org/drawingml/2006/table">
            <a:tbl>
              <a:tblPr/>
              <a:tblGrid>
                <a:gridCol w="707943"/>
                <a:gridCol w="1502860"/>
                <a:gridCol w="1027816"/>
                <a:gridCol w="894492"/>
                <a:gridCol w="998339"/>
                <a:gridCol w="859036"/>
                <a:gridCol w="936427"/>
                <a:gridCol w="561173"/>
                <a:gridCol w="1062367"/>
                <a:gridCol w="1062367"/>
              </a:tblGrid>
              <a:tr h="543133">
                <a:tc rowSpan="2">
                  <a:txBody>
                    <a:bodyPr/>
                    <a:lstStyle/>
                    <a:p>
                      <a:pPr algn="ctr" fontAlgn="t"/>
                      <a:r>
                        <a:rPr lang="en-US" sz="1800" b="1" i="0" u="none" strike="noStrike" dirty="0" smtClean="0">
                          <a:solidFill>
                            <a:schemeClr val="tx1"/>
                          </a:solidFill>
                          <a:latin typeface="Arial" pitchFamily="34" charset="0"/>
                          <a:cs typeface="Arial" pitchFamily="34" charset="0"/>
                        </a:rPr>
                        <a:t>Sr. No.</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Project</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Balance 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6">
                  <a:txBody>
                    <a:bodyPr/>
                    <a:lstStyle/>
                    <a:p>
                      <a:pPr algn="ctr" fontAlgn="t"/>
                      <a:r>
                        <a:rPr lang="en-IN" sz="1800" b="1" i="0" u="none" strike="noStrike" dirty="0" smtClean="0">
                          <a:solidFill>
                            <a:schemeClr val="tx1"/>
                          </a:solidFill>
                          <a:latin typeface="Arial" pitchFamily="34" charset="0"/>
                          <a:cs typeface="Arial" pitchFamily="34" charset="0"/>
                        </a:rPr>
                        <a:t>CCA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smtClean="0">
                        <a:solidFill>
                          <a:schemeClr val="tx1"/>
                        </a:solidFill>
                        <a:latin typeface="Arial" pitchFamily="34" charset="0"/>
                        <a:cs typeface="Arial" pitchFamily="34" charset="0"/>
                      </a:endParaRPr>
                    </a:p>
                    <a:p>
                      <a:pPr algn="ctr" fontAlgn="t"/>
                      <a:r>
                        <a:rPr lang="en-US" sz="1800" b="1" i="0" u="none" strike="noStrike" dirty="0" smtClean="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335813">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IN" sz="1800" b="1" i="0" u="none" strike="noStrike" dirty="0" smtClean="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IN" sz="1800" b="1" i="0" u="none" strike="noStrike" dirty="0" smtClean="0">
                          <a:solidFill>
                            <a:schemeClr val="tx1"/>
                          </a:solidFill>
                          <a:latin typeface="Arial" pitchFamily="34" charset="0"/>
                          <a:cs typeface="Arial" pitchFamily="34" charset="0"/>
                        </a:rPr>
                        <a:t>2019-20</a:t>
                      </a:r>
                    </a:p>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824600">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err="1" smtClean="0">
                          <a:solidFill>
                            <a:srgbClr val="000000"/>
                          </a:solidFill>
                          <a:effectLst/>
                          <a:latin typeface="Arial" panose="020B0604020202020204" pitchFamily="34" charset="0"/>
                          <a:ea typeface="+mn-ea"/>
                          <a:cs typeface="Arial" panose="020B0604020202020204" pitchFamily="34" charset="0"/>
                        </a:rPr>
                        <a:t>Kharung</a:t>
                      </a:r>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 Tank</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8.300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8.300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824600">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Maniyari Tank</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11.515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11.515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824600">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err="1" smtClean="0">
                          <a:solidFill>
                            <a:srgbClr val="000000"/>
                          </a:solidFill>
                          <a:effectLst/>
                          <a:latin typeface="Arial" panose="020B0604020202020204" pitchFamily="34" charset="0"/>
                          <a:ea typeface="+mn-ea"/>
                          <a:cs typeface="Arial" panose="020B0604020202020204" pitchFamily="34" charset="0"/>
                        </a:rPr>
                        <a:t>Kelo</a:t>
                      </a:r>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 Project</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22.810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22.810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37670">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rPr>
                        <a:t>TOTAL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42.625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42.625</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924801" y="1185040"/>
            <a:ext cx="2353658" cy="369332"/>
          </a:xfrm>
          <a:prstGeom prst="rect">
            <a:avLst/>
          </a:prstGeom>
          <a:noFill/>
        </p:spPr>
        <p:txBody>
          <a:bodyPr wrap="square" rtlCol="0">
            <a:spAutoFit/>
          </a:bodyPr>
          <a:lstStyle/>
          <a:p>
            <a:r>
              <a:rPr lang="en-US" sz="1400" b="1" dirty="0" smtClean="0">
                <a:latin typeface="Arial" panose="020B0604020202020204" pitchFamily="34" charset="0"/>
                <a:cs typeface="Arial" panose="020B0604020202020204" pitchFamily="34" charset="0"/>
              </a:rPr>
              <a:t>( </a:t>
            </a:r>
            <a:r>
              <a:rPr lang="en-US" b="1" dirty="0" smtClean="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(on 11</a:t>
            </a:r>
            <a:r>
              <a:rPr lang="en-IN" sz="2400" b="1" baseline="30000" dirty="0" smtClean="0"/>
              <a:t>th</a:t>
            </a:r>
            <a:r>
              <a:rPr lang="en-IN" sz="2400" b="1" dirty="0" smtClean="0"/>
              <a:t> Sept. 2020):	Progress Review Presentations</a:t>
            </a:r>
            <a:endParaRPr lang="en-US" sz="2400" b="1" dirty="0"/>
          </a:p>
        </p:txBody>
      </p:sp>
    </p:spTree>
    <p:extLst>
      <p:ext uri="{BB962C8B-B14F-4D97-AF65-F5344CB8AC3E}">
        <p14:creationId xmlns:p14="http://schemas.microsoft.com/office/powerpoint/2010/main" val="2079006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3041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WUA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578117834"/>
              </p:ext>
            </p:extLst>
          </p:nvPr>
        </p:nvGraphicFramePr>
        <p:xfrm>
          <a:off x="418714" y="1592558"/>
          <a:ext cx="9264912" cy="4751095"/>
        </p:xfrm>
        <a:graphic>
          <a:graphicData uri="http://schemas.openxmlformats.org/drawingml/2006/table">
            <a:tbl>
              <a:tblPr/>
              <a:tblGrid>
                <a:gridCol w="611991"/>
                <a:gridCol w="1299169"/>
                <a:gridCol w="649664"/>
                <a:gridCol w="975122"/>
                <a:gridCol w="804863"/>
                <a:gridCol w="804863"/>
                <a:gridCol w="781645"/>
                <a:gridCol w="920948"/>
                <a:gridCol w="543294"/>
                <a:gridCol w="910318"/>
                <a:gridCol w="963035"/>
              </a:tblGrid>
              <a:tr h="712723">
                <a:tc rowSpan="2">
                  <a:txBody>
                    <a:bodyPr/>
                    <a:lstStyle/>
                    <a:p>
                      <a:pPr algn="ctr" fontAlgn="t"/>
                      <a:r>
                        <a:rPr lang="en-US" sz="1800" b="1" i="0" u="none" strike="noStrike" dirty="0" smtClean="0">
                          <a:solidFill>
                            <a:schemeClr val="tx1"/>
                          </a:solidFill>
                          <a:latin typeface="Arial" pitchFamily="34" charset="0"/>
                          <a:cs typeface="Arial" pitchFamily="34" charset="0"/>
                        </a:rPr>
                        <a:t>Sr. No.</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Project</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800" b="1" i="0" u="none" strike="noStrike" dirty="0" smtClean="0">
                          <a:solidFill>
                            <a:schemeClr val="tx1"/>
                          </a:solidFill>
                          <a:latin typeface="Arial" pitchFamily="34" charset="0"/>
                          <a:cs typeface="Arial" pitchFamily="34" charset="0"/>
                        </a:rPr>
                        <a:t>WUA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smtClean="0">
                        <a:solidFill>
                          <a:schemeClr val="tx1"/>
                        </a:solidFill>
                        <a:latin typeface="Arial" pitchFamily="34" charset="0"/>
                        <a:cs typeface="Arial" pitchFamily="34" charset="0"/>
                      </a:endParaRPr>
                    </a:p>
                    <a:p>
                      <a:pPr algn="ctr" fontAlgn="t"/>
                      <a:r>
                        <a:rPr lang="en-US" sz="1800" b="1" i="0" u="none" strike="noStrike" dirty="0" smtClean="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359224">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Before</a:t>
                      </a:r>
                      <a:r>
                        <a:rPr lang="en-IN" sz="1800" b="1" i="0" u="none" strike="noStrike" baseline="0" dirty="0" smtClean="0">
                          <a:solidFill>
                            <a:schemeClr val="tx1"/>
                          </a:solidFill>
                          <a:latin typeface="Arial" pitchFamily="34" charset="0"/>
                          <a:cs typeface="Arial" pitchFamily="34" charset="0"/>
                        </a:rPr>
                        <a:t> April 2016</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IN" sz="1800" b="1" i="0" u="none" strike="noStrike" dirty="0" smtClean="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IN" sz="1800" b="1" i="0" u="none" strike="noStrike" dirty="0" smtClean="0">
                          <a:solidFill>
                            <a:schemeClr val="tx1"/>
                          </a:solidFill>
                          <a:latin typeface="Arial" pitchFamily="34" charset="0"/>
                          <a:cs typeface="Arial" pitchFamily="34" charset="0"/>
                        </a:rPr>
                        <a:t>2019-20</a:t>
                      </a:r>
                    </a:p>
                    <a:p>
                      <a:endParaRPr lang="en-US" dirty="0"/>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748240">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err="1" smtClean="0">
                          <a:solidFill>
                            <a:srgbClr val="000000"/>
                          </a:solidFill>
                          <a:effectLst/>
                          <a:latin typeface="Arial" panose="020B0604020202020204" pitchFamily="34" charset="0"/>
                          <a:ea typeface="+mn-ea"/>
                          <a:cs typeface="Arial" panose="020B0604020202020204" pitchFamily="34" charset="0"/>
                        </a:rPr>
                        <a:t>Kharung</a:t>
                      </a:r>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 Tank</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a:r>
                        <a:rPr lang="en-US" dirty="0" smtClean="0"/>
                        <a:t>0</a:t>
                      </a:r>
                      <a:endParaRPr lang="en-US" dirty="0"/>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100%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748240">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Maniyari Tank</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a:r>
                        <a:rPr lang="en-US" dirty="0" smtClean="0"/>
                        <a:t>0</a:t>
                      </a:r>
                      <a:endParaRPr lang="en-US" dirty="0"/>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8</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100%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748240">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err="1" smtClean="0">
                          <a:solidFill>
                            <a:srgbClr val="000000"/>
                          </a:solidFill>
                          <a:effectLst/>
                          <a:latin typeface="Arial" panose="020B0604020202020204" pitchFamily="34" charset="0"/>
                          <a:ea typeface="+mn-ea"/>
                          <a:cs typeface="Arial" panose="020B0604020202020204" pitchFamily="34" charset="0"/>
                        </a:rPr>
                        <a:t>Kelo</a:t>
                      </a:r>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 Project</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12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12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4428">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rPr>
                        <a:t>TOTAL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30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a:r>
                        <a:rPr lang="en-US" dirty="0" smtClean="0"/>
                        <a:t>0</a:t>
                      </a:r>
                      <a:endParaRPr lang="en-US" dirty="0"/>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18</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100%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12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8159018" y="1210581"/>
            <a:ext cx="1885966"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(WUA’s in No’s)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4517033" y="6353698"/>
            <a:ext cx="3879850" cy="365760"/>
          </a:xfrm>
        </p:spPr>
        <p:txBody>
          <a:bodyPr/>
          <a:lstStyle/>
          <a:p>
            <a:r>
              <a:rPr lang="en-IN" sz="1800" b="1" dirty="0" smtClean="0">
                <a:solidFill>
                  <a:schemeClr val="tx1"/>
                </a:solidFill>
                <a:latin typeface="Book Antiqua" pitchFamily="18" charset="0"/>
              </a:rPr>
              <a:t>CHHATTISGARH</a:t>
            </a:r>
            <a:endParaRPr lang="en-IN" sz="1800" b="1" dirty="0">
              <a:solidFill>
                <a:schemeClr val="tx1"/>
              </a:solidFill>
              <a:latin typeface="Book Antiqua" pitchFamily="18"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(on 11</a:t>
            </a:r>
            <a:r>
              <a:rPr lang="en-IN" sz="2400" b="1" baseline="30000" dirty="0" smtClean="0"/>
              <a:t>th</a:t>
            </a:r>
            <a:r>
              <a:rPr lang="en-IN" sz="2400" b="1" dirty="0" smtClean="0"/>
              <a:t> Sept. 2020):	Progress Review Presentations</a:t>
            </a:r>
            <a:endParaRPr lang="en-US" sz="2400" b="1" dirty="0"/>
          </a:p>
        </p:txBody>
      </p:sp>
    </p:spTree>
    <p:extLst>
      <p:ext uri="{BB962C8B-B14F-4D97-AF65-F5344CB8AC3E}">
        <p14:creationId xmlns:p14="http://schemas.microsoft.com/office/powerpoint/2010/main" val="36168987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335666"/>
            <a:ext cx="9906000" cy="405114"/>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CCA Progress </a:t>
            </a:r>
          </a:p>
        </p:txBody>
      </p:sp>
      <p:graphicFrame>
        <p:nvGraphicFramePr>
          <p:cNvPr id="4" name="Table 3"/>
          <p:cNvGraphicFramePr>
            <a:graphicFrameLocks noGrp="1"/>
          </p:cNvGraphicFramePr>
          <p:nvPr>
            <p:extLst>
              <p:ext uri="{D42A27DB-BD31-4B8C-83A1-F6EECF244321}">
                <p14:modId xmlns:p14="http://schemas.microsoft.com/office/powerpoint/2010/main" val="4120283618"/>
              </p:ext>
            </p:extLst>
          </p:nvPr>
        </p:nvGraphicFramePr>
        <p:xfrm>
          <a:off x="189186" y="1125244"/>
          <a:ext cx="9522370" cy="5244137"/>
        </p:xfrm>
        <a:graphic>
          <a:graphicData uri="http://schemas.openxmlformats.org/drawingml/2006/table">
            <a:tbl>
              <a:tblPr/>
              <a:tblGrid>
                <a:gridCol w="542370"/>
                <a:gridCol w="1223587"/>
                <a:gridCol w="836821"/>
                <a:gridCol w="864949"/>
                <a:gridCol w="864949"/>
                <a:gridCol w="864949"/>
                <a:gridCol w="864949"/>
                <a:gridCol w="864949"/>
                <a:gridCol w="864949"/>
                <a:gridCol w="864949"/>
                <a:gridCol w="864949"/>
              </a:tblGrid>
              <a:tr h="368013">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Balance 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400" b="1" i="0" u="none" strike="noStrike" dirty="0" smtClean="0">
                          <a:solidFill>
                            <a:schemeClr val="tx1"/>
                          </a:solidFill>
                          <a:latin typeface="Arial" pitchFamily="34" charset="0"/>
                          <a:cs typeface="Arial" pitchFamily="34" charset="0"/>
                        </a:rPr>
                        <a:t>CCA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98900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419401">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Kerala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16.80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0.60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3.59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2.70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90523">
                <a:tc>
                  <a:txBody>
                    <a:bodyPr/>
                    <a:lstStyle/>
                    <a:p>
                      <a:pPr algn="ctr" rtl="0" fontAlgn="ctr"/>
                      <a:r>
                        <a:rPr lang="en-IN" sz="1400" b="1" i="0" u="none" strike="noStrike" dirty="0" smtClean="0">
                          <a:solidFill>
                            <a:srgbClr val="000000"/>
                          </a:solidFill>
                          <a:effectLst/>
                          <a:latin typeface="Arial" panose="020B0604020202020204" pitchFamily="34" charset="0"/>
                        </a:rPr>
                        <a:t>11.</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Madhya </a:t>
                      </a:r>
                      <a:r>
                        <a:rPr lang="en-IN" sz="1400" b="1" i="0" u="none" strike="noStrike" dirty="0" smtClean="0">
                          <a:solidFill>
                            <a:srgbClr val="000000"/>
                          </a:solidFill>
                          <a:effectLst/>
                          <a:latin typeface="Arial"/>
                        </a:rPr>
                        <a:t>Pradesh (WRD)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311.26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71.83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73.64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37.64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21.20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0.39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204.68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65.76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9.31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67753">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MP (NVDA)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263.44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5.44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9.45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61.35</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0616">
                <a:tc>
                  <a:txBody>
                    <a:bodyPr/>
                    <a:lstStyle/>
                    <a:p>
                      <a:pPr algn="ctr" rtl="0" fontAlgn="ctr"/>
                      <a:r>
                        <a:rPr lang="en-IN" sz="1400" b="1" i="0" u="none" strike="noStrike" dirty="0" smtClean="0">
                          <a:solidFill>
                            <a:srgbClr val="000000"/>
                          </a:solidFill>
                          <a:effectLst/>
                          <a:latin typeface="Arial" panose="020B0604020202020204" pitchFamily="34" charset="0"/>
                        </a:rPr>
                        <a:t>12.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Maharashtra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516.00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20.87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33.96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33.09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117.69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22.81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185.36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6309">
                <a:tc>
                  <a:txBody>
                    <a:bodyPr/>
                    <a:lstStyle/>
                    <a:p>
                      <a:pPr algn="ctr" rtl="0" fontAlgn="ctr"/>
                      <a:r>
                        <a:rPr lang="en-IN" sz="1400" b="1" i="0" u="none" strike="noStrike" dirty="0" smtClean="0">
                          <a:solidFill>
                            <a:srgbClr val="000000"/>
                          </a:solidFill>
                          <a:effectLst/>
                          <a:latin typeface="Arial" panose="020B0604020202020204" pitchFamily="34" charset="0"/>
                        </a:rPr>
                        <a:t>13.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Manipur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5.03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39.30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0616">
                <a:tc>
                  <a:txBody>
                    <a:bodyPr/>
                    <a:lstStyle/>
                    <a:p>
                      <a:pPr algn="ctr" rtl="0" fontAlgn="ctr"/>
                      <a:r>
                        <a:rPr lang="en-IN" sz="1400" b="1" i="0" u="none" strike="noStrike" dirty="0" smtClean="0">
                          <a:solidFill>
                            <a:srgbClr val="000000"/>
                          </a:solidFill>
                          <a:effectLst/>
                          <a:latin typeface="Arial" panose="020B0604020202020204" pitchFamily="34" charset="0"/>
                        </a:rPr>
                        <a:t>14.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Odisha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236.34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26.99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14.98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69.99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0616">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15.</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Punjab</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142.66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49.93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334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Rajasthan</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117.98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5.35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2.83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30.73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23780">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Telangana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529.03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268.36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8706">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Uttar Pradesh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524.38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156.67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76368">
                <a:tc>
                  <a:txBody>
                    <a:bodyPr/>
                    <a:lstStyle/>
                    <a:p>
                      <a:pPr marL="0" algn="ctr" defTabSz="914400" rtl="0" eaLnBrk="1" fontAlgn="ctr" latinLnBrk="0" hangingPunct="1"/>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Total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4505.68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509.93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450.29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394.55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110.43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1487.88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33.02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1017.06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6" name="Footer Placeholder 5"/>
          <p:cNvSpPr>
            <a:spLocks noGrp="1"/>
          </p:cNvSpPr>
          <p:nvPr>
            <p:ph type="ftr" sz="quarter" idx="11"/>
          </p:nvPr>
        </p:nvSpPr>
        <p:spPr>
          <a:xfrm>
            <a:off x="3281363" y="6492876"/>
            <a:ext cx="3343275" cy="365125"/>
          </a:xfrm>
        </p:spPr>
        <p:txBody>
          <a:bodyPr/>
          <a:lstStyle/>
          <a:p>
            <a:r>
              <a:rPr lang="en-IN" sz="1800" b="1" smtClean="0">
                <a:solidFill>
                  <a:schemeClr val="tx1"/>
                </a:solidFill>
                <a:latin typeface="Book Antiqua" pitchFamily="18" charset="0"/>
              </a:rPr>
              <a:t>Consolidated</a:t>
            </a:r>
            <a:endParaRPr lang="en-IN" sz="1800" b="1" dirty="0">
              <a:solidFill>
                <a:schemeClr val="tx1"/>
              </a:solidFill>
              <a:latin typeface="Book Antiqua" pitchFamily="18" charset="0"/>
            </a:endParaRPr>
          </a:p>
        </p:txBody>
      </p:sp>
      <p:sp>
        <p:nvSpPr>
          <p:cNvPr id="7" name="Rectangle 6"/>
          <p:cNvSpPr/>
          <p:nvPr/>
        </p:nvSpPr>
        <p:spPr>
          <a:xfrm>
            <a:off x="1" y="0"/>
            <a:ext cx="9906000" cy="33566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
        <p:nvSpPr>
          <p:cNvPr id="8" name="TextBox 7"/>
          <p:cNvSpPr txBox="1"/>
          <p:nvPr/>
        </p:nvSpPr>
        <p:spPr>
          <a:xfrm>
            <a:off x="7734365" y="786690"/>
            <a:ext cx="1786066" cy="338554"/>
          </a:xfrm>
          <a:prstGeom prst="rect">
            <a:avLst/>
          </a:prstGeom>
          <a:noFill/>
        </p:spPr>
        <p:txBody>
          <a:bodyPr wrap="none" rtlCol="0">
            <a:spAutoFit/>
          </a:bodyPr>
          <a:lstStyle/>
          <a:p>
            <a:r>
              <a:rPr lang="en-US" sz="1200" b="1" dirty="0" smtClean="0">
                <a:latin typeface="Arial" panose="020B0604020202020204" pitchFamily="34" charset="0"/>
                <a:cs typeface="Arial" panose="020B0604020202020204" pitchFamily="34" charset="0"/>
              </a:rPr>
              <a:t>( </a:t>
            </a:r>
            <a:r>
              <a:rPr lang="en-US" sz="1600" b="1" dirty="0" smtClean="0">
                <a:latin typeface="Arial" panose="020B0604020202020204" pitchFamily="34" charset="0"/>
                <a:cs typeface="Arial" panose="020B0604020202020204" pitchFamily="34" charset="0"/>
              </a:rPr>
              <a:t>Area in Th. Ha.)</a:t>
            </a:r>
            <a:endParaRPr lang="en-IN" sz="1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53068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79915"/>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CA Release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439319644"/>
              </p:ext>
            </p:extLst>
          </p:nvPr>
        </p:nvGraphicFramePr>
        <p:xfrm>
          <a:off x="441150" y="1784369"/>
          <a:ext cx="9316310" cy="4440212"/>
        </p:xfrm>
        <a:graphic>
          <a:graphicData uri="http://schemas.openxmlformats.org/drawingml/2006/table">
            <a:tbl>
              <a:tblPr/>
              <a:tblGrid>
                <a:gridCol w="686107"/>
                <a:gridCol w="1456505"/>
                <a:gridCol w="996113"/>
                <a:gridCol w="823653"/>
                <a:gridCol w="905470"/>
                <a:gridCol w="882253"/>
                <a:gridCol w="874514"/>
                <a:gridCol w="781645"/>
                <a:gridCol w="880452"/>
                <a:gridCol w="1029598"/>
              </a:tblGrid>
              <a:tr h="990361">
                <a:tc rowSpan="2">
                  <a:txBody>
                    <a:bodyPr/>
                    <a:lstStyle/>
                    <a:p>
                      <a:pPr algn="ctr" fontAlgn="t"/>
                      <a:r>
                        <a:rPr lang="en-US" sz="1800" b="1" i="0" u="none" strike="noStrike" dirty="0" smtClean="0">
                          <a:solidFill>
                            <a:schemeClr val="tx1"/>
                          </a:solidFill>
                          <a:latin typeface="Arial" pitchFamily="34" charset="0"/>
                          <a:cs typeface="Arial" pitchFamily="34" charset="0"/>
                        </a:rPr>
                        <a:t>Sr. No.</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Project</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6">
                  <a:txBody>
                    <a:bodyPr/>
                    <a:lstStyle/>
                    <a:p>
                      <a:pPr algn="ctr" fontAlgn="t"/>
                      <a:r>
                        <a:rPr lang="en-IN" sz="1800" b="1" i="0" u="none" strike="noStrike" dirty="0" smtClean="0">
                          <a:solidFill>
                            <a:schemeClr val="tx1"/>
                          </a:solidFill>
                          <a:latin typeface="Arial" pitchFamily="34" charset="0"/>
                          <a:cs typeface="Arial" pitchFamily="34" charset="0"/>
                        </a:rPr>
                        <a:t>CA  Release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smtClean="0">
                        <a:solidFill>
                          <a:schemeClr val="tx1"/>
                        </a:solidFill>
                        <a:latin typeface="Arial" pitchFamily="34" charset="0"/>
                        <a:cs typeface="Arial" pitchFamily="34" charset="0"/>
                      </a:endParaRPr>
                    </a:p>
                    <a:p>
                      <a:pPr algn="ctr" fontAlgn="t"/>
                      <a:r>
                        <a:rPr lang="en-US" sz="1800" b="1" i="0" u="none" strike="noStrike" dirty="0" smtClean="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28051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IN" sz="1800" b="1" i="0" u="none" strike="noStrike" dirty="0" smtClean="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IN" sz="1800" b="1" i="0" u="none" strike="noStrike" dirty="0" smtClean="0">
                          <a:solidFill>
                            <a:schemeClr val="tx1"/>
                          </a:solidFill>
                          <a:latin typeface="Arial" pitchFamily="34" charset="0"/>
                          <a:cs typeface="Arial" pitchFamily="34" charset="0"/>
                        </a:rPr>
                        <a:t>2019-20</a:t>
                      </a:r>
                    </a:p>
                    <a:p>
                      <a:endParaRPr lang="en-US" dirty="0"/>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526502">
                <a:tc>
                  <a:txBody>
                    <a:bodyPr/>
                    <a:lstStyle/>
                    <a:p>
                      <a:pPr algn="ctr" rtl="0" fontAlgn="ctr"/>
                      <a:r>
                        <a:rPr lang="en-IN" sz="1800" b="1" i="0" u="none" strike="noStrike" dirty="0" smtClean="0">
                          <a:solidFill>
                            <a:srgbClr val="000000"/>
                          </a:solidFill>
                          <a:effectLst/>
                          <a:latin typeface="Arial" panose="020B0604020202020204" pitchFamily="34" charset="0"/>
                        </a:rPr>
                        <a:t>1</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err="1" smtClean="0">
                          <a:solidFill>
                            <a:srgbClr val="000000"/>
                          </a:solidFill>
                          <a:effectLst/>
                          <a:latin typeface="Arial" panose="020B0604020202020204" pitchFamily="34" charset="0"/>
                        </a:rPr>
                        <a:t>Kharung</a:t>
                      </a:r>
                      <a:r>
                        <a:rPr lang="en-IN" sz="1800" b="1" i="0" u="none" strike="noStrike" dirty="0" smtClean="0">
                          <a:solidFill>
                            <a:srgbClr val="000000"/>
                          </a:solidFill>
                          <a:effectLst/>
                          <a:latin typeface="Arial" panose="020B0604020202020204" pitchFamily="34" charset="0"/>
                        </a:rPr>
                        <a:t> Tank</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smtClean="0">
                          <a:solidFill>
                            <a:srgbClr val="000000"/>
                          </a:solidFill>
                          <a:effectLst/>
                          <a:latin typeface="Arial" panose="020B0604020202020204" pitchFamily="34" charset="0"/>
                          <a:cs typeface="Arial" panose="020B0604020202020204" pitchFamily="34" charset="0"/>
                        </a:rPr>
                        <a:t>16.426</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4.95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4.95</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smtClean="0">
                          <a:solidFill>
                            <a:srgbClr val="000000"/>
                          </a:solidFill>
                          <a:effectLst/>
                          <a:latin typeface="Arial" panose="020B0604020202020204" pitchFamily="34" charset="0"/>
                          <a:cs typeface="Arial" panose="020B0604020202020204" pitchFamily="34" charset="0"/>
                        </a:rPr>
                        <a:t>30.14</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11.476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26502">
                <a:tc>
                  <a:txBody>
                    <a:bodyPr/>
                    <a:lstStyle/>
                    <a:p>
                      <a:pPr algn="ctr" rtl="0" fontAlgn="ctr"/>
                      <a:r>
                        <a:rPr lang="en-IN" sz="1800" b="1" i="0" u="none" strike="noStrike" dirty="0" smtClean="0">
                          <a:solidFill>
                            <a:srgbClr val="000000"/>
                          </a:solidFill>
                          <a:effectLst/>
                          <a:latin typeface="Arial" panose="020B0604020202020204" pitchFamily="34" charset="0"/>
                        </a:rPr>
                        <a:t>2</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rPr>
                        <a:t>Maniyari Tank</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smtClean="0">
                          <a:solidFill>
                            <a:srgbClr val="000000"/>
                          </a:solidFill>
                          <a:effectLst/>
                          <a:latin typeface="Arial" panose="020B0604020202020204" pitchFamily="34" charset="0"/>
                          <a:cs typeface="Arial" panose="020B0604020202020204" pitchFamily="34" charset="0"/>
                        </a:rPr>
                        <a:t>22.629</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4.98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4.98</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smtClean="0">
                          <a:solidFill>
                            <a:srgbClr val="000000"/>
                          </a:solidFill>
                          <a:effectLst/>
                          <a:latin typeface="Arial" panose="020B0604020202020204" pitchFamily="34" charset="0"/>
                          <a:cs typeface="Arial" panose="020B0604020202020204" pitchFamily="34" charset="0"/>
                        </a:rPr>
                        <a:t>22.01</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17.649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26502">
                <a:tc>
                  <a:txBody>
                    <a:bodyPr/>
                    <a:lstStyle/>
                    <a:p>
                      <a:pPr algn="ctr" rtl="0" fontAlgn="ctr"/>
                      <a:r>
                        <a:rPr lang="en-IN" sz="1800" b="1" i="0" u="none" strike="noStrike" dirty="0" smtClean="0">
                          <a:solidFill>
                            <a:srgbClr val="000000"/>
                          </a:solidFill>
                          <a:effectLst/>
                          <a:latin typeface="Arial" panose="020B0604020202020204" pitchFamily="34" charset="0"/>
                        </a:rPr>
                        <a:t>3</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err="1" smtClean="0">
                          <a:solidFill>
                            <a:srgbClr val="000000"/>
                          </a:solidFill>
                          <a:effectLst/>
                          <a:latin typeface="Arial" panose="020B0604020202020204" pitchFamily="34" charset="0"/>
                        </a:rPr>
                        <a:t>Kelo</a:t>
                      </a:r>
                      <a:r>
                        <a:rPr lang="en-IN" sz="1800" b="1" i="0" u="none" strike="noStrike" dirty="0" smtClean="0">
                          <a:solidFill>
                            <a:srgbClr val="000000"/>
                          </a:solidFill>
                          <a:effectLst/>
                          <a:latin typeface="Arial" panose="020B0604020202020204" pitchFamily="34" charset="0"/>
                        </a:rPr>
                        <a:t> Project</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cs typeface="Arial" panose="020B0604020202020204" pitchFamily="34" charset="0"/>
                        </a:rPr>
                        <a:t>40.515</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11.78</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cs typeface="Arial" panose="020B0604020202020204" pitchFamily="34" charset="0"/>
                        </a:rPr>
                        <a:t>29.08</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28.735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26502">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rPr>
                        <a:t>TOTAL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US" sz="1800" b="1" i="0" u="none" strike="noStrike" dirty="0" smtClean="0">
                          <a:solidFill>
                            <a:srgbClr val="000000"/>
                          </a:solidFill>
                          <a:effectLst/>
                          <a:latin typeface="Arial" panose="020B0604020202020204" pitchFamily="34" charset="0"/>
                          <a:cs typeface="Arial" panose="020B0604020202020204" pitchFamily="34" charset="0"/>
                        </a:rPr>
                        <a:t>79.57</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11.78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9.93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21.71</a:t>
                      </a: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cs typeface="Arial" panose="020B0604020202020204" pitchFamily="34" charset="0"/>
                        </a:rPr>
                        <a:t>27.07</a:t>
                      </a: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57.86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837758" y="1269603"/>
            <a:ext cx="2163797"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(CA in Rs. Crores)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4140397" y="6378576"/>
            <a:ext cx="2269927" cy="365125"/>
          </a:xfrm>
        </p:spPr>
        <p:txBody>
          <a:bodyPr/>
          <a:lstStyle/>
          <a:p>
            <a:r>
              <a:rPr lang="en-IN" sz="1800" b="1" dirty="0" smtClean="0">
                <a:solidFill>
                  <a:schemeClr val="tx1"/>
                </a:solidFill>
                <a:latin typeface="Book Antiqua" pitchFamily="18" charset="0"/>
              </a:rPr>
              <a:t>CHHATTISGARH</a:t>
            </a:r>
            <a:endParaRPr lang="en-IN" sz="1800" b="1" dirty="0">
              <a:solidFill>
                <a:schemeClr val="tx1"/>
              </a:solidFill>
              <a:latin typeface="Book Antiqua" pitchFamily="18"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(on 11</a:t>
            </a:r>
            <a:r>
              <a:rPr lang="en-IN" sz="2400" b="1" baseline="30000" dirty="0" smtClean="0"/>
              <a:t>th</a:t>
            </a:r>
            <a:r>
              <a:rPr lang="en-IN" sz="2400" b="1" dirty="0" smtClean="0"/>
              <a:t> Sept. 2020):	Progress Review Presentations</a:t>
            </a:r>
            <a:endParaRPr lang="en-US" sz="2400" b="1" dirty="0"/>
          </a:p>
        </p:txBody>
      </p:sp>
    </p:spTree>
    <p:extLst>
      <p:ext uri="{BB962C8B-B14F-4D97-AF65-F5344CB8AC3E}">
        <p14:creationId xmlns:p14="http://schemas.microsoft.com/office/powerpoint/2010/main" val="24698749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968622"/>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Total Expenditure Progress</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156080280"/>
              </p:ext>
            </p:extLst>
          </p:nvPr>
        </p:nvGraphicFramePr>
        <p:xfrm>
          <a:off x="281387" y="1992038"/>
          <a:ext cx="9326634" cy="3911674"/>
        </p:xfrm>
        <a:graphic>
          <a:graphicData uri="http://schemas.openxmlformats.org/drawingml/2006/table">
            <a:tbl>
              <a:tblPr/>
              <a:tblGrid>
                <a:gridCol w="701431"/>
                <a:gridCol w="1443554"/>
                <a:gridCol w="1094901"/>
                <a:gridCol w="781645"/>
                <a:gridCol w="781645"/>
                <a:gridCol w="889992"/>
                <a:gridCol w="889992"/>
                <a:gridCol w="681996"/>
                <a:gridCol w="1030739"/>
                <a:gridCol w="1030739"/>
              </a:tblGrid>
              <a:tr h="467475">
                <a:tc rowSpan="2">
                  <a:txBody>
                    <a:bodyPr/>
                    <a:lstStyle/>
                    <a:p>
                      <a:pPr algn="ctr" fontAlgn="t"/>
                      <a:r>
                        <a:rPr lang="en-US" sz="1800" b="1" i="0" u="none" strike="noStrike" dirty="0" smtClean="0">
                          <a:solidFill>
                            <a:schemeClr val="tx1"/>
                          </a:solidFill>
                          <a:latin typeface="Arial" pitchFamily="34" charset="0"/>
                          <a:cs typeface="Arial" pitchFamily="34" charset="0"/>
                        </a:rPr>
                        <a:t>Sr. No.</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Project</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800" b="1" i="0" u="none" strike="noStrike" dirty="0" smtClean="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6">
                  <a:txBody>
                    <a:bodyPr/>
                    <a:lstStyle/>
                    <a:p>
                      <a:pPr algn="ctr" fontAlgn="t"/>
                      <a:r>
                        <a:rPr lang="en-IN" sz="1800" b="1" i="0" u="none" strike="noStrike" dirty="0" smtClean="0">
                          <a:solidFill>
                            <a:schemeClr val="tx1"/>
                          </a:solidFill>
                          <a:latin typeface="Arial" pitchFamily="34" charset="0"/>
                          <a:cs typeface="Arial" pitchFamily="34" charset="0"/>
                        </a:rPr>
                        <a:t>Total Expenditure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800" b="1" i="0" u="none" strike="noStrike" dirty="0" smtClean="0">
                        <a:solidFill>
                          <a:schemeClr val="tx1"/>
                        </a:solidFill>
                        <a:latin typeface="Arial" pitchFamily="34" charset="0"/>
                        <a:cs typeface="Arial" pitchFamily="34" charset="0"/>
                      </a:endParaRPr>
                    </a:p>
                    <a:p>
                      <a:pPr algn="ctr" fontAlgn="t"/>
                      <a:r>
                        <a:rPr lang="en-US" sz="1800" b="1" i="0" u="none" strike="noStrike" dirty="0" smtClean="0">
                          <a:solidFill>
                            <a:schemeClr val="tx1"/>
                          </a:solidFill>
                          <a:latin typeface="Arial" pitchFamily="34" charset="0"/>
                          <a:cs typeface="Arial" pitchFamily="34" charset="0"/>
                        </a:rPr>
                        <a:t>Target for  2020-21</a:t>
                      </a:r>
                    </a:p>
                    <a:p>
                      <a:pPr algn="ctr" fontAlgn="t"/>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124843">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2016-17</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2017-18</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2018-19</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IN" sz="1800" b="1" i="0" u="none" strike="noStrike" dirty="0" smtClean="0">
                        <a:solidFill>
                          <a:schemeClr val="tx1"/>
                        </a:solidFill>
                        <a:latin typeface="Arial" pitchFamily="34" charset="0"/>
                        <a:cs typeface="Arial" pitchFamily="34" charset="0"/>
                      </a:endParaRPr>
                    </a:p>
                    <a:p>
                      <a:pPr marL="0" marR="0" indent="0" algn="ctr" defTabSz="914400" rtl="0" eaLnBrk="1" fontAlgn="t" latinLnBrk="0" hangingPunct="1">
                        <a:lnSpc>
                          <a:spcPct val="100000"/>
                        </a:lnSpc>
                        <a:spcBef>
                          <a:spcPts val="0"/>
                        </a:spcBef>
                        <a:spcAft>
                          <a:spcPts val="0"/>
                        </a:spcAft>
                        <a:buClrTx/>
                        <a:buSzTx/>
                        <a:buFontTx/>
                        <a:buNone/>
                        <a:tabLst/>
                        <a:defRPr/>
                      </a:pPr>
                      <a:r>
                        <a:rPr lang="en-IN" sz="1800" b="1" i="0" u="none" strike="noStrike" dirty="0" smtClean="0">
                          <a:solidFill>
                            <a:schemeClr val="tx1"/>
                          </a:solidFill>
                          <a:latin typeface="Arial" pitchFamily="34" charset="0"/>
                          <a:cs typeface="Arial" pitchFamily="34" charset="0"/>
                        </a:rPr>
                        <a:t>2019-20</a:t>
                      </a:r>
                    </a:p>
                    <a:p>
                      <a:endParaRPr lang="en-US" dirty="0"/>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Total</a:t>
                      </a:r>
                      <a:endParaRPr lang="en-US" sz="18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800" b="1" i="0" u="none" strike="noStrike" dirty="0" smtClean="0">
                          <a:solidFill>
                            <a:schemeClr val="tx1"/>
                          </a:solidFill>
                          <a:latin typeface="Arial" pitchFamily="34" charset="0"/>
                          <a:cs typeface="Arial" pitchFamily="34" charset="0"/>
                        </a:rPr>
                        <a:t>% Progress</a:t>
                      </a:r>
                      <a:endParaRPr lang="en-US" sz="18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579839">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err="1" smtClean="0">
                          <a:solidFill>
                            <a:srgbClr val="000000"/>
                          </a:solidFill>
                          <a:effectLst/>
                          <a:latin typeface="Arial" panose="020B0604020202020204" pitchFamily="34" charset="0"/>
                        </a:rPr>
                        <a:t>Kharung</a:t>
                      </a:r>
                      <a:r>
                        <a:rPr lang="en-IN" sz="1800" b="1" i="0" u="none" strike="noStrike" dirty="0" smtClean="0">
                          <a:solidFill>
                            <a:srgbClr val="000000"/>
                          </a:solidFill>
                          <a:effectLst/>
                          <a:latin typeface="Arial" panose="020B0604020202020204" pitchFamily="34" charset="0"/>
                        </a:rPr>
                        <a:t> Tank</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33.1828</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33.1828</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79839">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rPr>
                        <a:t>Maniyari Tank</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45.3722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45.3722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79839">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800" b="1" i="0" u="none" strike="noStrike" dirty="0" err="1" smtClean="0">
                          <a:solidFill>
                            <a:srgbClr val="000000"/>
                          </a:solidFill>
                          <a:effectLst/>
                          <a:latin typeface="Arial" panose="020B0604020202020204" pitchFamily="34" charset="0"/>
                        </a:rPr>
                        <a:t>Kelo</a:t>
                      </a:r>
                      <a:r>
                        <a:rPr lang="en-IN" sz="1800" b="1" i="0" u="none" strike="noStrike" dirty="0" smtClean="0">
                          <a:solidFill>
                            <a:srgbClr val="000000"/>
                          </a:solidFill>
                          <a:effectLst/>
                          <a:latin typeface="Arial" panose="020B0604020202020204" pitchFamily="34" charset="0"/>
                        </a:rPr>
                        <a:t>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81.2989</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81.2989</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79839">
                <a:tc>
                  <a:txBody>
                    <a:bodyPr/>
                    <a:lstStyle/>
                    <a:p>
                      <a:pPr marL="0" algn="ctr" defTabSz="914400" rtl="0" eaLnBrk="1" fontAlgn="ctr" latinLnBrk="0" hangingPunct="1"/>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rPr>
                        <a:t>TOTAL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159.8</a:t>
                      </a:r>
                      <a:endPar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p>
                      <a:pPr algn="ctr" rtl="0" fontAlgn="ctr"/>
                      <a:endParaRPr lang="en-IN" sz="1800" b="1" i="0" u="none" strike="noStrike" dirty="0">
                        <a:solidFill>
                          <a:srgbClr val="000000"/>
                        </a:solidFill>
                        <a:effectLst/>
                        <a:latin typeface="Arial" panose="020B0604020202020204" pitchFamily="34" charset="0"/>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800" b="1" i="0" u="none" strike="noStrike" kern="1200" dirty="0" smtClean="0">
                          <a:solidFill>
                            <a:srgbClr val="000000"/>
                          </a:solidFill>
                          <a:effectLst/>
                          <a:latin typeface="Arial" panose="020B0604020202020204" pitchFamily="34" charset="0"/>
                          <a:ea typeface="+mn-ea"/>
                          <a:cs typeface="Arial" panose="020B0604020202020204" pitchFamily="34" charset="0"/>
                        </a:rPr>
                        <a:t>159.8539</a:t>
                      </a:r>
                      <a:endPar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772082" y="1535667"/>
            <a:ext cx="2133918"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(TE in Rs. Crores)</a:t>
            </a:r>
            <a:endParaRPr lang="en-IN"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4124920" y="6333798"/>
            <a:ext cx="2294930" cy="409903"/>
          </a:xfrm>
        </p:spPr>
        <p:txBody>
          <a:bodyPr/>
          <a:lstStyle/>
          <a:p>
            <a:r>
              <a:rPr lang="en-IN" sz="1800" b="1" dirty="0" smtClean="0">
                <a:solidFill>
                  <a:schemeClr val="tx1"/>
                </a:solidFill>
                <a:latin typeface="Book Antiqua" pitchFamily="18" charset="0"/>
              </a:rPr>
              <a:t>CHHATTISGARH</a:t>
            </a:r>
            <a:endParaRPr lang="en-IN" sz="1800" b="1" dirty="0">
              <a:solidFill>
                <a:schemeClr val="tx1"/>
              </a:solidFill>
              <a:latin typeface="Book Antiqua" pitchFamily="18"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(on 11</a:t>
            </a:r>
            <a:r>
              <a:rPr lang="en-IN" sz="2400" b="1" baseline="30000" dirty="0" smtClean="0"/>
              <a:t>th</a:t>
            </a:r>
            <a:r>
              <a:rPr lang="en-IN" sz="2400" b="1" dirty="0" smtClean="0"/>
              <a:t> Sept. 2020):	Progress Review Presentations</a:t>
            </a:r>
            <a:endParaRPr lang="en-US" sz="2400" b="1" dirty="0"/>
          </a:p>
        </p:txBody>
      </p:sp>
    </p:spTree>
    <p:extLst>
      <p:ext uri="{BB962C8B-B14F-4D97-AF65-F5344CB8AC3E}">
        <p14:creationId xmlns:p14="http://schemas.microsoft.com/office/powerpoint/2010/main" val="29718573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644472"/>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Broad Review</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864847392"/>
              </p:ext>
            </p:extLst>
          </p:nvPr>
        </p:nvGraphicFramePr>
        <p:xfrm>
          <a:off x="294619" y="1560326"/>
          <a:ext cx="9423531" cy="4394600"/>
        </p:xfrm>
        <a:graphic>
          <a:graphicData uri="http://schemas.openxmlformats.org/drawingml/2006/table">
            <a:tbl>
              <a:tblPr/>
              <a:tblGrid>
                <a:gridCol w="562773"/>
                <a:gridCol w="1094542"/>
                <a:gridCol w="1010057"/>
                <a:gridCol w="1200845"/>
                <a:gridCol w="1077394"/>
                <a:gridCol w="958760"/>
                <a:gridCol w="932874"/>
                <a:gridCol w="813867"/>
                <a:gridCol w="1009265"/>
                <a:gridCol w="763154"/>
              </a:tblGrid>
              <a:tr h="470997">
                <a:tc rowSpan="2">
                  <a:txBody>
                    <a:bodyPr/>
                    <a:lstStyle/>
                    <a:p>
                      <a:pPr algn="ctr" fontAlgn="t"/>
                      <a:r>
                        <a:rPr lang="en-US" sz="1600" b="1" i="0" u="none" strike="noStrike" dirty="0" smtClean="0">
                          <a:solidFill>
                            <a:schemeClr val="tx1"/>
                          </a:solidFill>
                          <a:latin typeface="Arial" pitchFamily="34" charset="0"/>
                          <a:cs typeface="Arial" pitchFamily="34" charset="0"/>
                        </a:rPr>
                        <a:t>Sr. No.</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smtClean="0">
                          <a:solidFill>
                            <a:schemeClr val="tx1"/>
                          </a:solidFill>
                          <a:latin typeface="Arial" pitchFamily="34" charset="0"/>
                          <a:cs typeface="Arial" pitchFamily="34" charset="0"/>
                        </a:rPr>
                        <a:t>Project</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600" b="1" dirty="0" smtClean="0">
                          <a:latin typeface="Arial" pitchFamily="34" charset="0"/>
                          <a:cs typeface="Arial" pitchFamily="34" charset="0"/>
                        </a:rPr>
                        <a:t>CADWM</a:t>
                      </a:r>
                      <a:endParaRPr lang="en-US" sz="16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600" b="1" i="0" u="none" strike="noStrike" kern="1200" dirty="0" smtClean="0">
                          <a:solidFill>
                            <a:schemeClr val="tx1"/>
                          </a:solidFill>
                          <a:latin typeface="Arial" pitchFamily="34" charset="0"/>
                          <a:ea typeface="+mn-ea"/>
                          <a:cs typeface="Arial" pitchFamily="34" charset="0"/>
                        </a:rPr>
                        <a:t>AIBP</a:t>
                      </a:r>
                      <a:endParaRPr lang="en-US" sz="1600" b="1" i="0" u="none" strike="noStrike" kern="1200" dirty="0" smtClean="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184843">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smtClean="0">
                          <a:solidFill>
                            <a:schemeClr val="tx1"/>
                          </a:solidFill>
                          <a:latin typeface="Arial" pitchFamily="34" charset="0"/>
                          <a:cs typeface="Arial" pitchFamily="34" charset="0"/>
                        </a:rPr>
                        <a:t>Total</a:t>
                      </a:r>
                      <a:r>
                        <a:rPr lang="en-US" sz="1600" b="1" i="0" u="none" strike="noStrike" baseline="0" dirty="0" smtClean="0">
                          <a:solidFill>
                            <a:schemeClr val="tx1"/>
                          </a:solidFill>
                          <a:latin typeface="Arial" pitchFamily="34" charset="0"/>
                          <a:cs typeface="Arial" pitchFamily="34" charset="0"/>
                        </a:rPr>
                        <a:t> </a:t>
                      </a:r>
                      <a:r>
                        <a:rPr lang="en-US" sz="1600" b="1" i="0" u="none" strike="noStrike" dirty="0" smtClean="0">
                          <a:solidFill>
                            <a:schemeClr val="tx1"/>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CCA developed before </a:t>
                      </a:r>
                    </a:p>
                    <a:p>
                      <a:pPr algn="ctr" fontAlgn="t"/>
                      <a:r>
                        <a:rPr lang="en-IN" sz="1600" b="1" i="0" u="none" strike="noStrike" dirty="0" smtClean="0">
                          <a:solidFill>
                            <a:schemeClr val="tx1"/>
                          </a:solidFill>
                          <a:latin typeface="Arial" pitchFamily="34" charset="0"/>
                          <a:cs typeface="Arial" pitchFamily="34" charset="0"/>
                        </a:rPr>
                        <a:t>31.03. 2016 (A)* </a:t>
                      </a:r>
                      <a:endParaRPr lang="en-US" sz="16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Progress in CCA for 99 Priority Projects (B)</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Cumulative CCA developed (A+B)</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 CCA Progress</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Ultimate</a:t>
                      </a:r>
                      <a:r>
                        <a:rPr lang="en-IN" sz="1600" b="1" i="0" u="none" strike="noStrike" baseline="0" dirty="0" smtClean="0">
                          <a:solidFill>
                            <a:schemeClr val="tx1"/>
                          </a:solidFill>
                          <a:latin typeface="Arial" pitchFamily="34" charset="0"/>
                          <a:cs typeface="Arial" pitchFamily="34" charset="0"/>
                        </a:rPr>
                        <a:t> Irrigation Potential</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Potential Created</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smtClean="0">
                          <a:solidFill>
                            <a:schemeClr val="tx1"/>
                          </a:solidFill>
                          <a:latin typeface="Arial" pitchFamily="34" charset="0"/>
                          <a:cs typeface="Arial" pitchFamily="34" charset="0"/>
                        </a:rPr>
                        <a:t>% IPC</a:t>
                      </a:r>
                      <a:endParaRPr lang="en-US" sz="16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591360">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err="1" smtClean="0">
                          <a:solidFill>
                            <a:srgbClr val="000000"/>
                          </a:solidFill>
                          <a:effectLst/>
                          <a:latin typeface="Arial" panose="020B0604020202020204" pitchFamily="34" charset="0"/>
                        </a:rPr>
                        <a:t>Kharung</a:t>
                      </a:r>
                      <a:r>
                        <a:rPr lang="en-IN" sz="1800" b="1" i="0" u="none" strike="noStrike" dirty="0" smtClean="0">
                          <a:solidFill>
                            <a:srgbClr val="000000"/>
                          </a:solidFill>
                          <a:effectLst/>
                          <a:latin typeface="Arial" panose="020B0604020202020204" pitchFamily="34" charset="0"/>
                        </a:rPr>
                        <a:t> Tank</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8.300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10.30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10.30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62152">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2</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rPr>
                        <a:t>Maniyari Tank</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11.515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a:solidFill>
                            <a:srgbClr val="000000"/>
                          </a:solidFill>
                          <a:effectLst/>
                          <a:latin typeface="Arial" panose="020B0604020202020204" pitchFamily="34" charset="0"/>
                          <a:ea typeface="+mn-ea"/>
                          <a:cs typeface="Arial" panose="020B0604020202020204" pitchFamily="34" charset="0"/>
                        </a:rPr>
                        <a:t>11.52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a:solidFill>
                            <a:srgbClr val="000000"/>
                          </a:solidFill>
                          <a:effectLst/>
                          <a:latin typeface="Arial" panose="020B0604020202020204" pitchFamily="34" charset="0"/>
                          <a:ea typeface="+mn-ea"/>
                          <a:cs typeface="Arial" panose="020B0604020202020204" pitchFamily="34" charset="0"/>
                        </a:rPr>
                        <a:t>11.52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100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62152">
                <a:tc>
                  <a:txBody>
                    <a:bodyPr/>
                    <a:lstStyle/>
                    <a:p>
                      <a:pPr marL="0" algn="ctr" defTabSz="914400" rtl="0" eaLnBrk="1" fontAlgn="ctr" latinLnBrk="0" hangingPunct="1"/>
                      <a:r>
                        <a:rPr lang="en-IN" sz="1800" b="1" i="0" u="none" strike="noStrike" kern="1200" dirty="0" smtClean="0">
                          <a:solidFill>
                            <a:srgbClr val="000000"/>
                          </a:solidFill>
                          <a:effectLst/>
                          <a:latin typeface="Arial" panose="020B0604020202020204" pitchFamily="34" charset="0"/>
                          <a:ea typeface="+mn-ea"/>
                          <a:cs typeface="Arial" panose="020B0604020202020204" pitchFamily="34" charset="0"/>
                        </a:rPr>
                        <a:t>3</a:t>
                      </a:r>
                      <a:endParaRPr lang="en-IN" sz="18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800" b="1" i="0" u="none" strike="noStrike" dirty="0" err="1" smtClean="0">
                          <a:solidFill>
                            <a:srgbClr val="000000"/>
                          </a:solidFill>
                          <a:effectLst/>
                          <a:latin typeface="Arial" panose="020B0604020202020204" pitchFamily="34" charset="0"/>
                        </a:rPr>
                        <a:t>Kelo</a:t>
                      </a:r>
                      <a:r>
                        <a:rPr lang="en-IN" sz="1800" b="1" i="0" u="none" strike="noStrike" dirty="0" smtClean="0">
                          <a:solidFill>
                            <a:srgbClr val="000000"/>
                          </a:solidFill>
                          <a:effectLst/>
                          <a:latin typeface="Arial" panose="020B0604020202020204" pitchFamily="34" charset="0"/>
                        </a:rPr>
                        <a:t> Project</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22.81</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22.81</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17.005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74.55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36027">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smtClean="0">
                          <a:solidFill>
                            <a:srgbClr val="000000"/>
                          </a:solidFill>
                          <a:effectLst/>
                          <a:latin typeface="Arial" panose="020B0604020202020204" pitchFamily="34" charset="0"/>
                        </a:rPr>
                        <a:t>TOTAL</a:t>
                      </a:r>
                      <a:endParaRPr lang="en-IN" sz="18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42.625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44.63</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smtClean="0">
                          <a:solidFill>
                            <a:srgbClr val="000000"/>
                          </a:solidFill>
                          <a:effectLst/>
                          <a:latin typeface="Arial" panose="020B0604020202020204" pitchFamily="34" charset="0"/>
                          <a:ea typeface="+mn-ea"/>
                          <a:cs typeface="Arial" panose="020B0604020202020204" pitchFamily="34" charset="0"/>
                        </a:rPr>
                        <a:t>38.845</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694524" y="1134160"/>
            <a:ext cx="2097177" cy="400110"/>
          </a:xfrm>
          <a:prstGeom prst="rect">
            <a:avLst/>
          </a:prstGeom>
          <a:noFill/>
        </p:spPr>
        <p:txBody>
          <a:bodyPr wrap="none" rtlCol="0">
            <a:spAutoFit/>
          </a:bodyPr>
          <a:lstStyle/>
          <a:p>
            <a:r>
              <a:rPr lang="en-US" sz="2000" b="1" dirty="0" smtClean="0">
                <a:latin typeface="Arial" panose="020B0604020202020204" pitchFamily="34" charset="0"/>
                <a:cs typeface="Arial" panose="020B0604020202020204" pitchFamily="34" charset="0"/>
              </a:rPr>
              <a:t>(CCA in Th. ha.)</a:t>
            </a:r>
            <a:endParaRPr lang="en-IN" sz="20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776662" y="6359526"/>
            <a:ext cx="2205038" cy="365125"/>
          </a:xfrm>
        </p:spPr>
        <p:txBody>
          <a:bodyPr/>
          <a:lstStyle/>
          <a:p>
            <a:pPr algn="ctr"/>
            <a:r>
              <a:rPr lang="en-IN" sz="1800" b="1" dirty="0" smtClean="0">
                <a:solidFill>
                  <a:schemeClr val="tx1"/>
                </a:solidFill>
                <a:latin typeface="Book Antiqua" pitchFamily="18" charset="0"/>
              </a:rPr>
              <a:t>CHHATTISGARH</a:t>
            </a:r>
            <a:endParaRPr lang="en-IN" sz="1800" b="1" dirty="0">
              <a:solidFill>
                <a:schemeClr val="tx1"/>
              </a:solidFill>
              <a:latin typeface="Book Antiqua" pitchFamily="18"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(on 11</a:t>
            </a:r>
            <a:r>
              <a:rPr lang="en-IN" sz="2400" b="1" baseline="30000" dirty="0" smtClean="0"/>
              <a:t>th</a:t>
            </a:r>
            <a:r>
              <a:rPr lang="en-IN" sz="2400" b="1" dirty="0" smtClean="0"/>
              <a:t> Sept. 2020):	Progress Review Presentations</a:t>
            </a:r>
            <a:endParaRPr lang="en-US" sz="2400" b="1" dirty="0"/>
          </a:p>
        </p:txBody>
      </p:sp>
      <p:sp>
        <p:nvSpPr>
          <p:cNvPr id="8" name="TextBox 7"/>
          <p:cNvSpPr txBox="1"/>
          <p:nvPr/>
        </p:nvSpPr>
        <p:spPr>
          <a:xfrm>
            <a:off x="281809" y="5948496"/>
            <a:ext cx="9311588" cy="400110"/>
          </a:xfrm>
          <a:prstGeom prst="rect">
            <a:avLst/>
          </a:prstGeom>
          <a:noFill/>
        </p:spPr>
        <p:txBody>
          <a:bodyPr wrap="none" rtlCol="0">
            <a:spAutoFit/>
          </a:bodyPr>
          <a:lstStyle/>
          <a:p>
            <a:r>
              <a:rPr lang="en-IN" sz="2000" b="1" dirty="0" smtClean="0"/>
              <a:t>* i.e. CCA developed under CADWM (up to 31-03-2016) and before CADWM inclusion.</a:t>
            </a:r>
            <a:endParaRPr lang="en-IN" sz="2000" b="1" dirty="0"/>
          </a:p>
        </p:txBody>
      </p:sp>
    </p:spTree>
    <p:extLst>
      <p:ext uri="{BB962C8B-B14F-4D97-AF65-F5344CB8AC3E}">
        <p14:creationId xmlns:p14="http://schemas.microsoft.com/office/powerpoint/2010/main" val="3174173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38025"/>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Key Reasons For Progress Delays</a:t>
            </a:r>
            <a:endParaRPr lang="en-US" sz="2800" b="1" dirty="0">
              <a:cs typeface="Arial" panose="020B0604020202020204" pitchFamily="34" charset="0"/>
            </a:endParaRPr>
          </a:p>
        </p:txBody>
      </p:sp>
      <p:sp>
        <p:nvSpPr>
          <p:cNvPr id="6" name="Footer Placeholder 5"/>
          <p:cNvSpPr>
            <a:spLocks noGrp="1"/>
          </p:cNvSpPr>
          <p:nvPr>
            <p:ph type="ftr" sz="quarter" idx="11"/>
          </p:nvPr>
        </p:nvSpPr>
        <p:spPr>
          <a:xfrm>
            <a:off x="3131741" y="6372748"/>
            <a:ext cx="3879850" cy="365760"/>
          </a:xfrm>
        </p:spPr>
        <p:txBody>
          <a:bodyPr/>
          <a:lstStyle/>
          <a:p>
            <a:pPr algn="ctr"/>
            <a:r>
              <a:rPr lang="en-IN" sz="1800" b="1" dirty="0" smtClean="0">
                <a:solidFill>
                  <a:schemeClr val="tx1"/>
                </a:solidFill>
                <a:latin typeface="Book Antiqua" pitchFamily="18" charset="0"/>
              </a:rPr>
              <a:t>CHHATTISGARH</a:t>
            </a:r>
            <a:endParaRPr lang="en-IN" sz="1800" b="1" dirty="0">
              <a:solidFill>
                <a:schemeClr val="tx1"/>
              </a:solidFill>
              <a:latin typeface="Book Antiqua"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227481630"/>
              </p:ext>
            </p:extLst>
          </p:nvPr>
        </p:nvGraphicFramePr>
        <p:xfrm>
          <a:off x="526256" y="1743074"/>
          <a:ext cx="9039225" cy="4918651"/>
        </p:xfrm>
        <a:graphic>
          <a:graphicData uri="http://schemas.openxmlformats.org/drawingml/2006/table">
            <a:tbl>
              <a:tblPr firstRow="1" bandRow="1">
                <a:tableStyleId>{5C22544A-7EE6-4342-B048-85BDC9FD1C3A}</a:tableStyleId>
              </a:tblPr>
              <a:tblGrid>
                <a:gridCol w="1098947"/>
                <a:gridCol w="7940278"/>
              </a:tblGrid>
              <a:tr h="651296">
                <a:tc>
                  <a:txBody>
                    <a:bodyPr/>
                    <a:lstStyle/>
                    <a:p>
                      <a:pPr algn="ctr"/>
                      <a:endParaRPr lang="en-US" b="1" dirty="0">
                        <a:solidFill>
                          <a:schemeClr val="tx1"/>
                        </a:solidFill>
                      </a:endParaRPr>
                    </a:p>
                  </a:txBody>
                  <a:tcPr marL="74295" marR="74295"/>
                </a:tc>
                <a:tc>
                  <a:txBody>
                    <a:bodyPr/>
                    <a:lstStyle/>
                    <a:p>
                      <a:pPr algn="ctr"/>
                      <a:r>
                        <a:rPr lang="en-IN" dirty="0" smtClean="0">
                          <a:solidFill>
                            <a:schemeClr val="tx1"/>
                          </a:solidFill>
                        </a:rPr>
                        <a:t>Key</a:t>
                      </a:r>
                      <a:r>
                        <a:rPr lang="en-IN" baseline="0" dirty="0" smtClean="0">
                          <a:solidFill>
                            <a:schemeClr val="tx1"/>
                          </a:solidFill>
                        </a:rPr>
                        <a:t> Reason</a:t>
                      </a:r>
                      <a:endParaRPr lang="en-US" dirty="0">
                        <a:solidFill>
                          <a:schemeClr val="tx1"/>
                        </a:solidFill>
                      </a:endParaRPr>
                    </a:p>
                  </a:txBody>
                  <a:tcPr marL="74295" marR="74295"/>
                </a:tc>
              </a:tr>
              <a:tr h="477949">
                <a:tc>
                  <a:txBody>
                    <a:bodyPr/>
                    <a:lstStyle/>
                    <a:p>
                      <a:pPr algn="ctr"/>
                      <a:r>
                        <a:rPr lang="en-IN" sz="1800" dirty="0" smtClean="0"/>
                        <a:t>X</a:t>
                      </a:r>
                      <a:endParaRPr lang="en-US" sz="1800" dirty="0"/>
                    </a:p>
                  </a:txBody>
                  <a:tcPr marL="74295" marR="74295" anchor="ctr"/>
                </a:tc>
                <a:tc>
                  <a:txBody>
                    <a:bodyPr/>
                    <a:lstStyle/>
                    <a:p>
                      <a:r>
                        <a:rPr lang="en-IN" dirty="0" smtClean="0"/>
                        <a:t>Absence of Hydraulic</a:t>
                      </a:r>
                      <a:r>
                        <a:rPr lang="en-IN" baseline="0" dirty="0" smtClean="0"/>
                        <a:t> Connectivity up to Outlet.</a:t>
                      </a:r>
                      <a:endParaRPr lang="en-US" dirty="0"/>
                    </a:p>
                  </a:txBody>
                  <a:tcPr marL="74295" marR="74295" anchor="ctr"/>
                </a:tc>
              </a:tr>
              <a:tr h="485261">
                <a:tc>
                  <a:txBody>
                    <a:bodyPr/>
                    <a:lstStyle/>
                    <a:p>
                      <a:pPr algn="ctr"/>
                      <a:r>
                        <a:rPr lang="en-IN" sz="1800" dirty="0" smtClean="0"/>
                        <a:t>X</a:t>
                      </a:r>
                      <a:endParaRPr lang="en-US" sz="1800" dirty="0"/>
                    </a:p>
                  </a:txBody>
                  <a:tcPr marL="74295" marR="74295" anchor="ctr"/>
                </a:tc>
                <a:tc>
                  <a:txBody>
                    <a:bodyPr/>
                    <a:lstStyle/>
                    <a:p>
                      <a:r>
                        <a:rPr lang="en-IN" dirty="0" smtClean="0"/>
                        <a:t>Delay in Govt/Administrative clearances.</a:t>
                      </a:r>
                    </a:p>
                  </a:txBody>
                  <a:tcPr marL="74295" marR="74295" anchor="ctr"/>
                </a:tc>
              </a:tr>
              <a:tr h="47794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smtClean="0">
                          <a:solidFill>
                            <a:schemeClr val="dk1"/>
                          </a:solidFill>
                          <a:latin typeface="+mn-lt"/>
                          <a:ea typeface="+mn-ea"/>
                          <a:cs typeface="+mn-cs"/>
                        </a:rPr>
                        <a:t>X</a:t>
                      </a:r>
                      <a:endParaRPr lang="en-US" sz="1800" dirty="0"/>
                    </a:p>
                  </a:txBody>
                  <a:tcPr marL="74295" marR="74295" anchor="ctr"/>
                </a:tc>
                <a:tc>
                  <a:txBody>
                    <a:bodyPr/>
                    <a:lstStyle/>
                    <a:p>
                      <a:r>
                        <a:rPr lang="en-IN" dirty="0" smtClean="0"/>
                        <a:t>State budget constraints.</a:t>
                      </a:r>
                      <a:endParaRPr lang="en-US" dirty="0"/>
                    </a:p>
                  </a:txBody>
                  <a:tcPr marL="74295" marR="74295" anchor="ctr"/>
                </a:tc>
              </a:tr>
              <a:tr h="47794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smtClean="0">
                          <a:solidFill>
                            <a:schemeClr val="dk1"/>
                          </a:solidFill>
                          <a:latin typeface="+mn-lt"/>
                          <a:ea typeface="+mn-ea"/>
                          <a:cs typeface="+mn-cs"/>
                        </a:rPr>
                        <a:t>X</a:t>
                      </a:r>
                      <a:endParaRPr lang="en-US" sz="1800" dirty="0"/>
                    </a:p>
                  </a:txBody>
                  <a:tcPr marL="74295" marR="74295" anchor="ctr"/>
                </a:tc>
                <a:tc>
                  <a:txBody>
                    <a:bodyPr/>
                    <a:lstStyle/>
                    <a:p>
                      <a:r>
                        <a:rPr lang="en-IN" dirty="0" smtClean="0"/>
                        <a:t>Unwillingness of farmers.</a:t>
                      </a:r>
                      <a:endParaRPr lang="en-US" dirty="0"/>
                    </a:p>
                  </a:txBody>
                  <a:tcPr marL="74295" marR="74295" anchor="ctr"/>
                </a:tc>
              </a:tr>
              <a:tr h="47794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Delays in tendering.</a:t>
                      </a:r>
                      <a:endParaRPr lang="en-US" dirty="0"/>
                    </a:p>
                  </a:txBody>
                  <a:tcPr marL="74295" marR="74295" anchor="ctr"/>
                </a:tc>
              </a:tr>
              <a:tr h="477949">
                <a:tc>
                  <a:txBody>
                    <a:bodyPr/>
                    <a:lstStyle/>
                    <a:p>
                      <a:pPr algn="ctr"/>
                      <a:r>
                        <a:rPr lang="en-IN" sz="1800" dirty="0" smtClean="0"/>
                        <a:t>X</a:t>
                      </a:r>
                      <a:endParaRPr lang="en-US" sz="1800" dirty="0"/>
                    </a:p>
                  </a:txBody>
                  <a:tcPr marL="74295" marR="74295" anchor="ctr"/>
                </a:tc>
                <a:tc>
                  <a:txBody>
                    <a:bodyPr/>
                    <a:lstStyle/>
                    <a:p>
                      <a:r>
                        <a:rPr lang="en-IN" dirty="0" smtClean="0"/>
                        <a:t>Capacity related issues of</a:t>
                      </a:r>
                      <a:r>
                        <a:rPr lang="en-IN" baseline="0" dirty="0" smtClean="0"/>
                        <a:t> Implementing Agencies.</a:t>
                      </a:r>
                      <a:endParaRPr lang="en-US" dirty="0"/>
                    </a:p>
                  </a:txBody>
                  <a:tcPr marL="74295" marR="74295" anchor="ctr"/>
                </a:tc>
              </a:tr>
              <a:tr h="477949">
                <a:tc>
                  <a:txBody>
                    <a:bodyPr/>
                    <a:lstStyle/>
                    <a:p>
                      <a:pPr algn="ctr"/>
                      <a:r>
                        <a:rPr lang="en-IN" sz="1800" dirty="0" smtClean="0"/>
                        <a:t>X</a:t>
                      </a:r>
                      <a:endParaRPr lang="en-US" sz="1800" dirty="0"/>
                    </a:p>
                  </a:txBody>
                  <a:tcPr marL="74295" marR="74295" anchor="ctr"/>
                </a:tc>
                <a:tc>
                  <a:txBody>
                    <a:bodyPr/>
                    <a:lstStyle/>
                    <a:p>
                      <a:r>
                        <a:rPr lang="en-IN" dirty="0" smtClean="0"/>
                        <a:t>Capacity related issues of Contractors/Suppliers.</a:t>
                      </a:r>
                      <a:endParaRPr lang="en-US" dirty="0"/>
                    </a:p>
                  </a:txBody>
                  <a:tcPr marL="74295" marR="74295" anchor="ctr"/>
                </a:tc>
              </a:tr>
              <a:tr h="6512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smtClean="0">
                          <a:solidFill>
                            <a:srgbClr val="C00000"/>
                          </a:solidFill>
                          <a:latin typeface="+mn-lt"/>
                          <a:ea typeface="+mn-ea"/>
                          <a:cs typeface="+mn-cs"/>
                        </a:rPr>
                        <a:t>√</a:t>
                      </a:r>
                      <a:endParaRPr lang="en-US" sz="1800" b="1" dirty="0" smtClean="0">
                        <a:solidFill>
                          <a:srgbClr val="C00000"/>
                        </a:solidFill>
                      </a:endParaRPr>
                    </a:p>
                  </a:txBody>
                  <a:tcPr marL="74295" marR="74295" anchor="ctr"/>
                </a:tc>
                <a:tc>
                  <a:txBody>
                    <a:bodyPr/>
                    <a:lstStyle/>
                    <a:p>
                      <a:r>
                        <a:rPr lang="en-IN" dirty="0" smtClean="0"/>
                        <a:t>Other  Issue –  The main</a:t>
                      </a:r>
                      <a:r>
                        <a:rPr lang="en-IN" baseline="0" dirty="0" smtClean="0"/>
                        <a:t> season for delay in progress of work is due to delay in finalization of tender, because of either higher rates quoted by </a:t>
                      </a:r>
                      <a:r>
                        <a:rPr lang="en-IN" baseline="0" dirty="0" err="1" smtClean="0"/>
                        <a:t>tenderer</a:t>
                      </a:r>
                      <a:r>
                        <a:rPr lang="en-IN" baseline="0" dirty="0" smtClean="0"/>
                        <a:t> or non qualifying of </a:t>
                      </a:r>
                      <a:r>
                        <a:rPr lang="en-IN" baseline="0" dirty="0" err="1" smtClean="0"/>
                        <a:t>tenderers</a:t>
                      </a:r>
                      <a:r>
                        <a:rPr lang="en-IN" baseline="0" dirty="0" smtClean="0"/>
                        <a:t>.</a:t>
                      </a:r>
                      <a:endParaRPr lang="en-US" dirty="0"/>
                    </a:p>
                  </a:txBody>
                  <a:tcPr marL="74295" marR="74295" anchor="ctr"/>
                </a:tc>
              </a:tr>
            </a:tbl>
          </a:graphicData>
        </a:graphic>
      </p:graphicFrame>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(on 11</a:t>
            </a:r>
            <a:r>
              <a:rPr lang="en-IN" sz="2400" b="1" baseline="30000" dirty="0" smtClean="0"/>
              <a:t>th</a:t>
            </a:r>
            <a:r>
              <a:rPr lang="en-IN" sz="2400" b="1" dirty="0" smtClean="0"/>
              <a:t> Sept. 2020):	Progress Review Presentations</a:t>
            </a:r>
            <a:endParaRPr lang="en-US" sz="2400" b="1" dirty="0"/>
          </a:p>
        </p:txBody>
      </p:sp>
    </p:spTree>
    <p:extLst>
      <p:ext uri="{BB962C8B-B14F-4D97-AF65-F5344CB8AC3E}">
        <p14:creationId xmlns:p14="http://schemas.microsoft.com/office/powerpoint/2010/main" val="7942273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(on 11</a:t>
            </a:r>
            <a:r>
              <a:rPr lang="en-IN" sz="2400" b="1" baseline="30000" dirty="0" smtClean="0"/>
              <a:t>th</a:t>
            </a:r>
            <a:r>
              <a:rPr lang="en-IN" sz="2400" b="1" dirty="0" smtClean="0"/>
              <a:t> Sept. 2020):	Progress Review Presentations</a:t>
            </a:r>
            <a:endParaRPr lang="en-US" sz="2400" b="1" dirty="0"/>
          </a:p>
        </p:txBody>
      </p:sp>
      <p:sp>
        <p:nvSpPr>
          <p:cNvPr id="4" name="Footer Placeholder 5"/>
          <p:cNvSpPr txBox="1">
            <a:spLocks/>
          </p:cNvSpPr>
          <p:nvPr/>
        </p:nvSpPr>
        <p:spPr>
          <a:xfrm>
            <a:off x="3428405" y="6375401"/>
            <a:ext cx="3343275" cy="365125"/>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IN" sz="1800" b="1" dirty="0" smtClean="0">
                <a:solidFill>
                  <a:schemeClr val="tx1"/>
                </a:solidFill>
                <a:latin typeface="Book Antiqua" pitchFamily="18" charset="0"/>
              </a:rPr>
              <a:t>CHHATTISGARH</a:t>
            </a:r>
            <a:endParaRPr lang="en-IN" sz="1800" b="1" dirty="0">
              <a:solidFill>
                <a:schemeClr val="tx1"/>
              </a:solidFill>
              <a:latin typeface="Book Antiqua" pitchFamily="18" charset="0"/>
            </a:endParaRPr>
          </a:p>
        </p:txBody>
      </p:sp>
      <p:sp>
        <p:nvSpPr>
          <p:cNvPr id="5" name="Rounded Rectangle 4"/>
          <p:cNvSpPr/>
          <p:nvPr/>
        </p:nvSpPr>
        <p:spPr bwMode="auto">
          <a:xfrm>
            <a:off x="162521" y="542625"/>
            <a:ext cx="958096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Extra Slides</a:t>
            </a:r>
            <a:endParaRPr lang="en-US" sz="2800" b="1" dirty="0">
              <a:cs typeface="Arial" panose="020B0604020202020204" pitchFamily="34" charset="0"/>
            </a:endParaRPr>
          </a:p>
        </p:txBody>
      </p:sp>
      <p:sp>
        <p:nvSpPr>
          <p:cNvPr id="8" name="Rectangle 7"/>
          <p:cNvSpPr/>
          <p:nvPr/>
        </p:nvSpPr>
        <p:spPr>
          <a:xfrm>
            <a:off x="325041" y="996494"/>
            <a:ext cx="9194006" cy="6093976"/>
          </a:xfrm>
          <a:prstGeom prst="rect">
            <a:avLst/>
          </a:prstGeom>
        </p:spPr>
        <p:txBody>
          <a:bodyPr wrap="square">
            <a:spAutoFit/>
          </a:bodyPr>
          <a:lstStyle/>
          <a:p>
            <a:pPr marL="514350" lvl="1" indent="-514350" algn="just">
              <a:lnSpc>
                <a:spcPct val="150000"/>
              </a:lnSpc>
              <a:buFont typeface="Arial" panose="020B0604020202020204" pitchFamily="34" charset="0"/>
              <a:buAutoNum type="romanLcParenBoth"/>
            </a:pPr>
            <a:r>
              <a:rPr lang="en-IN" sz="2000" b="1" dirty="0" smtClean="0"/>
              <a:t>Tender  for CADWM works of </a:t>
            </a:r>
            <a:r>
              <a:rPr lang="en-IN" sz="2000" b="1" dirty="0" err="1" smtClean="0"/>
              <a:t>Kharung</a:t>
            </a:r>
            <a:r>
              <a:rPr lang="en-IN" sz="2000" b="1" dirty="0" smtClean="0"/>
              <a:t> project has been finalized in three groups. For first group work order has been issued and survey works has been started by agency. For remaining two groups, tendering is done and the rates quoted by agency has to be accepted by Govt, which is expected to be done within a week time.</a:t>
            </a:r>
          </a:p>
          <a:p>
            <a:pPr marL="514350" lvl="1" indent="-514350" algn="just">
              <a:lnSpc>
                <a:spcPct val="150000"/>
              </a:lnSpc>
              <a:buFont typeface="Arial" panose="020B0604020202020204" pitchFamily="34" charset="0"/>
              <a:buAutoNum type="romanLcParenBoth"/>
            </a:pPr>
            <a:r>
              <a:rPr lang="en-IN" sz="2000" b="1" dirty="0" smtClean="0"/>
              <a:t>Tender  for CADWM works of </a:t>
            </a:r>
            <a:r>
              <a:rPr lang="en-IN" sz="2000" b="1" dirty="0" err="1" smtClean="0"/>
              <a:t>Maniyari</a:t>
            </a:r>
            <a:r>
              <a:rPr lang="en-IN" sz="2000" b="1" dirty="0" smtClean="0"/>
              <a:t> project has been finalized in four groups. For two group, work order has been issued and works yet to be started. For remaining two groups, tendering is done and the rates quoted by agency has to be accepted by Govt, which is expected to be done within a week time.</a:t>
            </a:r>
          </a:p>
          <a:p>
            <a:pPr marL="514350" lvl="1" indent="-514350" algn="just">
              <a:lnSpc>
                <a:spcPct val="150000"/>
              </a:lnSpc>
            </a:pPr>
            <a:r>
              <a:rPr lang="en-IN" sz="2000" b="1" dirty="0" smtClean="0"/>
              <a:t>(ii)	The expected completion of CADWM work of </a:t>
            </a:r>
            <a:r>
              <a:rPr lang="en-IN" sz="2000" b="1" dirty="0" err="1" smtClean="0"/>
              <a:t>Kharung</a:t>
            </a:r>
            <a:r>
              <a:rPr lang="en-IN" sz="2000" b="1" dirty="0" smtClean="0"/>
              <a:t> and </a:t>
            </a:r>
            <a:r>
              <a:rPr lang="en-IN" sz="2000" b="1" dirty="0" err="1" smtClean="0"/>
              <a:t>Maniyari</a:t>
            </a:r>
            <a:r>
              <a:rPr lang="en-IN" sz="2000" b="1" dirty="0" smtClean="0"/>
              <a:t> Projects is  proposed as 30</a:t>
            </a:r>
            <a:r>
              <a:rPr lang="en-IN" sz="2000" b="1" baseline="30000" dirty="0" smtClean="0"/>
              <a:t>th</a:t>
            </a:r>
            <a:r>
              <a:rPr lang="en-IN" sz="2000" b="1" dirty="0" smtClean="0"/>
              <a:t> June 2021.</a:t>
            </a:r>
          </a:p>
          <a:p>
            <a:pPr marL="514350" lvl="1" indent="-514350" algn="just">
              <a:lnSpc>
                <a:spcPct val="150000"/>
              </a:lnSpc>
            </a:pPr>
            <a:endParaRPr lang="en-IN" sz="2000" b="1" dirty="0" smtClean="0"/>
          </a:p>
          <a:p>
            <a:pPr marL="514350" lvl="1" indent="-514350" algn="just">
              <a:lnSpc>
                <a:spcPct val="150000"/>
              </a:lnSpc>
            </a:pPr>
            <a:endParaRPr lang="en-IN" sz="2000" b="1" dirty="0" smtClean="0"/>
          </a:p>
        </p:txBody>
      </p:sp>
    </p:spTree>
    <p:extLst>
      <p:ext uri="{BB962C8B-B14F-4D97-AF65-F5344CB8AC3E}">
        <p14:creationId xmlns:p14="http://schemas.microsoft.com/office/powerpoint/2010/main" val="207958225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204952" y="1599244"/>
            <a:ext cx="9491827" cy="3445723"/>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5400" b="1" dirty="0">
                <a:solidFill>
                  <a:srgbClr val="FF0000"/>
                </a:solidFill>
                <a:cs typeface="Arial" panose="020B0604020202020204" pitchFamily="34" charset="0"/>
              </a:rPr>
              <a:t>THANKS………</a:t>
            </a:r>
          </a:p>
        </p:txBody>
      </p:sp>
      <p:sp>
        <p:nvSpPr>
          <p:cNvPr id="6" name="Content Placeholder 2"/>
          <p:cNvSpPr txBox="1">
            <a:spLocks/>
          </p:cNvSpPr>
          <p:nvPr/>
        </p:nvSpPr>
        <p:spPr>
          <a:xfrm>
            <a:off x="745085" y="1182415"/>
            <a:ext cx="8543925" cy="4572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Font typeface="Arial" panose="020B0604020202020204" pitchFamily="34" charset="0"/>
              <a:buNone/>
            </a:pPr>
            <a:endParaRPr lang="en-US" dirty="0"/>
          </a:p>
        </p:txBody>
      </p:sp>
      <p:sp>
        <p:nvSpPr>
          <p:cNvPr id="2" name="Rectangle 1">
            <a:extLst>
              <a:ext uri="{FF2B5EF4-FFF2-40B4-BE49-F238E27FC236}">
                <a16:creationId xmlns:a16="http://schemas.microsoft.com/office/drawing/2014/main" xmlns="" id="{AFACABD1-8F21-4759-94B6-FED176C388F8}"/>
              </a:ext>
            </a:extLst>
          </p:cNvPr>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a:t>7</a:t>
            </a:r>
            <a:r>
              <a:rPr lang="en-IN" sz="2400" b="1" baseline="30000" dirty="0"/>
              <a:t>th</a:t>
            </a:r>
            <a:r>
              <a:rPr lang="en-IN" sz="2400" b="1" dirty="0"/>
              <a:t> Meeting of PIRC for CADWM (11</a:t>
            </a:r>
            <a:r>
              <a:rPr lang="en-IN" sz="2400" b="1" baseline="30000" dirty="0"/>
              <a:t>th </a:t>
            </a:r>
            <a:r>
              <a:rPr lang="en-IN" sz="2400" b="1" dirty="0"/>
              <a:t>Sept’2020)</a:t>
            </a:r>
            <a:endParaRPr lang="en-US" sz="2400" b="1" dirty="0"/>
          </a:p>
        </p:txBody>
      </p:sp>
    </p:spTree>
    <p:extLst>
      <p:ext uri="{BB962C8B-B14F-4D97-AF65-F5344CB8AC3E}">
        <p14:creationId xmlns:p14="http://schemas.microsoft.com/office/powerpoint/2010/main" val="298730699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63270" y="5693434"/>
            <a:ext cx="8543925" cy="931562"/>
          </a:xfrm>
          <a:blipFill>
            <a:blip r:embed="rId2" cstate="print"/>
            <a:tile tx="0" ty="0" sx="100000" sy="100000" flip="none" algn="tl"/>
          </a:blipFill>
        </p:spPr>
        <p:txBody>
          <a:bodyPr>
            <a:normAutofit/>
          </a:bodyPr>
          <a:lstStyle/>
          <a:p>
            <a:pPr algn="ctr"/>
            <a:r>
              <a:rPr lang="en-IN" sz="1800" b="1" dirty="0" smtClean="0">
                <a:solidFill>
                  <a:srgbClr val="C00000"/>
                </a:solidFill>
                <a:latin typeface="Tahoma" pitchFamily="34" charset="0"/>
                <a:ea typeface="Tahoma" pitchFamily="34" charset="0"/>
                <a:cs typeface="Tahoma" pitchFamily="34" charset="0"/>
              </a:rPr>
              <a:t>Monitoring Central Organisation</a:t>
            </a:r>
            <a:br>
              <a:rPr lang="en-IN" sz="1800" b="1" dirty="0" smtClean="0">
                <a:solidFill>
                  <a:srgbClr val="C00000"/>
                </a:solidFill>
                <a:latin typeface="Tahoma" pitchFamily="34" charset="0"/>
                <a:ea typeface="Tahoma" pitchFamily="34" charset="0"/>
                <a:cs typeface="Tahoma" pitchFamily="34" charset="0"/>
              </a:rPr>
            </a:br>
            <a:r>
              <a:rPr lang="en-IN" sz="1800" b="1" dirty="0" smtClean="0">
                <a:solidFill>
                  <a:srgbClr val="C00000"/>
                </a:solidFill>
                <a:latin typeface="Tahoma" pitchFamily="34" charset="0"/>
                <a:ea typeface="Tahoma" pitchFamily="34" charset="0"/>
                <a:cs typeface="Tahoma" pitchFamily="34" charset="0"/>
              </a:rPr>
              <a:t>Nagpur, Maharashtra</a:t>
            </a:r>
            <a:endParaRPr lang="en-US" sz="1800" b="1" dirty="0">
              <a:solidFill>
                <a:srgbClr val="C00000"/>
              </a:solidFill>
              <a:latin typeface="Tahoma" pitchFamily="34" charset="0"/>
              <a:ea typeface="Tahoma" pitchFamily="34" charset="0"/>
              <a:cs typeface="Tahoma" pitchFamily="34" charset="0"/>
            </a:endParaRPr>
          </a:p>
        </p:txBody>
      </p:sp>
      <p:sp>
        <p:nvSpPr>
          <p:cNvPr id="3" name="Content Placeholder 2"/>
          <p:cNvSpPr>
            <a:spLocks noGrp="1"/>
          </p:cNvSpPr>
          <p:nvPr>
            <p:ph idx="1"/>
          </p:nvPr>
        </p:nvSpPr>
        <p:spPr>
          <a:xfrm>
            <a:off x="280360" y="1118255"/>
            <a:ext cx="9377990" cy="4264633"/>
          </a:xfrm>
          <a:blipFill>
            <a:blip r:embed="rId3" cstate="print"/>
            <a:tile tx="0" ty="0" sx="100000" sy="100000" flip="none" algn="tl"/>
          </a:blipFill>
        </p:spPr>
        <p:txBody>
          <a:bodyPr>
            <a:normAutofit fontScale="85000" lnSpcReduction="10000"/>
          </a:bodyPr>
          <a:lstStyle/>
          <a:p>
            <a:pPr algn="ctr">
              <a:lnSpc>
                <a:spcPct val="120000"/>
              </a:lnSpc>
              <a:spcAft>
                <a:spcPts val="1200"/>
              </a:spcAft>
              <a:buNone/>
            </a:pPr>
            <a:r>
              <a:rPr lang="en-US" sz="3200" b="1" dirty="0" smtClean="0">
                <a:solidFill>
                  <a:srgbClr val="7030A0"/>
                </a:solidFill>
                <a:latin typeface="Tahoma" pitchFamily="34" charset="0"/>
                <a:ea typeface="Tahoma" pitchFamily="34" charset="0"/>
                <a:cs typeface="Tahoma" pitchFamily="34" charset="0"/>
              </a:rPr>
              <a:t>7</a:t>
            </a:r>
            <a:r>
              <a:rPr lang="en-US" sz="3200" b="1" baseline="30000" dirty="0" smtClean="0">
                <a:solidFill>
                  <a:srgbClr val="7030A0"/>
                </a:solidFill>
                <a:latin typeface="Tahoma" pitchFamily="34" charset="0"/>
                <a:ea typeface="Tahoma" pitchFamily="34" charset="0"/>
                <a:cs typeface="Tahoma" pitchFamily="34" charset="0"/>
              </a:rPr>
              <a:t>th</a:t>
            </a:r>
            <a:r>
              <a:rPr lang="en-US" sz="3200" b="1" dirty="0" smtClean="0">
                <a:solidFill>
                  <a:srgbClr val="7030A0"/>
                </a:solidFill>
                <a:latin typeface="Tahoma" pitchFamily="34" charset="0"/>
                <a:ea typeface="Tahoma" pitchFamily="34" charset="0"/>
                <a:cs typeface="Tahoma" pitchFamily="34" charset="0"/>
              </a:rPr>
              <a:t> Meeting of </a:t>
            </a:r>
          </a:p>
          <a:p>
            <a:pPr algn="ctr">
              <a:lnSpc>
                <a:spcPct val="120000"/>
              </a:lnSpc>
              <a:spcAft>
                <a:spcPts val="1200"/>
              </a:spcAft>
              <a:buNone/>
            </a:pPr>
            <a:r>
              <a:rPr lang="en-US" sz="3200" b="1" dirty="0" smtClean="0">
                <a:solidFill>
                  <a:srgbClr val="7030A0"/>
                </a:solidFill>
                <a:latin typeface="Tahoma" pitchFamily="34" charset="0"/>
                <a:ea typeface="Tahoma" pitchFamily="34" charset="0"/>
                <a:cs typeface="Tahoma" pitchFamily="34" charset="0"/>
              </a:rPr>
              <a:t>Project  Implementation  Review  Committee (PIRC) </a:t>
            </a:r>
          </a:p>
          <a:p>
            <a:pPr algn="ctr">
              <a:lnSpc>
                <a:spcPct val="120000"/>
              </a:lnSpc>
              <a:spcAft>
                <a:spcPts val="1200"/>
              </a:spcAft>
              <a:buNone/>
            </a:pPr>
            <a:r>
              <a:rPr lang="en-US" sz="3200" b="1" dirty="0" smtClean="0">
                <a:solidFill>
                  <a:srgbClr val="7030A0"/>
                </a:solidFill>
                <a:latin typeface="Tahoma" pitchFamily="34" charset="0"/>
                <a:ea typeface="Tahoma" pitchFamily="34" charset="0"/>
                <a:cs typeface="Tahoma" pitchFamily="34" charset="0"/>
              </a:rPr>
              <a:t>for CADWM Implementation under 99 Prioritized Projects</a:t>
            </a:r>
          </a:p>
          <a:p>
            <a:pPr algn="ctr">
              <a:lnSpc>
                <a:spcPct val="120000"/>
              </a:lnSpc>
              <a:spcAft>
                <a:spcPts val="1200"/>
              </a:spcAft>
              <a:buNone/>
            </a:pPr>
            <a:r>
              <a:rPr lang="en-IN" sz="3200" b="1" dirty="0" smtClean="0">
                <a:solidFill>
                  <a:srgbClr val="C00000"/>
                </a:solidFill>
                <a:latin typeface="Tahoma" pitchFamily="34" charset="0"/>
                <a:ea typeface="Tahoma" pitchFamily="34" charset="0"/>
                <a:cs typeface="Tahoma" pitchFamily="34" charset="0"/>
              </a:rPr>
              <a:t>(MAHARASHTRA)</a:t>
            </a:r>
            <a:endParaRPr lang="en-US" sz="3200" b="1" dirty="0" smtClean="0">
              <a:solidFill>
                <a:srgbClr val="C00000"/>
              </a:solidFill>
              <a:latin typeface="Tahoma" pitchFamily="34" charset="0"/>
              <a:ea typeface="Tahoma" pitchFamily="34" charset="0"/>
              <a:cs typeface="Tahoma" pitchFamily="34" charset="0"/>
            </a:endParaRPr>
          </a:p>
          <a:p>
            <a:pPr algn="ctr">
              <a:lnSpc>
                <a:spcPct val="120000"/>
              </a:lnSpc>
              <a:spcAft>
                <a:spcPts val="1200"/>
              </a:spcAft>
              <a:buNone/>
            </a:pPr>
            <a:r>
              <a:rPr lang="en-IN" sz="3200" b="1" dirty="0" smtClean="0">
                <a:solidFill>
                  <a:srgbClr val="7030A0"/>
                </a:solidFill>
                <a:latin typeface="Tahoma" pitchFamily="34" charset="0"/>
                <a:ea typeface="Tahoma" pitchFamily="34" charset="0"/>
                <a:cs typeface="Tahoma" pitchFamily="34" charset="0"/>
              </a:rPr>
              <a:t>11</a:t>
            </a:r>
            <a:r>
              <a:rPr lang="en-IN" sz="3200" b="1" baseline="30000" dirty="0" smtClean="0">
                <a:solidFill>
                  <a:srgbClr val="7030A0"/>
                </a:solidFill>
                <a:latin typeface="Tahoma" pitchFamily="34" charset="0"/>
                <a:ea typeface="Tahoma" pitchFamily="34" charset="0"/>
                <a:cs typeface="Tahoma" pitchFamily="34" charset="0"/>
              </a:rPr>
              <a:t>th</a:t>
            </a:r>
            <a:r>
              <a:rPr lang="en-IN" sz="3200" b="1" dirty="0" smtClean="0">
                <a:solidFill>
                  <a:srgbClr val="7030A0"/>
                </a:solidFill>
                <a:latin typeface="Tahoma" pitchFamily="34" charset="0"/>
                <a:ea typeface="Tahoma" pitchFamily="34" charset="0"/>
                <a:cs typeface="Tahoma" pitchFamily="34" charset="0"/>
              </a:rPr>
              <a:t> September 2020</a:t>
            </a:r>
            <a:endParaRPr lang="en-US" sz="3200" b="1" dirty="0" smtClean="0">
              <a:solidFill>
                <a:srgbClr val="7030A0"/>
              </a:solidFill>
              <a:latin typeface="Tahoma" pitchFamily="34" charset="0"/>
              <a:ea typeface="Tahoma" pitchFamily="34" charset="0"/>
              <a:cs typeface="Tahoma" pitchFamily="34" charset="0"/>
            </a:endParaRPr>
          </a:p>
        </p:txBody>
      </p:sp>
      <p:pic>
        <p:nvPicPr>
          <p:cNvPr id="4" name="Picture 7" descr="cwc_logo_high_resolution.jpg">
            <a:extLst>
              <a:ext uri="{FF2B5EF4-FFF2-40B4-BE49-F238E27FC236}">
                <a16:creationId xmlns="" xmlns:a16="http://schemas.microsoft.com/office/drawing/2014/main" id="{D6568876-FE31-42B7-B00C-C43688E8587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92988" y="100331"/>
            <a:ext cx="1028580" cy="1210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descr="download.png"/>
          <p:cNvPicPr>
            <a:picLocks noChangeAspect="1"/>
          </p:cNvPicPr>
          <p:nvPr/>
        </p:nvPicPr>
        <p:blipFill>
          <a:blip r:embed="rId5" cstate="print"/>
          <a:stretch>
            <a:fillRect/>
          </a:stretch>
        </p:blipFill>
        <p:spPr>
          <a:xfrm>
            <a:off x="336431" y="51759"/>
            <a:ext cx="927300" cy="1293962"/>
          </a:xfrm>
          <a:prstGeom prst="rect">
            <a:avLst/>
          </a:prstGeom>
        </p:spPr>
      </p:pic>
    </p:spTree>
    <p:extLst>
      <p:ext uri="{BB962C8B-B14F-4D97-AF65-F5344CB8AC3E}">
        <p14:creationId xmlns:p14="http://schemas.microsoft.com/office/powerpoint/2010/main" val="2902888700"/>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xmlns="" id="{A653F7ED-1ADA-43E0-AF26-DC05FD5679AA}"/>
              </a:ext>
            </a:extLst>
          </p:cNvPr>
          <p:cNvSpPr/>
          <p:nvPr/>
        </p:nvSpPr>
        <p:spPr bwMode="auto">
          <a:xfrm>
            <a:off x="0" y="80511"/>
            <a:ext cx="9906000" cy="685800"/>
          </a:xfrm>
          <a:prstGeom prst="roundRect">
            <a:avLst>
              <a:gd name="adj" fmla="val 48485"/>
            </a:avLst>
          </a:prstGeom>
          <a:solidFill>
            <a:schemeClr val="accent2">
              <a:lumMod val="75000"/>
            </a:schemeClr>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chemeClr val="bg1"/>
                </a:solidFill>
                <a:effectLst>
                  <a:outerShdw blurRad="38100" dist="38100" dir="2700000" algn="tl">
                    <a:srgbClr val="C0C0C0"/>
                  </a:outerShdw>
                </a:effectLst>
                <a:cs typeface="Arial" pitchFamily="34" charset="0"/>
              </a:rPr>
              <a:t>Projects Included in CADWM Programme</a:t>
            </a:r>
            <a:endParaRPr lang="en-US" sz="2800" b="1" dirty="0">
              <a:solidFill>
                <a:schemeClr val="bg1"/>
              </a:solidFill>
              <a:cs typeface="Arial"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559325230"/>
              </p:ext>
            </p:extLst>
          </p:nvPr>
        </p:nvGraphicFramePr>
        <p:xfrm>
          <a:off x="504645" y="2035832"/>
          <a:ext cx="9139687" cy="4693134"/>
        </p:xfrm>
        <a:graphic>
          <a:graphicData uri="http://schemas.openxmlformats.org/drawingml/2006/table">
            <a:tbl>
              <a:tblPr firstRow="1" bandRow="1">
                <a:tableStyleId>{5940675A-B579-460E-94D1-54222C63F5DA}</a:tableStyleId>
              </a:tblPr>
              <a:tblGrid>
                <a:gridCol w="3046562"/>
                <a:gridCol w="3219451"/>
                <a:gridCol w="2873674"/>
              </a:tblGrid>
              <a:tr h="575814">
                <a:tc>
                  <a:txBody>
                    <a:bodyPr/>
                    <a:lstStyle/>
                    <a:p>
                      <a:pPr algn="l" rtl="0" fontAlgn="ctr"/>
                      <a:r>
                        <a:rPr lang="en-US" sz="2000" b="0" i="0" u="none" strike="noStrike" dirty="0" smtClean="0">
                          <a:solidFill>
                            <a:srgbClr val="000000"/>
                          </a:solidFill>
                          <a:latin typeface="Tahoma" pitchFamily="34" charset="0"/>
                          <a:ea typeface="Tahoma" pitchFamily="34" charset="0"/>
                          <a:cs typeface="Tahoma" pitchFamily="34" charset="0"/>
                        </a:rPr>
                        <a:t>(1) Arjuna </a:t>
                      </a:r>
                      <a:endParaRPr lang="en-US" sz="2000" b="0" i="0" u="none" strike="noStrike" dirty="0">
                        <a:solidFill>
                          <a:srgbClr val="000000"/>
                        </a:solidFill>
                        <a:latin typeface="Tahoma" pitchFamily="34" charset="0"/>
                        <a:ea typeface="Tahoma" pitchFamily="34" charset="0"/>
                        <a:cs typeface="Tahoma" pitchFamily="34" charset="0"/>
                      </a:endParaRP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(9) </a:t>
                      </a:r>
                      <a:r>
                        <a:rPr lang="en-US" sz="2000" b="0" i="0" u="none" strike="noStrike" kern="1200" dirty="0" smtClean="0">
                          <a:solidFill>
                            <a:srgbClr val="000000"/>
                          </a:solidFill>
                          <a:latin typeface="Tahoma" pitchFamily="34" charset="0"/>
                          <a:ea typeface="Tahoma" pitchFamily="34" charset="0"/>
                          <a:cs typeface="Tahoma" pitchFamily="34" charset="0"/>
                        </a:rPr>
                        <a:t>Krishna </a:t>
                      </a:r>
                      <a:r>
                        <a:rPr lang="en-US" sz="2000" b="0" i="0" u="none" strike="noStrike" kern="1200" dirty="0">
                          <a:solidFill>
                            <a:srgbClr val="000000"/>
                          </a:solidFill>
                          <a:latin typeface="Tahoma" pitchFamily="34" charset="0"/>
                          <a:ea typeface="Tahoma" pitchFamily="34" charset="0"/>
                          <a:cs typeface="Tahoma" pitchFamily="34" charset="0"/>
                        </a:rPr>
                        <a:t>Koyana LIS</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(17) </a:t>
                      </a:r>
                      <a:r>
                        <a:rPr lang="en-US" sz="2000" b="0" i="0" u="none" strike="noStrike" kern="1200" dirty="0" smtClean="0">
                          <a:solidFill>
                            <a:srgbClr val="000000"/>
                          </a:solidFill>
                          <a:latin typeface="Tahoma" pitchFamily="34" charset="0"/>
                          <a:ea typeface="Tahoma" pitchFamily="34" charset="0"/>
                          <a:cs typeface="Tahoma" pitchFamily="34" charset="0"/>
                        </a:rPr>
                        <a:t>Sangola </a:t>
                      </a:r>
                      <a:r>
                        <a:rPr lang="en-US" sz="2000" b="0" i="0" u="none" strike="noStrike" kern="1200" dirty="0">
                          <a:solidFill>
                            <a:srgbClr val="000000"/>
                          </a:solidFill>
                          <a:latin typeface="Tahoma" pitchFamily="34" charset="0"/>
                          <a:ea typeface="Tahoma" pitchFamily="34" charset="0"/>
                          <a:cs typeface="Tahoma" pitchFamily="34" charset="0"/>
                        </a:rPr>
                        <a:t>Branch Canal</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r>
              <a:tr h="575814">
                <a:tc>
                  <a:txBody>
                    <a:bodyPr/>
                    <a:lstStyle/>
                    <a:p>
                      <a:pPr algn="l" rtl="0" fontAlgn="ctr"/>
                      <a:r>
                        <a:rPr lang="en-US" sz="2000" b="0" i="0" u="none" strike="noStrike" dirty="0" smtClean="0">
                          <a:solidFill>
                            <a:srgbClr val="000000"/>
                          </a:solidFill>
                          <a:latin typeface="Tahoma" pitchFamily="34" charset="0"/>
                          <a:ea typeface="Tahoma" pitchFamily="34" charset="0"/>
                          <a:cs typeface="Tahoma" pitchFamily="34" charset="0"/>
                        </a:rPr>
                        <a:t>(2) Aruna  </a:t>
                      </a:r>
                      <a:endParaRPr lang="en-US" sz="2000" b="0" i="0" u="none" strike="noStrike" dirty="0">
                        <a:solidFill>
                          <a:srgbClr val="000000"/>
                        </a:solidFill>
                        <a:latin typeface="Tahoma" pitchFamily="34" charset="0"/>
                        <a:ea typeface="Tahoma" pitchFamily="34" charset="0"/>
                        <a:cs typeface="Tahoma" pitchFamily="34" charset="0"/>
                      </a:endParaRP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(10) </a:t>
                      </a:r>
                      <a:r>
                        <a:rPr lang="en-US" sz="2000" b="0" i="0" u="none" strike="noStrike" kern="1200" dirty="0" smtClean="0">
                          <a:solidFill>
                            <a:srgbClr val="000000"/>
                          </a:solidFill>
                          <a:latin typeface="Tahoma" pitchFamily="34" charset="0"/>
                          <a:ea typeface="Tahoma" pitchFamily="34" charset="0"/>
                          <a:cs typeface="Tahoma" pitchFamily="34" charset="0"/>
                        </a:rPr>
                        <a:t>Kudali  </a:t>
                      </a:r>
                      <a:endParaRPr lang="en-US" sz="2000" b="0" i="0" u="none" strike="noStrike" kern="1200" dirty="0">
                        <a:solidFill>
                          <a:srgbClr val="000000"/>
                        </a:solidFill>
                        <a:latin typeface="Tahoma" pitchFamily="34" charset="0"/>
                        <a:ea typeface="Tahoma" pitchFamily="34" charset="0"/>
                        <a:cs typeface="Tahoma" pitchFamily="34" charset="0"/>
                      </a:endParaRP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(18)</a:t>
                      </a:r>
                      <a:r>
                        <a:rPr lang="en-US" sz="2000" b="0" i="0" u="none" strike="noStrike" baseline="0" dirty="0" smtClean="0">
                          <a:solidFill>
                            <a:srgbClr val="000000"/>
                          </a:solidFill>
                          <a:latin typeface="Tahoma" pitchFamily="34" charset="0"/>
                          <a:ea typeface="Tahoma" pitchFamily="34" charset="0"/>
                          <a:cs typeface="Tahoma" pitchFamily="34" charset="0"/>
                        </a:rPr>
                        <a:t> </a:t>
                      </a:r>
                      <a:r>
                        <a:rPr lang="en-US" sz="2000" b="0" i="0" u="none" strike="noStrike" kern="1200" dirty="0" smtClean="0">
                          <a:solidFill>
                            <a:srgbClr val="000000"/>
                          </a:solidFill>
                          <a:latin typeface="Tahoma" pitchFamily="34" charset="0"/>
                          <a:ea typeface="Tahoma" pitchFamily="34" charset="0"/>
                          <a:cs typeface="Tahoma" pitchFamily="34" charset="0"/>
                        </a:rPr>
                        <a:t>Tarali </a:t>
                      </a:r>
                      <a:endParaRPr lang="en-US" sz="2000" b="0" i="0" u="none" strike="noStrike" kern="1200" dirty="0">
                        <a:solidFill>
                          <a:srgbClr val="000000"/>
                        </a:solidFill>
                        <a:latin typeface="Tahoma" pitchFamily="34" charset="0"/>
                        <a:ea typeface="Tahoma" pitchFamily="34" charset="0"/>
                        <a:cs typeface="Tahoma" pitchFamily="34" charset="0"/>
                      </a:endParaRP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r>
              <a:tr h="575814">
                <a:tc>
                  <a:txBody>
                    <a:bodyPr/>
                    <a:lstStyle/>
                    <a:p>
                      <a:pPr algn="l" rtl="0" fontAlgn="ctr"/>
                      <a:r>
                        <a:rPr lang="en-US" sz="2000" b="0" i="0" u="none" strike="noStrike" dirty="0" smtClean="0">
                          <a:solidFill>
                            <a:srgbClr val="000000"/>
                          </a:solidFill>
                          <a:latin typeface="Tahoma" pitchFamily="34" charset="0"/>
                          <a:ea typeface="Tahoma" pitchFamily="34" charset="0"/>
                          <a:cs typeface="Tahoma" pitchFamily="34" charset="0"/>
                        </a:rPr>
                        <a:t>(3) Bawanthadi </a:t>
                      </a:r>
                      <a:r>
                        <a:rPr lang="en-US" sz="2000" b="0" i="0" u="none" strike="noStrike" dirty="0">
                          <a:solidFill>
                            <a:srgbClr val="000000"/>
                          </a:solidFill>
                          <a:latin typeface="Tahoma" pitchFamily="34" charset="0"/>
                          <a:ea typeface="Tahoma" pitchFamily="34" charset="0"/>
                          <a:cs typeface="Tahoma" pitchFamily="34" charset="0"/>
                        </a:rPr>
                        <a:t>(IS) </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(11) </a:t>
                      </a:r>
                      <a:r>
                        <a:rPr lang="en-US" sz="2000" b="0" i="0" u="none" strike="noStrike" kern="1200" dirty="0" smtClean="0">
                          <a:solidFill>
                            <a:srgbClr val="000000"/>
                          </a:solidFill>
                          <a:latin typeface="Tahoma" pitchFamily="34" charset="0"/>
                          <a:ea typeface="Tahoma" pitchFamily="34" charset="0"/>
                          <a:cs typeface="Tahoma" pitchFamily="34" charset="0"/>
                        </a:rPr>
                        <a:t>Lower </a:t>
                      </a:r>
                      <a:r>
                        <a:rPr lang="en-US" sz="2000" b="0" i="0" u="none" strike="noStrike" kern="1200" dirty="0" err="1">
                          <a:solidFill>
                            <a:srgbClr val="000000"/>
                          </a:solidFill>
                          <a:latin typeface="Tahoma" pitchFamily="34" charset="0"/>
                          <a:ea typeface="Tahoma" pitchFamily="34" charset="0"/>
                          <a:cs typeface="Tahoma" pitchFamily="34" charset="0"/>
                        </a:rPr>
                        <a:t>Dudhna</a:t>
                      </a:r>
                      <a:r>
                        <a:rPr lang="en-US" sz="2000" b="0" i="0" u="none" strike="noStrike" kern="1200" dirty="0">
                          <a:solidFill>
                            <a:srgbClr val="000000"/>
                          </a:solidFill>
                          <a:latin typeface="Tahoma" pitchFamily="34" charset="0"/>
                          <a:ea typeface="Tahoma" pitchFamily="34" charset="0"/>
                          <a:cs typeface="Tahoma" pitchFamily="34" charset="0"/>
                        </a:rPr>
                        <a:t> </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(19) </a:t>
                      </a:r>
                      <a:r>
                        <a:rPr lang="en-US" sz="2000" b="0" i="0" u="none" strike="noStrike" kern="1200" dirty="0" smtClean="0">
                          <a:solidFill>
                            <a:srgbClr val="000000"/>
                          </a:solidFill>
                          <a:latin typeface="Tahoma" pitchFamily="34" charset="0"/>
                          <a:ea typeface="Tahoma" pitchFamily="34" charset="0"/>
                          <a:cs typeface="Tahoma" pitchFamily="34" charset="0"/>
                        </a:rPr>
                        <a:t>Tillari </a:t>
                      </a:r>
                      <a:endParaRPr lang="en-US" sz="2000" b="0" i="0" u="none" strike="noStrike" kern="1200" dirty="0">
                        <a:solidFill>
                          <a:srgbClr val="000000"/>
                        </a:solidFill>
                        <a:latin typeface="Tahoma" pitchFamily="34" charset="0"/>
                        <a:ea typeface="Tahoma" pitchFamily="34" charset="0"/>
                        <a:cs typeface="Tahoma" pitchFamily="34" charset="0"/>
                      </a:endParaRP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r>
              <a:tr h="575814">
                <a:tc>
                  <a:txBody>
                    <a:bodyPr/>
                    <a:lstStyle/>
                    <a:p>
                      <a:pPr algn="l" rtl="0" fontAlgn="ctr"/>
                      <a:r>
                        <a:rPr lang="en-US" sz="2000" b="0" i="0" u="none" strike="noStrike" dirty="0" smtClean="0">
                          <a:solidFill>
                            <a:srgbClr val="000000"/>
                          </a:solidFill>
                          <a:latin typeface="Tahoma" pitchFamily="34" charset="0"/>
                          <a:ea typeface="Tahoma" pitchFamily="34" charset="0"/>
                          <a:cs typeface="Tahoma" pitchFamily="34" charset="0"/>
                        </a:rPr>
                        <a:t>(4) Bembla </a:t>
                      </a:r>
                      <a:endParaRPr lang="en-US" sz="2000" b="0" i="0" u="none" strike="noStrike" dirty="0">
                        <a:solidFill>
                          <a:srgbClr val="000000"/>
                        </a:solidFill>
                        <a:latin typeface="Tahoma" pitchFamily="34" charset="0"/>
                        <a:ea typeface="Tahoma" pitchFamily="34" charset="0"/>
                        <a:cs typeface="Tahoma" pitchFamily="34" charset="0"/>
                      </a:endParaRP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(12) </a:t>
                      </a:r>
                      <a:r>
                        <a:rPr lang="en-US" sz="2000" b="0" i="0" u="none" strike="noStrike" kern="1200" dirty="0" smtClean="0">
                          <a:solidFill>
                            <a:srgbClr val="000000"/>
                          </a:solidFill>
                          <a:latin typeface="Tahoma" pitchFamily="34" charset="0"/>
                          <a:ea typeface="Tahoma" pitchFamily="34" charset="0"/>
                          <a:cs typeface="Tahoma" pitchFamily="34" charset="0"/>
                        </a:rPr>
                        <a:t>Lower </a:t>
                      </a:r>
                      <a:r>
                        <a:rPr lang="en-US" sz="2000" b="0" i="0" u="none" strike="noStrike" kern="1200" dirty="0">
                          <a:solidFill>
                            <a:srgbClr val="000000"/>
                          </a:solidFill>
                          <a:latin typeface="Tahoma" pitchFamily="34" charset="0"/>
                          <a:ea typeface="Tahoma" pitchFamily="34" charset="0"/>
                          <a:cs typeface="Tahoma" pitchFamily="34" charset="0"/>
                        </a:rPr>
                        <a:t>Panzara</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(20) </a:t>
                      </a:r>
                      <a:r>
                        <a:rPr lang="en-US" sz="2000" b="0" i="0" u="none" strike="noStrike" kern="1200" dirty="0" smtClean="0">
                          <a:solidFill>
                            <a:srgbClr val="000000"/>
                          </a:solidFill>
                          <a:latin typeface="Tahoma" pitchFamily="34" charset="0"/>
                          <a:ea typeface="Tahoma" pitchFamily="34" charset="0"/>
                          <a:cs typeface="Tahoma" pitchFamily="34" charset="0"/>
                        </a:rPr>
                        <a:t>Upper </a:t>
                      </a:r>
                      <a:r>
                        <a:rPr lang="en-US" sz="2000" b="0" i="0" u="none" strike="noStrike" kern="1200" dirty="0">
                          <a:solidFill>
                            <a:srgbClr val="000000"/>
                          </a:solidFill>
                          <a:latin typeface="Tahoma" pitchFamily="34" charset="0"/>
                          <a:ea typeface="Tahoma" pitchFamily="34" charset="0"/>
                          <a:cs typeface="Tahoma" pitchFamily="34" charset="0"/>
                        </a:rPr>
                        <a:t>Kundalika </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r>
              <a:tr h="575814">
                <a:tc>
                  <a:txBody>
                    <a:bodyPr/>
                    <a:lstStyle/>
                    <a:p>
                      <a:pPr algn="l" rtl="0" fontAlgn="ctr"/>
                      <a:r>
                        <a:rPr lang="en-US" sz="2000" b="0" i="0" u="none" strike="noStrike" dirty="0" smtClean="0">
                          <a:solidFill>
                            <a:srgbClr val="000000"/>
                          </a:solidFill>
                          <a:latin typeface="Tahoma" pitchFamily="34" charset="0"/>
                          <a:ea typeface="Tahoma" pitchFamily="34" charset="0"/>
                          <a:cs typeface="Tahoma" pitchFamily="34" charset="0"/>
                        </a:rPr>
                        <a:t>(5) Dhom </a:t>
                      </a:r>
                      <a:r>
                        <a:rPr lang="en-US" sz="2000" b="0" i="0" u="none" strike="noStrike" dirty="0">
                          <a:solidFill>
                            <a:srgbClr val="000000"/>
                          </a:solidFill>
                          <a:latin typeface="Tahoma" pitchFamily="34" charset="0"/>
                          <a:ea typeface="Tahoma" pitchFamily="34" charset="0"/>
                          <a:cs typeface="Tahoma" pitchFamily="34" charset="0"/>
                        </a:rPr>
                        <a:t>Balakwadi </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(13) </a:t>
                      </a:r>
                      <a:r>
                        <a:rPr lang="en-US" sz="2000" b="0" i="0" u="none" strike="noStrike" kern="1200" dirty="0" smtClean="0">
                          <a:solidFill>
                            <a:srgbClr val="000000"/>
                          </a:solidFill>
                          <a:latin typeface="Tahoma" pitchFamily="34" charset="0"/>
                          <a:ea typeface="Tahoma" pitchFamily="34" charset="0"/>
                          <a:cs typeface="Tahoma" pitchFamily="34" charset="0"/>
                        </a:rPr>
                        <a:t>Lower </a:t>
                      </a:r>
                      <a:r>
                        <a:rPr lang="en-US" sz="2000" b="0" i="0" u="none" strike="noStrike" kern="1200" dirty="0">
                          <a:solidFill>
                            <a:srgbClr val="000000"/>
                          </a:solidFill>
                          <a:latin typeface="Tahoma" pitchFamily="34" charset="0"/>
                          <a:ea typeface="Tahoma" pitchFamily="34" charset="0"/>
                          <a:cs typeface="Tahoma" pitchFamily="34" charset="0"/>
                        </a:rPr>
                        <a:t>Pedhi </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(21) </a:t>
                      </a:r>
                      <a:r>
                        <a:rPr lang="en-US" sz="2000" b="0" i="0" u="none" strike="noStrike" kern="1200" dirty="0" smtClean="0">
                          <a:solidFill>
                            <a:srgbClr val="000000"/>
                          </a:solidFill>
                          <a:latin typeface="Tahoma" pitchFamily="34" charset="0"/>
                          <a:ea typeface="Tahoma" pitchFamily="34" charset="0"/>
                          <a:cs typeface="Tahoma" pitchFamily="34" charset="0"/>
                        </a:rPr>
                        <a:t>Upper </a:t>
                      </a:r>
                      <a:r>
                        <a:rPr lang="en-US" sz="2000" b="0" i="0" u="none" strike="noStrike" kern="1200" dirty="0">
                          <a:solidFill>
                            <a:srgbClr val="000000"/>
                          </a:solidFill>
                          <a:latin typeface="Tahoma" pitchFamily="34" charset="0"/>
                          <a:ea typeface="Tahoma" pitchFamily="34" charset="0"/>
                          <a:cs typeface="Tahoma" pitchFamily="34" charset="0"/>
                        </a:rPr>
                        <a:t>Pen Ganga </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r>
              <a:tr h="575814">
                <a:tc>
                  <a:txBody>
                    <a:bodyPr/>
                    <a:lstStyle/>
                    <a:p>
                      <a:pPr algn="l" rtl="0" fontAlgn="ctr"/>
                      <a:r>
                        <a:rPr lang="en-US" sz="2000" b="0" i="0" u="none" strike="noStrike" dirty="0" smtClean="0">
                          <a:solidFill>
                            <a:srgbClr val="000000"/>
                          </a:solidFill>
                          <a:latin typeface="Tahoma" pitchFamily="34" charset="0"/>
                          <a:ea typeface="Tahoma" pitchFamily="34" charset="0"/>
                          <a:cs typeface="Tahoma" pitchFamily="34" charset="0"/>
                        </a:rPr>
                        <a:t>(6) Gadnadi </a:t>
                      </a:r>
                      <a:endParaRPr lang="en-US" sz="2000" b="0" i="0" u="none" strike="noStrike" dirty="0">
                        <a:solidFill>
                          <a:srgbClr val="000000"/>
                        </a:solidFill>
                        <a:latin typeface="Tahoma" pitchFamily="34" charset="0"/>
                        <a:ea typeface="Tahoma" pitchFamily="34" charset="0"/>
                        <a:cs typeface="Tahoma" pitchFamily="34" charset="0"/>
                      </a:endParaRP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(14) </a:t>
                      </a:r>
                      <a:r>
                        <a:rPr lang="en-US" sz="2000" b="0" i="0" u="none" strike="noStrike" kern="1200" dirty="0" smtClean="0">
                          <a:solidFill>
                            <a:srgbClr val="000000"/>
                          </a:solidFill>
                          <a:latin typeface="Tahoma" pitchFamily="34" charset="0"/>
                          <a:ea typeface="Tahoma" pitchFamily="34" charset="0"/>
                          <a:cs typeface="Tahoma" pitchFamily="34" charset="0"/>
                        </a:rPr>
                        <a:t>Lower </a:t>
                      </a:r>
                      <a:r>
                        <a:rPr lang="en-US" sz="2000" b="0" i="0" u="none" strike="noStrike" kern="1200" dirty="0">
                          <a:solidFill>
                            <a:srgbClr val="000000"/>
                          </a:solidFill>
                          <a:latin typeface="Tahoma" pitchFamily="34" charset="0"/>
                          <a:ea typeface="Tahoma" pitchFamily="34" charset="0"/>
                          <a:cs typeface="Tahoma" pitchFamily="34" charset="0"/>
                        </a:rPr>
                        <a:t>Wardha</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(22) </a:t>
                      </a:r>
                      <a:r>
                        <a:rPr lang="en-US" sz="2000" b="0" i="0" u="none" strike="noStrike" kern="1200" dirty="0" smtClean="0">
                          <a:solidFill>
                            <a:srgbClr val="000000"/>
                          </a:solidFill>
                          <a:latin typeface="Tahoma" pitchFamily="34" charset="0"/>
                          <a:ea typeface="Tahoma" pitchFamily="34" charset="0"/>
                          <a:cs typeface="Tahoma" pitchFamily="34" charset="0"/>
                        </a:rPr>
                        <a:t>Waghur </a:t>
                      </a:r>
                      <a:endParaRPr lang="en-US" sz="2000" b="0" i="0" u="none" strike="noStrike" kern="1200" dirty="0">
                        <a:solidFill>
                          <a:srgbClr val="000000"/>
                        </a:solidFill>
                        <a:latin typeface="Tahoma" pitchFamily="34" charset="0"/>
                        <a:ea typeface="Tahoma" pitchFamily="34" charset="0"/>
                        <a:cs typeface="Tahoma" pitchFamily="34" charset="0"/>
                      </a:endParaRP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r>
              <a:tr h="575814">
                <a:tc>
                  <a:txBody>
                    <a:bodyPr/>
                    <a:lstStyle/>
                    <a:p>
                      <a:pPr algn="l" rtl="0" fontAlgn="ctr"/>
                      <a:r>
                        <a:rPr lang="en-US" sz="2000" b="0" i="0" u="none" strike="noStrike" dirty="0" smtClean="0">
                          <a:solidFill>
                            <a:srgbClr val="000000"/>
                          </a:solidFill>
                          <a:latin typeface="Tahoma" pitchFamily="34" charset="0"/>
                          <a:ea typeface="Tahoma" pitchFamily="34" charset="0"/>
                          <a:cs typeface="Tahoma" pitchFamily="34" charset="0"/>
                        </a:rPr>
                        <a:t>(7) Gosikhurd </a:t>
                      </a:r>
                      <a:r>
                        <a:rPr lang="en-US" sz="2000" b="0" i="0" u="none" strike="noStrike" dirty="0">
                          <a:solidFill>
                            <a:srgbClr val="000000"/>
                          </a:solidFill>
                          <a:latin typeface="Tahoma" pitchFamily="34" charset="0"/>
                          <a:ea typeface="Tahoma" pitchFamily="34" charset="0"/>
                          <a:cs typeface="Tahoma" pitchFamily="34" charset="0"/>
                        </a:rPr>
                        <a:t>(NP)</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(15) </a:t>
                      </a:r>
                      <a:r>
                        <a:rPr lang="en-US" sz="2000" b="0" i="0" u="none" strike="noStrike" kern="1200" dirty="0" smtClean="0">
                          <a:solidFill>
                            <a:srgbClr val="000000"/>
                          </a:solidFill>
                          <a:latin typeface="Tahoma" pitchFamily="34" charset="0"/>
                          <a:ea typeface="Tahoma" pitchFamily="34" charset="0"/>
                          <a:cs typeface="Tahoma" pitchFamily="34" charset="0"/>
                        </a:rPr>
                        <a:t>Morna </a:t>
                      </a:r>
                      <a:r>
                        <a:rPr lang="en-US" sz="2000" b="0" i="0" u="none" strike="noStrike" kern="1200" dirty="0">
                          <a:solidFill>
                            <a:srgbClr val="000000"/>
                          </a:solidFill>
                          <a:latin typeface="Tahoma" pitchFamily="34" charset="0"/>
                          <a:ea typeface="Tahoma" pitchFamily="34" charset="0"/>
                          <a:cs typeface="Tahoma" pitchFamily="34" charset="0"/>
                        </a:rPr>
                        <a:t>(Gureghar) </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algn="l">
                        <a:lnSpc>
                          <a:spcPct val="150000"/>
                        </a:lnSpc>
                      </a:pPr>
                      <a:endParaRPr lang="en-US" sz="2000" b="0" dirty="0">
                        <a:latin typeface="Tahoma" pitchFamily="34" charset="0"/>
                        <a:ea typeface="Tahoma" pitchFamily="34" charset="0"/>
                        <a:cs typeface="Tahoma" pitchFamily="34" charset="0"/>
                      </a:endParaRPr>
                    </a:p>
                  </a:txBody>
                  <a:tcPr marL="74295" marR="74295"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r>
              <a:tr h="575814">
                <a:tc>
                  <a:txBody>
                    <a:bodyPr/>
                    <a:lstStyle/>
                    <a:p>
                      <a:pPr algn="l" rtl="0" fontAlgn="ctr"/>
                      <a:r>
                        <a:rPr lang="en-US" sz="2000" b="0" i="0" u="none" strike="noStrike" dirty="0" smtClean="0">
                          <a:solidFill>
                            <a:srgbClr val="000000"/>
                          </a:solidFill>
                          <a:latin typeface="Tahoma" pitchFamily="34" charset="0"/>
                          <a:ea typeface="Tahoma" pitchFamily="34" charset="0"/>
                          <a:cs typeface="Tahoma" pitchFamily="34" charset="0"/>
                        </a:rPr>
                        <a:t>(8) Khadakpurna</a:t>
                      </a:r>
                      <a:endParaRPr lang="en-US" sz="2000" b="0" i="0" u="none" strike="noStrike" dirty="0">
                        <a:solidFill>
                          <a:srgbClr val="000000"/>
                        </a:solidFill>
                        <a:latin typeface="Tahoma" pitchFamily="34" charset="0"/>
                        <a:ea typeface="Tahoma" pitchFamily="34" charset="0"/>
                        <a:cs typeface="Tahoma" pitchFamily="34" charset="0"/>
                      </a:endParaRP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marL="0" algn="l" defTabSz="914400" rtl="0" eaLnBrk="1" fontAlgn="ctr" latinLnBrk="0" hangingPunct="1"/>
                      <a:r>
                        <a:rPr lang="en-US" sz="2000" b="0" i="0" u="none" strike="noStrike" dirty="0" smtClean="0">
                          <a:solidFill>
                            <a:srgbClr val="000000"/>
                          </a:solidFill>
                          <a:latin typeface="Tahoma" pitchFamily="34" charset="0"/>
                          <a:ea typeface="Tahoma" pitchFamily="34" charset="0"/>
                          <a:cs typeface="Tahoma" pitchFamily="34" charset="0"/>
                        </a:rPr>
                        <a:t>(16) </a:t>
                      </a:r>
                      <a:r>
                        <a:rPr lang="en-US" sz="2000" b="0" i="0" u="none" strike="noStrike" kern="1200" dirty="0" smtClean="0">
                          <a:solidFill>
                            <a:srgbClr val="000000"/>
                          </a:solidFill>
                          <a:latin typeface="Tahoma" pitchFamily="34" charset="0"/>
                          <a:ea typeface="Tahoma" pitchFamily="34" charset="0"/>
                          <a:cs typeface="Tahoma" pitchFamily="34" charset="0"/>
                        </a:rPr>
                        <a:t>Nandur </a:t>
                      </a:r>
                      <a:r>
                        <a:rPr lang="en-US" sz="2000" b="0" i="0" u="none" strike="noStrike" kern="1200" dirty="0">
                          <a:solidFill>
                            <a:srgbClr val="000000"/>
                          </a:solidFill>
                          <a:latin typeface="Tahoma" pitchFamily="34" charset="0"/>
                          <a:ea typeface="Tahoma" pitchFamily="34" charset="0"/>
                          <a:cs typeface="Tahoma" pitchFamily="34" charset="0"/>
                        </a:rPr>
                        <a:t>Madhmeshwar Ph-II</a:t>
                      </a:r>
                    </a:p>
                  </a:txBody>
                  <a:tcPr marL="69652" marR="7739"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c>
                  <a:txBody>
                    <a:bodyPr/>
                    <a:lstStyle/>
                    <a:p>
                      <a:pPr algn="l">
                        <a:lnSpc>
                          <a:spcPct val="150000"/>
                        </a:lnSpc>
                      </a:pPr>
                      <a:endParaRPr lang="en-US" sz="2000" b="0" dirty="0">
                        <a:latin typeface="Tahoma" pitchFamily="34" charset="0"/>
                        <a:ea typeface="Tahoma" pitchFamily="34" charset="0"/>
                        <a:cs typeface="Tahoma" pitchFamily="34" charset="0"/>
                      </a:endParaRPr>
                    </a:p>
                  </a:txBody>
                  <a:tcPr marL="74295" marR="74295" anchor="ctr">
                    <a:lnL w="12700" cmpd="sng">
                      <a:noFill/>
                    </a:lnL>
                    <a:lnR w="12700" cmpd="sng">
                      <a:noFill/>
                    </a:lnR>
                    <a:lnT w="12700" cmpd="sng">
                      <a:noFill/>
                    </a:lnT>
                    <a:lnB w="12700" cmpd="sng">
                      <a:noFill/>
                    </a:lnB>
                    <a:lnTlToBr w="12700" cmpd="sng">
                      <a:noFill/>
                      <a:prstDash val="solid"/>
                    </a:lnTlToBr>
                    <a:lnBlToTr w="12700" cmpd="sng">
                      <a:noFill/>
                      <a:prstDash val="solid"/>
                    </a:lnBlToTr>
                    <a:blipFill>
                      <a:blip r:embed="rId2"/>
                      <a:tile tx="0" ty="0" sx="100000" sy="100000" flip="none" algn="tl"/>
                    </a:blipFill>
                  </a:tcPr>
                </a:tc>
              </a:tr>
            </a:tbl>
          </a:graphicData>
        </a:graphic>
      </p:graphicFrame>
      <p:graphicFrame>
        <p:nvGraphicFramePr>
          <p:cNvPr id="7" name="Content Placeholder 3"/>
          <p:cNvGraphicFramePr>
            <a:graphicFrameLocks noGrp="1"/>
          </p:cNvGraphicFramePr>
          <p:nvPr>
            <p:extLst>
              <p:ext uri="{D42A27DB-BD31-4B8C-83A1-F6EECF244321}">
                <p14:modId xmlns:p14="http://schemas.microsoft.com/office/powerpoint/2010/main" val="3339399465"/>
              </p:ext>
            </p:extLst>
          </p:nvPr>
        </p:nvGraphicFramePr>
        <p:xfrm>
          <a:off x="531107" y="967497"/>
          <a:ext cx="9346495" cy="865413"/>
        </p:xfrm>
        <a:graphic>
          <a:graphicData uri="http://schemas.openxmlformats.org/drawingml/2006/table">
            <a:tbl>
              <a:tblPr/>
              <a:tblGrid>
                <a:gridCol w="9346495"/>
              </a:tblGrid>
              <a:tr h="865413">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None/>
                        <a:tabLst/>
                        <a:defRPr/>
                      </a:pPr>
                      <a:r>
                        <a:rPr kumimoji="0" lang="en-IN" sz="2000" b="1" i="0" u="none" strike="noStrike" cap="none" normalizeH="0" baseline="0" dirty="0" smtClean="0">
                          <a:ln>
                            <a:noFill/>
                          </a:ln>
                          <a:solidFill>
                            <a:schemeClr val="tx1"/>
                          </a:solidFill>
                          <a:effectLst/>
                          <a:latin typeface="Arial" pitchFamily="34" charset="0"/>
                          <a:ea typeface="MS PGothic" pitchFamily="34" charset="-128"/>
                        </a:rPr>
                        <a:t>Number of Projects : 22                            Projects Included: 22</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None/>
                        <a:tabLst/>
                        <a:defRPr/>
                      </a:pPr>
                      <a:r>
                        <a:rPr kumimoji="0" lang="en-IN" sz="2000" b="1" i="0" u="none" strike="noStrike" cap="none" normalizeH="0" baseline="0" dirty="0" smtClean="0">
                          <a:ln>
                            <a:noFill/>
                          </a:ln>
                          <a:solidFill>
                            <a:schemeClr val="tx1"/>
                          </a:solidFill>
                          <a:effectLst/>
                          <a:latin typeface="Arial" pitchFamily="34" charset="0"/>
                          <a:ea typeface="MS PGothic" pitchFamily="34" charset="-128"/>
                        </a:rPr>
                        <a:t>Projects Availing CA: 18</a:t>
                      </a:r>
                      <a:r>
                        <a:rPr kumimoji="0" lang="en-IN" sz="2000" b="1" i="0" u="none" strike="noStrike" cap="none" normalizeH="0" baseline="0" dirty="0" smtClean="0">
                          <a:ln>
                            <a:noFill/>
                          </a:ln>
                          <a:solidFill>
                            <a:srgbClr val="FF0000"/>
                          </a:solidFill>
                          <a:effectLst/>
                          <a:latin typeface="Arial" pitchFamily="34" charset="0"/>
                          <a:ea typeface="MS PGothic" pitchFamily="34" charset="-128"/>
                        </a:rPr>
                        <a:t> </a:t>
                      </a:r>
                      <a:r>
                        <a:rPr kumimoji="0" lang="en-IN" sz="2000" b="1" i="0" u="none" strike="noStrike" cap="none" normalizeH="0" baseline="0" dirty="0" smtClean="0">
                          <a:ln>
                            <a:noFill/>
                          </a:ln>
                          <a:solidFill>
                            <a:schemeClr val="tx1"/>
                          </a:solidFill>
                          <a:effectLst/>
                          <a:latin typeface="Arial" pitchFamily="34" charset="0"/>
                          <a:ea typeface="MS PGothic" pitchFamily="34" charset="-128"/>
                        </a:rPr>
                        <a:t>                          Projects Reporting Progress:14</a:t>
                      </a:r>
                    </a:p>
                  </a:txBody>
                  <a:tcPr marL="55720" marR="55720" marT="34280" marB="3428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91938205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Freeform 523"/>
          <p:cNvSpPr>
            <a:spLocks/>
          </p:cNvSpPr>
          <p:nvPr/>
        </p:nvSpPr>
        <p:spPr bwMode="auto">
          <a:xfrm>
            <a:off x="2349500" y="6021388"/>
            <a:ext cx="685800" cy="214312"/>
          </a:xfrm>
          <a:custGeom>
            <a:avLst/>
            <a:gdLst>
              <a:gd name="T0" fmla="*/ 2147483647 w 432"/>
              <a:gd name="T1" fmla="*/ 2147483647 h 135"/>
              <a:gd name="T2" fmla="*/ 2147483647 w 432"/>
              <a:gd name="T3" fmla="*/ 0 h 135"/>
              <a:gd name="T4" fmla="*/ 2147483647 w 432"/>
              <a:gd name="T5" fmla="*/ 2147483647 h 135"/>
              <a:gd name="T6" fmla="*/ 2147483647 w 432"/>
              <a:gd name="T7" fmla="*/ 2147483647 h 135"/>
              <a:gd name="T8" fmla="*/ 2147483647 w 432"/>
              <a:gd name="T9" fmla="*/ 2147483647 h 135"/>
              <a:gd name="T10" fmla="*/ 0 w 432"/>
              <a:gd name="T11" fmla="*/ 2147483647 h 135"/>
              <a:gd name="T12" fmla="*/ 0 60000 65536"/>
              <a:gd name="T13" fmla="*/ 0 60000 65536"/>
              <a:gd name="T14" fmla="*/ 0 60000 65536"/>
              <a:gd name="T15" fmla="*/ 0 60000 65536"/>
              <a:gd name="T16" fmla="*/ 0 60000 65536"/>
              <a:gd name="T17" fmla="*/ 0 60000 65536"/>
              <a:gd name="T18" fmla="*/ 0 w 432"/>
              <a:gd name="T19" fmla="*/ 0 h 135"/>
              <a:gd name="T20" fmla="*/ 432 w 432"/>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432" h="135">
                <a:moveTo>
                  <a:pt x="432" y="19"/>
                </a:moveTo>
                <a:cubicBezTo>
                  <a:pt x="414" y="17"/>
                  <a:pt x="350" y="0"/>
                  <a:pt x="325" y="0"/>
                </a:cubicBezTo>
                <a:cubicBezTo>
                  <a:pt x="300" y="0"/>
                  <a:pt x="306" y="13"/>
                  <a:pt x="284" y="19"/>
                </a:cubicBezTo>
                <a:cubicBezTo>
                  <a:pt x="262" y="25"/>
                  <a:pt x="215" y="30"/>
                  <a:pt x="192" y="39"/>
                </a:cubicBezTo>
                <a:cubicBezTo>
                  <a:pt x="169" y="48"/>
                  <a:pt x="180" y="55"/>
                  <a:pt x="148" y="71"/>
                </a:cubicBezTo>
                <a:cubicBezTo>
                  <a:pt x="116" y="87"/>
                  <a:pt x="31" y="122"/>
                  <a:pt x="0" y="135"/>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051" name="Freeform 499"/>
          <p:cNvSpPr>
            <a:spLocks/>
          </p:cNvSpPr>
          <p:nvPr/>
        </p:nvSpPr>
        <p:spPr bwMode="auto">
          <a:xfrm>
            <a:off x="2359026" y="5105402"/>
            <a:ext cx="276225" cy="339725"/>
          </a:xfrm>
          <a:custGeom>
            <a:avLst/>
            <a:gdLst>
              <a:gd name="T0" fmla="*/ 2147483647 w 174"/>
              <a:gd name="T1" fmla="*/ 0 h 214"/>
              <a:gd name="T2" fmla="*/ 2147483647 w 174"/>
              <a:gd name="T3" fmla="*/ 2147483647 h 214"/>
              <a:gd name="T4" fmla="*/ 2147483647 w 174"/>
              <a:gd name="T5" fmla="*/ 2147483647 h 214"/>
              <a:gd name="T6" fmla="*/ 2147483647 w 174"/>
              <a:gd name="T7" fmla="*/ 2147483647 h 214"/>
              <a:gd name="T8" fmla="*/ 0 w 174"/>
              <a:gd name="T9" fmla="*/ 2147483647 h 214"/>
              <a:gd name="T10" fmla="*/ 0 60000 65536"/>
              <a:gd name="T11" fmla="*/ 0 60000 65536"/>
              <a:gd name="T12" fmla="*/ 0 60000 65536"/>
              <a:gd name="T13" fmla="*/ 0 60000 65536"/>
              <a:gd name="T14" fmla="*/ 0 60000 65536"/>
              <a:gd name="T15" fmla="*/ 0 w 174"/>
              <a:gd name="T16" fmla="*/ 0 h 214"/>
              <a:gd name="T17" fmla="*/ 174 w 174"/>
              <a:gd name="T18" fmla="*/ 214 h 214"/>
            </a:gdLst>
            <a:ahLst/>
            <a:cxnLst>
              <a:cxn ang="T10">
                <a:pos x="T0" y="T1"/>
              </a:cxn>
              <a:cxn ang="T11">
                <a:pos x="T2" y="T3"/>
              </a:cxn>
              <a:cxn ang="T12">
                <a:pos x="T4" y="T5"/>
              </a:cxn>
              <a:cxn ang="T13">
                <a:pos x="T6" y="T7"/>
              </a:cxn>
              <a:cxn ang="T14">
                <a:pos x="T8" y="T9"/>
              </a:cxn>
            </a:cxnLst>
            <a:rect l="T15" t="T16" r="T17" b="T18"/>
            <a:pathLst>
              <a:path w="174" h="214">
                <a:moveTo>
                  <a:pt x="174" y="0"/>
                </a:moveTo>
                <a:cubicBezTo>
                  <a:pt x="168" y="5"/>
                  <a:pt x="149" y="13"/>
                  <a:pt x="137" y="33"/>
                </a:cubicBezTo>
                <a:cubicBezTo>
                  <a:pt x="125" y="53"/>
                  <a:pt x="118" y="99"/>
                  <a:pt x="102" y="122"/>
                </a:cubicBezTo>
                <a:cubicBezTo>
                  <a:pt x="86" y="145"/>
                  <a:pt x="57" y="157"/>
                  <a:pt x="40" y="172"/>
                </a:cubicBezTo>
                <a:cubicBezTo>
                  <a:pt x="23" y="187"/>
                  <a:pt x="8" y="205"/>
                  <a:pt x="0" y="214"/>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052" name="Freeform 521"/>
          <p:cNvSpPr>
            <a:spLocks/>
          </p:cNvSpPr>
          <p:nvPr/>
        </p:nvSpPr>
        <p:spPr bwMode="auto">
          <a:xfrm>
            <a:off x="4160839" y="1111252"/>
            <a:ext cx="53975" cy="157163"/>
          </a:xfrm>
          <a:custGeom>
            <a:avLst/>
            <a:gdLst>
              <a:gd name="T0" fmla="*/ 2147483647 w 34"/>
              <a:gd name="T1" fmla="*/ 0 h 99"/>
              <a:gd name="T2" fmla="*/ 2147483647 w 34"/>
              <a:gd name="T3" fmla="*/ 2147483647 h 99"/>
              <a:gd name="T4" fmla="*/ 0 w 34"/>
              <a:gd name="T5" fmla="*/ 2147483647 h 99"/>
              <a:gd name="T6" fmla="*/ 0 60000 65536"/>
              <a:gd name="T7" fmla="*/ 0 60000 65536"/>
              <a:gd name="T8" fmla="*/ 0 60000 65536"/>
              <a:gd name="T9" fmla="*/ 0 w 34"/>
              <a:gd name="T10" fmla="*/ 0 h 99"/>
              <a:gd name="T11" fmla="*/ 34 w 34"/>
              <a:gd name="T12" fmla="*/ 99 h 99"/>
            </a:gdLst>
            <a:ahLst/>
            <a:cxnLst>
              <a:cxn ang="T6">
                <a:pos x="T0" y="T1"/>
              </a:cxn>
              <a:cxn ang="T7">
                <a:pos x="T2" y="T3"/>
              </a:cxn>
              <a:cxn ang="T8">
                <a:pos x="T4" y="T5"/>
              </a:cxn>
            </a:cxnLst>
            <a:rect l="T9" t="T10" r="T11" b="T12"/>
            <a:pathLst>
              <a:path w="34" h="99">
                <a:moveTo>
                  <a:pt x="29" y="0"/>
                </a:moveTo>
                <a:cubicBezTo>
                  <a:pt x="29" y="10"/>
                  <a:pt x="34" y="42"/>
                  <a:pt x="29" y="58"/>
                </a:cubicBezTo>
                <a:cubicBezTo>
                  <a:pt x="24" y="74"/>
                  <a:pt x="6" y="91"/>
                  <a:pt x="0" y="99"/>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053" name="Freeform 21"/>
          <p:cNvSpPr>
            <a:spLocks/>
          </p:cNvSpPr>
          <p:nvPr/>
        </p:nvSpPr>
        <p:spPr bwMode="auto">
          <a:xfrm>
            <a:off x="2517776" y="4802190"/>
            <a:ext cx="214313" cy="287337"/>
          </a:xfrm>
          <a:custGeom>
            <a:avLst/>
            <a:gdLst>
              <a:gd name="T0" fmla="*/ 0 w 126"/>
              <a:gd name="T1" fmla="*/ 0 h 183"/>
              <a:gd name="T2" fmla="*/ 2147483647 w 126"/>
              <a:gd name="T3" fmla="*/ 2147483647 h 183"/>
              <a:gd name="T4" fmla="*/ 2147483647 w 126"/>
              <a:gd name="T5" fmla="*/ 2147483647 h 183"/>
              <a:gd name="T6" fmla="*/ 2147483647 w 126"/>
              <a:gd name="T7" fmla="*/ 2147483647 h 183"/>
              <a:gd name="T8" fmla="*/ 0 60000 65536"/>
              <a:gd name="T9" fmla="*/ 0 60000 65536"/>
              <a:gd name="T10" fmla="*/ 0 60000 65536"/>
              <a:gd name="T11" fmla="*/ 0 60000 65536"/>
              <a:gd name="T12" fmla="*/ 0 w 126"/>
              <a:gd name="T13" fmla="*/ 0 h 183"/>
              <a:gd name="T14" fmla="*/ 126 w 126"/>
              <a:gd name="T15" fmla="*/ 183 h 183"/>
            </a:gdLst>
            <a:ahLst/>
            <a:cxnLst>
              <a:cxn ang="T8">
                <a:pos x="T0" y="T1"/>
              </a:cxn>
              <a:cxn ang="T9">
                <a:pos x="T2" y="T3"/>
              </a:cxn>
              <a:cxn ang="T10">
                <a:pos x="T4" y="T5"/>
              </a:cxn>
              <a:cxn ang="T11">
                <a:pos x="T6" y="T7"/>
              </a:cxn>
            </a:cxnLst>
            <a:rect l="T12" t="T13" r="T14" b="T15"/>
            <a:pathLst>
              <a:path w="126" h="183">
                <a:moveTo>
                  <a:pt x="0" y="0"/>
                </a:moveTo>
                <a:cubicBezTo>
                  <a:pt x="9" y="11"/>
                  <a:pt x="32" y="42"/>
                  <a:pt x="51" y="63"/>
                </a:cubicBezTo>
                <a:cubicBezTo>
                  <a:pt x="70" y="84"/>
                  <a:pt x="101" y="106"/>
                  <a:pt x="113" y="126"/>
                </a:cubicBezTo>
                <a:cubicBezTo>
                  <a:pt x="125" y="146"/>
                  <a:pt x="123" y="171"/>
                  <a:pt x="126" y="183"/>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54" name="Rectangle 2"/>
          <p:cNvSpPr>
            <a:spLocks noChangeArrowheads="1"/>
          </p:cNvSpPr>
          <p:nvPr/>
        </p:nvSpPr>
        <p:spPr bwMode="auto">
          <a:xfrm>
            <a:off x="1022351" y="490539"/>
            <a:ext cx="8412163" cy="5876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55" name="Freeform 4"/>
          <p:cNvSpPr>
            <a:spLocks/>
          </p:cNvSpPr>
          <p:nvPr/>
        </p:nvSpPr>
        <p:spPr bwMode="auto">
          <a:xfrm>
            <a:off x="2052639" y="2819401"/>
            <a:ext cx="2916237" cy="3109913"/>
          </a:xfrm>
          <a:custGeom>
            <a:avLst/>
            <a:gdLst>
              <a:gd name="T0" fmla="*/ 2147483647 w 1694"/>
              <a:gd name="T1" fmla="*/ 2147483647 h 1958"/>
              <a:gd name="T2" fmla="*/ 2147483647 w 1694"/>
              <a:gd name="T3" fmla="*/ 2147483647 h 1958"/>
              <a:gd name="T4" fmla="*/ 2147483647 w 1694"/>
              <a:gd name="T5" fmla="*/ 2147483647 h 1958"/>
              <a:gd name="T6" fmla="*/ 2147483647 w 1694"/>
              <a:gd name="T7" fmla="*/ 2147483647 h 1958"/>
              <a:gd name="T8" fmla="*/ 2147483647 w 1694"/>
              <a:gd name="T9" fmla="*/ 2147483647 h 1958"/>
              <a:gd name="T10" fmla="*/ 2147483647 w 1694"/>
              <a:gd name="T11" fmla="*/ 2147483647 h 1958"/>
              <a:gd name="T12" fmla="*/ 2147483647 w 1694"/>
              <a:gd name="T13" fmla="*/ 2147483647 h 1958"/>
              <a:gd name="T14" fmla="*/ 2147483647 w 1694"/>
              <a:gd name="T15" fmla="*/ 2147483647 h 1958"/>
              <a:gd name="T16" fmla="*/ 2147483647 w 1694"/>
              <a:gd name="T17" fmla="*/ 2147483647 h 1958"/>
              <a:gd name="T18" fmla="*/ 2147483647 w 1694"/>
              <a:gd name="T19" fmla="*/ 2147483647 h 1958"/>
              <a:gd name="T20" fmla="*/ 2147483647 w 1694"/>
              <a:gd name="T21" fmla="*/ 2147483647 h 1958"/>
              <a:gd name="T22" fmla="*/ 2147483647 w 1694"/>
              <a:gd name="T23" fmla="*/ 2147483647 h 1958"/>
              <a:gd name="T24" fmla="*/ 2147483647 w 1694"/>
              <a:gd name="T25" fmla="*/ 2147483647 h 1958"/>
              <a:gd name="T26" fmla="*/ 2147483647 w 1694"/>
              <a:gd name="T27" fmla="*/ 2147483647 h 1958"/>
              <a:gd name="T28" fmla="*/ 2147483647 w 1694"/>
              <a:gd name="T29" fmla="*/ 2147483647 h 1958"/>
              <a:gd name="T30" fmla="*/ 2147483647 w 1694"/>
              <a:gd name="T31" fmla="*/ 2147483647 h 1958"/>
              <a:gd name="T32" fmla="*/ 2147483647 w 1694"/>
              <a:gd name="T33" fmla="*/ 2147483647 h 1958"/>
              <a:gd name="T34" fmla="*/ 2147483647 w 1694"/>
              <a:gd name="T35" fmla="*/ 2147483647 h 1958"/>
              <a:gd name="T36" fmla="*/ 2147483647 w 1694"/>
              <a:gd name="T37" fmla="*/ 2147483647 h 1958"/>
              <a:gd name="T38" fmla="*/ 2147483647 w 1694"/>
              <a:gd name="T39" fmla="*/ 2147483647 h 1958"/>
              <a:gd name="T40" fmla="*/ 2147483647 w 1694"/>
              <a:gd name="T41" fmla="*/ 2147483647 h 1958"/>
              <a:gd name="T42" fmla="*/ 2147483647 w 1694"/>
              <a:gd name="T43" fmla="*/ 2147483647 h 1958"/>
              <a:gd name="T44" fmla="*/ 2147483647 w 1694"/>
              <a:gd name="T45" fmla="*/ 2147483647 h 1958"/>
              <a:gd name="T46" fmla="*/ 2147483647 w 1694"/>
              <a:gd name="T47" fmla="*/ 2147483647 h 1958"/>
              <a:gd name="T48" fmla="*/ 2147483647 w 1694"/>
              <a:gd name="T49" fmla="*/ 2147483647 h 1958"/>
              <a:gd name="T50" fmla="*/ 2147483647 w 1694"/>
              <a:gd name="T51" fmla="*/ 2147483647 h 1958"/>
              <a:gd name="T52" fmla="*/ 2147483647 w 1694"/>
              <a:gd name="T53" fmla="*/ 2147483647 h 1958"/>
              <a:gd name="T54" fmla="*/ 2147483647 w 1694"/>
              <a:gd name="T55" fmla="*/ 2147483647 h 1958"/>
              <a:gd name="T56" fmla="*/ 2147483647 w 1694"/>
              <a:gd name="T57" fmla="*/ 2147483647 h 1958"/>
              <a:gd name="T58" fmla="*/ 2147483647 w 1694"/>
              <a:gd name="T59" fmla="*/ 2147483647 h 1958"/>
              <a:gd name="T60" fmla="*/ 2147483647 w 1694"/>
              <a:gd name="T61" fmla="*/ 2147483647 h 1958"/>
              <a:gd name="T62" fmla="*/ 2147483647 w 1694"/>
              <a:gd name="T63" fmla="*/ 2147483647 h 1958"/>
              <a:gd name="T64" fmla="*/ 2147483647 w 1694"/>
              <a:gd name="T65" fmla="*/ 2147483647 h 1958"/>
              <a:gd name="T66" fmla="*/ 2147483647 w 1694"/>
              <a:gd name="T67" fmla="*/ 2147483647 h 1958"/>
              <a:gd name="T68" fmla="*/ 2147483647 w 1694"/>
              <a:gd name="T69" fmla="*/ 2147483647 h 1958"/>
              <a:gd name="T70" fmla="*/ 2147483647 w 1694"/>
              <a:gd name="T71" fmla="*/ 2147483647 h 19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94"/>
              <a:gd name="T109" fmla="*/ 0 h 1958"/>
              <a:gd name="T110" fmla="*/ 1694 w 1694"/>
              <a:gd name="T111" fmla="*/ 1958 h 19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94" h="1958">
                <a:moveTo>
                  <a:pt x="547" y="1958"/>
                </a:moveTo>
                <a:cubicBezTo>
                  <a:pt x="550" y="1952"/>
                  <a:pt x="560" y="1928"/>
                  <a:pt x="566" y="1919"/>
                </a:cubicBezTo>
                <a:cubicBezTo>
                  <a:pt x="572" y="1910"/>
                  <a:pt x="584" y="1908"/>
                  <a:pt x="586" y="1902"/>
                </a:cubicBezTo>
                <a:cubicBezTo>
                  <a:pt x="588" y="1896"/>
                  <a:pt x="589" y="1890"/>
                  <a:pt x="581" y="1884"/>
                </a:cubicBezTo>
                <a:cubicBezTo>
                  <a:pt x="573" y="1878"/>
                  <a:pt x="545" y="1874"/>
                  <a:pt x="538" y="1868"/>
                </a:cubicBezTo>
                <a:cubicBezTo>
                  <a:pt x="531" y="1862"/>
                  <a:pt x="528" y="1852"/>
                  <a:pt x="541" y="1845"/>
                </a:cubicBezTo>
                <a:cubicBezTo>
                  <a:pt x="554" y="1838"/>
                  <a:pt x="602" y="1835"/>
                  <a:pt x="614" y="1826"/>
                </a:cubicBezTo>
                <a:cubicBezTo>
                  <a:pt x="626" y="1817"/>
                  <a:pt x="623" y="1799"/>
                  <a:pt x="616" y="1791"/>
                </a:cubicBezTo>
                <a:cubicBezTo>
                  <a:pt x="609" y="1783"/>
                  <a:pt x="583" y="1782"/>
                  <a:pt x="571" y="1778"/>
                </a:cubicBezTo>
                <a:cubicBezTo>
                  <a:pt x="559" y="1774"/>
                  <a:pt x="552" y="1773"/>
                  <a:pt x="544" y="1769"/>
                </a:cubicBezTo>
                <a:cubicBezTo>
                  <a:pt x="536" y="1765"/>
                  <a:pt x="529" y="1759"/>
                  <a:pt x="523" y="1751"/>
                </a:cubicBezTo>
                <a:cubicBezTo>
                  <a:pt x="517" y="1743"/>
                  <a:pt x="511" y="1725"/>
                  <a:pt x="508" y="1722"/>
                </a:cubicBezTo>
                <a:cubicBezTo>
                  <a:pt x="505" y="1719"/>
                  <a:pt x="505" y="1737"/>
                  <a:pt x="508" y="1734"/>
                </a:cubicBezTo>
                <a:cubicBezTo>
                  <a:pt x="511" y="1731"/>
                  <a:pt x="518" y="1708"/>
                  <a:pt x="524" y="1703"/>
                </a:cubicBezTo>
                <a:cubicBezTo>
                  <a:pt x="530" y="1698"/>
                  <a:pt x="545" y="1705"/>
                  <a:pt x="544" y="1703"/>
                </a:cubicBezTo>
                <a:cubicBezTo>
                  <a:pt x="543" y="1701"/>
                  <a:pt x="527" y="1695"/>
                  <a:pt x="521" y="1689"/>
                </a:cubicBezTo>
                <a:cubicBezTo>
                  <a:pt x="515" y="1683"/>
                  <a:pt x="502" y="1675"/>
                  <a:pt x="506" y="1668"/>
                </a:cubicBezTo>
                <a:cubicBezTo>
                  <a:pt x="510" y="1661"/>
                  <a:pt x="532" y="1655"/>
                  <a:pt x="548" y="1649"/>
                </a:cubicBezTo>
                <a:cubicBezTo>
                  <a:pt x="564" y="1643"/>
                  <a:pt x="579" y="1638"/>
                  <a:pt x="604" y="1631"/>
                </a:cubicBezTo>
                <a:cubicBezTo>
                  <a:pt x="629" y="1624"/>
                  <a:pt x="679" y="1614"/>
                  <a:pt x="700" y="1605"/>
                </a:cubicBezTo>
                <a:cubicBezTo>
                  <a:pt x="721" y="1596"/>
                  <a:pt x="721" y="1588"/>
                  <a:pt x="728" y="1577"/>
                </a:cubicBezTo>
                <a:cubicBezTo>
                  <a:pt x="735" y="1566"/>
                  <a:pt x="737" y="1551"/>
                  <a:pt x="742" y="1541"/>
                </a:cubicBezTo>
                <a:cubicBezTo>
                  <a:pt x="747" y="1531"/>
                  <a:pt x="740" y="1528"/>
                  <a:pt x="758" y="1515"/>
                </a:cubicBezTo>
                <a:cubicBezTo>
                  <a:pt x="776" y="1502"/>
                  <a:pt x="828" y="1481"/>
                  <a:pt x="851" y="1463"/>
                </a:cubicBezTo>
                <a:cubicBezTo>
                  <a:pt x="874" y="1445"/>
                  <a:pt x="877" y="1416"/>
                  <a:pt x="895" y="1407"/>
                </a:cubicBezTo>
                <a:cubicBezTo>
                  <a:pt x="913" y="1398"/>
                  <a:pt x="941" y="1404"/>
                  <a:pt x="959" y="1406"/>
                </a:cubicBezTo>
                <a:cubicBezTo>
                  <a:pt x="977" y="1408"/>
                  <a:pt x="977" y="1429"/>
                  <a:pt x="1001" y="1422"/>
                </a:cubicBezTo>
                <a:cubicBezTo>
                  <a:pt x="1025" y="1415"/>
                  <a:pt x="1079" y="1372"/>
                  <a:pt x="1105" y="1364"/>
                </a:cubicBezTo>
                <a:cubicBezTo>
                  <a:pt x="1131" y="1356"/>
                  <a:pt x="1137" y="1376"/>
                  <a:pt x="1157" y="1373"/>
                </a:cubicBezTo>
                <a:cubicBezTo>
                  <a:pt x="1177" y="1370"/>
                  <a:pt x="1209" y="1362"/>
                  <a:pt x="1223" y="1344"/>
                </a:cubicBezTo>
                <a:cubicBezTo>
                  <a:pt x="1237" y="1326"/>
                  <a:pt x="1244" y="1290"/>
                  <a:pt x="1244" y="1266"/>
                </a:cubicBezTo>
                <a:cubicBezTo>
                  <a:pt x="1244" y="1242"/>
                  <a:pt x="1229" y="1221"/>
                  <a:pt x="1225" y="1200"/>
                </a:cubicBezTo>
                <a:cubicBezTo>
                  <a:pt x="1221" y="1179"/>
                  <a:pt x="1203" y="1151"/>
                  <a:pt x="1223" y="1140"/>
                </a:cubicBezTo>
                <a:cubicBezTo>
                  <a:pt x="1243" y="1129"/>
                  <a:pt x="1314" y="1128"/>
                  <a:pt x="1348" y="1133"/>
                </a:cubicBezTo>
                <a:cubicBezTo>
                  <a:pt x="1382" y="1138"/>
                  <a:pt x="1393" y="1168"/>
                  <a:pt x="1426" y="1173"/>
                </a:cubicBezTo>
                <a:cubicBezTo>
                  <a:pt x="1459" y="1178"/>
                  <a:pt x="1514" y="1162"/>
                  <a:pt x="1547" y="1161"/>
                </a:cubicBezTo>
                <a:cubicBezTo>
                  <a:pt x="1580" y="1160"/>
                  <a:pt x="1615" y="1175"/>
                  <a:pt x="1627" y="1164"/>
                </a:cubicBezTo>
                <a:cubicBezTo>
                  <a:pt x="1639" y="1153"/>
                  <a:pt x="1618" y="1111"/>
                  <a:pt x="1618" y="1092"/>
                </a:cubicBezTo>
                <a:cubicBezTo>
                  <a:pt x="1618" y="1073"/>
                  <a:pt x="1618" y="1066"/>
                  <a:pt x="1630" y="1049"/>
                </a:cubicBezTo>
                <a:cubicBezTo>
                  <a:pt x="1642" y="1032"/>
                  <a:pt x="1694" y="1008"/>
                  <a:pt x="1690" y="989"/>
                </a:cubicBezTo>
                <a:cubicBezTo>
                  <a:pt x="1686" y="970"/>
                  <a:pt x="1648" y="962"/>
                  <a:pt x="1609" y="933"/>
                </a:cubicBezTo>
                <a:cubicBezTo>
                  <a:pt x="1570" y="904"/>
                  <a:pt x="1497" y="848"/>
                  <a:pt x="1456" y="812"/>
                </a:cubicBezTo>
                <a:cubicBezTo>
                  <a:pt x="1415" y="776"/>
                  <a:pt x="1391" y="749"/>
                  <a:pt x="1361" y="717"/>
                </a:cubicBezTo>
                <a:cubicBezTo>
                  <a:pt x="1331" y="685"/>
                  <a:pt x="1344" y="697"/>
                  <a:pt x="1277" y="620"/>
                </a:cubicBezTo>
                <a:cubicBezTo>
                  <a:pt x="1210" y="543"/>
                  <a:pt x="1054" y="343"/>
                  <a:pt x="957" y="256"/>
                </a:cubicBezTo>
                <a:cubicBezTo>
                  <a:pt x="860" y="169"/>
                  <a:pt x="786" y="137"/>
                  <a:pt x="695" y="96"/>
                </a:cubicBezTo>
                <a:cubicBezTo>
                  <a:pt x="604" y="55"/>
                  <a:pt x="510" y="22"/>
                  <a:pt x="413" y="11"/>
                </a:cubicBezTo>
                <a:cubicBezTo>
                  <a:pt x="316" y="0"/>
                  <a:pt x="170" y="14"/>
                  <a:pt x="115" y="32"/>
                </a:cubicBezTo>
                <a:cubicBezTo>
                  <a:pt x="60" y="50"/>
                  <a:pt x="88" y="99"/>
                  <a:pt x="85" y="120"/>
                </a:cubicBezTo>
                <a:cubicBezTo>
                  <a:pt x="82" y="141"/>
                  <a:pt x="91" y="148"/>
                  <a:pt x="95" y="161"/>
                </a:cubicBezTo>
                <a:cubicBezTo>
                  <a:pt x="99" y="174"/>
                  <a:pt x="107" y="182"/>
                  <a:pt x="110" y="201"/>
                </a:cubicBezTo>
                <a:cubicBezTo>
                  <a:pt x="113" y="220"/>
                  <a:pt x="117" y="238"/>
                  <a:pt x="112" y="273"/>
                </a:cubicBezTo>
                <a:cubicBezTo>
                  <a:pt x="107" y="308"/>
                  <a:pt x="94" y="363"/>
                  <a:pt x="79" y="410"/>
                </a:cubicBezTo>
                <a:cubicBezTo>
                  <a:pt x="64" y="457"/>
                  <a:pt x="34" y="519"/>
                  <a:pt x="23" y="555"/>
                </a:cubicBezTo>
                <a:cubicBezTo>
                  <a:pt x="12" y="591"/>
                  <a:pt x="0" y="601"/>
                  <a:pt x="11" y="626"/>
                </a:cubicBezTo>
                <a:cubicBezTo>
                  <a:pt x="22" y="651"/>
                  <a:pt x="58" y="682"/>
                  <a:pt x="92" y="708"/>
                </a:cubicBezTo>
                <a:cubicBezTo>
                  <a:pt x="126" y="734"/>
                  <a:pt x="202" y="739"/>
                  <a:pt x="217" y="782"/>
                </a:cubicBezTo>
                <a:cubicBezTo>
                  <a:pt x="232" y="825"/>
                  <a:pt x="184" y="923"/>
                  <a:pt x="184" y="968"/>
                </a:cubicBezTo>
                <a:cubicBezTo>
                  <a:pt x="184" y="1013"/>
                  <a:pt x="212" y="1023"/>
                  <a:pt x="215" y="1052"/>
                </a:cubicBezTo>
                <a:cubicBezTo>
                  <a:pt x="218" y="1081"/>
                  <a:pt x="204" y="1111"/>
                  <a:pt x="200" y="1140"/>
                </a:cubicBezTo>
                <a:cubicBezTo>
                  <a:pt x="196" y="1169"/>
                  <a:pt x="189" y="1198"/>
                  <a:pt x="193" y="1227"/>
                </a:cubicBezTo>
                <a:cubicBezTo>
                  <a:pt x="197" y="1256"/>
                  <a:pt x="215" y="1283"/>
                  <a:pt x="223" y="1317"/>
                </a:cubicBezTo>
                <a:cubicBezTo>
                  <a:pt x="231" y="1351"/>
                  <a:pt x="245" y="1396"/>
                  <a:pt x="239" y="1431"/>
                </a:cubicBezTo>
                <a:cubicBezTo>
                  <a:pt x="233" y="1466"/>
                  <a:pt x="195" y="1493"/>
                  <a:pt x="185" y="1530"/>
                </a:cubicBezTo>
                <a:cubicBezTo>
                  <a:pt x="175" y="1567"/>
                  <a:pt x="174" y="1616"/>
                  <a:pt x="179" y="1653"/>
                </a:cubicBezTo>
                <a:cubicBezTo>
                  <a:pt x="184" y="1690"/>
                  <a:pt x="203" y="1724"/>
                  <a:pt x="218" y="1751"/>
                </a:cubicBezTo>
                <a:cubicBezTo>
                  <a:pt x="233" y="1778"/>
                  <a:pt x="254" y="1804"/>
                  <a:pt x="268" y="1817"/>
                </a:cubicBezTo>
                <a:cubicBezTo>
                  <a:pt x="282" y="1830"/>
                  <a:pt x="290" y="1828"/>
                  <a:pt x="302" y="1829"/>
                </a:cubicBezTo>
                <a:cubicBezTo>
                  <a:pt x="314" y="1830"/>
                  <a:pt x="331" y="1828"/>
                  <a:pt x="341" y="1824"/>
                </a:cubicBezTo>
                <a:cubicBezTo>
                  <a:pt x="351" y="1820"/>
                  <a:pt x="353" y="1813"/>
                  <a:pt x="361" y="1806"/>
                </a:cubicBezTo>
                <a:cubicBezTo>
                  <a:pt x="369" y="1799"/>
                  <a:pt x="369" y="1785"/>
                  <a:pt x="386" y="1784"/>
                </a:cubicBezTo>
                <a:cubicBezTo>
                  <a:pt x="403" y="1783"/>
                  <a:pt x="436" y="1774"/>
                  <a:pt x="461" y="1802"/>
                </a:cubicBezTo>
                <a:cubicBezTo>
                  <a:pt x="486" y="1830"/>
                  <a:pt x="523" y="1922"/>
                  <a:pt x="539" y="1953"/>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68415" tIns="34208" rIns="68415" bIns="34208" anchor="ctr"/>
          <a:lstStyle/>
          <a:p>
            <a:endParaRPr lang="en-IN"/>
          </a:p>
        </p:txBody>
      </p:sp>
      <p:sp>
        <p:nvSpPr>
          <p:cNvPr id="2056" name="Freeform 5"/>
          <p:cNvSpPr>
            <a:spLocks/>
          </p:cNvSpPr>
          <p:nvPr/>
        </p:nvSpPr>
        <p:spPr bwMode="auto">
          <a:xfrm>
            <a:off x="1566864" y="2060575"/>
            <a:ext cx="1408112" cy="4046538"/>
          </a:xfrm>
          <a:custGeom>
            <a:avLst/>
            <a:gdLst>
              <a:gd name="T0" fmla="*/ 2147483647 w 819"/>
              <a:gd name="T1" fmla="*/ 2147483647 h 2549"/>
              <a:gd name="T2" fmla="*/ 2147483647 w 819"/>
              <a:gd name="T3" fmla="*/ 2147483647 h 2549"/>
              <a:gd name="T4" fmla="*/ 2147483647 w 819"/>
              <a:gd name="T5" fmla="*/ 2147483647 h 2549"/>
              <a:gd name="T6" fmla="*/ 2147483647 w 819"/>
              <a:gd name="T7" fmla="*/ 2147483647 h 2549"/>
              <a:gd name="T8" fmla="*/ 2147483647 w 819"/>
              <a:gd name="T9" fmla="*/ 2147483647 h 2549"/>
              <a:gd name="T10" fmla="*/ 2147483647 w 819"/>
              <a:gd name="T11" fmla="*/ 2147483647 h 2549"/>
              <a:gd name="T12" fmla="*/ 2147483647 w 819"/>
              <a:gd name="T13" fmla="*/ 2147483647 h 2549"/>
              <a:gd name="T14" fmla="*/ 2147483647 w 819"/>
              <a:gd name="T15" fmla="*/ 2147483647 h 2549"/>
              <a:gd name="T16" fmla="*/ 2147483647 w 819"/>
              <a:gd name="T17" fmla="*/ 2147483647 h 2549"/>
              <a:gd name="T18" fmla="*/ 2147483647 w 819"/>
              <a:gd name="T19" fmla="*/ 2147483647 h 2549"/>
              <a:gd name="T20" fmla="*/ 2147483647 w 819"/>
              <a:gd name="T21" fmla="*/ 2147483647 h 2549"/>
              <a:gd name="T22" fmla="*/ 2147483647 w 819"/>
              <a:gd name="T23" fmla="*/ 2147483647 h 2549"/>
              <a:gd name="T24" fmla="*/ 2147483647 w 819"/>
              <a:gd name="T25" fmla="*/ 2147483647 h 2549"/>
              <a:gd name="T26" fmla="*/ 2147483647 w 819"/>
              <a:gd name="T27" fmla="*/ 2147483647 h 2549"/>
              <a:gd name="T28" fmla="*/ 2147483647 w 819"/>
              <a:gd name="T29" fmla="*/ 2147483647 h 2549"/>
              <a:gd name="T30" fmla="*/ 2147483647 w 819"/>
              <a:gd name="T31" fmla="*/ 2147483647 h 2549"/>
              <a:gd name="T32" fmla="*/ 2147483647 w 819"/>
              <a:gd name="T33" fmla="*/ 2147483647 h 2549"/>
              <a:gd name="T34" fmla="*/ 2147483647 w 819"/>
              <a:gd name="T35" fmla="*/ 2147483647 h 2549"/>
              <a:gd name="T36" fmla="*/ 2147483647 w 819"/>
              <a:gd name="T37" fmla="*/ 2147483647 h 2549"/>
              <a:gd name="T38" fmla="*/ 2147483647 w 819"/>
              <a:gd name="T39" fmla="*/ 2147483647 h 2549"/>
              <a:gd name="T40" fmla="*/ 2147483647 w 819"/>
              <a:gd name="T41" fmla="*/ 2147483647 h 2549"/>
              <a:gd name="T42" fmla="*/ 2147483647 w 819"/>
              <a:gd name="T43" fmla="*/ 2147483647 h 2549"/>
              <a:gd name="T44" fmla="*/ 2147483647 w 819"/>
              <a:gd name="T45" fmla="*/ 2147483647 h 2549"/>
              <a:gd name="T46" fmla="*/ 2147483647 w 819"/>
              <a:gd name="T47" fmla="*/ 2147483647 h 2549"/>
              <a:gd name="T48" fmla="*/ 2147483647 w 819"/>
              <a:gd name="T49" fmla="*/ 2147483647 h 2549"/>
              <a:gd name="T50" fmla="*/ 2147483647 w 819"/>
              <a:gd name="T51" fmla="*/ 2147483647 h 2549"/>
              <a:gd name="T52" fmla="*/ 2147483647 w 819"/>
              <a:gd name="T53" fmla="*/ 2147483647 h 2549"/>
              <a:gd name="T54" fmla="*/ 2147483647 w 819"/>
              <a:gd name="T55" fmla="*/ 2147483647 h 2549"/>
              <a:gd name="T56" fmla="*/ 2147483647 w 819"/>
              <a:gd name="T57" fmla="*/ 2147483647 h 2549"/>
              <a:gd name="T58" fmla="*/ 2147483647 w 819"/>
              <a:gd name="T59" fmla="*/ 2147483647 h 2549"/>
              <a:gd name="T60" fmla="*/ 2147483647 w 819"/>
              <a:gd name="T61" fmla="*/ 2147483647 h 2549"/>
              <a:gd name="T62" fmla="*/ 2147483647 w 819"/>
              <a:gd name="T63" fmla="*/ 2147483647 h 2549"/>
              <a:gd name="T64" fmla="*/ 2147483647 w 819"/>
              <a:gd name="T65" fmla="*/ 2147483647 h 2549"/>
              <a:gd name="T66" fmla="*/ 2147483647 w 819"/>
              <a:gd name="T67" fmla="*/ 2147483647 h 2549"/>
              <a:gd name="T68" fmla="*/ 2147483647 w 819"/>
              <a:gd name="T69" fmla="*/ 2147483647 h 2549"/>
              <a:gd name="T70" fmla="*/ 2147483647 w 819"/>
              <a:gd name="T71" fmla="*/ 2147483647 h 2549"/>
              <a:gd name="T72" fmla="*/ 2147483647 w 819"/>
              <a:gd name="T73" fmla="*/ 2147483647 h 2549"/>
              <a:gd name="T74" fmla="*/ 2147483647 w 819"/>
              <a:gd name="T75" fmla="*/ 2147483647 h 2549"/>
              <a:gd name="T76" fmla="*/ 2147483647 w 819"/>
              <a:gd name="T77" fmla="*/ 2147483647 h 2549"/>
              <a:gd name="T78" fmla="*/ 2147483647 w 819"/>
              <a:gd name="T79" fmla="*/ 2147483647 h 2549"/>
              <a:gd name="T80" fmla="*/ 2147483647 w 819"/>
              <a:gd name="T81" fmla="*/ 2147483647 h 2549"/>
              <a:gd name="T82" fmla="*/ 2147483647 w 819"/>
              <a:gd name="T83" fmla="*/ 2147483647 h 2549"/>
              <a:gd name="T84" fmla="*/ 2147483647 w 819"/>
              <a:gd name="T85" fmla="*/ 2147483647 h 2549"/>
              <a:gd name="T86" fmla="*/ 2147483647 w 819"/>
              <a:gd name="T87" fmla="*/ 2147483647 h 2549"/>
              <a:gd name="T88" fmla="*/ 2147483647 w 819"/>
              <a:gd name="T89" fmla="*/ 2147483647 h 2549"/>
              <a:gd name="T90" fmla="*/ 2147483647 w 819"/>
              <a:gd name="T91" fmla="*/ 2147483647 h 2549"/>
              <a:gd name="T92" fmla="*/ 2147483647 w 819"/>
              <a:gd name="T93" fmla="*/ 2147483647 h 2549"/>
              <a:gd name="T94" fmla="*/ 2147483647 w 819"/>
              <a:gd name="T95" fmla="*/ 2147483647 h 2549"/>
              <a:gd name="T96" fmla="*/ 2147483647 w 819"/>
              <a:gd name="T97" fmla="*/ 2147483647 h 25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9"/>
              <a:gd name="T148" fmla="*/ 0 h 2549"/>
              <a:gd name="T149" fmla="*/ 819 w 819"/>
              <a:gd name="T150" fmla="*/ 2549 h 25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9" h="2549">
                <a:moveTo>
                  <a:pt x="801" y="2427"/>
                </a:moveTo>
                <a:cubicBezTo>
                  <a:pt x="800" y="2427"/>
                  <a:pt x="794" y="2425"/>
                  <a:pt x="795" y="2425"/>
                </a:cubicBezTo>
                <a:cubicBezTo>
                  <a:pt x="796" y="2425"/>
                  <a:pt x="814" y="2413"/>
                  <a:pt x="807" y="2424"/>
                </a:cubicBezTo>
                <a:cubicBezTo>
                  <a:pt x="800" y="2435"/>
                  <a:pt x="770" y="2478"/>
                  <a:pt x="753" y="2490"/>
                </a:cubicBezTo>
                <a:cubicBezTo>
                  <a:pt x="736" y="2502"/>
                  <a:pt x="719" y="2488"/>
                  <a:pt x="704" y="2495"/>
                </a:cubicBezTo>
                <a:cubicBezTo>
                  <a:pt x="689" y="2502"/>
                  <a:pt x="677" y="2521"/>
                  <a:pt x="663" y="2529"/>
                </a:cubicBezTo>
                <a:cubicBezTo>
                  <a:pt x="649" y="2537"/>
                  <a:pt x="634" y="2541"/>
                  <a:pt x="623" y="2542"/>
                </a:cubicBezTo>
                <a:cubicBezTo>
                  <a:pt x="612" y="2543"/>
                  <a:pt x="615" y="2549"/>
                  <a:pt x="596" y="2538"/>
                </a:cubicBezTo>
                <a:cubicBezTo>
                  <a:pt x="577" y="2527"/>
                  <a:pt x="533" y="2484"/>
                  <a:pt x="510" y="2475"/>
                </a:cubicBezTo>
                <a:cubicBezTo>
                  <a:pt x="487" y="2466"/>
                  <a:pt x="467" y="2480"/>
                  <a:pt x="455" y="2482"/>
                </a:cubicBezTo>
                <a:cubicBezTo>
                  <a:pt x="443" y="2484"/>
                  <a:pt x="447" y="2496"/>
                  <a:pt x="440" y="2487"/>
                </a:cubicBezTo>
                <a:cubicBezTo>
                  <a:pt x="433" y="2478"/>
                  <a:pt x="421" y="2442"/>
                  <a:pt x="413" y="2425"/>
                </a:cubicBezTo>
                <a:cubicBezTo>
                  <a:pt x="405" y="2408"/>
                  <a:pt x="399" y="2395"/>
                  <a:pt x="393" y="2382"/>
                </a:cubicBezTo>
                <a:cubicBezTo>
                  <a:pt x="387" y="2369"/>
                  <a:pt x="384" y="2360"/>
                  <a:pt x="378" y="2348"/>
                </a:cubicBezTo>
                <a:cubicBezTo>
                  <a:pt x="372" y="2336"/>
                  <a:pt x="362" y="2329"/>
                  <a:pt x="354" y="2310"/>
                </a:cubicBezTo>
                <a:cubicBezTo>
                  <a:pt x="346" y="2291"/>
                  <a:pt x="341" y="2275"/>
                  <a:pt x="329" y="2237"/>
                </a:cubicBezTo>
                <a:cubicBezTo>
                  <a:pt x="317" y="2199"/>
                  <a:pt x="290" y="2112"/>
                  <a:pt x="282" y="2080"/>
                </a:cubicBezTo>
                <a:cubicBezTo>
                  <a:pt x="274" y="2048"/>
                  <a:pt x="276" y="2052"/>
                  <a:pt x="279" y="2046"/>
                </a:cubicBezTo>
                <a:cubicBezTo>
                  <a:pt x="282" y="2040"/>
                  <a:pt x="303" y="2060"/>
                  <a:pt x="302" y="2043"/>
                </a:cubicBezTo>
                <a:cubicBezTo>
                  <a:pt x="301" y="2026"/>
                  <a:pt x="280" y="1973"/>
                  <a:pt x="275" y="1942"/>
                </a:cubicBezTo>
                <a:cubicBezTo>
                  <a:pt x="270" y="1911"/>
                  <a:pt x="274" y="1892"/>
                  <a:pt x="272" y="1855"/>
                </a:cubicBezTo>
                <a:cubicBezTo>
                  <a:pt x="270" y="1818"/>
                  <a:pt x="268" y="1753"/>
                  <a:pt x="264" y="1722"/>
                </a:cubicBezTo>
                <a:cubicBezTo>
                  <a:pt x="260" y="1691"/>
                  <a:pt x="252" y="1689"/>
                  <a:pt x="248" y="1669"/>
                </a:cubicBezTo>
                <a:cubicBezTo>
                  <a:pt x="244" y="1649"/>
                  <a:pt x="247" y="1619"/>
                  <a:pt x="243" y="1600"/>
                </a:cubicBezTo>
                <a:cubicBezTo>
                  <a:pt x="239" y="1581"/>
                  <a:pt x="225" y="1574"/>
                  <a:pt x="222" y="1553"/>
                </a:cubicBezTo>
                <a:cubicBezTo>
                  <a:pt x="219" y="1532"/>
                  <a:pt x="226" y="1497"/>
                  <a:pt x="225" y="1476"/>
                </a:cubicBezTo>
                <a:cubicBezTo>
                  <a:pt x="224" y="1455"/>
                  <a:pt x="219" y="1442"/>
                  <a:pt x="215" y="1429"/>
                </a:cubicBezTo>
                <a:cubicBezTo>
                  <a:pt x="211" y="1416"/>
                  <a:pt x="203" y="1414"/>
                  <a:pt x="200" y="1396"/>
                </a:cubicBezTo>
                <a:cubicBezTo>
                  <a:pt x="197" y="1378"/>
                  <a:pt x="197" y="1346"/>
                  <a:pt x="194" y="1321"/>
                </a:cubicBezTo>
                <a:cubicBezTo>
                  <a:pt x="191" y="1296"/>
                  <a:pt x="180" y="1260"/>
                  <a:pt x="183" y="1245"/>
                </a:cubicBezTo>
                <a:cubicBezTo>
                  <a:pt x="186" y="1230"/>
                  <a:pt x="208" y="1237"/>
                  <a:pt x="212" y="1232"/>
                </a:cubicBezTo>
                <a:cubicBezTo>
                  <a:pt x="216" y="1227"/>
                  <a:pt x="209" y="1217"/>
                  <a:pt x="207" y="1214"/>
                </a:cubicBezTo>
                <a:cubicBezTo>
                  <a:pt x="205" y="1211"/>
                  <a:pt x="207" y="1214"/>
                  <a:pt x="203" y="1214"/>
                </a:cubicBezTo>
                <a:cubicBezTo>
                  <a:pt x="199" y="1214"/>
                  <a:pt x="189" y="1217"/>
                  <a:pt x="182" y="1212"/>
                </a:cubicBezTo>
                <a:cubicBezTo>
                  <a:pt x="175" y="1207"/>
                  <a:pt x="165" y="1205"/>
                  <a:pt x="158" y="1185"/>
                </a:cubicBezTo>
                <a:cubicBezTo>
                  <a:pt x="151" y="1165"/>
                  <a:pt x="133" y="1105"/>
                  <a:pt x="137" y="1092"/>
                </a:cubicBezTo>
                <a:cubicBezTo>
                  <a:pt x="141" y="1079"/>
                  <a:pt x="184" y="1117"/>
                  <a:pt x="185" y="1107"/>
                </a:cubicBezTo>
                <a:cubicBezTo>
                  <a:pt x="186" y="1097"/>
                  <a:pt x="155" y="1045"/>
                  <a:pt x="143" y="1032"/>
                </a:cubicBezTo>
                <a:cubicBezTo>
                  <a:pt x="131" y="1019"/>
                  <a:pt x="119" y="1037"/>
                  <a:pt x="113" y="1029"/>
                </a:cubicBezTo>
                <a:cubicBezTo>
                  <a:pt x="107" y="1021"/>
                  <a:pt x="107" y="997"/>
                  <a:pt x="105" y="985"/>
                </a:cubicBezTo>
                <a:cubicBezTo>
                  <a:pt x="103" y="973"/>
                  <a:pt x="91" y="955"/>
                  <a:pt x="104" y="957"/>
                </a:cubicBezTo>
                <a:cubicBezTo>
                  <a:pt x="117" y="959"/>
                  <a:pt x="174" y="995"/>
                  <a:pt x="183" y="996"/>
                </a:cubicBezTo>
                <a:cubicBezTo>
                  <a:pt x="192" y="997"/>
                  <a:pt x="163" y="971"/>
                  <a:pt x="156" y="962"/>
                </a:cubicBezTo>
                <a:cubicBezTo>
                  <a:pt x="149" y="953"/>
                  <a:pt x="149" y="954"/>
                  <a:pt x="140" y="941"/>
                </a:cubicBezTo>
                <a:cubicBezTo>
                  <a:pt x="131" y="928"/>
                  <a:pt x="112" y="901"/>
                  <a:pt x="104" y="886"/>
                </a:cubicBezTo>
                <a:cubicBezTo>
                  <a:pt x="96" y="871"/>
                  <a:pt x="92" y="864"/>
                  <a:pt x="93" y="849"/>
                </a:cubicBezTo>
                <a:cubicBezTo>
                  <a:pt x="94" y="834"/>
                  <a:pt x="104" y="809"/>
                  <a:pt x="111" y="796"/>
                </a:cubicBezTo>
                <a:cubicBezTo>
                  <a:pt x="118" y="783"/>
                  <a:pt x="135" y="779"/>
                  <a:pt x="137" y="769"/>
                </a:cubicBezTo>
                <a:cubicBezTo>
                  <a:pt x="139" y="759"/>
                  <a:pt x="132" y="737"/>
                  <a:pt x="125" y="737"/>
                </a:cubicBezTo>
                <a:cubicBezTo>
                  <a:pt x="118" y="737"/>
                  <a:pt x="93" y="773"/>
                  <a:pt x="96" y="768"/>
                </a:cubicBezTo>
                <a:cubicBezTo>
                  <a:pt x="99" y="763"/>
                  <a:pt x="134" y="727"/>
                  <a:pt x="143" y="709"/>
                </a:cubicBezTo>
                <a:cubicBezTo>
                  <a:pt x="152" y="691"/>
                  <a:pt x="155" y="666"/>
                  <a:pt x="149" y="660"/>
                </a:cubicBezTo>
                <a:cubicBezTo>
                  <a:pt x="143" y="654"/>
                  <a:pt x="120" y="664"/>
                  <a:pt x="110" y="672"/>
                </a:cubicBezTo>
                <a:cubicBezTo>
                  <a:pt x="100" y="680"/>
                  <a:pt x="95" y="702"/>
                  <a:pt x="87" y="708"/>
                </a:cubicBezTo>
                <a:cubicBezTo>
                  <a:pt x="79" y="714"/>
                  <a:pt x="71" y="738"/>
                  <a:pt x="63" y="706"/>
                </a:cubicBezTo>
                <a:cubicBezTo>
                  <a:pt x="55" y="674"/>
                  <a:pt x="44" y="566"/>
                  <a:pt x="41" y="516"/>
                </a:cubicBezTo>
                <a:cubicBezTo>
                  <a:pt x="38" y="466"/>
                  <a:pt x="39" y="433"/>
                  <a:pt x="45" y="408"/>
                </a:cubicBezTo>
                <a:cubicBezTo>
                  <a:pt x="51" y="383"/>
                  <a:pt x="77" y="375"/>
                  <a:pt x="78" y="365"/>
                </a:cubicBezTo>
                <a:cubicBezTo>
                  <a:pt x="79" y="355"/>
                  <a:pt x="58" y="351"/>
                  <a:pt x="51" y="346"/>
                </a:cubicBezTo>
                <a:cubicBezTo>
                  <a:pt x="44" y="341"/>
                  <a:pt x="40" y="337"/>
                  <a:pt x="35" y="333"/>
                </a:cubicBezTo>
                <a:cubicBezTo>
                  <a:pt x="30" y="329"/>
                  <a:pt x="23" y="329"/>
                  <a:pt x="20" y="324"/>
                </a:cubicBezTo>
                <a:cubicBezTo>
                  <a:pt x="17" y="319"/>
                  <a:pt x="18" y="312"/>
                  <a:pt x="17" y="304"/>
                </a:cubicBezTo>
                <a:cubicBezTo>
                  <a:pt x="16" y="296"/>
                  <a:pt x="11" y="284"/>
                  <a:pt x="12" y="276"/>
                </a:cubicBezTo>
                <a:cubicBezTo>
                  <a:pt x="13" y="268"/>
                  <a:pt x="26" y="269"/>
                  <a:pt x="24" y="258"/>
                </a:cubicBezTo>
                <a:cubicBezTo>
                  <a:pt x="22" y="247"/>
                  <a:pt x="0" y="228"/>
                  <a:pt x="2" y="207"/>
                </a:cubicBezTo>
                <a:cubicBezTo>
                  <a:pt x="4" y="186"/>
                  <a:pt x="30" y="158"/>
                  <a:pt x="35" y="134"/>
                </a:cubicBezTo>
                <a:cubicBezTo>
                  <a:pt x="40" y="110"/>
                  <a:pt x="30" y="77"/>
                  <a:pt x="33" y="60"/>
                </a:cubicBezTo>
                <a:cubicBezTo>
                  <a:pt x="36" y="43"/>
                  <a:pt x="35" y="38"/>
                  <a:pt x="51" y="31"/>
                </a:cubicBezTo>
                <a:cubicBezTo>
                  <a:pt x="67" y="24"/>
                  <a:pt x="108" y="15"/>
                  <a:pt x="128" y="19"/>
                </a:cubicBezTo>
                <a:cubicBezTo>
                  <a:pt x="148" y="23"/>
                  <a:pt x="156" y="46"/>
                  <a:pt x="173" y="52"/>
                </a:cubicBezTo>
                <a:cubicBezTo>
                  <a:pt x="190" y="58"/>
                  <a:pt x="217" y="62"/>
                  <a:pt x="234" y="57"/>
                </a:cubicBezTo>
                <a:cubicBezTo>
                  <a:pt x="251" y="52"/>
                  <a:pt x="257" y="29"/>
                  <a:pt x="273" y="22"/>
                </a:cubicBezTo>
                <a:cubicBezTo>
                  <a:pt x="289" y="15"/>
                  <a:pt x="321" y="0"/>
                  <a:pt x="333" y="17"/>
                </a:cubicBezTo>
                <a:cubicBezTo>
                  <a:pt x="345" y="34"/>
                  <a:pt x="343" y="94"/>
                  <a:pt x="343" y="127"/>
                </a:cubicBezTo>
                <a:cubicBezTo>
                  <a:pt x="343" y="160"/>
                  <a:pt x="336" y="191"/>
                  <a:pt x="333" y="217"/>
                </a:cubicBezTo>
                <a:cubicBezTo>
                  <a:pt x="330" y="243"/>
                  <a:pt x="317" y="264"/>
                  <a:pt x="325" y="281"/>
                </a:cubicBezTo>
                <a:cubicBezTo>
                  <a:pt x="333" y="298"/>
                  <a:pt x="354" y="314"/>
                  <a:pt x="383" y="319"/>
                </a:cubicBezTo>
                <a:cubicBezTo>
                  <a:pt x="412" y="324"/>
                  <a:pt x="464" y="311"/>
                  <a:pt x="497" y="311"/>
                </a:cubicBezTo>
                <a:cubicBezTo>
                  <a:pt x="530" y="311"/>
                  <a:pt x="589" y="300"/>
                  <a:pt x="579" y="317"/>
                </a:cubicBezTo>
                <a:cubicBezTo>
                  <a:pt x="569" y="334"/>
                  <a:pt x="473" y="386"/>
                  <a:pt x="435" y="415"/>
                </a:cubicBezTo>
                <a:cubicBezTo>
                  <a:pt x="397" y="444"/>
                  <a:pt x="359" y="455"/>
                  <a:pt x="351" y="493"/>
                </a:cubicBezTo>
                <a:cubicBezTo>
                  <a:pt x="343" y="531"/>
                  <a:pt x="381" y="593"/>
                  <a:pt x="384" y="643"/>
                </a:cubicBezTo>
                <a:cubicBezTo>
                  <a:pt x="387" y="693"/>
                  <a:pt x="380" y="740"/>
                  <a:pt x="366" y="793"/>
                </a:cubicBezTo>
                <a:cubicBezTo>
                  <a:pt x="352" y="846"/>
                  <a:pt x="311" y="917"/>
                  <a:pt x="297" y="961"/>
                </a:cubicBezTo>
                <a:cubicBezTo>
                  <a:pt x="283" y="1005"/>
                  <a:pt x="275" y="1027"/>
                  <a:pt x="285" y="1054"/>
                </a:cubicBezTo>
                <a:cubicBezTo>
                  <a:pt x="295" y="1081"/>
                  <a:pt x="320" y="1101"/>
                  <a:pt x="354" y="1126"/>
                </a:cubicBezTo>
                <a:cubicBezTo>
                  <a:pt x="388" y="1151"/>
                  <a:pt x="469" y="1160"/>
                  <a:pt x="486" y="1204"/>
                </a:cubicBezTo>
                <a:cubicBezTo>
                  <a:pt x="503" y="1248"/>
                  <a:pt x="453" y="1345"/>
                  <a:pt x="453" y="1390"/>
                </a:cubicBezTo>
                <a:cubicBezTo>
                  <a:pt x="453" y="1435"/>
                  <a:pt x="484" y="1437"/>
                  <a:pt x="486" y="1477"/>
                </a:cubicBezTo>
                <a:cubicBezTo>
                  <a:pt x="488" y="1517"/>
                  <a:pt x="461" y="1574"/>
                  <a:pt x="465" y="1633"/>
                </a:cubicBezTo>
                <a:cubicBezTo>
                  <a:pt x="469" y="1692"/>
                  <a:pt x="513" y="1779"/>
                  <a:pt x="513" y="1831"/>
                </a:cubicBezTo>
                <a:cubicBezTo>
                  <a:pt x="513" y="1883"/>
                  <a:pt x="474" y="1902"/>
                  <a:pt x="465" y="1947"/>
                </a:cubicBezTo>
                <a:cubicBezTo>
                  <a:pt x="456" y="1992"/>
                  <a:pt x="448" y="2055"/>
                  <a:pt x="459" y="2103"/>
                </a:cubicBezTo>
                <a:cubicBezTo>
                  <a:pt x="470" y="2151"/>
                  <a:pt x="510" y="2211"/>
                  <a:pt x="534" y="2236"/>
                </a:cubicBezTo>
                <a:cubicBezTo>
                  <a:pt x="558" y="2261"/>
                  <a:pt x="584" y="2256"/>
                  <a:pt x="606" y="2251"/>
                </a:cubicBezTo>
                <a:cubicBezTo>
                  <a:pt x="628" y="2246"/>
                  <a:pt x="649" y="2207"/>
                  <a:pt x="669" y="2203"/>
                </a:cubicBezTo>
                <a:cubicBezTo>
                  <a:pt x="689" y="2199"/>
                  <a:pt x="711" y="2209"/>
                  <a:pt x="729" y="2224"/>
                </a:cubicBezTo>
                <a:cubicBezTo>
                  <a:pt x="747" y="2239"/>
                  <a:pt x="759" y="2264"/>
                  <a:pt x="774" y="2293"/>
                </a:cubicBezTo>
                <a:cubicBezTo>
                  <a:pt x="789" y="2322"/>
                  <a:pt x="810" y="2374"/>
                  <a:pt x="819" y="2395"/>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68415" tIns="34208" rIns="68415" bIns="34208" anchor="ctr"/>
          <a:lstStyle/>
          <a:p>
            <a:endParaRPr lang="en-IN"/>
          </a:p>
        </p:txBody>
      </p:sp>
      <p:sp>
        <p:nvSpPr>
          <p:cNvPr id="2057" name="Freeform 6"/>
          <p:cNvSpPr>
            <a:spLocks/>
          </p:cNvSpPr>
          <p:nvPr/>
        </p:nvSpPr>
        <p:spPr bwMode="auto">
          <a:xfrm>
            <a:off x="1389064" y="496888"/>
            <a:ext cx="1038225" cy="5899150"/>
          </a:xfrm>
          <a:custGeom>
            <a:avLst/>
            <a:gdLst>
              <a:gd name="T0" fmla="*/ 2147483647 w 845"/>
              <a:gd name="T1" fmla="*/ 2147483647 h 5203"/>
              <a:gd name="T2" fmla="*/ 2147483647 w 845"/>
              <a:gd name="T3" fmla="*/ 2147483647 h 5203"/>
              <a:gd name="T4" fmla="*/ 2147483647 w 845"/>
              <a:gd name="T5" fmla="*/ 2147483647 h 5203"/>
              <a:gd name="T6" fmla="*/ 2147483647 w 845"/>
              <a:gd name="T7" fmla="*/ 2147483647 h 5203"/>
              <a:gd name="T8" fmla="*/ 2147483647 w 845"/>
              <a:gd name="T9" fmla="*/ 2147483647 h 5203"/>
              <a:gd name="T10" fmla="*/ 2147483647 w 845"/>
              <a:gd name="T11" fmla="*/ 2147483647 h 5203"/>
              <a:gd name="T12" fmla="*/ 2147483647 w 845"/>
              <a:gd name="T13" fmla="*/ 2147483647 h 5203"/>
              <a:gd name="T14" fmla="*/ 2147483647 w 845"/>
              <a:gd name="T15" fmla="*/ 2147483647 h 5203"/>
              <a:gd name="T16" fmla="*/ 2147483647 w 845"/>
              <a:gd name="T17" fmla="*/ 2147483647 h 5203"/>
              <a:gd name="T18" fmla="*/ 2147483647 w 845"/>
              <a:gd name="T19" fmla="*/ 2147483647 h 5203"/>
              <a:gd name="T20" fmla="*/ 2147483647 w 845"/>
              <a:gd name="T21" fmla="*/ 2147483647 h 5203"/>
              <a:gd name="T22" fmla="*/ 2147483647 w 845"/>
              <a:gd name="T23" fmla="*/ 2147483647 h 5203"/>
              <a:gd name="T24" fmla="*/ 2147483647 w 845"/>
              <a:gd name="T25" fmla="*/ 2147483647 h 5203"/>
              <a:gd name="T26" fmla="*/ 2147483647 w 845"/>
              <a:gd name="T27" fmla="*/ 2147483647 h 5203"/>
              <a:gd name="T28" fmla="*/ 2147483647 w 845"/>
              <a:gd name="T29" fmla="*/ 2147483647 h 5203"/>
              <a:gd name="T30" fmla="*/ 2147483647 w 845"/>
              <a:gd name="T31" fmla="*/ 2147483647 h 5203"/>
              <a:gd name="T32" fmla="*/ 2147483647 w 845"/>
              <a:gd name="T33" fmla="*/ 2147483647 h 5203"/>
              <a:gd name="T34" fmla="*/ 2147483647 w 845"/>
              <a:gd name="T35" fmla="*/ 2147483647 h 5203"/>
              <a:gd name="T36" fmla="*/ 2147483647 w 845"/>
              <a:gd name="T37" fmla="*/ 2147483647 h 5203"/>
              <a:gd name="T38" fmla="*/ 2147483647 w 845"/>
              <a:gd name="T39" fmla="*/ 2147483647 h 5203"/>
              <a:gd name="T40" fmla="*/ 2147483647 w 845"/>
              <a:gd name="T41" fmla="*/ 2147483647 h 5203"/>
              <a:gd name="T42" fmla="*/ 2147483647 w 845"/>
              <a:gd name="T43" fmla="*/ 2147483647 h 5203"/>
              <a:gd name="T44" fmla="*/ 2147483647 w 845"/>
              <a:gd name="T45" fmla="*/ 2147483647 h 5203"/>
              <a:gd name="T46" fmla="*/ 2147483647 w 845"/>
              <a:gd name="T47" fmla="*/ 2147483647 h 5203"/>
              <a:gd name="T48" fmla="*/ 2147483647 w 845"/>
              <a:gd name="T49" fmla="*/ 2147483647 h 5203"/>
              <a:gd name="T50" fmla="*/ 2147483647 w 845"/>
              <a:gd name="T51" fmla="*/ 2147483647 h 5203"/>
              <a:gd name="T52" fmla="*/ 2147483647 w 845"/>
              <a:gd name="T53" fmla="*/ 2147483647 h 5203"/>
              <a:gd name="T54" fmla="*/ 2147483647 w 845"/>
              <a:gd name="T55" fmla="*/ 2147483647 h 5203"/>
              <a:gd name="T56" fmla="*/ 2147483647 w 845"/>
              <a:gd name="T57" fmla="*/ 2147483647 h 5203"/>
              <a:gd name="T58" fmla="*/ 2147483647 w 845"/>
              <a:gd name="T59" fmla="*/ 2147483647 h 5203"/>
              <a:gd name="T60" fmla="*/ 2147483647 w 845"/>
              <a:gd name="T61" fmla="*/ 2147483647 h 5203"/>
              <a:gd name="T62" fmla="*/ 2147483647 w 845"/>
              <a:gd name="T63" fmla="*/ 2147483647 h 5203"/>
              <a:gd name="T64" fmla="*/ 2147483647 w 845"/>
              <a:gd name="T65" fmla="*/ 2147483647 h 5203"/>
              <a:gd name="T66" fmla="*/ 2147483647 w 845"/>
              <a:gd name="T67" fmla="*/ 2147483647 h 5203"/>
              <a:gd name="T68" fmla="*/ 2147483647 w 845"/>
              <a:gd name="T69" fmla="*/ 2147483647 h 5203"/>
              <a:gd name="T70" fmla="*/ 2147483647 w 845"/>
              <a:gd name="T71" fmla="*/ 2147483647 h 5203"/>
              <a:gd name="T72" fmla="*/ 2147483647 w 845"/>
              <a:gd name="T73" fmla="*/ 2147483647 h 5203"/>
              <a:gd name="T74" fmla="*/ 2147483647 w 845"/>
              <a:gd name="T75" fmla="*/ 2147483647 h 5203"/>
              <a:gd name="T76" fmla="*/ 0 w 845"/>
              <a:gd name="T77" fmla="*/ 0 h 520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5"/>
              <a:gd name="T118" fmla="*/ 0 h 5203"/>
              <a:gd name="T119" fmla="*/ 845 w 845"/>
              <a:gd name="T120" fmla="*/ 5203 h 520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5" h="5203">
                <a:moveTo>
                  <a:pt x="845" y="5203"/>
                </a:moveTo>
                <a:cubicBezTo>
                  <a:pt x="844" y="5190"/>
                  <a:pt x="845" y="5154"/>
                  <a:pt x="837" y="5130"/>
                </a:cubicBezTo>
                <a:cubicBezTo>
                  <a:pt x="828" y="5106"/>
                  <a:pt x="804" y="5087"/>
                  <a:pt x="795" y="5060"/>
                </a:cubicBezTo>
                <a:cubicBezTo>
                  <a:pt x="785" y="5034"/>
                  <a:pt x="790" y="5010"/>
                  <a:pt x="775" y="4966"/>
                </a:cubicBezTo>
                <a:cubicBezTo>
                  <a:pt x="760" y="4923"/>
                  <a:pt x="718" y="4836"/>
                  <a:pt x="702" y="4800"/>
                </a:cubicBezTo>
                <a:cubicBezTo>
                  <a:pt x="687" y="4763"/>
                  <a:pt x="690" y="4762"/>
                  <a:pt x="681" y="4745"/>
                </a:cubicBezTo>
                <a:cubicBezTo>
                  <a:pt x="673" y="4728"/>
                  <a:pt x="660" y="4719"/>
                  <a:pt x="649" y="4695"/>
                </a:cubicBezTo>
                <a:cubicBezTo>
                  <a:pt x="638" y="4671"/>
                  <a:pt x="634" y="4663"/>
                  <a:pt x="615" y="4602"/>
                </a:cubicBezTo>
                <a:cubicBezTo>
                  <a:pt x="597" y="4542"/>
                  <a:pt x="547" y="4380"/>
                  <a:pt x="540" y="4332"/>
                </a:cubicBezTo>
                <a:cubicBezTo>
                  <a:pt x="533" y="4284"/>
                  <a:pt x="573" y="4343"/>
                  <a:pt x="573" y="4319"/>
                </a:cubicBezTo>
                <a:cubicBezTo>
                  <a:pt x="573" y="4296"/>
                  <a:pt x="543" y="4227"/>
                  <a:pt x="536" y="4186"/>
                </a:cubicBezTo>
                <a:cubicBezTo>
                  <a:pt x="529" y="4146"/>
                  <a:pt x="534" y="4123"/>
                  <a:pt x="531" y="4073"/>
                </a:cubicBezTo>
                <a:cubicBezTo>
                  <a:pt x="529" y="4023"/>
                  <a:pt x="527" y="3929"/>
                  <a:pt x="522" y="3883"/>
                </a:cubicBezTo>
                <a:cubicBezTo>
                  <a:pt x="516" y="3836"/>
                  <a:pt x="505" y="3828"/>
                  <a:pt x="501" y="3799"/>
                </a:cubicBezTo>
                <a:cubicBezTo>
                  <a:pt x="496" y="3769"/>
                  <a:pt x="498" y="3734"/>
                  <a:pt x="492" y="3708"/>
                </a:cubicBezTo>
                <a:cubicBezTo>
                  <a:pt x="487" y="3681"/>
                  <a:pt x="471" y="3666"/>
                  <a:pt x="467" y="3635"/>
                </a:cubicBezTo>
                <a:cubicBezTo>
                  <a:pt x="463" y="3604"/>
                  <a:pt x="470" y="3555"/>
                  <a:pt x="468" y="3526"/>
                </a:cubicBezTo>
                <a:cubicBezTo>
                  <a:pt x="467" y="3496"/>
                  <a:pt x="460" y="3477"/>
                  <a:pt x="454" y="3460"/>
                </a:cubicBezTo>
                <a:cubicBezTo>
                  <a:pt x="449" y="3443"/>
                  <a:pt x="435" y="3444"/>
                  <a:pt x="431" y="3422"/>
                </a:cubicBezTo>
                <a:cubicBezTo>
                  <a:pt x="426" y="3400"/>
                  <a:pt x="429" y="3359"/>
                  <a:pt x="425" y="3324"/>
                </a:cubicBezTo>
                <a:cubicBezTo>
                  <a:pt x="421" y="3289"/>
                  <a:pt x="408" y="3238"/>
                  <a:pt x="408" y="3215"/>
                </a:cubicBezTo>
                <a:cubicBezTo>
                  <a:pt x="408" y="3191"/>
                  <a:pt x="411" y="3191"/>
                  <a:pt x="422" y="3182"/>
                </a:cubicBezTo>
                <a:cubicBezTo>
                  <a:pt x="433" y="3174"/>
                  <a:pt x="477" y="3163"/>
                  <a:pt x="477" y="3160"/>
                </a:cubicBezTo>
                <a:cubicBezTo>
                  <a:pt x="477" y="3157"/>
                  <a:pt x="439" y="3171"/>
                  <a:pt x="421" y="3164"/>
                </a:cubicBezTo>
                <a:cubicBezTo>
                  <a:pt x="403" y="3157"/>
                  <a:pt x="380" y="3150"/>
                  <a:pt x="368" y="3119"/>
                </a:cubicBezTo>
                <a:cubicBezTo>
                  <a:pt x="355" y="3089"/>
                  <a:pt x="337" y="3000"/>
                  <a:pt x="342" y="2981"/>
                </a:cubicBezTo>
                <a:cubicBezTo>
                  <a:pt x="348" y="2961"/>
                  <a:pt x="405" y="3014"/>
                  <a:pt x="405" y="3000"/>
                </a:cubicBezTo>
                <a:cubicBezTo>
                  <a:pt x="405" y="2986"/>
                  <a:pt x="361" y="2915"/>
                  <a:pt x="345" y="2900"/>
                </a:cubicBezTo>
                <a:cubicBezTo>
                  <a:pt x="330" y="2884"/>
                  <a:pt x="321" y="2918"/>
                  <a:pt x="313" y="2909"/>
                </a:cubicBezTo>
                <a:cubicBezTo>
                  <a:pt x="305" y="2901"/>
                  <a:pt x="299" y="2860"/>
                  <a:pt x="296" y="2846"/>
                </a:cubicBezTo>
                <a:cubicBezTo>
                  <a:pt x="293" y="2832"/>
                  <a:pt x="298" y="2834"/>
                  <a:pt x="299" y="2824"/>
                </a:cubicBezTo>
                <a:cubicBezTo>
                  <a:pt x="300" y="2814"/>
                  <a:pt x="286" y="2785"/>
                  <a:pt x="303" y="2788"/>
                </a:cubicBezTo>
                <a:cubicBezTo>
                  <a:pt x="320" y="2790"/>
                  <a:pt x="393" y="2844"/>
                  <a:pt x="400" y="2842"/>
                </a:cubicBezTo>
                <a:cubicBezTo>
                  <a:pt x="407" y="2841"/>
                  <a:pt x="363" y="2802"/>
                  <a:pt x="347" y="2779"/>
                </a:cubicBezTo>
                <a:cubicBezTo>
                  <a:pt x="330" y="2757"/>
                  <a:pt x="310" y="2723"/>
                  <a:pt x="300" y="2704"/>
                </a:cubicBezTo>
                <a:cubicBezTo>
                  <a:pt x="291" y="2684"/>
                  <a:pt x="288" y="2680"/>
                  <a:pt x="286" y="2660"/>
                </a:cubicBezTo>
                <a:cubicBezTo>
                  <a:pt x="285" y="2641"/>
                  <a:pt x="284" y="2604"/>
                  <a:pt x="292" y="2586"/>
                </a:cubicBezTo>
                <a:cubicBezTo>
                  <a:pt x="300" y="2568"/>
                  <a:pt x="330" y="2566"/>
                  <a:pt x="337" y="2551"/>
                </a:cubicBezTo>
                <a:cubicBezTo>
                  <a:pt x="344" y="2536"/>
                  <a:pt x="341" y="2496"/>
                  <a:pt x="338" y="2489"/>
                </a:cubicBezTo>
                <a:cubicBezTo>
                  <a:pt x="335" y="2482"/>
                  <a:pt x="321" y="2499"/>
                  <a:pt x="317" y="2505"/>
                </a:cubicBezTo>
                <a:cubicBezTo>
                  <a:pt x="313" y="2510"/>
                  <a:pt x="317" y="2520"/>
                  <a:pt x="312" y="2527"/>
                </a:cubicBezTo>
                <a:cubicBezTo>
                  <a:pt x="306" y="2534"/>
                  <a:pt x="289" y="2550"/>
                  <a:pt x="286" y="2547"/>
                </a:cubicBezTo>
                <a:cubicBezTo>
                  <a:pt x="284" y="2544"/>
                  <a:pt x="288" y="2520"/>
                  <a:pt x="296" y="2506"/>
                </a:cubicBezTo>
                <a:cubicBezTo>
                  <a:pt x="305" y="2492"/>
                  <a:pt x="326" y="2484"/>
                  <a:pt x="337" y="2464"/>
                </a:cubicBezTo>
                <a:cubicBezTo>
                  <a:pt x="348" y="2445"/>
                  <a:pt x="369" y="2394"/>
                  <a:pt x="362" y="2387"/>
                </a:cubicBezTo>
                <a:cubicBezTo>
                  <a:pt x="355" y="2380"/>
                  <a:pt x="305" y="2410"/>
                  <a:pt x="292" y="2422"/>
                </a:cubicBezTo>
                <a:cubicBezTo>
                  <a:pt x="279" y="2435"/>
                  <a:pt x="292" y="2456"/>
                  <a:pt x="284" y="2460"/>
                </a:cubicBezTo>
                <a:cubicBezTo>
                  <a:pt x="275" y="2464"/>
                  <a:pt x="250" y="2496"/>
                  <a:pt x="237" y="2450"/>
                </a:cubicBezTo>
                <a:cubicBezTo>
                  <a:pt x="225" y="2404"/>
                  <a:pt x="216" y="2253"/>
                  <a:pt x="212" y="2183"/>
                </a:cubicBezTo>
                <a:cubicBezTo>
                  <a:pt x="208" y="2113"/>
                  <a:pt x="202" y="2067"/>
                  <a:pt x="211" y="2032"/>
                </a:cubicBezTo>
                <a:cubicBezTo>
                  <a:pt x="219" y="1997"/>
                  <a:pt x="261" y="1983"/>
                  <a:pt x="261" y="1969"/>
                </a:cubicBezTo>
                <a:cubicBezTo>
                  <a:pt x="261" y="1955"/>
                  <a:pt x="229" y="1956"/>
                  <a:pt x="215" y="1943"/>
                </a:cubicBezTo>
                <a:cubicBezTo>
                  <a:pt x="201" y="1931"/>
                  <a:pt x="181" y="1911"/>
                  <a:pt x="174" y="1893"/>
                </a:cubicBezTo>
                <a:cubicBezTo>
                  <a:pt x="167" y="1875"/>
                  <a:pt x="167" y="1851"/>
                  <a:pt x="169" y="1837"/>
                </a:cubicBezTo>
                <a:cubicBezTo>
                  <a:pt x="170" y="1823"/>
                  <a:pt x="188" y="1821"/>
                  <a:pt x="186" y="1807"/>
                </a:cubicBezTo>
                <a:cubicBezTo>
                  <a:pt x="183" y="1793"/>
                  <a:pt x="151" y="1774"/>
                  <a:pt x="153" y="1749"/>
                </a:cubicBezTo>
                <a:cubicBezTo>
                  <a:pt x="156" y="1723"/>
                  <a:pt x="193" y="1691"/>
                  <a:pt x="200" y="1658"/>
                </a:cubicBezTo>
                <a:cubicBezTo>
                  <a:pt x="207" y="1624"/>
                  <a:pt x="194" y="1585"/>
                  <a:pt x="198" y="1547"/>
                </a:cubicBezTo>
                <a:cubicBezTo>
                  <a:pt x="202" y="1509"/>
                  <a:pt x="211" y="1481"/>
                  <a:pt x="225" y="1434"/>
                </a:cubicBezTo>
                <a:cubicBezTo>
                  <a:pt x="239" y="1386"/>
                  <a:pt x="271" y="1324"/>
                  <a:pt x="286" y="1259"/>
                </a:cubicBezTo>
                <a:cubicBezTo>
                  <a:pt x="302" y="1193"/>
                  <a:pt x="317" y="1085"/>
                  <a:pt x="317" y="1036"/>
                </a:cubicBezTo>
                <a:cubicBezTo>
                  <a:pt x="317" y="987"/>
                  <a:pt x="295" y="984"/>
                  <a:pt x="288" y="965"/>
                </a:cubicBezTo>
                <a:cubicBezTo>
                  <a:pt x="281" y="945"/>
                  <a:pt x="272" y="928"/>
                  <a:pt x="275" y="914"/>
                </a:cubicBezTo>
                <a:cubicBezTo>
                  <a:pt x="278" y="900"/>
                  <a:pt x="306" y="892"/>
                  <a:pt x="307" y="883"/>
                </a:cubicBezTo>
                <a:cubicBezTo>
                  <a:pt x="309" y="875"/>
                  <a:pt x="293" y="872"/>
                  <a:pt x="282" y="867"/>
                </a:cubicBezTo>
                <a:cubicBezTo>
                  <a:pt x="271" y="861"/>
                  <a:pt x="254" y="868"/>
                  <a:pt x="244" y="851"/>
                </a:cubicBezTo>
                <a:cubicBezTo>
                  <a:pt x="235" y="834"/>
                  <a:pt x="232" y="781"/>
                  <a:pt x="221" y="762"/>
                </a:cubicBezTo>
                <a:cubicBezTo>
                  <a:pt x="209" y="742"/>
                  <a:pt x="187" y="753"/>
                  <a:pt x="179" y="732"/>
                </a:cubicBezTo>
                <a:cubicBezTo>
                  <a:pt x="170" y="711"/>
                  <a:pt x="179" y="673"/>
                  <a:pt x="173" y="633"/>
                </a:cubicBezTo>
                <a:cubicBezTo>
                  <a:pt x="167" y="592"/>
                  <a:pt x="149" y="523"/>
                  <a:pt x="144" y="486"/>
                </a:cubicBezTo>
                <a:cubicBezTo>
                  <a:pt x="138" y="448"/>
                  <a:pt x="132" y="421"/>
                  <a:pt x="135" y="402"/>
                </a:cubicBezTo>
                <a:cubicBezTo>
                  <a:pt x="138" y="382"/>
                  <a:pt x="152" y="381"/>
                  <a:pt x="158" y="371"/>
                </a:cubicBezTo>
                <a:cubicBezTo>
                  <a:pt x="163" y="361"/>
                  <a:pt x="170" y="351"/>
                  <a:pt x="169" y="343"/>
                </a:cubicBezTo>
                <a:cubicBezTo>
                  <a:pt x="167" y="334"/>
                  <a:pt x="166" y="322"/>
                  <a:pt x="152" y="322"/>
                </a:cubicBezTo>
                <a:cubicBezTo>
                  <a:pt x="138" y="322"/>
                  <a:pt x="95" y="358"/>
                  <a:pt x="81" y="341"/>
                </a:cubicBezTo>
                <a:cubicBezTo>
                  <a:pt x="67" y="325"/>
                  <a:pt x="72" y="259"/>
                  <a:pt x="69" y="224"/>
                </a:cubicBezTo>
                <a:cubicBezTo>
                  <a:pt x="67" y="189"/>
                  <a:pt x="73" y="166"/>
                  <a:pt x="61" y="129"/>
                </a:cubicBezTo>
                <a:cubicBezTo>
                  <a:pt x="49" y="92"/>
                  <a:pt x="13" y="27"/>
                  <a:pt x="0" y="0"/>
                </a:cubicBezTo>
              </a:path>
            </a:pathLst>
          </a:custGeom>
          <a:noFill/>
          <a:ln w="19050">
            <a:solidFill>
              <a:srgbClr val="003399"/>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58" name="Freeform 7"/>
          <p:cNvSpPr>
            <a:spLocks/>
          </p:cNvSpPr>
          <p:nvPr/>
        </p:nvSpPr>
        <p:spPr bwMode="auto">
          <a:xfrm>
            <a:off x="1733550" y="2305052"/>
            <a:ext cx="277813" cy="436563"/>
          </a:xfrm>
          <a:custGeom>
            <a:avLst/>
            <a:gdLst>
              <a:gd name="T0" fmla="*/ 2147483647 w 161"/>
              <a:gd name="T1" fmla="*/ 0 h 277"/>
              <a:gd name="T2" fmla="*/ 2147483647 w 161"/>
              <a:gd name="T3" fmla="*/ 2147483647 h 277"/>
              <a:gd name="T4" fmla="*/ 2147483647 w 161"/>
              <a:gd name="T5" fmla="*/ 2147483647 h 277"/>
              <a:gd name="T6" fmla="*/ 2147483647 w 161"/>
              <a:gd name="T7" fmla="*/ 2147483647 h 277"/>
              <a:gd name="T8" fmla="*/ 2147483647 w 161"/>
              <a:gd name="T9" fmla="*/ 2147483647 h 277"/>
              <a:gd name="T10" fmla="*/ 2147483647 w 161"/>
              <a:gd name="T11" fmla="*/ 2147483647 h 277"/>
              <a:gd name="T12" fmla="*/ 2147483647 w 161"/>
              <a:gd name="T13" fmla="*/ 2147483647 h 277"/>
              <a:gd name="T14" fmla="*/ 2147483647 w 161"/>
              <a:gd name="T15" fmla="*/ 2147483647 h 277"/>
              <a:gd name="T16" fmla="*/ 2147483647 w 161"/>
              <a:gd name="T17" fmla="*/ 2147483647 h 277"/>
              <a:gd name="T18" fmla="*/ 0 w 161"/>
              <a:gd name="T19" fmla="*/ 2147483647 h 2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277"/>
              <a:gd name="T32" fmla="*/ 161 w 161"/>
              <a:gd name="T33" fmla="*/ 277 h 2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277">
                <a:moveTo>
                  <a:pt x="161" y="0"/>
                </a:moveTo>
                <a:cubicBezTo>
                  <a:pt x="157" y="4"/>
                  <a:pt x="143" y="18"/>
                  <a:pt x="134" y="25"/>
                </a:cubicBezTo>
                <a:cubicBezTo>
                  <a:pt x="125" y="32"/>
                  <a:pt x="117" y="38"/>
                  <a:pt x="105" y="43"/>
                </a:cubicBezTo>
                <a:cubicBezTo>
                  <a:pt x="93" y="48"/>
                  <a:pt x="79" y="49"/>
                  <a:pt x="63" y="58"/>
                </a:cubicBezTo>
                <a:cubicBezTo>
                  <a:pt x="47" y="67"/>
                  <a:pt x="20" y="80"/>
                  <a:pt x="11" y="94"/>
                </a:cubicBezTo>
                <a:cubicBezTo>
                  <a:pt x="2" y="108"/>
                  <a:pt x="7" y="129"/>
                  <a:pt x="9" y="141"/>
                </a:cubicBezTo>
                <a:cubicBezTo>
                  <a:pt x="11" y="153"/>
                  <a:pt x="18" y="159"/>
                  <a:pt x="21" y="169"/>
                </a:cubicBezTo>
                <a:cubicBezTo>
                  <a:pt x="24" y="179"/>
                  <a:pt x="24" y="187"/>
                  <a:pt x="24" y="201"/>
                </a:cubicBezTo>
                <a:cubicBezTo>
                  <a:pt x="24" y="215"/>
                  <a:pt x="25" y="243"/>
                  <a:pt x="21" y="256"/>
                </a:cubicBezTo>
                <a:cubicBezTo>
                  <a:pt x="17" y="269"/>
                  <a:pt x="4" y="273"/>
                  <a:pt x="0" y="27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59" name="Freeform 8"/>
          <p:cNvSpPr>
            <a:spLocks/>
          </p:cNvSpPr>
          <p:nvPr/>
        </p:nvSpPr>
        <p:spPr bwMode="auto">
          <a:xfrm>
            <a:off x="1655763" y="2695577"/>
            <a:ext cx="449262" cy="85725"/>
          </a:xfrm>
          <a:custGeom>
            <a:avLst/>
            <a:gdLst>
              <a:gd name="T0" fmla="*/ 2147483647 w 261"/>
              <a:gd name="T1" fmla="*/ 0 h 52"/>
              <a:gd name="T2" fmla="*/ 2147483647 w 261"/>
              <a:gd name="T3" fmla="*/ 2147483647 h 52"/>
              <a:gd name="T4" fmla="*/ 2147483647 w 261"/>
              <a:gd name="T5" fmla="*/ 2147483647 h 52"/>
              <a:gd name="T6" fmla="*/ 2147483647 w 261"/>
              <a:gd name="T7" fmla="*/ 2147483647 h 52"/>
              <a:gd name="T8" fmla="*/ 2147483647 w 261"/>
              <a:gd name="T9" fmla="*/ 2147483647 h 52"/>
              <a:gd name="T10" fmla="*/ 2147483647 w 261"/>
              <a:gd name="T11" fmla="*/ 2147483647 h 52"/>
              <a:gd name="T12" fmla="*/ 2147483647 w 261"/>
              <a:gd name="T13" fmla="*/ 2147483647 h 52"/>
              <a:gd name="T14" fmla="*/ 2147483647 w 261"/>
              <a:gd name="T15" fmla="*/ 2147483647 h 52"/>
              <a:gd name="T16" fmla="*/ 0 w 261"/>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1"/>
              <a:gd name="T28" fmla="*/ 0 h 52"/>
              <a:gd name="T29" fmla="*/ 261 w 26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1" h="52">
                <a:moveTo>
                  <a:pt x="261" y="0"/>
                </a:moveTo>
                <a:cubicBezTo>
                  <a:pt x="259" y="1"/>
                  <a:pt x="253" y="4"/>
                  <a:pt x="246" y="6"/>
                </a:cubicBezTo>
                <a:cubicBezTo>
                  <a:pt x="239" y="8"/>
                  <a:pt x="229" y="7"/>
                  <a:pt x="216" y="14"/>
                </a:cubicBezTo>
                <a:cubicBezTo>
                  <a:pt x="203" y="21"/>
                  <a:pt x="185" y="42"/>
                  <a:pt x="171" y="47"/>
                </a:cubicBezTo>
                <a:cubicBezTo>
                  <a:pt x="157" y="52"/>
                  <a:pt x="148" y="43"/>
                  <a:pt x="134" y="44"/>
                </a:cubicBezTo>
                <a:cubicBezTo>
                  <a:pt x="120" y="45"/>
                  <a:pt x="95" y="51"/>
                  <a:pt x="84" y="51"/>
                </a:cubicBezTo>
                <a:cubicBezTo>
                  <a:pt x="73" y="51"/>
                  <a:pt x="72" y="45"/>
                  <a:pt x="66" y="42"/>
                </a:cubicBezTo>
                <a:cubicBezTo>
                  <a:pt x="60" y="39"/>
                  <a:pt x="58" y="34"/>
                  <a:pt x="47" y="32"/>
                </a:cubicBezTo>
                <a:cubicBezTo>
                  <a:pt x="36" y="30"/>
                  <a:pt x="10" y="28"/>
                  <a:pt x="0" y="2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60" name="Freeform 9"/>
          <p:cNvSpPr>
            <a:spLocks/>
          </p:cNvSpPr>
          <p:nvPr/>
        </p:nvSpPr>
        <p:spPr bwMode="auto">
          <a:xfrm>
            <a:off x="1631951" y="2671765"/>
            <a:ext cx="868363" cy="358775"/>
          </a:xfrm>
          <a:custGeom>
            <a:avLst/>
            <a:gdLst>
              <a:gd name="T0" fmla="*/ 2147483647 w 504"/>
              <a:gd name="T1" fmla="*/ 0 h 225"/>
              <a:gd name="T2" fmla="*/ 2147483647 w 504"/>
              <a:gd name="T3" fmla="*/ 2147483647 h 225"/>
              <a:gd name="T4" fmla="*/ 2147483647 w 504"/>
              <a:gd name="T5" fmla="*/ 2147483647 h 225"/>
              <a:gd name="T6" fmla="*/ 2147483647 w 504"/>
              <a:gd name="T7" fmla="*/ 2147483647 h 225"/>
              <a:gd name="T8" fmla="*/ 2147483647 w 504"/>
              <a:gd name="T9" fmla="*/ 2147483647 h 225"/>
              <a:gd name="T10" fmla="*/ 2147483647 w 504"/>
              <a:gd name="T11" fmla="*/ 2147483647 h 225"/>
              <a:gd name="T12" fmla="*/ 2147483647 w 504"/>
              <a:gd name="T13" fmla="*/ 2147483647 h 225"/>
              <a:gd name="T14" fmla="*/ 2147483647 w 504"/>
              <a:gd name="T15" fmla="*/ 2147483647 h 225"/>
              <a:gd name="T16" fmla="*/ 2147483647 w 504"/>
              <a:gd name="T17" fmla="*/ 2147483647 h 225"/>
              <a:gd name="T18" fmla="*/ 2147483647 w 504"/>
              <a:gd name="T19" fmla="*/ 2147483647 h 225"/>
              <a:gd name="T20" fmla="*/ 2147483647 w 504"/>
              <a:gd name="T21" fmla="*/ 2147483647 h 225"/>
              <a:gd name="T22" fmla="*/ 0 w 504"/>
              <a:gd name="T23" fmla="*/ 2147483647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4"/>
              <a:gd name="T37" fmla="*/ 0 h 225"/>
              <a:gd name="T38" fmla="*/ 504 w 50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4" h="225">
                <a:moveTo>
                  <a:pt x="504" y="0"/>
                </a:moveTo>
                <a:cubicBezTo>
                  <a:pt x="500" y="3"/>
                  <a:pt x="493" y="16"/>
                  <a:pt x="480" y="20"/>
                </a:cubicBezTo>
                <a:cubicBezTo>
                  <a:pt x="467" y="24"/>
                  <a:pt x="440" y="22"/>
                  <a:pt x="426" y="26"/>
                </a:cubicBezTo>
                <a:cubicBezTo>
                  <a:pt x="412" y="30"/>
                  <a:pt x="407" y="40"/>
                  <a:pt x="394" y="45"/>
                </a:cubicBezTo>
                <a:cubicBezTo>
                  <a:pt x="381" y="50"/>
                  <a:pt x="362" y="49"/>
                  <a:pt x="346" y="57"/>
                </a:cubicBezTo>
                <a:cubicBezTo>
                  <a:pt x="330" y="65"/>
                  <a:pt x="314" y="79"/>
                  <a:pt x="298" y="93"/>
                </a:cubicBezTo>
                <a:cubicBezTo>
                  <a:pt x="282" y="107"/>
                  <a:pt x="261" y="129"/>
                  <a:pt x="250" y="141"/>
                </a:cubicBezTo>
                <a:cubicBezTo>
                  <a:pt x="239" y="153"/>
                  <a:pt x="237" y="160"/>
                  <a:pt x="229" y="168"/>
                </a:cubicBezTo>
                <a:cubicBezTo>
                  <a:pt x="221" y="176"/>
                  <a:pt x="211" y="183"/>
                  <a:pt x="202" y="189"/>
                </a:cubicBezTo>
                <a:cubicBezTo>
                  <a:pt x="193" y="195"/>
                  <a:pt x="190" y="204"/>
                  <a:pt x="175" y="204"/>
                </a:cubicBezTo>
                <a:cubicBezTo>
                  <a:pt x="160" y="204"/>
                  <a:pt x="138" y="183"/>
                  <a:pt x="109" y="186"/>
                </a:cubicBezTo>
                <a:cubicBezTo>
                  <a:pt x="80" y="189"/>
                  <a:pt x="23" y="217"/>
                  <a:pt x="0" y="225"/>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61" name="Freeform 10"/>
          <p:cNvSpPr>
            <a:spLocks/>
          </p:cNvSpPr>
          <p:nvPr/>
        </p:nvSpPr>
        <p:spPr bwMode="auto">
          <a:xfrm>
            <a:off x="1711325" y="3429000"/>
            <a:ext cx="374650" cy="247650"/>
          </a:xfrm>
          <a:custGeom>
            <a:avLst/>
            <a:gdLst>
              <a:gd name="T0" fmla="*/ 2147483647 w 218"/>
              <a:gd name="T1" fmla="*/ 2147483647 h 158"/>
              <a:gd name="T2" fmla="*/ 2147483647 w 218"/>
              <a:gd name="T3" fmla="*/ 2147483647 h 158"/>
              <a:gd name="T4" fmla="*/ 2147483647 w 218"/>
              <a:gd name="T5" fmla="*/ 2147483647 h 158"/>
              <a:gd name="T6" fmla="*/ 2147483647 w 218"/>
              <a:gd name="T7" fmla="*/ 2147483647 h 158"/>
              <a:gd name="T8" fmla="*/ 2147483647 w 218"/>
              <a:gd name="T9" fmla="*/ 2147483647 h 158"/>
              <a:gd name="T10" fmla="*/ 0 w 218"/>
              <a:gd name="T11" fmla="*/ 0 h 158"/>
              <a:gd name="T12" fmla="*/ 0 60000 65536"/>
              <a:gd name="T13" fmla="*/ 0 60000 65536"/>
              <a:gd name="T14" fmla="*/ 0 60000 65536"/>
              <a:gd name="T15" fmla="*/ 0 60000 65536"/>
              <a:gd name="T16" fmla="*/ 0 60000 65536"/>
              <a:gd name="T17" fmla="*/ 0 60000 65536"/>
              <a:gd name="T18" fmla="*/ 0 w 218"/>
              <a:gd name="T19" fmla="*/ 0 h 158"/>
              <a:gd name="T20" fmla="*/ 218 w 218"/>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218" h="158">
                <a:moveTo>
                  <a:pt x="218" y="78"/>
                </a:moveTo>
                <a:cubicBezTo>
                  <a:pt x="213" y="84"/>
                  <a:pt x="195" y="105"/>
                  <a:pt x="185" y="117"/>
                </a:cubicBezTo>
                <a:cubicBezTo>
                  <a:pt x="175" y="129"/>
                  <a:pt x="170" y="158"/>
                  <a:pt x="158" y="150"/>
                </a:cubicBezTo>
                <a:cubicBezTo>
                  <a:pt x="146" y="142"/>
                  <a:pt x="124" y="88"/>
                  <a:pt x="111" y="67"/>
                </a:cubicBezTo>
                <a:cubicBezTo>
                  <a:pt x="98" y="46"/>
                  <a:pt x="96" y="33"/>
                  <a:pt x="78" y="22"/>
                </a:cubicBezTo>
                <a:cubicBezTo>
                  <a:pt x="60" y="11"/>
                  <a:pt x="16" y="5"/>
                  <a:pt x="0"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62" name="Freeform 11"/>
          <p:cNvSpPr>
            <a:spLocks/>
          </p:cNvSpPr>
          <p:nvPr/>
        </p:nvSpPr>
        <p:spPr bwMode="auto">
          <a:xfrm>
            <a:off x="1817688" y="3986213"/>
            <a:ext cx="446087" cy="150812"/>
          </a:xfrm>
          <a:custGeom>
            <a:avLst/>
            <a:gdLst>
              <a:gd name="T0" fmla="*/ 2147483647 w 260"/>
              <a:gd name="T1" fmla="*/ 2147483647 h 94"/>
              <a:gd name="T2" fmla="*/ 2147483647 w 260"/>
              <a:gd name="T3" fmla="*/ 2147483647 h 94"/>
              <a:gd name="T4" fmla="*/ 2147483647 w 260"/>
              <a:gd name="T5" fmla="*/ 2147483647 h 94"/>
              <a:gd name="T6" fmla="*/ 2147483647 w 260"/>
              <a:gd name="T7" fmla="*/ 2147483647 h 94"/>
              <a:gd name="T8" fmla="*/ 2147483647 w 260"/>
              <a:gd name="T9" fmla="*/ 2147483647 h 94"/>
              <a:gd name="T10" fmla="*/ 0 w 260"/>
              <a:gd name="T11" fmla="*/ 2147483647 h 94"/>
              <a:gd name="T12" fmla="*/ 0 60000 65536"/>
              <a:gd name="T13" fmla="*/ 0 60000 65536"/>
              <a:gd name="T14" fmla="*/ 0 60000 65536"/>
              <a:gd name="T15" fmla="*/ 0 60000 65536"/>
              <a:gd name="T16" fmla="*/ 0 60000 65536"/>
              <a:gd name="T17" fmla="*/ 0 60000 65536"/>
              <a:gd name="T18" fmla="*/ 0 w 260"/>
              <a:gd name="T19" fmla="*/ 0 h 94"/>
              <a:gd name="T20" fmla="*/ 260 w 260"/>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260" h="94">
                <a:moveTo>
                  <a:pt x="260" y="10"/>
                </a:moveTo>
                <a:cubicBezTo>
                  <a:pt x="249" y="9"/>
                  <a:pt x="212" y="0"/>
                  <a:pt x="194" y="5"/>
                </a:cubicBezTo>
                <a:cubicBezTo>
                  <a:pt x="176" y="10"/>
                  <a:pt x="162" y="34"/>
                  <a:pt x="149" y="40"/>
                </a:cubicBezTo>
                <a:cubicBezTo>
                  <a:pt x="136" y="46"/>
                  <a:pt x="126" y="40"/>
                  <a:pt x="119" y="41"/>
                </a:cubicBezTo>
                <a:cubicBezTo>
                  <a:pt x="112" y="42"/>
                  <a:pt x="124" y="40"/>
                  <a:pt x="104" y="49"/>
                </a:cubicBezTo>
                <a:cubicBezTo>
                  <a:pt x="84" y="58"/>
                  <a:pt x="22" y="85"/>
                  <a:pt x="0" y="94"/>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63" name="Freeform 12"/>
          <p:cNvSpPr>
            <a:spLocks/>
          </p:cNvSpPr>
          <p:nvPr/>
        </p:nvSpPr>
        <p:spPr bwMode="auto">
          <a:xfrm>
            <a:off x="1908175" y="4457702"/>
            <a:ext cx="471488" cy="130175"/>
          </a:xfrm>
          <a:custGeom>
            <a:avLst/>
            <a:gdLst>
              <a:gd name="T0" fmla="*/ 2147483647 w 274"/>
              <a:gd name="T1" fmla="*/ 2147483647 h 83"/>
              <a:gd name="T2" fmla="*/ 2147483647 w 274"/>
              <a:gd name="T3" fmla="*/ 2147483647 h 83"/>
              <a:gd name="T4" fmla="*/ 2147483647 w 274"/>
              <a:gd name="T5" fmla="*/ 2147483647 h 83"/>
              <a:gd name="T6" fmla="*/ 2147483647 w 274"/>
              <a:gd name="T7" fmla="*/ 2147483647 h 83"/>
              <a:gd name="T8" fmla="*/ 2147483647 w 274"/>
              <a:gd name="T9" fmla="*/ 2147483647 h 83"/>
              <a:gd name="T10" fmla="*/ 2147483647 w 274"/>
              <a:gd name="T11" fmla="*/ 2147483647 h 83"/>
              <a:gd name="T12" fmla="*/ 2147483647 w 274"/>
              <a:gd name="T13" fmla="*/ 2147483647 h 83"/>
              <a:gd name="T14" fmla="*/ 0 w 274"/>
              <a:gd name="T15" fmla="*/ 2147483647 h 83"/>
              <a:gd name="T16" fmla="*/ 0 60000 65536"/>
              <a:gd name="T17" fmla="*/ 0 60000 65536"/>
              <a:gd name="T18" fmla="*/ 0 60000 65536"/>
              <a:gd name="T19" fmla="*/ 0 60000 65536"/>
              <a:gd name="T20" fmla="*/ 0 60000 65536"/>
              <a:gd name="T21" fmla="*/ 0 60000 65536"/>
              <a:gd name="T22" fmla="*/ 0 60000 65536"/>
              <a:gd name="T23" fmla="*/ 0 60000 65536"/>
              <a:gd name="T24" fmla="*/ 0 w 274"/>
              <a:gd name="T25" fmla="*/ 0 h 83"/>
              <a:gd name="T26" fmla="*/ 274 w 274"/>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4" h="83">
                <a:moveTo>
                  <a:pt x="267" y="83"/>
                </a:moveTo>
                <a:cubicBezTo>
                  <a:pt x="267" y="79"/>
                  <a:pt x="274" y="66"/>
                  <a:pt x="269" y="57"/>
                </a:cubicBezTo>
                <a:cubicBezTo>
                  <a:pt x="264" y="48"/>
                  <a:pt x="250" y="37"/>
                  <a:pt x="236" y="30"/>
                </a:cubicBezTo>
                <a:cubicBezTo>
                  <a:pt x="222" y="23"/>
                  <a:pt x="198" y="18"/>
                  <a:pt x="183" y="17"/>
                </a:cubicBezTo>
                <a:cubicBezTo>
                  <a:pt x="168" y="16"/>
                  <a:pt x="159" y="23"/>
                  <a:pt x="143" y="21"/>
                </a:cubicBezTo>
                <a:cubicBezTo>
                  <a:pt x="127" y="19"/>
                  <a:pt x="103" y="8"/>
                  <a:pt x="89" y="6"/>
                </a:cubicBezTo>
                <a:cubicBezTo>
                  <a:pt x="75" y="4"/>
                  <a:pt x="75" y="0"/>
                  <a:pt x="60" y="6"/>
                </a:cubicBezTo>
                <a:cubicBezTo>
                  <a:pt x="45" y="12"/>
                  <a:pt x="12" y="34"/>
                  <a:pt x="0" y="41"/>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64" name="Freeform 13"/>
          <p:cNvSpPr>
            <a:spLocks/>
          </p:cNvSpPr>
          <p:nvPr/>
        </p:nvSpPr>
        <p:spPr bwMode="auto">
          <a:xfrm>
            <a:off x="1981200" y="5086352"/>
            <a:ext cx="415925" cy="104775"/>
          </a:xfrm>
          <a:custGeom>
            <a:avLst/>
            <a:gdLst>
              <a:gd name="T0" fmla="*/ 2147483647 w 242"/>
              <a:gd name="T1" fmla="*/ 0 h 65"/>
              <a:gd name="T2" fmla="*/ 2147483647 w 242"/>
              <a:gd name="T3" fmla="*/ 2147483647 h 65"/>
              <a:gd name="T4" fmla="*/ 2147483647 w 242"/>
              <a:gd name="T5" fmla="*/ 2147483647 h 65"/>
              <a:gd name="T6" fmla="*/ 2147483647 w 242"/>
              <a:gd name="T7" fmla="*/ 2147483647 h 65"/>
              <a:gd name="T8" fmla="*/ 2147483647 w 242"/>
              <a:gd name="T9" fmla="*/ 2147483647 h 65"/>
              <a:gd name="T10" fmla="*/ 0 w 242"/>
              <a:gd name="T11" fmla="*/ 2147483647 h 65"/>
              <a:gd name="T12" fmla="*/ 0 60000 65536"/>
              <a:gd name="T13" fmla="*/ 0 60000 65536"/>
              <a:gd name="T14" fmla="*/ 0 60000 65536"/>
              <a:gd name="T15" fmla="*/ 0 60000 65536"/>
              <a:gd name="T16" fmla="*/ 0 60000 65536"/>
              <a:gd name="T17" fmla="*/ 0 60000 65536"/>
              <a:gd name="T18" fmla="*/ 0 w 242"/>
              <a:gd name="T19" fmla="*/ 0 h 65"/>
              <a:gd name="T20" fmla="*/ 242 w 242"/>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242" h="65">
                <a:moveTo>
                  <a:pt x="242" y="0"/>
                </a:moveTo>
                <a:cubicBezTo>
                  <a:pt x="235" y="4"/>
                  <a:pt x="209" y="16"/>
                  <a:pt x="197" y="24"/>
                </a:cubicBezTo>
                <a:cubicBezTo>
                  <a:pt x="185" y="32"/>
                  <a:pt x="180" y="44"/>
                  <a:pt x="167" y="48"/>
                </a:cubicBezTo>
                <a:cubicBezTo>
                  <a:pt x="154" y="52"/>
                  <a:pt x="130" y="46"/>
                  <a:pt x="116" y="48"/>
                </a:cubicBezTo>
                <a:cubicBezTo>
                  <a:pt x="102" y="50"/>
                  <a:pt x="103" y="61"/>
                  <a:pt x="84" y="63"/>
                </a:cubicBezTo>
                <a:cubicBezTo>
                  <a:pt x="65" y="65"/>
                  <a:pt x="17" y="61"/>
                  <a:pt x="0" y="6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65" name="Freeform 14"/>
          <p:cNvSpPr>
            <a:spLocks/>
          </p:cNvSpPr>
          <p:nvPr/>
        </p:nvSpPr>
        <p:spPr bwMode="auto">
          <a:xfrm>
            <a:off x="2233614" y="5664202"/>
            <a:ext cx="568325" cy="233363"/>
          </a:xfrm>
          <a:custGeom>
            <a:avLst/>
            <a:gdLst>
              <a:gd name="T0" fmla="*/ 2147483647 w 329"/>
              <a:gd name="T1" fmla="*/ 0 h 147"/>
              <a:gd name="T2" fmla="*/ 2147483647 w 329"/>
              <a:gd name="T3" fmla="*/ 2147483647 h 147"/>
              <a:gd name="T4" fmla="*/ 2147483647 w 329"/>
              <a:gd name="T5" fmla="*/ 2147483647 h 147"/>
              <a:gd name="T6" fmla="*/ 2147483647 w 329"/>
              <a:gd name="T7" fmla="*/ 2147483647 h 147"/>
              <a:gd name="T8" fmla="*/ 2147483647 w 329"/>
              <a:gd name="T9" fmla="*/ 2147483647 h 147"/>
              <a:gd name="T10" fmla="*/ 2147483647 w 329"/>
              <a:gd name="T11" fmla="*/ 2147483647 h 147"/>
              <a:gd name="T12" fmla="*/ 2147483647 w 329"/>
              <a:gd name="T13" fmla="*/ 2147483647 h 147"/>
              <a:gd name="T14" fmla="*/ 0 w 329"/>
              <a:gd name="T15" fmla="*/ 2147483647 h 147"/>
              <a:gd name="T16" fmla="*/ 0 60000 65536"/>
              <a:gd name="T17" fmla="*/ 0 60000 65536"/>
              <a:gd name="T18" fmla="*/ 0 60000 65536"/>
              <a:gd name="T19" fmla="*/ 0 60000 65536"/>
              <a:gd name="T20" fmla="*/ 0 60000 65536"/>
              <a:gd name="T21" fmla="*/ 0 60000 65536"/>
              <a:gd name="T22" fmla="*/ 0 60000 65536"/>
              <a:gd name="T23" fmla="*/ 0 60000 65536"/>
              <a:gd name="T24" fmla="*/ 0 w 329"/>
              <a:gd name="T25" fmla="*/ 0 h 147"/>
              <a:gd name="T26" fmla="*/ 329 w 329"/>
              <a:gd name="T27" fmla="*/ 147 h 1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9" h="147">
                <a:moveTo>
                  <a:pt x="329" y="0"/>
                </a:moveTo>
                <a:cubicBezTo>
                  <a:pt x="325" y="3"/>
                  <a:pt x="312" y="13"/>
                  <a:pt x="305" y="21"/>
                </a:cubicBezTo>
                <a:cubicBezTo>
                  <a:pt x="298" y="29"/>
                  <a:pt x="296" y="42"/>
                  <a:pt x="287" y="48"/>
                </a:cubicBezTo>
                <a:cubicBezTo>
                  <a:pt x="278" y="54"/>
                  <a:pt x="264" y="56"/>
                  <a:pt x="254" y="56"/>
                </a:cubicBezTo>
                <a:cubicBezTo>
                  <a:pt x="244" y="56"/>
                  <a:pt x="239" y="49"/>
                  <a:pt x="225" y="48"/>
                </a:cubicBezTo>
                <a:cubicBezTo>
                  <a:pt x="211" y="47"/>
                  <a:pt x="189" y="43"/>
                  <a:pt x="171" y="50"/>
                </a:cubicBezTo>
                <a:cubicBezTo>
                  <a:pt x="153" y="57"/>
                  <a:pt x="145" y="77"/>
                  <a:pt x="117" y="93"/>
                </a:cubicBezTo>
                <a:cubicBezTo>
                  <a:pt x="89" y="109"/>
                  <a:pt x="25" y="136"/>
                  <a:pt x="0" y="14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66" name="Oval 16"/>
          <p:cNvSpPr>
            <a:spLocks noChangeArrowheads="1"/>
          </p:cNvSpPr>
          <p:nvPr/>
        </p:nvSpPr>
        <p:spPr bwMode="auto">
          <a:xfrm flipV="1">
            <a:off x="1782763" y="3716338"/>
            <a:ext cx="39687" cy="36512"/>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067" name="Oval 17"/>
          <p:cNvSpPr>
            <a:spLocks noChangeArrowheads="1"/>
          </p:cNvSpPr>
          <p:nvPr/>
        </p:nvSpPr>
        <p:spPr bwMode="auto">
          <a:xfrm flipV="1">
            <a:off x="2062163" y="4953000"/>
            <a:ext cx="41275" cy="33338"/>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068" name="Freeform 22"/>
          <p:cNvSpPr>
            <a:spLocks/>
          </p:cNvSpPr>
          <p:nvPr/>
        </p:nvSpPr>
        <p:spPr bwMode="auto">
          <a:xfrm>
            <a:off x="2532063" y="4065588"/>
            <a:ext cx="652462" cy="1052512"/>
          </a:xfrm>
          <a:custGeom>
            <a:avLst/>
            <a:gdLst>
              <a:gd name="T0" fmla="*/ 0 w 380"/>
              <a:gd name="T1" fmla="*/ 0 h 662"/>
              <a:gd name="T2" fmla="*/ 2147483647 w 380"/>
              <a:gd name="T3" fmla="*/ 2147483647 h 662"/>
              <a:gd name="T4" fmla="*/ 2147483647 w 380"/>
              <a:gd name="T5" fmla="*/ 2147483647 h 662"/>
              <a:gd name="T6" fmla="*/ 2147483647 w 380"/>
              <a:gd name="T7" fmla="*/ 2147483647 h 662"/>
              <a:gd name="T8" fmla="*/ 2147483647 w 380"/>
              <a:gd name="T9" fmla="*/ 2147483647 h 662"/>
              <a:gd name="T10" fmla="*/ 2147483647 w 380"/>
              <a:gd name="T11" fmla="*/ 2147483647 h 662"/>
              <a:gd name="T12" fmla="*/ 2147483647 w 380"/>
              <a:gd name="T13" fmla="*/ 2147483647 h 662"/>
              <a:gd name="T14" fmla="*/ 2147483647 w 380"/>
              <a:gd name="T15" fmla="*/ 2147483647 h 662"/>
              <a:gd name="T16" fmla="*/ 2147483647 w 380"/>
              <a:gd name="T17" fmla="*/ 2147483647 h 662"/>
              <a:gd name="T18" fmla="*/ 2147483647 w 380"/>
              <a:gd name="T19" fmla="*/ 2147483647 h 662"/>
              <a:gd name="T20" fmla="*/ 2147483647 w 380"/>
              <a:gd name="T21" fmla="*/ 2147483647 h 662"/>
              <a:gd name="T22" fmla="*/ 2147483647 w 380"/>
              <a:gd name="T23" fmla="*/ 2147483647 h 6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0"/>
              <a:gd name="T37" fmla="*/ 0 h 662"/>
              <a:gd name="T38" fmla="*/ 380 w 380"/>
              <a:gd name="T39" fmla="*/ 662 h 6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0" h="662">
                <a:moveTo>
                  <a:pt x="0" y="0"/>
                </a:moveTo>
                <a:cubicBezTo>
                  <a:pt x="6" y="12"/>
                  <a:pt x="23" y="53"/>
                  <a:pt x="37" y="75"/>
                </a:cubicBezTo>
                <a:cubicBezTo>
                  <a:pt x="51" y="97"/>
                  <a:pt x="69" y="113"/>
                  <a:pt x="82" y="133"/>
                </a:cubicBezTo>
                <a:cubicBezTo>
                  <a:pt x="95" y="153"/>
                  <a:pt x="100" y="178"/>
                  <a:pt x="115" y="196"/>
                </a:cubicBezTo>
                <a:cubicBezTo>
                  <a:pt x="130" y="214"/>
                  <a:pt x="164" y="220"/>
                  <a:pt x="171" y="244"/>
                </a:cubicBezTo>
                <a:cubicBezTo>
                  <a:pt x="178" y="268"/>
                  <a:pt x="156" y="315"/>
                  <a:pt x="156" y="339"/>
                </a:cubicBezTo>
                <a:cubicBezTo>
                  <a:pt x="156" y="363"/>
                  <a:pt x="169" y="371"/>
                  <a:pt x="174" y="391"/>
                </a:cubicBezTo>
                <a:cubicBezTo>
                  <a:pt x="179" y="411"/>
                  <a:pt x="177" y="441"/>
                  <a:pt x="184" y="460"/>
                </a:cubicBezTo>
                <a:cubicBezTo>
                  <a:pt x="191" y="479"/>
                  <a:pt x="201" y="491"/>
                  <a:pt x="214" y="504"/>
                </a:cubicBezTo>
                <a:cubicBezTo>
                  <a:pt x="227" y="517"/>
                  <a:pt x="238" y="515"/>
                  <a:pt x="262" y="538"/>
                </a:cubicBezTo>
                <a:cubicBezTo>
                  <a:pt x="286" y="561"/>
                  <a:pt x="342" y="622"/>
                  <a:pt x="361" y="642"/>
                </a:cubicBezTo>
                <a:cubicBezTo>
                  <a:pt x="380" y="662"/>
                  <a:pt x="375" y="656"/>
                  <a:pt x="378" y="66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69" name="Freeform 23"/>
          <p:cNvSpPr>
            <a:spLocks/>
          </p:cNvSpPr>
          <p:nvPr/>
        </p:nvSpPr>
        <p:spPr bwMode="auto">
          <a:xfrm>
            <a:off x="2424113" y="4362450"/>
            <a:ext cx="412750" cy="381000"/>
          </a:xfrm>
          <a:custGeom>
            <a:avLst/>
            <a:gdLst>
              <a:gd name="T0" fmla="*/ 2147483647 w 240"/>
              <a:gd name="T1" fmla="*/ 0 h 241"/>
              <a:gd name="T2" fmla="*/ 2147483647 w 240"/>
              <a:gd name="T3" fmla="*/ 2147483647 h 241"/>
              <a:gd name="T4" fmla="*/ 2147483647 w 240"/>
              <a:gd name="T5" fmla="*/ 2147483647 h 241"/>
              <a:gd name="T6" fmla="*/ 2147483647 w 240"/>
              <a:gd name="T7" fmla="*/ 2147483647 h 241"/>
              <a:gd name="T8" fmla="*/ 2147483647 w 240"/>
              <a:gd name="T9" fmla="*/ 2147483647 h 241"/>
              <a:gd name="T10" fmla="*/ 2147483647 w 240"/>
              <a:gd name="T11" fmla="*/ 2147483647 h 241"/>
              <a:gd name="T12" fmla="*/ 2147483647 w 240"/>
              <a:gd name="T13" fmla="*/ 2147483647 h 241"/>
              <a:gd name="T14" fmla="*/ 0 60000 65536"/>
              <a:gd name="T15" fmla="*/ 0 60000 65536"/>
              <a:gd name="T16" fmla="*/ 0 60000 65536"/>
              <a:gd name="T17" fmla="*/ 0 60000 65536"/>
              <a:gd name="T18" fmla="*/ 0 60000 65536"/>
              <a:gd name="T19" fmla="*/ 0 60000 65536"/>
              <a:gd name="T20" fmla="*/ 0 60000 65536"/>
              <a:gd name="T21" fmla="*/ 0 w 240"/>
              <a:gd name="T22" fmla="*/ 0 h 241"/>
              <a:gd name="T23" fmla="*/ 240 w 240"/>
              <a:gd name="T24" fmla="*/ 241 h 2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0" h="241">
                <a:moveTo>
                  <a:pt x="21" y="0"/>
                </a:moveTo>
                <a:cubicBezTo>
                  <a:pt x="23" y="11"/>
                  <a:pt x="29" y="45"/>
                  <a:pt x="31" y="67"/>
                </a:cubicBezTo>
                <a:cubicBezTo>
                  <a:pt x="33" y="89"/>
                  <a:pt x="34" y="111"/>
                  <a:pt x="31" y="133"/>
                </a:cubicBezTo>
                <a:cubicBezTo>
                  <a:pt x="28" y="155"/>
                  <a:pt x="0" y="190"/>
                  <a:pt x="13" y="201"/>
                </a:cubicBezTo>
                <a:cubicBezTo>
                  <a:pt x="26" y="212"/>
                  <a:pt x="82" y="193"/>
                  <a:pt x="112" y="199"/>
                </a:cubicBezTo>
                <a:cubicBezTo>
                  <a:pt x="142" y="205"/>
                  <a:pt x="172" y="229"/>
                  <a:pt x="193" y="235"/>
                </a:cubicBezTo>
                <a:cubicBezTo>
                  <a:pt x="214" y="241"/>
                  <a:pt x="230" y="233"/>
                  <a:pt x="240" y="232"/>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70" name="Freeform 25"/>
          <p:cNvSpPr>
            <a:spLocks/>
          </p:cNvSpPr>
          <p:nvPr/>
        </p:nvSpPr>
        <p:spPr bwMode="auto">
          <a:xfrm>
            <a:off x="3392488" y="3171825"/>
            <a:ext cx="949325" cy="1454150"/>
          </a:xfrm>
          <a:custGeom>
            <a:avLst/>
            <a:gdLst>
              <a:gd name="T0" fmla="*/ 0 w 553"/>
              <a:gd name="T1" fmla="*/ 0 h 917"/>
              <a:gd name="T2" fmla="*/ 2147483647 w 553"/>
              <a:gd name="T3" fmla="*/ 2147483647 h 917"/>
              <a:gd name="T4" fmla="*/ 2147483647 w 553"/>
              <a:gd name="T5" fmla="*/ 2147483647 h 917"/>
              <a:gd name="T6" fmla="*/ 2147483647 w 553"/>
              <a:gd name="T7" fmla="*/ 2147483647 h 917"/>
              <a:gd name="T8" fmla="*/ 2147483647 w 553"/>
              <a:gd name="T9" fmla="*/ 2147483647 h 917"/>
              <a:gd name="T10" fmla="*/ 2147483647 w 553"/>
              <a:gd name="T11" fmla="*/ 2147483647 h 917"/>
              <a:gd name="T12" fmla="*/ 2147483647 w 553"/>
              <a:gd name="T13" fmla="*/ 2147483647 h 917"/>
              <a:gd name="T14" fmla="*/ 2147483647 w 553"/>
              <a:gd name="T15" fmla="*/ 2147483647 h 917"/>
              <a:gd name="T16" fmla="*/ 2147483647 w 553"/>
              <a:gd name="T17" fmla="*/ 2147483647 h 917"/>
              <a:gd name="T18" fmla="*/ 2147483647 w 553"/>
              <a:gd name="T19" fmla="*/ 2147483647 h 917"/>
              <a:gd name="T20" fmla="*/ 2147483647 w 553"/>
              <a:gd name="T21" fmla="*/ 2147483647 h 917"/>
              <a:gd name="T22" fmla="*/ 2147483647 w 553"/>
              <a:gd name="T23" fmla="*/ 2147483647 h 917"/>
              <a:gd name="T24" fmla="*/ 2147483647 w 553"/>
              <a:gd name="T25" fmla="*/ 2147483647 h 917"/>
              <a:gd name="T26" fmla="*/ 2147483647 w 553"/>
              <a:gd name="T27" fmla="*/ 2147483647 h 917"/>
              <a:gd name="T28" fmla="*/ 2147483647 w 553"/>
              <a:gd name="T29" fmla="*/ 2147483647 h 9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3"/>
              <a:gd name="T46" fmla="*/ 0 h 917"/>
              <a:gd name="T47" fmla="*/ 553 w 553"/>
              <a:gd name="T48" fmla="*/ 917 h 9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3" h="917">
                <a:moveTo>
                  <a:pt x="0" y="0"/>
                </a:moveTo>
                <a:cubicBezTo>
                  <a:pt x="12" y="11"/>
                  <a:pt x="51" y="45"/>
                  <a:pt x="73" y="68"/>
                </a:cubicBezTo>
                <a:cubicBezTo>
                  <a:pt x="95" y="91"/>
                  <a:pt x="117" y="118"/>
                  <a:pt x="132" y="140"/>
                </a:cubicBezTo>
                <a:cubicBezTo>
                  <a:pt x="147" y="162"/>
                  <a:pt x="156" y="185"/>
                  <a:pt x="166" y="198"/>
                </a:cubicBezTo>
                <a:cubicBezTo>
                  <a:pt x="176" y="211"/>
                  <a:pt x="187" y="209"/>
                  <a:pt x="195" y="219"/>
                </a:cubicBezTo>
                <a:cubicBezTo>
                  <a:pt x="203" y="229"/>
                  <a:pt x="204" y="238"/>
                  <a:pt x="214" y="258"/>
                </a:cubicBezTo>
                <a:cubicBezTo>
                  <a:pt x="224" y="278"/>
                  <a:pt x="245" y="318"/>
                  <a:pt x="258" y="339"/>
                </a:cubicBezTo>
                <a:cubicBezTo>
                  <a:pt x="271" y="360"/>
                  <a:pt x="283" y="370"/>
                  <a:pt x="291" y="384"/>
                </a:cubicBezTo>
                <a:cubicBezTo>
                  <a:pt x="299" y="398"/>
                  <a:pt x="297" y="405"/>
                  <a:pt x="307" y="422"/>
                </a:cubicBezTo>
                <a:cubicBezTo>
                  <a:pt x="317" y="439"/>
                  <a:pt x="338" y="460"/>
                  <a:pt x="354" y="489"/>
                </a:cubicBezTo>
                <a:cubicBezTo>
                  <a:pt x="370" y="518"/>
                  <a:pt x="381" y="545"/>
                  <a:pt x="406" y="594"/>
                </a:cubicBezTo>
                <a:cubicBezTo>
                  <a:pt x="431" y="643"/>
                  <a:pt x="483" y="748"/>
                  <a:pt x="502" y="786"/>
                </a:cubicBezTo>
                <a:cubicBezTo>
                  <a:pt x="521" y="824"/>
                  <a:pt x="513" y="812"/>
                  <a:pt x="520" y="822"/>
                </a:cubicBezTo>
                <a:cubicBezTo>
                  <a:pt x="527" y="832"/>
                  <a:pt x="542" y="830"/>
                  <a:pt x="547" y="846"/>
                </a:cubicBezTo>
                <a:cubicBezTo>
                  <a:pt x="552" y="862"/>
                  <a:pt x="552" y="902"/>
                  <a:pt x="553" y="91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71" name="Freeform 26"/>
          <p:cNvSpPr>
            <a:spLocks/>
          </p:cNvSpPr>
          <p:nvPr/>
        </p:nvSpPr>
        <p:spPr bwMode="auto">
          <a:xfrm>
            <a:off x="2722563" y="2892425"/>
            <a:ext cx="514350" cy="660400"/>
          </a:xfrm>
          <a:custGeom>
            <a:avLst/>
            <a:gdLst>
              <a:gd name="T0" fmla="*/ 0 w 298"/>
              <a:gd name="T1" fmla="*/ 0 h 416"/>
              <a:gd name="T2" fmla="*/ 2147483647 w 298"/>
              <a:gd name="T3" fmla="*/ 2147483647 h 416"/>
              <a:gd name="T4" fmla="*/ 2147483647 w 298"/>
              <a:gd name="T5" fmla="*/ 2147483647 h 416"/>
              <a:gd name="T6" fmla="*/ 2147483647 w 298"/>
              <a:gd name="T7" fmla="*/ 2147483647 h 416"/>
              <a:gd name="T8" fmla="*/ 2147483647 w 298"/>
              <a:gd name="T9" fmla="*/ 2147483647 h 416"/>
              <a:gd name="T10" fmla="*/ 2147483647 w 298"/>
              <a:gd name="T11" fmla="*/ 2147483647 h 416"/>
              <a:gd name="T12" fmla="*/ 2147483647 w 298"/>
              <a:gd name="T13" fmla="*/ 2147483647 h 416"/>
              <a:gd name="T14" fmla="*/ 0 60000 65536"/>
              <a:gd name="T15" fmla="*/ 0 60000 65536"/>
              <a:gd name="T16" fmla="*/ 0 60000 65536"/>
              <a:gd name="T17" fmla="*/ 0 60000 65536"/>
              <a:gd name="T18" fmla="*/ 0 60000 65536"/>
              <a:gd name="T19" fmla="*/ 0 60000 65536"/>
              <a:gd name="T20" fmla="*/ 0 60000 65536"/>
              <a:gd name="T21" fmla="*/ 0 w 298"/>
              <a:gd name="T22" fmla="*/ 0 h 416"/>
              <a:gd name="T23" fmla="*/ 298 w 298"/>
              <a:gd name="T24" fmla="*/ 416 h 4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8" h="416">
                <a:moveTo>
                  <a:pt x="0" y="0"/>
                </a:moveTo>
                <a:cubicBezTo>
                  <a:pt x="12" y="32"/>
                  <a:pt x="25" y="64"/>
                  <a:pt x="48" y="96"/>
                </a:cubicBezTo>
                <a:cubicBezTo>
                  <a:pt x="71" y="128"/>
                  <a:pt x="116" y="162"/>
                  <a:pt x="141" y="192"/>
                </a:cubicBezTo>
                <a:cubicBezTo>
                  <a:pt x="166" y="222"/>
                  <a:pt x="180" y="254"/>
                  <a:pt x="198" y="279"/>
                </a:cubicBezTo>
                <a:cubicBezTo>
                  <a:pt x="216" y="304"/>
                  <a:pt x="233" y="325"/>
                  <a:pt x="248" y="342"/>
                </a:cubicBezTo>
                <a:cubicBezTo>
                  <a:pt x="263" y="359"/>
                  <a:pt x="282" y="372"/>
                  <a:pt x="290" y="384"/>
                </a:cubicBezTo>
                <a:cubicBezTo>
                  <a:pt x="298" y="396"/>
                  <a:pt x="296" y="409"/>
                  <a:pt x="297" y="416"/>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72" name="Freeform 27"/>
          <p:cNvSpPr>
            <a:spLocks/>
          </p:cNvSpPr>
          <p:nvPr/>
        </p:nvSpPr>
        <p:spPr bwMode="auto">
          <a:xfrm>
            <a:off x="2171701" y="3606800"/>
            <a:ext cx="1101725" cy="274638"/>
          </a:xfrm>
          <a:custGeom>
            <a:avLst/>
            <a:gdLst>
              <a:gd name="T0" fmla="*/ 0 w 641"/>
              <a:gd name="T1" fmla="*/ 2147483647 h 173"/>
              <a:gd name="T2" fmla="*/ 2147483647 w 641"/>
              <a:gd name="T3" fmla="*/ 2147483647 h 173"/>
              <a:gd name="T4" fmla="*/ 2147483647 w 641"/>
              <a:gd name="T5" fmla="*/ 2147483647 h 173"/>
              <a:gd name="T6" fmla="*/ 2147483647 w 641"/>
              <a:gd name="T7" fmla="*/ 2147483647 h 173"/>
              <a:gd name="T8" fmla="*/ 2147483647 w 641"/>
              <a:gd name="T9" fmla="*/ 2147483647 h 173"/>
              <a:gd name="T10" fmla="*/ 2147483647 w 641"/>
              <a:gd name="T11" fmla="*/ 2147483647 h 173"/>
              <a:gd name="T12" fmla="*/ 2147483647 w 641"/>
              <a:gd name="T13" fmla="*/ 2147483647 h 173"/>
              <a:gd name="T14" fmla="*/ 2147483647 w 641"/>
              <a:gd name="T15" fmla="*/ 2147483647 h 173"/>
              <a:gd name="T16" fmla="*/ 2147483647 w 641"/>
              <a:gd name="T17" fmla="*/ 2147483647 h 173"/>
              <a:gd name="T18" fmla="*/ 2147483647 w 641"/>
              <a:gd name="T19" fmla="*/ 2147483647 h 173"/>
              <a:gd name="T20" fmla="*/ 2147483647 w 641"/>
              <a:gd name="T21" fmla="*/ 2147483647 h 1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1"/>
              <a:gd name="T34" fmla="*/ 0 h 173"/>
              <a:gd name="T35" fmla="*/ 641 w 641"/>
              <a:gd name="T36" fmla="*/ 173 h 1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1" h="173">
                <a:moveTo>
                  <a:pt x="0" y="173"/>
                </a:moveTo>
                <a:cubicBezTo>
                  <a:pt x="10" y="168"/>
                  <a:pt x="40" y="151"/>
                  <a:pt x="60" y="141"/>
                </a:cubicBezTo>
                <a:cubicBezTo>
                  <a:pt x="80" y="131"/>
                  <a:pt x="99" y="125"/>
                  <a:pt x="119" y="113"/>
                </a:cubicBezTo>
                <a:cubicBezTo>
                  <a:pt x="139" y="101"/>
                  <a:pt x="161" y="87"/>
                  <a:pt x="182" y="72"/>
                </a:cubicBezTo>
                <a:cubicBezTo>
                  <a:pt x="203" y="57"/>
                  <a:pt x="229" y="32"/>
                  <a:pt x="248" y="23"/>
                </a:cubicBezTo>
                <a:cubicBezTo>
                  <a:pt x="267" y="14"/>
                  <a:pt x="274" y="20"/>
                  <a:pt x="296" y="20"/>
                </a:cubicBezTo>
                <a:cubicBezTo>
                  <a:pt x="318" y="20"/>
                  <a:pt x="356" y="24"/>
                  <a:pt x="380" y="21"/>
                </a:cubicBezTo>
                <a:cubicBezTo>
                  <a:pt x="404" y="18"/>
                  <a:pt x="421" y="6"/>
                  <a:pt x="443" y="3"/>
                </a:cubicBezTo>
                <a:cubicBezTo>
                  <a:pt x="465" y="0"/>
                  <a:pt x="485" y="3"/>
                  <a:pt x="510" y="5"/>
                </a:cubicBezTo>
                <a:cubicBezTo>
                  <a:pt x="535" y="7"/>
                  <a:pt x="572" y="14"/>
                  <a:pt x="594" y="14"/>
                </a:cubicBezTo>
                <a:cubicBezTo>
                  <a:pt x="616" y="14"/>
                  <a:pt x="631" y="7"/>
                  <a:pt x="641" y="5"/>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73" name="Freeform 28"/>
          <p:cNvSpPr>
            <a:spLocks/>
          </p:cNvSpPr>
          <p:nvPr/>
        </p:nvSpPr>
        <p:spPr bwMode="auto">
          <a:xfrm>
            <a:off x="2195514" y="3589340"/>
            <a:ext cx="377825" cy="41275"/>
          </a:xfrm>
          <a:custGeom>
            <a:avLst/>
            <a:gdLst>
              <a:gd name="T0" fmla="*/ 0 w 219"/>
              <a:gd name="T1" fmla="*/ 2147483647 h 26"/>
              <a:gd name="T2" fmla="*/ 2147483647 w 219"/>
              <a:gd name="T3" fmla="*/ 2147483647 h 26"/>
              <a:gd name="T4" fmla="*/ 2147483647 w 219"/>
              <a:gd name="T5" fmla="*/ 2147483647 h 26"/>
              <a:gd name="T6" fmla="*/ 2147483647 w 219"/>
              <a:gd name="T7" fmla="*/ 0 h 26"/>
              <a:gd name="T8" fmla="*/ 0 60000 65536"/>
              <a:gd name="T9" fmla="*/ 0 60000 65536"/>
              <a:gd name="T10" fmla="*/ 0 60000 65536"/>
              <a:gd name="T11" fmla="*/ 0 60000 65536"/>
              <a:gd name="T12" fmla="*/ 0 w 219"/>
              <a:gd name="T13" fmla="*/ 0 h 26"/>
              <a:gd name="T14" fmla="*/ 219 w 219"/>
              <a:gd name="T15" fmla="*/ 26 h 26"/>
            </a:gdLst>
            <a:ahLst/>
            <a:cxnLst>
              <a:cxn ang="T8">
                <a:pos x="T0" y="T1"/>
              </a:cxn>
              <a:cxn ang="T9">
                <a:pos x="T2" y="T3"/>
              </a:cxn>
              <a:cxn ang="T10">
                <a:pos x="T4" y="T5"/>
              </a:cxn>
              <a:cxn ang="T11">
                <a:pos x="T6" y="T7"/>
              </a:cxn>
            </a:cxnLst>
            <a:rect l="T12" t="T13" r="T14" b="T15"/>
            <a:pathLst>
              <a:path w="219" h="26">
                <a:moveTo>
                  <a:pt x="0" y="18"/>
                </a:moveTo>
                <a:cubicBezTo>
                  <a:pt x="13" y="19"/>
                  <a:pt x="53" y="24"/>
                  <a:pt x="81" y="25"/>
                </a:cubicBezTo>
                <a:cubicBezTo>
                  <a:pt x="109" y="26"/>
                  <a:pt x="145" y="26"/>
                  <a:pt x="168" y="22"/>
                </a:cubicBezTo>
                <a:cubicBezTo>
                  <a:pt x="191" y="18"/>
                  <a:pt x="209" y="5"/>
                  <a:pt x="219"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74" name="Oval 31"/>
          <p:cNvSpPr>
            <a:spLocks noChangeArrowheads="1"/>
          </p:cNvSpPr>
          <p:nvPr/>
        </p:nvSpPr>
        <p:spPr bwMode="auto">
          <a:xfrm flipV="1">
            <a:off x="2643188" y="4343400"/>
            <a:ext cx="38100" cy="38100"/>
          </a:xfrm>
          <a:prstGeom prst="ellipse">
            <a:avLst/>
          </a:prstGeom>
          <a:solidFill>
            <a:schemeClr val="bg1"/>
          </a:solidFill>
          <a:ln w="9525">
            <a:solidFill>
              <a:schemeClr val="tx1"/>
            </a:solidFill>
            <a:round/>
            <a:headEnd/>
            <a:tailEnd/>
          </a:ln>
        </p:spPr>
        <p:txBody>
          <a:bodyPr wrap="none" lIns="68415" tIns="34208" rIns="68415" bIns="34208" anchor="ctr"/>
          <a:lstStyle/>
          <a:p>
            <a:endParaRPr lang="en-IN"/>
          </a:p>
        </p:txBody>
      </p:sp>
      <p:sp>
        <p:nvSpPr>
          <p:cNvPr id="2075" name="Oval 32"/>
          <p:cNvSpPr>
            <a:spLocks noChangeArrowheads="1"/>
          </p:cNvSpPr>
          <p:nvPr/>
        </p:nvSpPr>
        <p:spPr bwMode="auto">
          <a:xfrm flipV="1">
            <a:off x="3379788" y="3067052"/>
            <a:ext cx="38100"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076" name="Oval 33"/>
          <p:cNvSpPr>
            <a:spLocks noChangeArrowheads="1"/>
          </p:cNvSpPr>
          <p:nvPr/>
        </p:nvSpPr>
        <p:spPr bwMode="auto">
          <a:xfrm flipV="1">
            <a:off x="2633663" y="5086352"/>
            <a:ext cx="38100" cy="36513"/>
          </a:xfrm>
          <a:prstGeom prst="ellipse">
            <a:avLst/>
          </a:prstGeom>
          <a:solidFill>
            <a:schemeClr val="bg1"/>
          </a:solidFill>
          <a:ln w="9525">
            <a:solidFill>
              <a:schemeClr val="tx1"/>
            </a:solidFill>
            <a:round/>
            <a:headEnd/>
            <a:tailEnd/>
          </a:ln>
        </p:spPr>
        <p:txBody>
          <a:bodyPr wrap="none" lIns="68415" tIns="34208" rIns="68415" bIns="34208" anchor="ctr"/>
          <a:lstStyle/>
          <a:p>
            <a:endParaRPr lang="en-IN"/>
          </a:p>
        </p:txBody>
      </p:sp>
      <p:sp>
        <p:nvSpPr>
          <p:cNvPr id="2077" name="Freeform 35"/>
          <p:cNvSpPr>
            <a:spLocks/>
          </p:cNvSpPr>
          <p:nvPr/>
        </p:nvSpPr>
        <p:spPr bwMode="auto">
          <a:xfrm>
            <a:off x="1784350" y="2152652"/>
            <a:ext cx="280988" cy="80963"/>
          </a:xfrm>
          <a:custGeom>
            <a:avLst/>
            <a:gdLst>
              <a:gd name="T0" fmla="*/ 0 w 164"/>
              <a:gd name="T1" fmla="*/ 0 h 50"/>
              <a:gd name="T2" fmla="*/ 2147483647 w 164"/>
              <a:gd name="T3" fmla="*/ 2147483647 h 50"/>
              <a:gd name="T4" fmla="*/ 2147483647 w 164"/>
              <a:gd name="T5" fmla="*/ 2147483647 h 50"/>
              <a:gd name="T6" fmla="*/ 2147483647 w 164"/>
              <a:gd name="T7" fmla="*/ 2147483647 h 50"/>
              <a:gd name="T8" fmla="*/ 2147483647 w 164"/>
              <a:gd name="T9" fmla="*/ 2147483647 h 50"/>
              <a:gd name="T10" fmla="*/ 0 60000 65536"/>
              <a:gd name="T11" fmla="*/ 0 60000 65536"/>
              <a:gd name="T12" fmla="*/ 0 60000 65536"/>
              <a:gd name="T13" fmla="*/ 0 60000 65536"/>
              <a:gd name="T14" fmla="*/ 0 60000 65536"/>
              <a:gd name="T15" fmla="*/ 0 w 164"/>
              <a:gd name="T16" fmla="*/ 0 h 50"/>
              <a:gd name="T17" fmla="*/ 164 w 164"/>
              <a:gd name="T18" fmla="*/ 50 h 50"/>
            </a:gdLst>
            <a:ahLst/>
            <a:cxnLst>
              <a:cxn ang="T10">
                <a:pos x="T0" y="T1"/>
              </a:cxn>
              <a:cxn ang="T11">
                <a:pos x="T2" y="T3"/>
              </a:cxn>
              <a:cxn ang="T12">
                <a:pos x="T4" y="T5"/>
              </a:cxn>
              <a:cxn ang="T13">
                <a:pos x="T6" y="T7"/>
              </a:cxn>
              <a:cxn ang="T14">
                <a:pos x="T8" y="T9"/>
              </a:cxn>
            </a:cxnLst>
            <a:rect l="T15" t="T16" r="T17" b="T18"/>
            <a:pathLst>
              <a:path w="164" h="50">
                <a:moveTo>
                  <a:pt x="0" y="0"/>
                </a:moveTo>
                <a:cubicBezTo>
                  <a:pt x="5" y="3"/>
                  <a:pt x="20" y="13"/>
                  <a:pt x="30" y="20"/>
                </a:cubicBezTo>
                <a:cubicBezTo>
                  <a:pt x="40" y="27"/>
                  <a:pt x="47" y="40"/>
                  <a:pt x="62" y="44"/>
                </a:cubicBezTo>
                <a:cubicBezTo>
                  <a:pt x="77" y="48"/>
                  <a:pt x="105" y="50"/>
                  <a:pt x="122" y="44"/>
                </a:cubicBezTo>
                <a:cubicBezTo>
                  <a:pt x="139" y="38"/>
                  <a:pt x="155" y="14"/>
                  <a:pt x="164" y="6"/>
                </a:cubicBezTo>
              </a:path>
            </a:pathLst>
          </a:custGeom>
          <a:noFill/>
          <a:ln w="28575">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78" name="Freeform 36"/>
          <p:cNvSpPr>
            <a:spLocks/>
          </p:cNvSpPr>
          <p:nvPr/>
        </p:nvSpPr>
        <p:spPr bwMode="auto">
          <a:xfrm>
            <a:off x="1782764" y="2160590"/>
            <a:ext cx="301625" cy="85725"/>
          </a:xfrm>
          <a:custGeom>
            <a:avLst/>
            <a:gdLst>
              <a:gd name="T0" fmla="*/ 2147483647 w 190"/>
              <a:gd name="T1" fmla="*/ 2147483647 h 53"/>
              <a:gd name="T2" fmla="*/ 2147483647 w 190"/>
              <a:gd name="T3" fmla="*/ 2147483647 h 53"/>
              <a:gd name="T4" fmla="*/ 2147483647 w 190"/>
              <a:gd name="T5" fmla="*/ 2147483647 h 53"/>
              <a:gd name="T6" fmla="*/ 2147483647 w 190"/>
              <a:gd name="T7" fmla="*/ 2147483647 h 53"/>
              <a:gd name="T8" fmla="*/ 2147483647 w 190"/>
              <a:gd name="T9" fmla="*/ 2147483647 h 53"/>
              <a:gd name="T10" fmla="*/ 2147483647 w 190"/>
              <a:gd name="T11" fmla="*/ 2147483647 h 53"/>
              <a:gd name="T12" fmla="*/ 2147483647 w 190"/>
              <a:gd name="T13" fmla="*/ 0 h 53"/>
              <a:gd name="T14" fmla="*/ 0 60000 65536"/>
              <a:gd name="T15" fmla="*/ 0 60000 65536"/>
              <a:gd name="T16" fmla="*/ 0 60000 65536"/>
              <a:gd name="T17" fmla="*/ 0 60000 65536"/>
              <a:gd name="T18" fmla="*/ 0 60000 65536"/>
              <a:gd name="T19" fmla="*/ 0 60000 65536"/>
              <a:gd name="T20" fmla="*/ 0 60000 65536"/>
              <a:gd name="T21" fmla="*/ 0 w 190"/>
              <a:gd name="T22" fmla="*/ 0 h 53"/>
              <a:gd name="T23" fmla="*/ 190 w 190"/>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0" h="53">
                <a:moveTo>
                  <a:pt x="19" y="10"/>
                </a:moveTo>
                <a:cubicBezTo>
                  <a:pt x="16" y="8"/>
                  <a:pt x="0" y="0"/>
                  <a:pt x="1" y="2"/>
                </a:cubicBezTo>
                <a:cubicBezTo>
                  <a:pt x="2" y="4"/>
                  <a:pt x="16" y="18"/>
                  <a:pt x="25" y="24"/>
                </a:cubicBezTo>
                <a:cubicBezTo>
                  <a:pt x="34" y="30"/>
                  <a:pt x="41" y="35"/>
                  <a:pt x="53" y="40"/>
                </a:cubicBezTo>
                <a:cubicBezTo>
                  <a:pt x="65" y="45"/>
                  <a:pt x="83" y="51"/>
                  <a:pt x="99" y="52"/>
                </a:cubicBezTo>
                <a:cubicBezTo>
                  <a:pt x="115" y="53"/>
                  <a:pt x="132" y="53"/>
                  <a:pt x="147" y="44"/>
                </a:cubicBezTo>
                <a:cubicBezTo>
                  <a:pt x="162" y="35"/>
                  <a:pt x="181" y="9"/>
                  <a:pt x="190" y="0"/>
                </a:cubicBezTo>
              </a:path>
            </a:pathLst>
          </a:custGeom>
          <a:noFill/>
          <a:ln w="9525">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79" name="Freeform 37"/>
          <p:cNvSpPr>
            <a:spLocks/>
          </p:cNvSpPr>
          <p:nvPr/>
        </p:nvSpPr>
        <p:spPr bwMode="auto">
          <a:xfrm>
            <a:off x="2251075" y="563563"/>
            <a:ext cx="4089400" cy="1490662"/>
          </a:xfrm>
          <a:custGeom>
            <a:avLst/>
            <a:gdLst>
              <a:gd name="T0" fmla="*/ 2147483647 w 2379"/>
              <a:gd name="T1" fmla="*/ 2147483647 h 941"/>
              <a:gd name="T2" fmla="*/ 2147483647 w 2379"/>
              <a:gd name="T3" fmla="*/ 2147483647 h 941"/>
              <a:gd name="T4" fmla="*/ 2147483647 w 2379"/>
              <a:gd name="T5" fmla="*/ 2147483647 h 941"/>
              <a:gd name="T6" fmla="*/ 2147483647 w 2379"/>
              <a:gd name="T7" fmla="*/ 2147483647 h 941"/>
              <a:gd name="T8" fmla="*/ 2147483647 w 2379"/>
              <a:gd name="T9" fmla="*/ 2147483647 h 941"/>
              <a:gd name="T10" fmla="*/ 2147483647 w 2379"/>
              <a:gd name="T11" fmla="*/ 2147483647 h 941"/>
              <a:gd name="T12" fmla="*/ 2147483647 w 2379"/>
              <a:gd name="T13" fmla="*/ 2147483647 h 941"/>
              <a:gd name="T14" fmla="*/ 2147483647 w 2379"/>
              <a:gd name="T15" fmla="*/ 2147483647 h 941"/>
              <a:gd name="T16" fmla="*/ 2147483647 w 2379"/>
              <a:gd name="T17" fmla="*/ 2147483647 h 941"/>
              <a:gd name="T18" fmla="*/ 2147483647 w 2379"/>
              <a:gd name="T19" fmla="*/ 2147483647 h 941"/>
              <a:gd name="T20" fmla="*/ 2147483647 w 2379"/>
              <a:gd name="T21" fmla="*/ 2147483647 h 941"/>
              <a:gd name="T22" fmla="*/ 2147483647 w 2379"/>
              <a:gd name="T23" fmla="*/ 2147483647 h 941"/>
              <a:gd name="T24" fmla="*/ 2147483647 w 2379"/>
              <a:gd name="T25" fmla="*/ 2147483647 h 941"/>
              <a:gd name="T26" fmla="*/ 2147483647 w 2379"/>
              <a:gd name="T27" fmla="*/ 2147483647 h 941"/>
              <a:gd name="T28" fmla="*/ 2147483647 w 2379"/>
              <a:gd name="T29" fmla="*/ 2147483647 h 941"/>
              <a:gd name="T30" fmla="*/ 2147483647 w 2379"/>
              <a:gd name="T31" fmla="*/ 2147483647 h 941"/>
              <a:gd name="T32" fmla="*/ 2147483647 w 2379"/>
              <a:gd name="T33" fmla="*/ 2147483647 h 941"/>
              <a:gd name="T34" fmla="*/ 2147483647 w 2379"/>
              <a:gd name="T35" fmla="*/ 2147483647 h 941"/>
              <a:gd name="T36" fmla="*/ 2147483647 w 2379"/>
              <a:gd name="T37" fmla="*/ 2147483647 h 941"/>
              <a:gd name="T38" fmla="*/ 2147483647 w 2379"/>
              <a:gd name="T39" fmla="*/ 2147483647 h 941"/>
              <a:gd name="T40" fmla="*/ 2147483647 w 2379"/>
              <a:gd name="T41" fmla="*/ 2147483647 h 941"/>
              <a:gd name="T42" fmla="*/ 2147483647 w 2379"/>
              <a:gd name="T43" fmla="*/ 2147483647 h 941"/>
              <a:gd name="T44" fmla="*/ 2147483647 w 2379"/>
              <a:gd name="T45" fmla="*/ 2147483647 h 941"/>
              <a:gd name="T46" fmla="*/ 2147483647 w 2379"/>
              <a:gd name="T47" fmla="*/ 2147483647 h 941"/>
              <a:gd name="T48" fmla="*/ 2147483647 w 2379"/>
              <a:gd name="T49" fmla="*/ 2147483647 h 941"/>
              <a:gd name="T50" fmla="*/ 2147483647 w 2379"/>
              <a:gd name="T51" fmla="*/ 2147483647 h 941"/>
              <a:gd name="T52" fmla="*/ 2147483647 w 2379"/>
              <a:gd name="T53" fmla="*/ 2147483647 h 941"/>
              <a:gd name="T54" fmla="*/ 2147483647 w 2379"/>
              <a:gd name="T55" fmla="*/ 2147483647 h 941"/>
              <a:gd name="T56" fmla="*/ 2147483647 w 2379"/>
              <a:gd name="T57" fmla="*/ 2147483647 h 941"/>
              <a:gd name="T58" fmla="*/ 2147483647 w 2379"/>
              <a:gd name="T59" fmla="*/ 2147483647 h 941"/>
              <a:gd name="T60" fmla="*/ 2147483647 w 2379"/>
              <a:gd name="T61" fmla="*/ 2147483647 h 941"/>
              <a:gd name="T62" fmla="*/ 2147483647 w 2379"/>
              <a:gd name="T63" fmla="*/ 2147483647 h 941"/>
              <a:gd name="T64" fmla="*/ 2147483647 w 2379"/>
              <a:gd name="T65" fmla="*/ 2147483647 h 941"/>
              <a:gd name="T66" fmla="*/ 2147483647 w 2379"/>
              <a:gd name="T67" fmla="*/ 2147483647 h 941"/>
              <a:gd name="T68" fmla="*/ 2147483647 w 2379"/>
              <a:gd name="T69" fmla="*/ 2147483647 h 941"/>
              <a:gd name="T70" fmla="*/ 2147483647 w 2379"/>
              <a:gd name="T71" fmla="*/ 2147483647 h 941"/>
              <a:gd name="T72" fmla="*/ 2147483647 w 2379"/>
              <a:gd name="T73" fmla="*/ 2147483647 h 941"/>
              <a:gd name="T74" fmla="*/ 2147483647 w 2379"/>
              <a:gd name="T75" fmla="*/ 2147483647 h 941"/>
              <a:gd name="T76" fmla="*/ 2147483647 w 2379"/>
              <a:gd name="T77" fmla="*/ 2147483647 h 941"/>
              <a:gd name="T78" fmla="*/ 2147483647 w 2379"/>
              <a:gd name="T79" fmla="*/ 2147483647 h 941"/>
              <a:gd name="T80" fmla="*/ 2147483647 w 2379"/>
              <a:gd name="T81" fmla="*/ 2147483647 h 941"/>
              <a:gd name="T82" fmla="*/ 2147483647 w 2379"/>
              <a:gd name="T83" fmla="*/ 2147483647 h 941"/>
              <a:gd name="T84" fmla="*/ 2147483647 w 2379"/>
              <a:gd name="T85" fmla="*/ 2147483647 h 941"/>
              <a:gd name="T86" fmla="*/ 2147483647 w 2379"/>
              <a:gd name="T87" fmla="*/ 2147483647 h 941"/>
              <a:gd name="T88" fmla="*/ 2147483647 w 2379"/>
              <a:gd name="T89" fmla="*/ 2147483647 h 941"/>
              <a:gd name="T90" fmla="*/ 2147483647 w 2379"/>
              <a:gd name="T91" fmla="*/ 2147483647 h 941"/>
              <a:gd name="T92" fmla="*/ 2147483647 w 2379"/>
              <a:gd name="T93" fmla="*/ 2147483647 h 941"/>
              <a:gd name="T94" fmla="*/ 2147483647 w 2379"/>
              <a:gd name="T95" fmla="*/ 2147483647 h 941"/>
              <a:gd name="T96" fmla="*/ 2147483647 w 2379"/>
              <a:gd name="T97" fmla="*/ 2147483647 h 941"/>
              <a:gd name="T98" fmla="*/ 2147483647 w 2379"/>
              <a:gd name="T99" fmla="*/ 2147483647 h 941"/>
              <a:gd name="T100" fmla="*/ 2147483647 w 2379"/>
              <a:gd name="T101" fmla="*/ 2147483647 h 941"/>
              <a:gd name="T102" fmla="*/ 2147483647 w 2379"/>
              <a:gd name="T103" fmla="*/ 2147483647 h 941"/>
              <a:gd name="T104" fmla="*/ 2147483647 w 2379"/>
              <a:gd name="T105" fmla="*/ 2147483647 h 9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79"/>
              <a:gd name="T160" fmla="*/ 0 h 941"/>
              <a:gd name="T161" fmla="*/ 2379 w 2379"/>
              <a:gd name="T162" fmla="*/ 941 h 94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79" h="941">
                <a:moveTo>
                  <a:pt x="0" y="941"/>
                </a:moveTo>
                <a:cubicBezTo>
                  <a:pt x="1" y="930"/>
                  <a:pt x="5" y="898"/>
                  <a:pt x="9" y="875"/>
                </a:cubicBezTo>
                <a:cubicBezTo>
                  <a:pt x="13" y="852"/>
                  <a:pt x="20" y="819"/>
                  <a:pt x="23" y="804"/>
                </a:cubicBezTo>
                <a:cubicBezTo>
                  <a:pt x="26" y="789"/>
                  <a:pt x="30" y="791"/>
                  <a:pt x="29" y="782"/>
                </a:cubicBezTo>
                <a:cubicBezTo>
                  <a:pt x="28" y="773"/>
                  <a:pt x="13" y="762"/>
                  <a:pt x="15" y="752"/>
                </a:cubicBezTo>
                <a:cubicBezTo>
                  <a:pt x="17" y="742"/>
                  <a:pt x="27" y="720"/>
                  <a:pt x="39" y="722"/>
                </a:cubicBezTo>
                <a:cubicBezTo>
                  <a:pt x="51" y="724"/>
                  <a:pt x="69" y="753"/>
                  <a:pt x="86" y="764"/>
                </a:cubicBezTo>
                <a:cubicBezTo>
                  <a:pt x="103" y="775"/>
                  <a:pt x="122" y="784"/>
                  <a:pt x="140" y="786"/>
                </a:cubicBezTo>
                <a:cubicBezTo>
                  <a:pt x="158" y="788"/>
                  <a:pt x="181" y="787"/>
                  <a:pt x="194" y="779"/>
                </a:cubicBezTo>
                <a:cubicBezTo>
                  <a:pt x="207" y="771"/>
                  <a:pt x="212" y="748"/>
                  <a:pt x="216" y="735"/>
                </a:cubicBezTo>
                <a:cubicBezTo>
                  <a:pt x="220" y="722"/>
                  <a:pt x="207" y="714"/>
                  <a:pt x="215" y="702"/>
                </a:cubicBezTo>
                <a:cubicBezTo>
                  <a:pt x="223" y="690"/>
                  <a:pt x="252" y="674"/>
                  <a:pt x="264" y="659"/>
                </a:cubicBezTo>
                <a:cubicBezTo>
                  <a:pt x="276" y="644"/>
                  <a:pt x="284" y="627"/>
                  <a:pt x="284" y="612"/>
                </a:cubicBezTo>
                <a:cubicBezTo>
                  <a:pt x="284" y="597"/>
                  <a:pt x="276" y="585"/>
                  <a:pt x="266" y="570"/>
                </a:cubicBezTo>
                <a:cubicBezTo>
                  <a:pt x="256" y="555"/>
                  <a:pt x="239" y="534"/>
                  <a:pt x="224" y="521"/>
                </a:cubicBezTo>
                <a:cubicBezTo>
                  <a:pt x="209" y="508"/>
                  <a:pt x="189" y="498"/>
                  <a:pt x="177" y="492"/>
                </a:cubicBezTo>
                <a:cubicBezTo>
                  <a:pt x="165" y="486"/>
                  <a:pt x="159" y="489"/>
                  <a:pt x="150" y="483"/>
                </a:cubicBezTo>
                <a:cubicBezTo>
                  <a:pt x="141" y="477"/>
                  <a:pt x="119" y="458"/>
                  <a:pt x="123" y="453"/>
                </a:cubicBezTo>
                <a:cubicBezTo>
                  <a:pt x="127" y="448"/>
                  <a:pt x="157" y="456"/>
                  <a:pt x="176" y="452"/>
                </a:cubicBezTo>
                <a:cubicBezTo>
                  <a:pt x="195" y="448"/>
                  <a:pt x="225" y="437"/>
                  <a:pt x="240" y="429"/>
                </a:cubicBezTo>
                <a:cubicBezTo>
                  <a:pt x="255" y="421"/>
                  <a:pt x="257" y="413"/>
                  <a:pt x="267" y="401"/>
                </a:cubicBezTo>
                <a:cubicBezTo>
                  <a:pt x="277" y="389"/>
                  <a:pt x="294" y="371"/>
                  <a:pt x="302" y="359"/>
                </a:cubicBezTo>
                <a:cubicBezTo>
                  <a:pt x="310" y="347"/>
                  <a:pt x="303" y="334"/>
                  <a:pt x="314" y="327"/>
                </a:cubicBezTo>
                <a:cubicBezTo>
                  <a:pt x="325" y="320"/>
                  <a:pt x="355" y="319"/>
                  <a:pt x="369" y="317"/>
                </a:cubicBezTo>
                <a:cubicBezTo>
                  <a:pt x="383" y="315"/>
                  <a:pt x="392" y="318"/>
                  <a:pt x="401" y="317"/>
                </a:cubicBezTo>
                <a:cubicBezTo>
                  <a:pt x="410" y="316"/>
                  <a:pt x="416" y="313"/>
                  <a:pt x="425" y="309"/>
                </a:cubicBezTo>
                <a:cubicBezTo>
                  <a:pt x="434" y="305"/>
                  <a:pt x="451" y="300"/>
                  <a:pt x="456" y="293"/>
                </a:cubicBezTo>
                <a:cubicBezTo>
                  <a:pt x="461" y="286"/>
                  <a:pt x="446" y="274"/>
                  <a:pt x="455" y="269"/>
                </a:cubicBezTo>
                <a:cubicBezTo>
                  <a:pt x="464" y="264"/>
                  <a:pt x="496" y="270"/>
                  <a:pt x="512" y="266"/>
                </a:cubicBezTo>
                <a:cubicBezTo>
                  <a:pt x="528" y="262"/>
                  <a:pt x="572" y="256"/>
                  <a:pt x="549" y="248"/>
                </a:cubicBezTo>
                <a:cubicBezTo>
                  <a:pt x="526" y="240"/>
                  <a:pt x="424" y="220"/>
                  <a:pt x="374" y="216"/>
                </a:cubicBezTo>
                <a:cubicBezTo>
                  <a:pt x="324" y="212"/>
                  <a:pt x="267" y="231"/>
                  <a:pt x="251" y="224"/>
                </a:cubicBezTo>
                <a:cubicBezTo>
                  <a:pt x="235" y="217"/>
                  <a:pt x="277" y="189"/>
                  <a:pt x="278" y="173"/>
                </a:cubicBezTo>
                <a:cubicBezTo>
                  <a:pt x="279" y="157"/>
                  <a:pt x="252" y="140"/>
                  <a:pt x="258" y="126"/>
                </a:cubicBezTo>
                <a:cubicBezTo>
                  <a:pt x="264" y="112"/>
                  <a:pt x="294" y="102"/>
                  <a:pt x="315" y="89"/>
                </a:cubicBezTo>
                <a:cubicBezTo>
                  <a:pt x="336" y="76"/>
                  <a:pt x="362" y="54"/>
                  <a:pt x="384" y="47"/>
                </a:cubicBezTo>
                <a:cubicBezTo>
                  <a:pt x="406" y="40"/>
                  <a:pt x="428" y="49"/>
                  <a:pt x="449" y="47"/>
                </a:cubicBezTo>
                <a:cubicBezTo>
                  <a:pt x="470" y="45"/>
                  <a:pt x="495" y="38"/>
                  <a:pt x="510" y="32"/>
                </a:cubicBezTo>
                <a:cubicBezTo>
                  <a:pt x="525" y="26"/>
                  <a:pt x="527" y="15"/>
                  <a:pt x="537" y="11"/>
                </a:cubicBezTo>
                <a:cubicBezTo>
                  <a:pt x="547" y="7"/>
                  <a:pt x="562" y="0"/>
                  <a:pt x="572" y="9"/>
                </a:cubicBezTo>
                <a:cubicBezTo>
                  <a:pt x="582" y="18"/>
                  <a:pt x="590" y="49"/>
                  <a:pt x="594" y="65"/>
                </a:cubicBezTo>
                <a:cubicBezTo>
                  <a:pt x="598" y="81"/>
                  <a:pt x="589" y="92"/>
                  <a:pt x="593" y="105"/>
                </a:cubicBezTo>
                <a:cubicBezTo>
                  <a:pt x="597" y="118"/>
                  <a:pt x="613" y="133"/>
                  <a:pt x="618" y="143"/>
                </a:cubicBezTo>
                <a:cubicBezTo>
                  <a:pt x="623" y="153"/>
                  <a:pt x="613" y="158"/>
                  <a:pt x="626" y="167"/>
                </a:cubicBezTo>
                <a:cubicBezTo>
                  <a:pt x="639" y="176"/>
                  <a:pt x="658" y="187"/>
                  <a:pt x="695" y="198"/>
                </a:cubicBezTo>
                <a:cubicBezTo>
                  <a:pt x="732" y="209"/>
                  <a:pt x="803" y="214"/>
                  <a:pt x="851" y="234"/>
                </a:cubicBezTo>
                <a:cubicBezTo>
                  <a:pt x="899" y="254"/>
                  <a:pt x="947" y="306"/>
                  <a:pt x="984" y="321"/>
                </a:cubicBezTo>
                <a:cubicBezTo>
                  <a:pt x="1021" y="336"/>
                  <a:pt x="1051" y="322"/>
                  <a:pt x="1073" y="323"/>
                </a:cubicBezTo>
                <a:cubicBezTo>
                  <a:pt x="1095" y="324"/>
                  <a:pt x="1102" y="326"/>
                  <a:pt x="1115" y="329"/>
                </a:cubicBezTo>
                <a:cubicBezTo>
                  <a:pt x="1128" y="332"/>
                  <a:pt x="1140" y="343"/>
                  <a:pt x="1152" y="342"/>
                </a:cubicBezTo>
                <a:cubicBezTo>
                  <a:pt x="1164" y="341"/>
                  <a:pt x="1174" y="325"/>
                  <a:pt x="1187" y="323"/>
                </a:cubicBezTo>
                <a:cubicBezTo>
                  <a:pt x="1200" y="321"/>
                  <a:pt x="1215" y="331"/>
                  <a:pt x="1230" y="330"/>
                </a:cubicBezTo>
                <a:cubicBezTo>
                  <a:pt x="1245" y="329"/>
                  <a:pt x="1248" y="314"/>
                  <a:pt x="1275" y="315"/>
                </a:cubicBezTo>
                <a:cubicBezTo>
                  <a:pt x="1302" y="316"/>
                  <a:pt x="1366" y="319"/>
                  <a:pt x="1394" y="333"/>
                </a:cubicBezTo>
                <a:cubicBezTo>
                  <a:pt x="1422" y="347"/>
                  <a:pt x="1432" y="378"/>
                  <a:pt x="1443" y="399"/>
                </a:cubicBezTo>
                <a:cubicBezTo>
                  <a:pt x="1454" y="420"/>
                  <a:pt x="1456" y="446"/>
                  <a:pt x="1463" y="461"/>
                </a:cubicBezTo>
                <a:cubicBezTo>
                  <a:pt x="1470" y="476"/>
                  <a:pt x="1461" y="488"/>
                  <a:pt x="1488" y="489"/>
                </a:cubicBezTo>
                <a:cubicBezTo>
                  <a:pt x="1515" y="490"/>
                  <a:pt x="1589" y="480"/>
                  <a:pt x="1625" y="464"/>
                </a:cubicBezTo>
                <a:cubicBezTo>
                  <a:pt x="1661" y="448"/>
                  <a:pt x="1682" y="415"/>
                  <a:pt x="1703" y="393"/>
                </a:cubicBezTo>
                <a:cubicBezTo>
                  <a:pt x="1724" y="371"/>
                  <a:pt x="1738" y="349"/>
                  <a:pt x="1752" y="333"/>
                </a:cubicBezTo>
                <a:cubicBezTo>
                  <a:pt x="1766" y="317"/>
                  <a:pt x="1777" y="316"/>
                  <a:pt x="1787" y="299"/>
                </a:cubicBezTo>
                <a:cubicBezTo>
                  <a:pt x="1797" y="282"/>
                  <a:pt x="1795" y="250"/>
                  <a:pt x="1811" y="231"/>
                </a:cubicBezTo>
                <a:cubicBezTo>
                  <a:pt x="1827" y="212"/>
                  <a:pt x="1861" y="199"/>
                  <a:pt x="1881" y="188"/>
                </a:cubicBezTo>
                <a:cubicBezTo>
                  <a:pt x="1901" y="177"/>
                  <a:pt x="1918" y="175"/>
                  <a:pt x="1932" y="167"/>
                </a:cubicBezTo>
                <a:cubicBezTo>
                  <a:pt x="1946" y="159"/>
                  <a:pt x="1953" y="145"/>
                  <a:pt x="1968" y="141"/>
                </a:cubicBezTo>
                <a:cubicBezTo>
                  <a:pt x="1983" y="137"/>
                  <a:pt x="2010" y="142"/>
                  <a:pt x="2024" y="143"/>
                </a:cubicBezTo>
                <a:cubicBezTo>
                  <a:pt x="2038" y="144"/>
                  <a:pt x="2036" y="150"/>
                  <a:pt x="2051" y="146"/>
                </a:cubicBezTo>
                <a:cubicBezTo>
                  <a:pt x="2066" y="142"/>
                  <a:pt x="2091" y="113"/>
                  <a:pt x="2114" y="119"/>
                </a:cubicBezTo>
                <a:cubicBezTo>
                  <a:pt x="2137" y="125"/>
                  <a:pt x="2181" y="171"/>
                  <a:pt x="2192" y="185"/>
                </a:cubicBezTo>
                <a:cubicBezTo>
                  <a:pt x="2203" y="199"/>
                  <a:pt x="2186" y="200"/>
                  <a:pt x="2178" y="206"/>
                </a:cubicBezTo>
                <a:cubicBezTo>
                  <a:pt x="2170" y="212"/>
                  <a:pt x="2153" y="211"/>
                  <a:pt x="2145" y="219"/>
                </a:cubicBezTo>
                <a:cubicBezTo>
                  <a:pt x="2137" y="227"/>
                  <a:pt x="2132" y="243"/>
                  <a:pt x="2132" y="255"/>
                </a:cubicBezTo>
                <a:cubicBezTo>
                  <a:pt x="2132" y="267"/>
                  <a:pt x="2138" y="284"/>
                  <a:pt x="2145" y="293"/>
                </a:cubicBezTo>
                <a:cubicBezTo>
                  <a:pt x="2152" y="302"/>
                  <a:pt x="2165" y="308"/>
                  <a:pt x="2175" y="311"/>
                </a:cubicBezTo>
                <a:cubicBezTo>
                  <a:pt x="2185" y="314"/>
                  <a:pt x="2195" y="310"/>
                  <a:pt x="2205" y="312"/>
                </a:cubicBezTo>
                <a:cubicBezTo>
                  <a:pt x="2215" y="314"/>
                  <a:pt x="2225" y="323"/>
                  <a:pt x="2238" y="324"/>
                </a:cubicBezTo>
                <a:cubicBezTo>
                  <a:pt x="2251" y="325"/>
                  <a:pt x="2271" y="324"/>
                  <a:pt x="2285" y="320"/>
                </a:cubicBezTo>
                <a:cubicBezTo>
                  <a:pt x="2299" y="316"/>
                  <a:pt x="2316" y="299"/>
                  <a:pt x="2324" y="303"/>
                </a:cubicBezTo>
                <a:cubicBezTo>
                  <a:pt x="2332" y="307"/>
                  <a:pt x="2332" y="332"/>
                  <a:pt x="2334" y="347"/>
                </a:cubicBezTo>
                <a:cubicBezTo>
                  <a:pt x="2336" y="362"/>
                  <a:pt x="2334" y="377"/>
                  <a:pt x="2337" y="393"/>
                </a:cubicBezTo>
                <a:cubicBezTo>
                  <a:pt x="2340" y="409"/>
                  <a:pt x="2345" y="419"/>
                  <a:pt x="2352" y="441"/>
                </a:cubicBezTo>
                <a:cubicBezTo>
                  <a:pt x="2359" y="463"/>
                  <a:pt x="2379" y="498"/>
                  <a:pt x="2379" y="528"/>
                </a:cubicBezTo>
                <a:cubicBezTo>
                  <a:pt x="2379" y="558"/>
                  <a:pt x="2354" y="593"/>
                  <a:pt x="2352" y="624"/>
                </a:cubicBezTo>
                <a:cubicBezTo>
                  <a:pt x="2350" y="655"/>
                  <a:pt x="2370" y="684"/>
                  <a:pt x="2364" y="713"/>
                </a:cubicBezTo>
                <a:cubicBezTo>
                  <a:pt x="2358" y="742"/>
                  <a:pt x="2336" y="784"/>
                  <a:pt x="2313" y="801"/>
                </a:cubicBezTo>
                <a:cubicBezTo>
                  <a:pt x="2290" y="818"/>
                  <a:pt x="2252" y="816"/>
                  <a:pt x="2226" y="815"/>
                </a:cubicBezTo>
                <a:cubicBezTo>
                  <a:pt x="2200" y="814"/>
                  <a:pt x="2190" y="804"/>
                  <a:pt x="2154" y="792"/>
                </a:cubicBezTo>
                <a:cubicBezTo>
                  <a:pt x="2118" y="780"/>
                  <a:pt x="2063" y="751"/>
                  <a:pt x="2013" y="744"/>
                </a:cubicBezTo>
                <a:cubicBezTo>
                  <a:pt x="1963" y="737"/>
                  <a:pt x="1888" y="747"/>
                  <a:pt x="1851" y="750"/>
                </a:cubicBezTo>
                <a:cubicBezTo>
                  <a:pt x="1814" y="753"/>
                  <a:pt x="1817" y="760"/>
                  <a:pt x="1791" y="761"/>
                </a:cubicBezTo>
                <a:cubicBezTo>
                  <a:pt x="1765" y="762"/>
                  <a:pt x="1722" y="753"/>
                  <a:pt x="1694" y="755"/>
                </a:cubicBezTo>
                <a:cubicBezTo>
                  <a:pt x="1666" y="757"/>
                  <a:pt x="1645" y="771"/>
                  <a:pt x="1622" y="776"/>
                </a:cubicBezTo>
                <a:cubicBezTo>
                  <a:pt x="1599" y="781"/>
                  <a:pt x="1580" y="783"/>
                  <a:pt x="1557" y="785"/>
                </a:cubicBezTo>
                <a:cubicBezTo>
                  <a:pt x="1534" y="787"/>
                  <a:pt x="1506" y="789"/>
                  <a:pt x="1481" y="788"/>
                </a:cubicBezTo>
                <a:cubicBezTo>
                  <a:pt x="1456" y="787"/>
                  <a:pt x="1435" y="784"/>
                  <a:pt x="1404" y="779"/>
                </a:cubicBezTo>
                <a:cubicBezTo>
                  <a:pt x="1373" y="774"/>
                  <a:pt x="1320" y="758"/>
                  <a:pt x="1295" y="755"/>
                </a:cubicBezTo>
                <a:cubicBezTo>
                  <a:pt x="1270" y="752"/>
                  <a:pt x="1264" y="755"/>
                  <a:pt x="1256" y="761"/>
                </a:cubicBezTo>
                <a:cubicBezTo>
                  <a:pt x="1248" y="767"/>
                  <a:pt x="1251" y="776"/>
                  <a:pt x="1244" y="791"/>
                </a:cubicBezTo>
                <a:cubicBezTo>
                  <a:pt x="1237" y="806"/>
                  <a:pt x="1232" y="836"/>
                  <a:pt x="1211" y="849"/>
                </a:cubicBezTo>
                <a:cubicBezTo>
                  <a:pt x="1190" y="862"/>
                  <a:pt x="1150" y="872"/>
                  <a:pt x="1116" y="866"/>
                </a:cubicBezTo>
                <a:cubicBezTo>
                  <a:pt x="1082" y="860"/>
                  <a:pt x="1072" y="817"/>
                  <a:pt x="1007" y="815"/>
                </a:cubicBezTo>
                <a:cubicBezTo>
                  <a:pt x="942" y="813"/>
                  <a:pt x="811" y="843"/>
                  <a:pt x="728" y="852"/>
                </a:cubicBezTo>
                <a:cubicBezTo>
                  <a:pt x="645" y="861"/>
                  <a:pt x="573" y="863"/>
                  <a:pt x="510" y="869"/>
                </a:cubicBezTo>
                <a:cubicBezTo>
                  <a:pt x="447" y="875"/>
                  <a:pt x="408" y="888"/>
                  <a:pt x="351" y="890"/>
                </a:cubicBezTo>
                <a:cubicBezTo>
                  <a:pt x="294" y="892"/>
                  <a:pt x="225" y="874"/>
                  <a:pt x="167" y="882"/>
                </a:cubicBezTo>
                <a:cubicBezTo>
                  <a:pt x="109" y="890"/>
                  <a:pt x="36" y="929"/>
                  <a:pt x="2" y="941"/>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68415" tIns="34208" rIns="68415" bIns="34208" anchor="ctr"/>
          <a:lstStyle/>
          <a:p>
            <a:endParaRPr lang="en-IN"/>
          </a:p>
        </p:txBody>
      </p:sp>
      <p:sp>
        <p:nvSpPr>
          <p:cNvPr id="2080" name="Freeform 38"/>
          <p:cNvSpPr>
            <a:spLocks/>
          </p:cNvSpPr>
          <p:nvPr/>
        </p:nvSpPr>
        <p:spPr bwMode="auto">
          <a:xfrm>
            <a:off x="2392363" y="1252538"/>
            <a:ext cx="1735137" cy="728662"/>
          </a:xfrm>
          <a:custGeom>
            <a:avLst/>
            <a:gdLst>
              <a:gd name="T0" fmla="*/ 0 w 1007"/>
              <a:gd name="T1" fmla="*/ 2147483647 h 459"/>
              <a:gd name="T2" fmla="*/ 2147483647 w 1007"/>
              <a:gd name="T3" fmla="*/ 2147483647 h 459"/>
              <a:gd name="T4" fmla="*/ 2147483647 w 1007"/>
              <a:gd name="T5" fmla="*/ 2147483647 h 459"/>
              <a:gd name="T6" fmla="*/ 2147483647 w 1007"/>
              <a:gd name="T7" fmla="*/ 2147483647 h 459"/>
              <a:gd name="T8" fmla="*/ 2147483647 w 1007"/>
              <a:gd name="T9" fmla="*/ 2147483647 h 459"/>
              <a:gd name="T10" fmla="*/ 2147483647 w 1007"/>
              <a:gd name="T11" fmla="*/ 2147483647 h 459"/>
              <a:gd name="T12" fmla="*/ 2147483647 w 1007"/>
              <a:gd name="T13" fmla="*/ 2147483647 h 459"/>
              <a:gd name="T14" fmla="*/ 2147483647 w 1007"/>
              <a:gd name="T15" fmla="*/ 2147483647 h 459"/>
              <a:gd name="T16" fmla="*/ 2147483647 w 1007"/>
              <a:gd name="T17" fmla="*/ 2147483647 h 459"/>
              <a:gd name="T18" fmla="*/ 2147483647 w 1007"/>
              <a:gd name="T19" fmla="*/ 2147483647 h 459"/>
              <a:gd name="T20" fmla="*/ 2147483647 w 1007"/>
              <a:gd name="T21" fmla="*/ 2147483647 h 459"/>
              <a:gd name="T22" fmla="*/ 2147483647 w 1007"/>
              <a:gd name="T23" fmla="*/ 2147483647 h 459"/>
              <a:gd name="T24" fmla="*/ 2147483647 w 1007"/>
              <a:gd name="T25" fmla="*/ 0 h 4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7"/>
              <a:gd name="T40" fmla="*/ 0 h 459"/>
              <a:gd name="T41" fmla="*/ 1007 w 1007"/>
              <a:gd name="T42" fmla="*/ 459 h 4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7" h="459">
                <a:moveTo>
                  <a:pt x="0" y="459"/>
                </a:moveTo>
                <a:cubicBezTo>
                  <a:pt x="52" y="443"/>
                  <a:pt x="109" y="419"/>
                  <a:pt x="144" y="411"/>
                </a:cubicBezTo>
                <a:cubicBezTo>
                  <a:pt x="179" y="403"/>
                  <a:pt x="193" y="412"/>
                  <a:pt x="212" y="408"/>
                </a:cubicBezTo>
                <a:cubicBezTo>
                  <a:pt x="231" y="404"/>
                  <a:pt x="231" y="389"/>
                  <a:pt x="260" y="386"/>
                </a:cubicBezTo>
                <a:cubicBezTo>
                  <a:pt x="289" y="383"/>
                  <a:pt x="340" y="390"/>
                  <a:pt x="384" y="390"/>
                </a:cubicBezTo>
                <a:cubicBezTo>
                  <a:pt x="428" y="390"/>
                  <a:pt x="471" y="386"/>
                  <a:pt x="527" y="383"/>
                </a:cubicBezTo>
                <a:cubicBezTo>
                  <a:pt x="583" y="380"/>
                  <a:pt x="668" y="386"/>
                  <a:pt x="720" y="374"/>
                </a:cubicBezTo>
                <a:cubicBezTo>
                  <a:pt x="772" y="362"/>
                  <a:pt x="807" y="323"/>
                  <a:pt x="840" y="309"/>
                </a:cubicBezTo>
                <a:cubicBezTo>
                  <a:pt x="873" y="295"/>
                  <a:pt x="895" y="318"/>
                  <a:pt x="921" y="287"/>
                </a:cubicBezTo>
                <a:cubicBezTo>
                  <a:pt x="947" y="256"/>
                  <a:pt x="985" y="163"/>
                  <a:pt x="996" y="125"/>
                </a:cubicBezTo>
                <a:cubicBezTo>
                  <a:pt x="1007" y="87"/>
                  <a:pt x="1001" y="75"/>
                  <a:pt x="990" y="60"/>
                </a:cubicBezTo>
                <a:cubicBezTo>
                  <a:pt x="979" y="45"/>
                  <a:pt x="954" y="45"/>
                  <a:pt x="932" y="35"/>
                </a:cubicBezTo>
                <a:cubicBezTo>
                  <a:pt x="910" y="25"/>
                  <a:pt x="875" y="7"/>
                  <a:pt x="860"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81" name="Freeform 41"/>
          <p:cNvSpPr>
            <a:spLocks/>
          </p:cNvSpPr>
          <p:nvPr/>
        </p:nvSpPr>
        <p:spPr bwMode="auto">
          <a:xfrm>
            <a:off x="3832226" y="1143002"/>
            <a:ext cx="2425700" cy="411163"/>
          </a:xfrm>
          <a:custGeom>
            <a:avLst/>
            <a:gdLst>
              <a:gd name="T0" fmla="*/ 0 w 1411"/>
              <a:gd name="T1" fmla="*/ 2147483647 h 259"/>
              <a:gd name="T2" fmla="*/ 2147483647 w 1411"/>
              <a:gd name="T3" fmla="*/ 2147483647 h 259"/>
              <a:gd name="T4" fmla="*/ 2147483647 w 1411"/>
              <a:gd name="T5" fmla="*/ 2147483647 h 259"/>
              <a:gd name="T6" fmla="*/ 2147483647 w 1411"/>
              <a:gd name="T7" fmla="*/ 2147483647 h 259"/>
              <a:gd name="T8" fmla="*/ 2147483647 w 1411"/>
              <a:gd name="T9" fmla="*/ 2147483647 h 259"/>
              <a:gd name="T10" fmla="*/ 2147483647 w 1411"/>
              <a:gd name="T11" fmla="*/ 2147483647 h 259"/>
              <a:gd name="T12" fmla="*/ 2147483647 w 1411"/>
              <a:gd name="T13" fmla="*/ 2147483647 h 259"/>
              <a:gd name="T14" fmla="*/ 2147483647 w 1411"/>
              <a:gd name="T15" fmla="*/ 2147483647 h 259"/>
              <a:gd name="T16" fmla="*/ 2147483647 w 1411"/>
              <a:gd name="T17" fmla="*/ 2147483647 h 259"/>
              <a:gd name="T18" fmla="*/ 2147483647 w 1411"/>
              <a:gd name="T19" fmla="*/ 2147483647 h 259"/>
              <a:gd name="T20" fmla="*/ 2147483647 w 1411"/>
              <a:gd name="T21" fmla="*/ 2147483647 h 259"/>
              <a:gd name="T22" fmla="*/ 2147483647 w 1411"/>
              <a:gd name="T23" fmla="*/ 2147483647 h 259"/>
              <a:gd name="T24" fmla="*/ 2147483647 w 1411"/>
              <a:gd name="T25" fmla="*/ 2147483647 h 259"/>
              <a:gd name="T26" fmla="*/ 2147483647 w 1411"/>
              <a:gd name="T27" fmla="*/ 2147483647 h 259"/>
              <a:gd name="T28" fmla="*/ 2147483647 w 1411"/>
              <a:gd name="T29" fmla="*/ 0 h 2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11"/>
              <a:gd name="T46" fmla="*/ 0 h 259"/>
              <a:gd name="T47" fmla="*/ 1411 w 1411"/>
              <a:gd name="T48" fmla="*/ 259 h 2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11" h="259">
                <a:moveTo>
                  <a:pt x="0" y="63"/>
                </a:moveTo>
                <a:cubicBezTo>
                  <a:pt x="36" y="65"/>
                  <a:pt x="161" y="67"/>
                  <a:pt x="216" y="77"/>
                </a:cubicBezTo>
                <a:cubicBezTo>
                  <a:pt x="271" y="87"/>
                  <a:pt x="297" y="119"/>
                  <a:pt x="328" y="125"/>
                </a:cubicBezTo>
                <a:cubicBezTo>
                  <a:pt x="359" y="131"/>
                  <a:pt x="383" y="114"/>
                  <a:pt x="403" y="114"/>
                </a:cubicBezTo>
                <a:cubicBezTo>
                  <a:pt x="423" y="114"/>
                  <a:pt x="435" y="118"/>
                  <a:pt x="451" y="123"/>
                </a:cubicBezTo>
                <a:cubicBezTo>
                  <a:pt x="467" y="128"/>
                  <a:pt x="456" y="130"/>
                  <a:pt x="501" y="143"/>
                </a:cubicBezTo>
                <a:cubicBezTo>
                  <a:pt x="546" y="156"/>
                  <a:pt x="666" y="192"/>
                  <a:pt x="721" y="204"/>
                </a:cubicBezTo>
                <a:cubicBezTo>
                  <a:pt x="776" y="216"/>
                  <a:pt x="789" y="214"/>
                  <a:pt x="834" y="218"/>
                </a:cubicBezTo>
                <a:cubicBezTo>
                  <a:pt x="879" y="222"/>
                  <a:pt x="945" y="226"/>
                  <a:pt x="990" y="230"/>
                </a:cubicBezTo>
                <a:cubicBezTo>
                  <a:pt x="1035" y="234"/>
                  <a:pt x="1068" y="237"/>
                  <a:pt x="1102" y="242"/>
                </a:cubicBezTo>
                <a:cubicBezTo>
                  <a:pt x="1136" y="247"/>
                  <a:pt x="1159" y="259"/>
                  <a:pt x="1192" y="258"/>
                </a:cubicBezTo>
                <a:cubicBezTo>
                  <a:pt x="1225" y="257"/>
                  <a:pt x="1269" y="253"/>
                  <a:pt x="1300" y="234"/>
                </a:cubicBezTo>
                <a:cubicBezTo>
                  <a:pt x="1331" y="215"/>
                  <a:pt x="1363" y="174"/>
                  <a:pt x="1378" y="144"/>
                </a:cubicBezTo>
                <a:cubicBezTo>
                  <a:pt x="1393" y="114"/>
                  <a:pt x="1385" y="80"/>
                  <a:pt x="1390" y="56"/>
                </a:cubicBezTo>
                <a:cubicBezTo>
                  <a:pt x="1395" y="32"/>
                  <a:pt x="1407" y="11"/>
                  <a:pt x="1411"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82" name="Freeform 42"/>
          <p:cNvSpPr>
            <a:spLocks/>
          </p:cNvSpPr>
          <p:nvPr/>
        </p:nvSpPr>
        <p:spPr bwMode="auto">
          <a:xfrm>
            <a:off x="4271964" y="1285877"/>
            <a:ext cx="73025" cy="409575"/>
          </a:xfrm>
          <a:custGeom>
            <a:avLst/>
            <a:gdLst>
              <a:gd name="T0" fmla="*/ 2147483647 w 46"/>
              <a:gd name="T1" fmla="*/ 2147483647 h 258"/>
              <a:gd name="T2" fmla="*/ 2147483647 w 46"/>
              <a:gd name="T3" fmla="*/ 2147483647 h 258"/>
              <a:gd name="T4" fmla="*/ 2147483647 w 46"/>
              <a:gd name="T5" fmla="*/ 2147483647 h 258"/>
              <a:gd name="T6" fmla="*/ 2147483647 w 46"/>
              <a:gd name="T7" fmla="*/ 2147483647 h 258"/>
              <a:gd name="T8" fmla="*/ 0 w 46"/>
              <a:gd name="T9" fmla="*/ 0 h 258"/>
              <a:gd name="T10" fmla="*/ 0 60000 65536"/>
              <a:gd name="T11" fmla="*/ 0 60000 65536"/>
              <a:gd name="T12" fmla="*/ 0 60000 65536"/>
              <a:gd name="T13" fmla="*/ 0 60000 65536"/>
              <a:gd name="T14" fmla="*/ 0 60000 65536"/>
              <a:gd name="T15" fmla="*/ 0 w 46"/>
              <a:gd name="T16" fmla="*/ 0 h 258"/>
              <a:gd name="T17" fmla="*/ 46 w 46"/>
              <a:gd name="T18" fmla="*/ 258 h 258"/>
            </a:gdLst>
            <a:ahLst/>
            <a:cxnLst>
              <a:cxn ang="T10">
                <a:pos x="T0" y="T1"/>
              </a:cxn>
              <a:cxn ang="T11">
                <a:pos x="T2" y="T3"/>
              </a:cxn>
              <a:cxn ang="T12">
                <a:pos x="T4" y="T5"/>
              </a:cxn>
              <a:cxn ang="T13">
                <a:pos x="T6" y="T7"/>
              </a:cxn>
              <a:cxn ang="T14">
                <a:pos x="T8" y="T9"/>
              </a:cxn>
            </a:cxnLst>
            <a:rect l="T15" t="T16" r="T17" b="T18"/>
            <a:pathLst>
              <a:path w="46" h="258">
                <a:moveTo>
                  <a:pt x="44" y="258"/>
                </a:moveTo>
                <a:cubicBezTo>
                  <a:pt x="43" y="252"/>
                  <a:pt x="46" y="237"/>
                  <a:pt x="42" y="224"/>
                </a:cubicBezTo>
                <a:cubicBezTo>
                  <a:pt x="38" y="211"/>
                  <a:pt x="22" y="202"/>
                  <a:pt x="19" y="178"/>
                </a:cubicBezTo>
                <a:cubicBezTo>
                  <a:pt x="16" y="154"/>
                  <a:pt x="26" y="109"/>
                  <a:pt x="23" y="79"/>
                </a:cubicBezTo>
                <a:cubicBezTo>
                  <a:pt x="20" y="49"/>
                  <a:pt x="5" y="16"/>
                  <a:pt x="0"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83" name="Freeform 44"/>
          <p:cNvSpPr>
            <a:spLocks/>
          </p:cNvSpPr>
          <p:nvPr/>
        </p:nvSpPr>
        <p:spPr bwMode="auto">
          <a:xfrm>
            <a:off x="5267325" y="985838"/>
            <a:ext cx="290513" cy="501650"/>
          </a:xfrm>
          <a:custGeom>
            <a:avLst/>
            <a:gdLst>
              <a:gd name="T0" fmla="*/ 0 w 182"/>
              <a:gd name="T1" fmla="*/ 2147483647 h 317"/>
              <a:gd name="T2" fmla="*/ 2147483647 w 182"/>
              <a:gd name="T3" fmla="*/ 2147483647 h 317"/>
              <a:gd name="T4" fmla="*/ 2147483647 w 182"/>
              <a:gd name="T5" fmla="*/ 2147483647 h 317"/>
              <a:gd name="T6" fmla="*/ 2147483647 w 182"/>
              <a:gd name="T7" fmla="*/ 2147483647 h 317"/>
              <a:gd name="T8" fmla="*/ 2147483647 w 182"/>
              <a:gd name="T9" fmla="*/ 2147483647 h 317"/>
              <a:gd name="T10" fmla="*/ 2147483647 w 182"/>
              <a:gd name="T11" fmla="*/ 0 h 317"/>
              <a:gd name="T12" fmla="*/ 0 60000 65536"/>
              <a:gd name="T13" fmla="*/ 0 60000 65536"/>
              <a:gd name="T14" fmla="*/ 0 60000 65536"/>
              <a:gd name="T15" fmla="*/ 0 60000 65536"/>
              <a:gd name="T16" fmla="*/ 0 60000 65536"/>
              <a:gd name="T17" fmla="*/ 0 60000 65536"/>
              <a:gd name="T18" fmla="*/ 0 w 182"/>
              <a:gd name="T19" fmla="*/ 0 h 317"/>
              <a:gd name="T20" fmla="*/ 182 w 182"/>
              <a:gd name="T21" fmla="*/ 317 h 317"/>
            </a:gdLst>
            <a:ahLst/>
            <a:cxnLst>
              <a:cxn ang="T12">
                <a:pos x="T0" y="T1"/>
              </a:cxn>
              <a:cxn ang="T13">
                <a:pos x="T2" y="T3"/>
              </a:cxn>
              <a:cxn ang="T14">
                <a:pos x="T4" y="T5"/>
              </a:cxn>
              <a:cxn ang="T15">
                <a:pos x="T6" y="T7"/>
              </a:cxn>
              <a:cxn ang="T16">
                <a:pos x="T8" y="T9"/>
              </a:cxn>
              <a:cxn ang="T17">
                <a:pos x="T10" y="T11"/>
              </a:cxn>
            </a:cxnLst>
            <a:rect l="T18" t="T19" r="T20" b="T21"/>
            <a:pathLst>
              <a:path w="182" h="317">
                <a:moveTo>
                  <a:pt x="0" y="317"/>
                </a:moveTo>
                <a:cubicBezTo>
                  <a:pt x="6" y="307"/>
                  <a:pt x="31" y="271"/>
                  <a:pt x="35" y="255"/>
                </a:cubicBezTo>
                <a:cubicBezTo>
                  <a:pt x="39" y="239"/>
                  <a:pt x="25" y="239"/>
                  <a:pt x="24" y="218"/>
                </a:cubicBezTo>
                <a:cubicBezTo>
                  <a:pt x="23" y="197"/>
                  <a:pt x="21" y="153"/>
                  <a:pt x="31" y="129"/>
                </a:cubicBezTo>
                <a:cubicBezTo>
                  <a:pt x="41" y="105"/>
                  <a:pt x="60" y="96"/>
                  <a:pt x="85" y="75"/>
                </a:cubicBezTo>
                <a:cubicBezTo>
                  <a:pt x="110" y="54"/>
                  <a:pt x="161" y="16"/>
                  <a:pt x="182"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84" name="Oval 46"/>
          <p:cNvSpPr>
            <a:spLocks noChangeArrowheads="1"/>
          </p:cNvSpPr>
          <p:nvPr/>
        </p:nvSpPr>
        <p:spPr bwMode="auto">
          <a:xfrm flipV="1">
            <a:off x="3543301" y="1573213"/>
            <a:ext cx="39688" cy="36512"/>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085" name="Freeform 47"/>
          <p:cNvSpPr>
            <a:spLocks noChangeAspect="1"/>
          </p:cNvSpPr>
          <p:nvPr/>
        </p:nvSpPr>
        <p:spPr bwMode="auto">
          <a:xfrm>
            <a:off x="2117725" y="731839"/>
            <a:ext cx="6149975" cy="3633787"/>
          </a:xfrm>
          <a:custGeom>
            <a:avLst/>
            <a:gdLst>
              <a:gd name="T0" fmla="*/ 2147483647 w 3574"/>
              <a:gd name="T1" fmla="*/ 2147483647 h 2290"/>
              <a:gd name="T2" fmla="*/ 2147483647 w 3574"/>
              <a:gd name="T3" fmla="*/ 2147483647 h 2290"/>
              <a:gd name="T4" fmla="*/ 2147483647 w 3574"/>
              <a:gd name="T5" fmla="*/ 2147483647 h 2290"/>
              <a:gd name="T6" fmla="*/ 2147483647 w 3574"/>
              <a:gd name="T7" fmla="*/ 2147483647 h 2290"/>
              <a:gd name="T8" fmla="*/ 2147483647 w 3574"/>
              <a:gd name="T9" fmla="*/ 2147483647 h 2290"/>
              <a:gd name="T10" fmla="*/ 2147483647 w 3574"/>
              <a:gd name="T11" fmla="*/ 2147483647 h 2290"/>
              <a:gd name="T12" fmla="*/ 2147483647 w 3574"/>
              <a:gd name="T13" fmla="*/ 2147483647 h 2290"/>
              <a:gd name="T14" fmla="*/ 2147483647 w 3574"/>
              <a:gd name="T15" fmla="*/ 2147483647 h 2290"/>
              <a:gd name="T16" fmla="*/ 2147483647 w 3574"/>
              <a:gd name="T17" fmla="*/ 2147483647 h 2290"/>
              <a:gd name="T18" fmla="*/ 2147483647 w 3574"/>
              <a:gd name="T19" fmla="*/ 2147483647 h 2290"/>
              <a:gd name="T20" fmla="*/ 2147483647 w 3574"/>
              <a:gd name="T21" fmla="*/ 2147483647 h 2290"/>
              <a:gd name="T22" fmla="*/ 2147483647 w 3574"/>
              <a:gd name="T23" fmla="*/ 2147483647 h 2290"/>
              <a:gd name="T24" fmla="*/ 2147483647 w 3574"/>
              <a:gd name="T25" fmla="*/ 2147483647 h 2290"/>
              <a:gd name="T26" fmla="*/ 2147483647 w 3574"/>
              <a:gd name="T27" fmla="*/ 2147483647 h 2290"/>
              <a:gd name="T28" fmla="*/ 2147483647 w 3574"/>
              <a:gd name="T29" fmla="*/ 2147483647 h 2290"/>
              <a:gd name="T30" fmla="*/ 2147483647 w 3574"/>
              <a:gd name="T31" fmla="*/ 2147483647 h 2290"/>
              <a:gd name="T32" fmla="*/ 2147483647 w 3574"/>
              <a:gd name="T33" fmla="*/ 2147483647 h 2290"/>
              <a:gd name="T34" fmla="*/ 2147483647 w 3574"/>
              <a:gd name="T35" fmla="*/ 2147483647 h 2290"/>
              <a:gd name="T36" fmla="*/ 2147483647 w 3574"/>
              <a:gd name="T37" fmla="*/ 2147483647 h 2290"/>
              <a:gd name="T38" fmla="*/ 2147483647 w 3574"/>
              <a:gd name="T39" fmla="*/ 2147483647 h 2290"/>
              <a:gd name="T40" fmla="*/ 2147483647 w 3574"/>
              <a:gd name="T41" fmla="*/ 2147483647 h 2290"/>
              <a:gd name="T42" fmla="*/ 2147483647 w 3574"/>
              <a:gd name="T43" fmla="*/ 2147483647 h 2290"/>
              <a:gd name="T44" fmla="*/ 2147483647 w 3574"/>
              <a:gd name="T45" fmla="*/ 2147483647 h 2290"/>
              <a:gd name="T46" fmla="*/ 2147483647 w 3574"/>
              <a:gd name="T47" fmla="*/ 2147483647 h 2290"/>
              <a:gd name="T48" fmla="*/ 2147483647 w 3574"/>
              <a:gd name="T49" fmla="*/ 2147483647 h 2290"/>
              <a:gd name="T50" fmla="*/ 2147483647 w 3574"/>
              <a:gd name="T51" fmla="*/ 2147483647 h 2290"/>
              <a:gd name="T52" fmla="*/ 2147483647 w 3574"/>
              <a:gd name="T53" fmla="*/ 2147483647 h 2290"/>
              <a:gd name="T54" fmla="*/ 2147483647 w 3574"/>
              <a:gd name="T55" fmla="*/ 2147483647 h 2290"/>
              <a:gd name="T56" fmla="*/ 2147483647 w 3574"/>
              <a:gd name="T57" fmla="*/ 2147483647 h 2290"/>
              <a:gd name="T58" fmla="*/ 2147483647 w 3574"/>
              <a:gd name="T59" fmla="*/ 2147483647 h 2290"/>
              <a:gd name="T60" fmla="*/ 2147483647 w 3574"/>
              <a:gd name="T61" fmla="*/ 2147483647 h 2290"/>
              <a:gd name="T62" fmla="*/ 2147483647 w 3574"/>
              <a:gd name="T63" fmla="*/ 2147483647 h 2290"/>
              <a:gd name="T64" fmla="*/ 2147483647 w 3574"/>
              <a:gd name="T65" fmla="*/ 2147483647 h 2290"/>
              <a:gd name="T66" fmla="*/ 2147483647 w 3574"/>
              <a:gd name="T67" fmla="*/ 2147483647 h 2290"/>
              <a:gd name="T68" fmla="*/ 2147483647 w 3574"/>
              <a:gd name="T69" fmla="*/ 2147483647 h 2290"/>
              <a:gd name="T70" fmla="*/ 2147483647 w 3574"/>
              <a:gd name="T71" fmla="*/ 2147483647 h 2290"/>
              <a:gd name="T72" fmla="*/ 2147483647 w 3574"/>
              <a:gd name="T73" fmla="*/ 2147483647 h 2290"/>
              <a:gd name="T74" fmla="*/ 2147483647 w 3574"/>
              <a:gd name="T75" fmla="*/ 2147483647 h 2290"/>
              <a:gd name="T76" fmla="*/ 2147483647 w 3574"/>
              <a:gd name="T77" fmla="*/ 2147483647 h 2290"/>
              <a:gd name="T78" fmla="*/ 2147483647 w 3574"/>
              <a:gd name="T79" fmla="*/ 2147483647 h 2290"/>
              <a:gd name="T80" fmla="*/ 2147483647 w 3574"/>
              <a:gd name="T81" fmla="*/ 2147483647 h 2290"/>
              <a:gd name="T82" fmla="*/ 2147483647 w 3574"/>
              <a:gd name="T83" fmla="*/ 2147483647 h 2290"/>
              <a:gd name="T84" fmla="*/ 2147483647 w 3574"/>
              <a:gd name="T85" fmla="*/ 2147483647 h 2290"/>
              <a:gd name="T86" fmla="*/ 2147483647 w 3574"/>
              <a:gd name="T87" fmla="*/ 2147483647 h 22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74"/>
              <a:gd name="T133" fmla="*/ 0 h 2290"/>
              <a:gd name="T134" fmla="*/ 3574 w 3574"/>
              <a:gd name="T135" fmla="*/ 2290 h 229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74" h="2290">
                <a:moveTo>
                  <a:pt x="786" y="1462"/>
                </a:moveTo>
                <a:cubicBezTo>
                  <a:pt x="811" y="1483"/>
                  <a:pt x="866" y="1515"/>
                  <a:pt x="937" y="1587"/>
                </a:cubicBezTo>
                <a:cubicBezTo>
                  <a:pt x="1008" y="1659"/>
                  <a:pt x="1144" y="1821"/>
                  <a:pt x="1210" y="1897"/>
                </a:cubicBezTo>
                <a:cubicBezTo>
                  <a:pt x="1276" y="1973"/>
                  <a:pt x="1293" y="1997"/>
                  <a:pt x="1336" y="2041"/>
                </a:cubicBezTo>
                <a:cubicBezTo>
                  <a:pt x="1379" y="2085"/>
                  <a:pt x="1422" y="2123"/>
                  <a:pt x="1467" y="2161"/>
                </a:cubicBezTo>
                <a:cubicBezTo>
                  <a:pt x="1512" y="2199"/>
                  <a:pt x="1572" y="2248"/>
                  <a:pt x="1606" y="2269"/>
                </a:cubicBezTo>
                <a:cubicBezTo>
                  <a:pt x="1640" y="2290"/>
                  <a:pt x="1655" y="2287"/>
                  <a:pt x="1669" y="2286"/>
                </a:cubicBezTo>
                <a:cubicBezTo>
                  <a:pt x="1683" y="2285"/>
                  <a:pt x="1681" y="2269"/>
                  <a:pt x="1693" y="2265"/>
                </a:cubicBezTo>
                <a:cubicBezTo>
                  <a:pt x="1705" y="2261"/>
                  <a:pt x="1728" y="2264"/>
                  <a:pt x="1741" y="2263"/>
                </a:cubicBezTo>
                <a:cubicBezTo>
                  <a:pt x="1754" y="2262"/>
                  <a:pt x="1761" y="2261"/>
                  <a:pt x="1770" y="2256"/>
                </a:cubicBezTo>
                <a:cubicBezTo>
                  <a:pt x="1779" y="2251"/>
                  <a:pt x="1790" y="2242"/>
                  <a:pt x="1798" y="2230"/>
                </a:cubicBezTo>
                <a:cubicBezTo>
                  <a:pt x="1806" y="2218"/>
                  <a:pt x="1808" y="2193"/>
                  <a:pt x="1816" y="2182"/>
                </a:cubicBezTo>
                <a:cubicBezTo>
                  <a:pt x="1824" y="2171"/>
                  <a:pt x="1833" y="2185"/>
                  <a:pt x="1846" y="2167"/>
                </a:cubicBezTo>
                <a:cubicBezTo>
                  <a:pt x="1859" y="2149"/>
                  <a:pt x="1887" y="2094"/>
                  <a:pt x="1896" y="2073"/>
                </a:cubicBezTo>
                <a:cubicBezTo>
                  <a:pt x="1905" y="2052"/>
                  <a:pt x="1889" y="2051"/>
                  <a:pt x="1903" y="2038"/>
                </a:cubicBezTo>
                <a:cubicBezTo>
                  <a:pt x="1917" y="2025"/>
                  <a:pt x="1959" y="2015"/>
                  <a:pt x="1980" y="1996"/>
                </a:cubicBezTo>
                <a:cubicBezTo>
                  <a:pt x="2001" y="1977"/>
                  <a:pt x="2010" y="1947"/>
                  <a:pt x="2029" y="1926"/>
                </a:cubicBezTo>
                <a:cubicBezTo>
                  <a:pt x="2048" y="1905"/>
                  <a:pt x="2078" y="1868"/>
                  <a:pt x="2094" y="1870"/>
                </a:cubicBezTo>
                <a:cubicBezTo>
                  <a:pt x="2110" y="1872"/>
                  <a:pt x="2112" y="1931"/>
                  <a:pt x="2127" y="1939"/>
                </a:cubicBezTo>
                <a:cubicBezTo>
                  <a:pt x="2142" y="1947"/>
                  <a:pt x="2161" y="1940"/>
                  <a:pt x="2182" y="1921"/>
                </a:cubicBezTo>
                <a:cubicBezTo>
                  <a:pt x="2203" y="1902"/>
                  <a:pt x="2235" y="1844"/>
                  <a:pt x="2251" y="1822"/>
                </a:cubicBezTo>
                <a:cubicBezTo>
                  <a:pt x="2267" y="1800"/>
                  <a:pt x="2271" y="1805"/>
                  <a:pt x="2281" y="1789"/>
                </a:cubicBezTo>
                <a:cubicBezTo>
                  <a:pt x="2291" y="1773"/>
                  <a:pt x="2298" y="1746"/>
                  <a:pt x="2310" y="1728"/>
                </a:cubicBezTo>
                <a:cubicBezTo>
                  <a:pt x="2322" y="1710"/>
                  <a:pt x="2340" y="1693"/>
                  <a:pt x="2356" y="1680"/>
                </a:cubicBezTo>
                <a:cubicBezTo>
                  <a:pt x="2372" y="1667"/>
                  <a:pt x="2394" y="1663"/>
                  <a:pt x="2403" y="1653"/>
                </a:cubicBezTo>
                <a:cubicBezTo>
                  <a:pt x="2412" y="1643"/>
                  <a:pt x="2412" y="1628"/>
                  <a:pt x="2412" y="1620"/>
                </a:cubicBezTo>
                <a:cubicBezTo>
                  <a:pt x="2412" y="1612"/>
                  <a:pt x="2413" y="1613"/>
                  <a:pt x="2403" y="1602"/>
                </a:cubicBezTo>
                <a:cubicBezTo>
                  <a:pt x="2393" y="1591"/>
                  <a:pt x="2358" y="1573"/>
                  <a:pt x="2350" y="1557"/>
                </a:cubicBezTo>
                <a:cubicBezTo>
                  <a:pt x="2342" y="1541"/>
                  <a:pt x="2349" y="1517"/>
                  <a:pt x="2355" y="1503"/>
                </a:cubicBezTo>
                <a:cubicBezTo>
                  <a:pt x="2361" y="1489"/>
                  <a:pt x="2376" y="1487"/>
                  <a:pt x="2386" y="1470"/>
                </a:cubicBezTo>
                <a:cubicBezTo>
                  <a:pt x="2396" y="1453"/>
                  <a:pt x="2407" y="1414"/>
                  <a:pt x="2415" y="1399"/>
                </a:cubicBezTo>
                <a:cubicBezTo>
                  <a:pt x="2423" y="1384"/>
                  <a:pt x="2420" y="1378"/>
                  <a:pt x="2434" y="1378"/>
                </a:cubicBezTo>
                <a:cubicBezTo>
                  <a:pt x="2448" y="1378"/>
                  <a:pt x="2483" y="1395"/>
                  <a:pt x="2499" y="1399"/>
                </a:cubicBezTo>
                <a:cubicBezTo>
                  <a:pt x="2515" y="1403"/>
                  <a:pt x="2523" y="1403"/>
                  <a:pt x="2530" y="1399"/>
                </a:cubicBezTo>
                <a:cubicBezTo>
                  <a:pt x="2537" y="1395"/>
                  <a:pt x="2540" y="1383"/>
                  <a:pt x="2542" y="1372"/>
                </a:cubicBezTo>
                <a:cubicBezTo>
                  <a:pt x="2544" y="1361"/>
                  <a:pt x="2536" y="1344"/>
                  <a:pt x="2539" y="1335"/>
                </a:cubicBezTo>
                <a:cubicBezTo>
                  <a:pt x="2542" y="1326"/>
                  <a:pt x="2551" y="1325"/>
                  <a:pt x="2560" y="1315"/>
                </a:cubicBezTo>
                <a:cubicBezTo>
                  <a:pt x="2569" y="1305"/>
                  <a:pt x="2585" y="1301"/>
                  <a:pt x="2596" y="1272"/>
                </a:cubicBezTo>
                <a:cubicBezTo>
                  <a:pt x="2607" y="1243"/>
                  <a:pt x="2623" y="1172"/>
                  <a:pt x="2628" y="1141"/>
                </a:cubicBezTo>
                <a:cubicBezTo>
                  <a:pt x="2633" y="1110"/>
                  <a:pt x="2631" y="1099"/>
                  <a:pt x="2629" y="1086"/>
                </a:cubicBezTo>
                <a:cubicBezTo>
                  <a:pt x="2627" y="1073"/>
                  <a:pt x="2616" y="1068"/>
                  <a:pt x="2617" y="1060"/>
                </a:cubicBezTo>
                <a:cubicBezTo>
                  <a:pt x="2618" y="1052"/>
                  <a:pt x="2625" y="1036"/>
                  <a:pt x="2638" y="1036"/>
                </a:cubicBezTo>
                <a:cubicBezTo>
                  <a:pt x="2651" y="1036"/>
                  <a:pt x="2679" y="1057"/>
                  <a:pt x="2696" y="1063"/>
                </a:cubicBezTo>
                <a:cubicBezTo>
                  <a:pt x="2713" y="1069"/>
                  <a:pt x="2723" y="1073"/>
                  <a:pt x="2740" y="1074"/>
                </a:cubicBezTo>
                <a:cubicBezTo>
                  <a:pt x="2757" y="1075"/>
                  <a:pt x="2773" y="1061"/>
                  <a:pt x="2799" y="1068"/>
                </a:cubicBezTo>
                <a:cubicBezTo>
                  <a:pt x="2825" y="1075"/>
                  <a:pt x="2866" y="1090"/>
                  <a:pt x="2897" y="1116"/>
                </a:cubicBezTo>
                <a:cubicBezTo>
                  <a:pt x="2928" y="1142"/>
                  <a:pt x="2965" y="1209"/>
                  <a:pt x="2983" y="1222"/>
                </a:cubicBezTo>
                <a:cubicBezTo>
                  <a:pt x="3001" y="1235"/>
                  <a:pt x="2989" y="1198"/>
                  <a:pt x="3006" y="1192"/>
                </a:cubicBezTo>
                <a:cubicBezTo>
                  <a:pt x="3023" y="1186"/>
                  <a:pt x="3059" y="1182"/>
                  <a:pt x="3085" y="1186"/>
                </a:cubicBezTo>
                <a:cubicBezTo>
                  <a:pt x="3111" y="1190"/>
                  <a:pt x="3138" y="1208"/>
                  <a:pt x="3163" y="1218"/>
                </a:cubicBezTo>
                <a:cubicBezTo>
                  <a:pt x="3188" y="1228"/>
                  <a:pt x="3211" y="1244"/>
                  <a:pt x="3238" y="1245"/>
                </a:cubicBezTo>
                <a:cubicBezTo>
                  <a:pt x="3265" y="1246"/>
                  <a:pt x="3296" y="1215"/>
                  <a:pt x="3325" y="1224"/>
                </a:cubicBezTo>
                <a:cubicBezTo>
                  <a:pt x="3354" y="1233"/>
                  <a:pt x="3397" y="1278"/>
                  <a:pt x="3412" y="1302"/>
                </a:cubicBezTo>
                <a:cubicBezTo>
                  <a:pt x="3427" y="1326"/>
                  <a:pt x="3417" y="1355"/>
                  <a:pt x="3418" y="1371"/>
                </a:cubicBezTo>
                <a:cubicBezTo>
                  <a:pt x="3419" y="1387"/>
                  <a:pt x="3418" y="1387"/>
                  <a:pt x="3420" y="1398"/>
                </a:cubicBezTo>
                <a:cubicBezTo>
                  <a:pt x="3422" y="1409"/>
                  <a:pt x="3434" y="1427"/>
                  <a:pt x="3433" y="1437"/>
                </a:cubicBezTo>
                <a:cubicBezTo>
                  <a:pt x="3432" y="1447"/>
                  <a:pt x="3416" y="1450"/>
                  <a:pt x="3414" y="1461"/>
                </a:cubicBezTo>
                <a:cubicBezTo>
                  <a:pt x="3412" y="1472"/>
                  <a:pt x="3418" y="1488"/>
                  <a:pt x="3421" y="1501"/>
                </a:cubicBezTo>
                <a:cubicBezTo>
                  <a:pt x="3424" y="1514"/>
                  <a:pt x="3429" y="1532"/>
                  <a:pt x="3433" y="1542"/>
                </a:cubicBezTo>
                <a:cubicBezTo>
                  <a:pt x="3437" y="1552"/>
                  <a:pt x="3441" y="1552"/>
                  <a:pt x="3444" y="1560"/>
                </a:cubicBezTo>
                <a:cubicBezTo>
                  <a:pt x="3447" y="1568"/>
                  <a:pt x="3450" y="1580"/>
                  <a:pt x="3450" y="1590"/>
                </a:cubicBezTo>
                <a:cubicBezTo>
                  <a:pt x="3450" y="1600"/>
                  <a:pt x="3444" y="1615"/>
                  <a:pt x="3447" y="1623"/>
                </a:cubicBezTo>
                <a:cubicBezTo>
                  <a:pt x="3450" y="1631"/>
                  <a:pt x="3460" y="1633"/>
                  <a:pt x="3466" y="1636"/>
                </a:cubicBezTo>
                <a:cubicBezTo>
                  <a:pt x="3472" y="1639"/>
                  <a:pt x="3478" y="1635"/>
                  <a:pt x="3481" y="1642"/>
                </a:cubicBezTo>
                <a:cubicBezTo>
                  <a:pt x="3484" y="1649"/>
                  <a:pt x="3484" y="1670"/>
                  <a:pt x="3486" y="1677"/>
                </a:cubicBezTo>
                <a:cubicBezTo>
                  <a:pt x="3488" y="1684"/>
                  <a:pt x="3492" y="1684"/>
                  <a:pt x="3496" y="1687"/>
                </a:cubicBezTo>
                <a:cubicBezTo>
                  <a:pt x="3500" y="1690"/>
                  <a:pt x="3502" y="1696"/>
                  <a:pt x="3513" y="1693"/>
                </a:cubicBezTo>
                <a:cubicBezTo>
                  <a:pt x="3524" y="1690"/>
                  <a:pt x="3557" y="1678"/>
                  <a:pt x="3565" y="1671"/>
                </a:cubicBezTo>
                <a:cubicBezTo>
                  <a:pt x="3573" y="1664"/>
                  <a:pt x="3574" y="1689"/>
                  <a:pt x="3559" y="1653"/>
                </a:cubicBezTo>
                <a:cubicBezTo>
                  <a:pt x="3544" y="1617"/>
                  <a:pt x="3571" y="1693"/>
                  <a:pt x="3475" y="1455"/>
                </a:cubicBezTo>
                <a:cubicBezTo>
                  <a:pt x="3379" y="1217"/>
                  <a:pt x="3033" y="450"/>
                  <a:pt x="2980" y="225"/>
                </a:cubicBezTo>
                <a:cubicBezTo>
                  <a:pt x="2927" y="0"/>
                  <a:pt x="3168" y="117"/>
                  <a:pt x="3160" y="106"/>
                </a:cubicBezTo>
                <a:cubicBezTo>
                  <a:pt x="3152" y="95"/>
                  <a:pt x="2980" y="151"/>
                  <a:pt x="2934" y="160"/>
                </a:cubicBezTo>
                <a:cubicBezTo>
                  <a:pt x="2888" y="169"/>
                  <a:pt x="2898" y="159"/>
                  <a:pt x="2884" y="159"/>
                </a:cubicBezTo>
                <a:cubicBezTo>
                  <a:pt x="2870" y="159"/>
                  <a:pt x="2864" y="162"/>
                  <a:pt x="2848" y="157"/>
                </a:cubicBezTo>
                <a:cubicBezTo>
                  <a:pt x="2832" y="152"/>
                  <a:pt x="2803" y="134"/>
                  <a:pt x="2787" y="129"/>
                </a:cubicBezTo>
                <a:cubicBezTo>
                  <a:pt x="2771" y="124"/>
                  <a:pt x="2763" y="124"/>
                  <a:pt x="2754" y="124"/>
                </a:cubicBezTo>
                <a:cubicBezTo>
                  <a:pt x="2745" y="124"/>
                  <a:pt x="2741" y="135"/>
                  <a:pt x="2730" y="130"/>
                </a:cubicBezTo>
                <a:cubicBezTo>
                  <a:pt x="2719" y="125"/>
                  <a:pt x="2703" y="95"/>
                  <a:pt x="2689" y="94"/>
                </a:cubicBezTo>
                <a:cubicBezTo>
                  <a:pt x="2675" y="93"/>
                  <a:pt x="2653" y="121"/>
                  <a:pt x="2644" y="124"/>
                </a:cubicBezTo>
                <a:cubicBezTo>
                  <a:pt x="2635" y="127"/>
                  <a:pt x="2640" y="117"/>
                  <a:pt x="2634" y="115"/>
                </a:cubicBezTo>
                <a:cubicBezTo>
                  <a:pt x="2628" y="113"/>
                  <a:pt x="2612" y="111"/>
                  <a:pt x="2605" y="114"/>
                </a:cubicBezTo>
                <a:cubicBezTo>
                  <a:pt x="2598" y="117"/>
                  <a:pt x="2593" y="127"/>
                  <a:pt x="2590" y="135"/>
                </a:cubicBezTo>
                <a:cubicBezTo>
                  <a:pt x="2587" y="143"/>
                  <a:pt x="2594" y="155"/>
                  <a:pt x="2589" y="160"/>
                </a:cubicBezTo>
                <a:cubicBezTo>
                  <a:pt x="2584" y="165"/>
                  <a:pt x="2571" y="167"/>
                  <a:pt x="2559" y="168"/>
                </a:cubicBezTo>
                <a:cubicBezTo>
                  <a:pt x="2547" y="169"/>
                  <a:pt x="2530" y="166"/>
                  <a:pt x="2518" y="169"/>
                </a:cubicBezTo>
                <a:cubicBezTo>
                  <a:pt x="2506" y="172"/>
                  <a:pt x="2496" y="177"/>
                  <a:pt x="2485" y="184"/>
                </a:cubicBezTo>
                <a:cubicBezTo>
                  <a:pt x="2474" y="191"/>
                  <a:pt x="2468" y="206"/>
                  <a:pt x="2455" y="208"/>
                </a:cubicBezTo>
                <a:cubicBezTo>
                  <a:pt x="2442" y="210"/>
                  <a:pt x="2414" y="196"/>
                  <a:pt x="2406" y="199"/>
                </a:cubicBezTo>
                <a:cubicBezTo>
                  <a:pt x="2398" y="202"/>
                  <a:pt x="2405" y="213"/>
                  <a:pt x="2407" y="228"/>
                </a:cubicBezTo>
                <a:cubicBezTo>
                  <a:pt x="2409" y="243"/>
                  <a:pt x="2414" y="272"/>
                  <a:pt x="2418" y="292"/>
                </a:cubicBezTo>
                <a:cubicBezTo>
                  <a:pt x="2422" y="312"/>
                  <a:pt x="2428" y="330"/>
                  <a:pt x="2433" y="346"/>
                </a:cubicBezTo>
                <a:cubicBezTo>
                  <a:pt x="2438" y="362"/>
                  <a:pt x="2444" y="376"/>
                  <a:pt x="2448" y="391"/>
                </a:cubicBezTo>
                <a:cubicBezTo>
                  <a:pt x="2452" y="406"/>
                  <a:pt x="2458" y="423"/>
                  <a:pt x="2457" y="436"/>
                </a:cubicBezTo>
                <a:cubicBezTo>
                  <a:pt x="2456" y="449"/>
                  <a:pt x="2443" y="453"/>
                  <a:pt x="2439" y="469"/>
                </a:cubicBezTo>
                <a:cubicBezTo>
                  <a:pt x="2435" y="485"/>
                  <a:pt x="2430" y="515"/>
                  <a:pt x="2431" y="534"/>
                </a:cubicBezTo>
                <a:cubicBezTo>
                  <a:pt x="2432" y="553"/>
                  <a:pt x="2445" y="562"/>
                  <a:pt x="2443" y="585"/>
                </a:cubicBezTo>
                <a:cubicBezTo>
                  <a:pt x="2441" y="608"/>
                  <a:pt x="2434" y="649"/>
                  <a:pt x="2419" y="670"/>
                </a:cubicBezTo>
                <a:cubicBezTo>
                  <a:pt x="2404" y="691"/>
                  <a:pt x="2367" y="705"/>
                  <a:pt x="2353" y="712"/>
                </a:cubicBezTo>
                <a:cubicBezTo>
                  <a:pt x="2339" y="719"/>
                  <a:pt x="2351" y="715"/>
                  <a:pt x="2337" y="714"/>
                </a:cubicBezTo>
                <a:cubicBezTo>
                  <a:pt x="2323" y="713"/>
                  <a:pt x="2291" y="710"/>
                  <a:pt x="2266" y="703"/>
                </a:cubicBezTo>
                <a:cubicBezTo>
                  <a:pt x="2241" y="696"/>
                  <a:pt x="2222" y="683"/>
                  <a:pt x="2185" y="672"/>
                </a:cubicBezTo>
                <a:cubicBezTo>
                  <a:pt x="2148" y="661"/>
                  <a:pt x="2089" y="638"/>
                  <a:pt x="2041" y="634"/>
                </a:cubicBezTo>
                <a:cubicBezTo>
                  <a:pt x="1993" y="630"/>
                  <a:pt x="1941" y="646"/>
                  <a:pt x="1897" y="649"/>
                </a:cubicBezTo>
                <a:cubicBezTo>
                  <a:pt x="1853" y="652"/>
                  <a:pt x="1821" y="647"/>
                  <a:pt x="1774" y="652"/>
                </a:cubicBezTo>
                <a:cubicBezTo>
                  <a:pt x="1727" y="657"/>
                  <a:pt x="1656" y="677"/>
                  <a:pt x="1614" y="682"/>
                </a:cubicBezTo>
                <a:cubicBezTo>
                  <a:pt x="1572" y="687"/>
                  <a:pt x="1556" y="689"/>
                  <a:pt x="1519" y="685"/>
                </a:cubicBezTo>
                <a:cubicBezTo>
                  <a:pt x="1482" y="681"/>
                  <a:pt x="1420" y="662"/>
                  <a:pt x="1390" y="657"/>
                </a:cubicBezTo>
                <a:cubicBezTo>
                  <a:pt x="1360" y="652"/>
                  <a:pt x="1354" y="645"/>
                  <a:pt x="1341" y="655"/>
                </a:cubicBezTo>
                <a:cubicBezTo>
                  <a:pt x="1328" y="665"/>
                  <a:pt x="1324" y="697"/>
                  <a:pt x="1311" y="714"/>
                </a:cubicBezTo>
                <a:cubicBezTo>
                  <a:pt x="1298" y="731"/>
                  <a:pt x="1286" y="750"/>
                  <a:pt x="1264" y="757"/>
                </a:cubicBezTo>
                <a:cubicBezTo>
                  <a:pt x="1242" y="764"/>
                  <a:pt x="1201" y="760"/>
                  <a:pt x="1176" y="754"/>
                </a:cubicBezTo>
                <a:cubicBezTo>
                  <a:pt x="1151" y="748"/>
                  <a:pt x="1140" y="726"/>
                  <a:pt x="1111" y="720"/>
                </a:cubicBezTo>
                <a:cubicBezTo>
                  <a:pt x="1082" y="714"/>
                  <a:pt x="1040" y="715"/>
                  <a:pt x="1002" y="717"/>
                </a:cubicBezTo>
                <a:cubicBezTo>
                  <a:pt x="964" y="719"/>
                  <a:pt x="965" y="726"/>
                  <a:pt x="885" y="735"/>
                </a:cubicBezTo>
                <a:cubicBezTo>
                  <a:pt x="805" y="744"/>
                  <a:pt x="594" y="763"/>
                  <a:pt x="519" y="771"/>
                </a:cubicBezTo>
                <a:cubicBezTo>
                  <a:pt x="444" y="779"/>
                  <a:pt x="470" y="783"/>
                  <a:pt x="432" y="784"/>
                </a:cubicBezTo>
                <a:cubicBezTo>
                  <a:pt x="394" y="785"/>
                  <a:pt x="325" y="776"/>
                  <a:pt x="291" y="775"/>
                </a:cubicBezTo>
                <a:cubicBezTo>
                  <a:pt x="257" y="774"/>
                  <a:pt x="256" y="771"/>
                  <a:pt x="228" y="778"/>
                </a:cubicBezTo>
                <a:cubicBezTo>
                  <a:pt x="200" y="785"/>
                  <a:pt x="145" y="806"/>
                  <a:pt x="120" y="816"/>
                </a:cubicBezTo>
                <a:cubicBezTo>
                  <a:pt x="95" y="826"/>
                  <a:pt x="88" y="831"/>
                  <a:pt x="79" y="841"/>
                </a:cubicBezTo>
                <a:cubicBezTo>
                  <a:pt x="70" y="851"/>
                  <a:pt x="72" y="869"/>
                  <a:pt x="63" y="879"/>
                </a:cubicBezTo>
                <a:cubicBezTo>
                  <a:pt x="54" y="889"/>
                  <a:pt x="33" y="889"/>
                  <a:pt x="28" y="900"/>
                </a:cubicBezTo>
                <a:cubicBezTo>
                  <a:pt x="23" y="911"/>
                  <a:pt x="31" y="928"/>
                  <a:pt x="33" y="948"/>
                </a:cubicBezTo>
                <a:cubicBezTo>
                  <a:pt x="35" y="968"/>
                  <a:pt x="40" y="979"/>
                  <a:pt x="39" y="1020"/>
                </a:cubicBezTo>
                <a:cubicBezTo>
                  <a:pt x="38" y="1061"/>
                  <a:pt x="0" y="1162"/>
                  <a:pt x="24" y="1192"/>
                </a:cubicBezTo>
                <a:cubicBezTo>
                  <a:pt x="48" y="1222"/>
                  <a:pt x="144" y="1193"/>
                  <a:pt x="183" y="1198"/>
                </a:cubicBezTo>
                <a:cubicBezTo>
                  <a:pt x="222" y="1203"/>
                  <a:pt x="275" y="1198"/>
                  <a:pt x="258" y="1222"/>
                </a:cubicBezTo>
                <a:cubicBezTo>
                  <a:pt x="241" y="1246"/>
                  <a:pt x="63" y="1325"/>
                  <a:pt x="79" y="1341"/>
                </a:cubicBezTo>
                <a:cubicBezTo>
                  <a:pt x="95" y="1357"/>
                  <a:pt x="279" y="1317"/>
                  <a:pt x="357" y="1321"/>
                </a:cubicBezTo>
                <a:cubicBezTo>
                  <a:pt x="435" y="1325"/>
                  <a:pt x="477" y="1341"/>
                  <a:pt x="549" y="1365"/>
                </a:cubicBezTo>
                <a:cubicBezTo>
                  <a:pt x="621" y="1389"/>
                  <a:pt x="738" y="1444"/>
                  <a:pt x="787" y="1464"/>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68415" tIns="34208" rIns="68415" bIns="34208" anchor="ctr"/>
          <a:lstStyle/>
          <a:p>
            <a:endParaRPr lang="en-IN"/>
          </a:p>
        </p:txBody>
      </p:sp>
      <p:sp>
        <p:nvSpPr>
          <p:cNvPr id="2086" name="Freeform 48"/>
          <p:cNvSpPr>
            <a:spLocks/>
          </p:cNvSpPr>
          <p:nvPr/>
        </p:nvSpPr>
        <p:spPr bwMode="auto">
          <a:xfrm>
            <a:off x="2352675" y="3705227"/>
            <a:ext cx="3740150" cy="2506663"/>
          </a:xfrm>
          <a:custGeom>
            <a:avLst/>
            <a:gdLst>
              <a:gd name="T0" fmla="*/ 0 w 2174"/>
              <a:gd name="T1" fmla="*/ 2147483647 h 1579"/>
              <a:gd name="T2" fmla="*/ 2147483647 w 2174"/>
              <a:gd name="T3" fmla="*/ 2147483647 h 1579"/>
              <a:gd name="T4" fmla="*/ 2147483647 w 2174"/>
              <a:gd name="T5" fmla="*/ 2147483647 h 1579"/>
              <a:gd name="T6" fmla="*/ 2147483647 w 2174"/>
              <a:gd name="T7" fmla="*/ 2147483647 h 1579"/>
              <a:gd name="T8" fmla="*/ 2147483647 w 2174"/>
              <a:gd name="T9" fmla="*/ 2147483647 h 1579"/>
              <a:gd name="T10" fmla="*/ 2147483647 w 2174"/>
              <a:gd name="T11" fmla="*/ 2147483647 h 1579"/>
              <a:gd name="T12" fmla="*/ 2147483647 w 2174"/>
              <a:gd name="T13" fmla="*/ 2147483647 h 1579"/>
              <a:gd name="T14" fmla="*/ 2147483647 w 2174"/>
              <a:gd name="T15" fmla="*/ 2147483647 h 1579"/>
              <a:gd name="T16" fmla="*/ 2147483647 w 2174"/>
              <a:gd name="T17" fmla="*/ 2147483647 h 1579"/>
              <a:gd name="T18" fmla="*/ 2147483647 w 2174"/>
              <a:gd name="T19" fmla="*/ 2147483647 h 1579"/>
              <a:gd name="T20" fmla="*/ 2147483647 w 2174"/>
              <a:gd name="T21" fmla="*/ 2147483647 h 1579"/>
              <a:gd name="T22" fmla="*/ 2147483647 w 2174"/>
              <a:gd name="T23" fmla="*/ 2147483647 h 1579"/>
              <a:gd name="T24" fmla="*/ 2147483647 w 2174"/>
              <a:gd name="T25" fmla="*/ 2147483647 h 1579"/>
              <a:gd name="T26" fmla="*/ 2147483647 w 2174"/>
              <a:gd name="T27" fmla="*/ 2147483647 h 1579"/>
              <a:gd name="T28" fmla="*/ 2147483647 w 2174"/>
              <a:gd name="T29" fmla="*/ 2147483647 h 1579"/>
              <a:gd name="T30" fmla="*/ 2147483647 w 2174"/>
              <a:gd name="T31" fmla="*/ 2147483647 h 1579"/>
              <a:gd name="T32" fmla="*/ 2147483647 w 2174"/>
              <a:gd name="T33" fmla="*/ 2147483647 h 1579"/>
              <a:gd name="T34" fmla="*/ 2147483647 w 2174"/>
              <a:gd name="T35" fmla="*/ 2147483647 h 1579"/>
              <a:gd name="T36" fmla="*/ 2147483647 w 2174"/>
              <a:gd name="T37" fmla="*/ 2147483647 h 1579"/>
              <a:gd name="T38" fmla="*/ 2147483647 w 2174"/>
              <a:gd name="T39" fmla="*/ 2147483647 h 1579"/>
              <a:gd name="T40" fmla="*/ 2147483647 w 2174"/>
              <a:gd name="T41" fmla="*/ 2147483647 h 1579"/>
              <a:gd name="T42" fmla="*/ 2147483647 w 2174"/>
              <a:gd name="T43" fmla="*/ 2147483647 h 1579"/>
              <a:gd name="T44" fmla="*/ 2147483647 w 2174"/>
              <a:gd name="T45" fmla="*/ 2147483647 h 1579"/>
              <a:gd name="T46" fmla="*/ 2147483647 w 2174"/>
              <a:gd name="T47" fmla="*/ 2147483647 h 1579"/>
              <a:gd name="T48" fmla="*/ 2147483647 w 2174"/>
              <a:gd name="T49" fmla="*/ 2147483647 h 1579"/>
              <a:gd name="T50" fmla="*/ 2147483647 w 2174"/>
              <a:gd name="T51" fmla="*/ 2147483647 h 1579"/>
              <a:gd name="T52" fmla="*/ 2147483647 w 2174"/>
              <a:gd name="T53" fmla="*/ 2147483647 h 1579"/>
              <a:gd name="T54" fmla="*/ 2147483647 w 2174"/>
              <a:gd name="T55" fmla="*/ 2147483647 h 1579"/>
              <a:gd name="T56" fmla="*/ 2147483647 w 2174"/>
              <a:gd name="T57" fmla="*/ 2147483647 h 1579"/>
              <a:gd name="T58" fmla="*/ 2147483647 w 2174"/>
              <a:gd name="T59" fmla="*/ 2147483647 h 1579"/>
              <a:gd name="T60" fmla="*/ 2147483647 w 2174"/>
              <a:gd name="T61" fmla="*/ 2147483647 h 1579"/>
              <a:gd name="T62" fmla="*/ 2147483647 w 2174"/>
              <a:gd name="T63" fmla="*/ 2147483647 h 1579"/>
              <a:gd name="T64" fmla="*/ 2147483647 w 2174"/>
              <a:gd name="T65" fmla="*/ 2147483647 h 1579"/>
              <a:gd name="T66" fmla="*/ 2147483647 w 2174"/>
              <a:gd name="T67" fmla="*/ 2147483647 h 1579"/>
              <a:gd name="T68" fmla="*/ 2147483647 w 2174"/>
              <a:gd name="T69" fmla="*/ 2147483647 h 1579"/>
              <a:gd name="T70" fmla="*/ 2147483647 w 2174"/>
              <a:gd name="T71" fmla="*/ 2147483647 h 1579"/>
              <a:gd name="T72" fmla="*/ 2147483647 w 2174"/>
              <a:gd name="T73" fmla="*/ 2147483647 h 1579"/>
              <a:gd name="T74" fmla="*/ 2147483647 w 2174"/>
              <a:gd name="T75" fmla="*/ 2147483647 h 1579"/>
              <a:gd name="T76" fmla="*/ 2147483647 w 2174"/>
              <a:gd name="T77" fmla="*/ 2147483647 h 1579"/>
              <a:gd name="T78" fmla="*/ 2147483647 w 2174"/>
              <a:gd name="T79" fmla="*/ 2147483647 h 1579"/>
              <a:gd name="T80" fmla="*/ 2147483647 w 2174"/>
              <a:gd name="T81" fmla="*/ 2147483647 h 1579"/>
              <a:gd name="T82" fmla="*/ 2147483647 w 2174"/>
              <a:gd name="T83" fmla="*/ 2147483647 h 1579"/>
              <a:gd name="T84" fmla="*/ 2147483647 w 2174"/>
              <a:gd name="T85" fmla="*/ 2147483647 h 1579"/>
              <a:gd name="T86" fmla="*/ 2147483647 w 2174"/>
              <a:gd name="T87" fmla="*/ 2147483647 h 1579"/>
              <a:gd name="T88" fmla="*/ 2147483647 w 2174"/>
              <a:gd name="T89" fmla="*/ 2147483647 h 1579"/>
              <a:gd name="T90" fmla="*/ 2147483647 w 2174"/>
              <a:gd name="T91" fmla="*/ 2147483647 h 1579"/>
              <a:gd name="T92" fmla="*/ 2147483647 w 2174"/>
              <a:gd name="T93" fmla="*/ 2147483647 h 1579"/>
              <a:gd name="T94" fmla="*/ 2147483647 w 2174"/>
              <a:gd name="T95" fmla="*/ 2147483647 h 1579"/>
              <a:gd name="T96" fmla="*/ 2147483647 w 2174"/>
              <a:gd name="T97" fmla="*/ 2147483647 h 1579"/>
              <a:gd name="T98" fmla="*/ 2147483647 w 2174"/>
              <a:gd name="T99" fmla="*/ 2147483647 h 1579"/>
              <a:gd name="T100" fmla="*/ 2147483647 w 2174"/>
              <a:gd name="T101" fmla="*/ 2147483647 h 1579"/>
              <a:gd name="T102" fmla="*/ 2147483647 w 2174"/>
              <a:gd name="T103" fmla="*/ 2147483647 h 1579"/>
              <a:gd name="T104" fmla="*/ 2147483647 w 2174"/>
              <a:gd name="T105" fmla="*/ 2147483647 h 1579"/>
              <a:gd name="T106" fmla="*/ 2147483647 w 2174"/>
              <a:gd name="T107" fmla="*/ 2147483647 h 1579"/>
              <a:gd name="T108" fmla="*/ 2147483647 w 2174"/>
              <a:gd name="T109" fmla="*/ 2147483647 h 1579"/>
              <a:gd name="T110" fmla="*/ 2147483647 w 2174"/>
              <a:gd name="T111" fmla="*/ 2147483647 h 1579"/>
              <a:gd name="T112" fmla="*/ 2147483647 w 2174"/>
              <a:gd name="T113" fmla="*/ 2147483647 h 15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74"/>
              <a:gd name="T172" fmla="*/ 0 h 1579"/>
              <a:gd name="T173" fmla="*/ 2174 w 2174"/>
              <a:gd name="T174" fmla="*/ 1579 h 15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74" h="1579">
                <a:moveTo>
                  <a:pt x="0" y="1512"/>
                </a:moveTo>
                <a:cubicBezTo>
                  <a:pt x="12" y="1510"/>
                  <a:pt x="46" y="1492"/>
                  <a:pt x="72" y="1502"/>
                </a:cubicBezTo>
                <a:cubicBezTo>
                  <a:pt x="98" y="1512"/>
                  <a:pt x="132" y="1565"/>
                  <a:pt x="158" y="1572"/>
                </a:cubicBezTo>
                <a:cubicBezTo>
                  <a:pt x="184" y="1579"/>
                  <a:pt x="216" y="1550"/>
                  <a:pt x="230" y="1542"/>
                </a:cubicBezTo>
                <a:cubicBezTo>
                  <a:pt x="244" y="1534"/>
                  <a:pt x="226" y="1528"/>
                  <a:pt x="240" y="1524"/>
                </a:cubicBezTo>
                <a:cubicBezTo>
                  <a:pt x="254" y="1520"/>
                  <a:pt x="295" y="1524"/>
                  <a:pt x="314" y="1515"/>
                </a:cubicBezTo>
                <a:cubicBezTo>
                  <a:pt x="333" y="1506"/>
                  <a:pt x="345" y="1485"/>
                  <a:pt x="353" y="1472"/>
                </a:cubicBezTo>
                <a:cubicBezTo>
                  <a:pt x="361" y="1459"/>
                  <a:pt x="358" y="1450"/>
                  <a:pt x="363" y="1436"/>
                </a:cubicBezTo>
                <a:cubicBezTo>
                  <a:pt x="368" y="1422"/>
                  <a:pt x="372" y="1400"/>
                  <a:pt x="381" y="1385"/>
                </a:cubicBezTo>
                <a:cubicBezTo>
                  <a:pt x="390" y="1370"/>
                  <a:pt x="413" y="1358"/>
                  <a:pt x="417" y="1347"/>
                </a:cubicBezTo>
                <a:cubicBezTo>
                  <a:pt x="421" y="1336"/>
                  <a:pt x="415" y="1325"/>
                  <a:pt x="408" y="1319"/>
                </a:cubicBezTo>
                <a:cubicBezTo>
                  <a:pt x="401" y="1313"/>
                  <a:pt x="381" y="1316"/>
                  <a:pt x="375" y="1311"/>
                </a:cubicBezTo>
                <a:cubicBezTo>
                  <a:pt x="369" y="1306"/>
                  <a:pt x="361" y="1295"/>
                  <a:pt x="369" y="1290"/>
                </a:cubicBezTo>
                <a:cubicBezTo>
                  <a:pt x="377" y="1285"/>
                  <a:pt x="411" y="1285"/>
                  <a:pt x="425" y="1280"/>
                </a:cubicBezTo>
                <a:cubicBezTo>
                  <a:pt x="439" y="1275"/>
                  <a:pt x="448" y="1265"/>
                  <a:pt x="452" y="1257"/>
                </a:cubicBezTo>
                <a:cubicBezTo>
                  <a:pt x="456" y="1249"/>
                  <a:pt x="458" y="1238"/>
                  <a:pt x="447" y="1230"/>
                </a:cubicBezTo>
                <a:cubicBezTo>
                  <a:pt x="436" y="1222"/>
                  <a:pt x="399" y="1218"/>
                  <a:pt x="383" y="1211"/>
                </a:cubicBezTo>
                <a:cubicBezTo>
                  <a:pt x="367" y="1204"/>
                  <a:pt x="354" y="1194"/>
                  <a:pt x="348" y="1185"/>
                </a:cubicBezTo>
                <a:cubicBezTo>
                  <a:pt x="342" y="1176"/>
                  <a:pt x="341" y="1167"/>
                  <a:pt x="347" y="1160"/>
                </a:cubicBezTo>
                <a:cubicBezTo>
                  <a:pt x="353" y="1153"/>
                  <a:pt x="382" y="1150"/>
                  <a:pt x="383" y="1145"/>
                </a:cubicBezTo>
                <a:cubicBezTo>
                  <a:pt x="384" y="1140"/>
                  <a:pt x="358" y="1138"/>
                  <a:pt x="353" y="1131"/>
                </a:cubicBezTo>
                <a:cubicBezTo>
                  <a:pt x="348" y="1124"/>
                  <a:pt x="324" y="1117"/>
                  <a:pt x="354" y="1103"/>
                </a:cubicBezTo>
                <a:cubicBezTo>
                  <a:pt x="384" y="1089"/>
                  <a:pt x="496" y="1068"/>
                  <a:pt x="534" y="1046"/>
                </a:cubicBezTo>
                <a:cubicBezTo>
                  <a:pt x="572" y="1024"/>
                  <a:pt x="557" y="992"/>
                  <a:pt x="581" y="969"/>
                </a:cubicBezTo>
                <a:cubicBezTo>
                  <a:pt x="605" y="946"/>
                  <a:pt x="655" y="928"/>
                  <a:pt x="678" y="909"/>
                </a:cubicBezTo>
                <a:cubicBezTo>
                  <a:pt x="701" y="890"/>
                  <a:pt x="703" y="865"/>
                  <a:pt x="719" y="855"/>
                </a:cubicBezTo>
                <a:cubicBezTo>
                  <a:pt x="735" y="845"/>
                  <a:pt x="759" y="847"/>
                  <a:pt x="777" y="849"/>
                </a:cubicBezTo>
                <a:cubicBezTo>
                  <a:pt x="795" y="851"/>
                  <a:pt x="802" y="876"/>
                  <a:pt x="827" y="870"/>
                </a:cubicBezTo>
                <a:cubicBezTo>
                  <a:pt x="852" y="864"/>
                  <a:pt x="899" y="819"/>
                  <a:pt x="926" y="810"/>
                </a:cubicBezTo>
                <a:cubicBezTo>
                  <a:pt x="953" y="801"/>
                  <a:pt x="968" y="820"/>
                  <a:pt x="989" y="816"/>
                </a:cubicBezTo>
                <a:cubicBezTo>
                  <a:pt x="1010" y="812"/>
                  <a:pt x="1039" y="804"/>
                  <a:pt x="1053" y="785"/>
                </a:cubicBezTo>
                <a:cubicBezTo>
                  <a:pt x="1067" y="766"/>
                  <a:pt x="1074" y="737"/>
                  <a:pt x="1073" y="704"/>
                </a:cubicBezTo>
                <a:cubicBezTo>
                  <a:pt x="1072" y="671"/>
                  <a:pt x="1030" y="609"/>
                  <a:pt x="1046" y="588"/>
                </a:cubicBezTo>
                <a:cubicBezTo>
                  <a:pt x="1062" y="567"/>
                  <a:pt x="1137" y="574"/>
                  <a:pt x="1170" y="579"/>
                </a:cubicBezTo>
                <a:cubicBezTo>
                  <a:pt x="1203" y="584"/>
                  <a:pt x="1219" y="615"/>
                  <a:pt x="1247" y="620"/>
                </a:cubicBezTo>
                <a:cubicBezTo>
                  <a:pt x="1275" y="625"/>
                  <a:pt x="1305" y="610"/>
                  <a:pt x="1338" y="609"/>
                </a:cubicBezTo>
                <a:cubicBezTo>
                  <a:pt x="1371" y="608"/>
                  <a:pt x="1428" y="618"/>
                  <a:pt x="1448" y="612"/>
                </a:cubicBezTo>
                <a:cubicBezTo>
                  <a:pt x="1468" y="606"/>
                  <a:pt x="1460" y="592"/>
                  <a:pt x="1460" y="575"/>
                </a:cubicBezTo>
                <a:cubicBezTo>
                  <a:pt x="1460" y="558"/>
                  <a:pt x="1439" y="533"/>
                  <a:pt x="1448" y="512"/>
                </a:cubicBezTo>
                <a:cubicBezTo>
                  <a:pt x="1457" y="491"/>
                  <a:pt x="1495" y="469"/>
                  <a:pt x="1512" y="450"/>
                </a:cubicBezTo>
                <a:cubicBezTo>
                  <a:pt x="1529" y="431"/>
                  <a:pt x="1534" y="408"/>
                  <a:pt x="1553" y="399"/>
                </a:cubicBezTo>
                <a:cubicBezTo>
                  <a:pt x="1572" y="390"/>
                  <a:pt x="1607" y="400"/>
                  <a:pt x="1626" y="393"/>
                </a:cubicBezTo>
                <a:cubicBezTo>
                  <a:pt x="1645" y="386"/>
                  <a:pt x="1656" y="367"/>
                  <a:pt x="1665" y="354"/>
                </a:cubicBezTo>
                <a:cubicBezTo>
                  <a:pt x="1674" y="341"/>
                  <a:pt x="1671" y="323"/>
                  <a:pt x="1679" y="314"/>
                </a:cubicBezTo>
                <a:cubicBezTo>
                  <a:pt x="1687" y="305"/>
                  <a:pt x="1699" y="316"/>
                  <a:pt x="1712" y="299"/>
                </a:cubicBezTo>
                <a:cubicBezTo>
                  <a:pt x="1725" y="282"/>
                  <a:pt x="1748" y="236"/>
                  <a:pt x="1758" y="213"/>
                </a:cubicBezTo>
                <a:cubicBezTo>
                  <a:pt x="1768" y="190"/>
                  <a:pt x="1761" y="175"/>
                  <a:pt x="1775" y="161"/>
                </a:cubicBezTo>
                <a:cubicBezTo>
                  <a:pt x="1789" y="147"/>
                  <a:pt x="1821" y="148"/>
                  <a:pt x="1841" y="131"/>
                </a:cubicBezTo>
                <a:cubicBezTo>
                  <a:pt x="1861" y="114"/>
                  <a:pt x="1875" y="78"/>
                  <a:pt x="1895" y="57"/>
                </a:cubicBezTo>
                <a:cubicBezTo>
                  <a:pt x="1915" y="36"/>
                  <a:pt x="1945" y="0"/>
                  <a:pt x="1961" y="2"/>
                </a:cubicBezTo>
                <a:cubicBezTo>
                  <a:pt x="1977" y="4"/>
                  <a:pt x="1973" y="62"/>
                  <a:pt x="1989" y="71"/>
                </a:cubicBezTo>
                <a:cubicBezTo>
                  <a:pt x="2005" y="80"/>
                  <a:pt x="2040" y="56"/>
                  <a:pt x="2057" y="57"/>
                </a:cubicBezTo>
                <a:cubicBezTo>
                  <a:pt x="2074" y="58"/>
                  <a:pt x="2090" y="62"/>
                  <a:pt x="2093" y="78"/>
                </a:cubicBezTo>
                <a:cubicBezTo>
                  <a:pt x="2096" y="94"/>
                  <a:pt x="2079" y="130"/>
                  <a:pt x="2078" y="152"/>
                </a:cubicBezTo>
                <a:cubicBezTo>
                  <a:pt x="2077" y="174"/>
                  <a:pt x="2083" y="192"/>
                  <a:pt x="2088" y="210"/>
                </a:cubicBezTo>
                <a:cubicBezTo>
                  <a:pt x="2093" y="228"/>
                  <a:pt x="2097" y="242"/>
                  <a:pt x="2111" y="261"/>
                </a:cubicBezTo>
                <a:cubicBezTo>
                  <a:pt x="2125" y="280"/>
                  <a:pt x="2161" y="309"/>
                  <a:pt x="2174" y="321"/>
                </a:cubicBezTo>
              </a:path>
            </a:pathLst>
          </a:custGeom>
          <a:noFill/>
          <a:ln w="28575">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87" name="Freeform 49"/>
          <p:cNvSpPr>
            <a:spLocks/>
          </p:cNvSpPr>
          <p:nvPr/>
        </p:nvSpPr>
        <p:spPr bwMode="auto">
          <a:xfrm>
            <a:off x="2343150" y="3689350"/>
            <a:ext cx="3759200" cy="2497138"/>
          </a:xfrm>
          <a:custGeom>
            <a:avLst/>
            <a:gdLst>
              <a:gd name="T0" fmla="*/ 2147483647 w 2367"/>
              <a:gd name="T1" fmla="*/ 2147483647 h 1573"/>
              <a:gd name="T2" fmla="*/ 2147483647 w 2367"/>
              <a:gd name="T3" fmla="*/ 2147483647 h 1573"/>
              <a:gd name="T4" fmla="*/ 2147483647 w 2367"/>
              <a:gd name="T5" fmla="*/ 2147483647 h 1573"/>
              <a:gd name="T6" fmla="*/ 2147483647 w 2367"/>
              <a:gd name="T7" fmla="*/ 2147483647 h 1573"/>
              <a:gd name="T8" fmla="*/ 2147483647 w 2367"/>
              <a:gd name="T9" fmla="*/ 2147483647 h 1573"/>
              <a:gd name="T10" fmla="*/ 2147483647 w 2367"/>
              <a:gd name="T11" fmla="*/ 2147483647 h 1573"/>
              <a:gd name="T12" fmla="*/ 2147483647 w 2367"/>
              <a:gd name="T13" fmla="*/ 2147483647 h 1573"/>
              <a:gd name="T14" fmla="*/ 2147483647 w 2367"/>
              <a:gd name="T15" fmla="*/ 2147483647 h 1573"/>
              <a:gd name="T16" fmla="*/ 2147483647 w 2367"/>
              <a:gd name="T17" fmla="*/ 2147483647 h 1573"/>
              <a:gd name="T18" fmla="*/ 2147483647 w 2367"/>
              <a:gd name="T19" fmla="*/ 2147483647 h 1573"/>
              <a:gd name="T20" fmla="*/ 2147483647 w 2367"/>
              <a:gd name="T21" fmla="*/ 2147483647 h 1573"/>
              <a:gd name="T22" fmla="*/ 2147483647 w 2367"/>
              <a:gd name="T23" fmla="*/ 2147483647 h 1573"/>
              <a:gd name="T24" fmla="*/ 2147483647 w 2367"/>
              <a:gd name="T25" fmla="*/ 2147483647 h 1573"/>
              <a:gd name="T26" fmla="*/ 2147483647 w 2367"/>
              <a:gd name="T27" fmla="*/ 2147483647 h 1573"/>
              <a:gd name="T28" fmla="*/ 2147483647 w 2367"/>
              <a:gd name="T29" fmla="*/ 2147483647 h 1573"/>
              <a:gd name="T30" fmla="*/ 2147483647 w 2367"/>
              <a:gd name="T31" fmla="*/ 2147483647 h 1573"/>
              <a:gd name="T32" fmla="*/ 2147483647 w 2367"/>
              <a:gd name="T33" fmla="*/ 2147483647 h 1573"/>
              <a:gd name="T34" fmla="*/ 2147483647 w 2367"/>
              <a:gd name="T35" fmla="*/ 2147483647 h 1573"/>
              <a:gd name="T36" fmla="*/ 2147483647 w 2367"/>
              <a:gd name="T37" fmla="*/ 2147483647 h 1573"/>
              <a:gd name="T38" fmla="*/ 2147483647 w 2367"/>
              <a:gd name="T39" fmla="*/ 2147483647 h 1573"/>
              <a:gd name="T40" fmla="*/ 2147483647 w 2367"/>
              <a:gd name="T41" fmla="*/ 2147483647 h 1573"/>
              <a:gd name="T42" fmla="*/ 2147483647 w 2367"/>
              <a:gd name="T43" fmla="*/ 2147483647 h 1573"/>
              <a:gd name="T44" fmla="*/ 2147483647 w 2367"/>
              <a:gd name="T45" fmla="*/ 2147483647 h 1573"/>
              <a:gd name="T46" fmla="*/ 2147483647 w 2367"/>
              <a:gd name="T47" fmla="*/ 2147483647 h 1573"/>
              <a:gd name="T48" fmla="*/ 2147483647 w 2367"/>
              <a:gd name="T49" fmla="*/ 2147483647 h 1573"/>
              <a:gd name="T50" fmla="*/ 2147483647 w 2367"/>
              <a:gd name="T51" fmla="*/ 2147483647 h 1573"/>
              <a:gd name="T52" fmla="*/ 2147483647 w 2367"/>
              <a:gd name="T53" fmla="*/ 2147483647 h 1573"/>
              <a:gd name="T54" fmla="*/ 2147483647 w 2367"/>
              <a:gd name="T55" fmla="*/ 2147483647 h 1573"/>
              <a:gd name="T56" fmla="*/ 2147483647 w 2367"/>
              <a:gd name="T57" fmla="*/ 2147483647 h 1573"/>
              <a:gd name="T58" fmla="*/ 2147483647 w 2367"/>
              <a:gd name="T59" fmla="*/ 2147483647 h 1573"/>
              <a:gd name="T60" fmla="*/ 2147483647 w 2367"/>
              <a:gd name="T61" fmla="*/ 2147483647 h 1573"/>
              <a:gd name="T62" fmla="*/ 2147483647 w 2367"/>
              <a:gd name="T63" fmla="*/ 2147483647 h 1573"/>
              <a:gd name="T64" fmla="*/ 2147483647 w 2367"/>
              <a:gd name="T65" fmla="*/ 2147483647 h 1573"/>
              <a:gd name="T66" fmla="*/ 2147483647 w 2367"/>
              <a:gd name="T67" fmla="*/ 2147483647 h 1573"/>
              <a:gd name="T68" fmla="*/ 2147483647 w 2367"/>
              <a:gd name="T69" fmla="*/ 2147483647 h 15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7"/>
              <a:gd name="T106" fmla="*/ 0 h 1573"/>
              <a:gd name="T107" fmla="*/ 2367 w 2367"/>
              <a:gd name="T108" fmla="*/ 1573 h 15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7" h="1573">
                <a:moveTo>
                  <a:pt x="0" y="1517"/>
                </a:moveTo>
                <a:cubicBezTo>
                  <a:pt x="14" y="1514"/>
                  <a:pt x="64" y="1498"/>
                  <a:pt x="85" y="1501"/>
                </a:cubicBezTo>
                <a:cubicBezTo>
                  <a:pt x="106" y="1504"/>
                  <a:pt x="112" y="1522"/>
                  <a:pt x="129" y="1533"/>
                </a:cubicBezTo>
                <a:cubicBezTo>
                  <a:pt x="146" y="1544"/>
                  <a:pt x="172" y="1565"/>
                  <a:pt x="187" y="1569"/>
                </a:cubicBezTo>
                <a:cubicBezTo>
                  <a:pt x="202" y="1573"/>
                  <a:pt x="214" y="1559"/>
                  <a:pt x="221" y="1557"/>
                </a:cubicBezTo>
                <a:cubicBezTo>
                  <a:pt x="228" y="1555"/>
                  <a:pt x="223" y="1560"/>
                  <a:pt x="227" y="1559"/>
                </a:cubicBezTo>
                <a:cubicBezTo>
                  <a:pt x="231" y="1558"/>
                  <a:pt x="241" y="1556"/>
                  <a:pt x="247" y="1551"/>
                </a:cubicBezTo>
                <a:cubicBezTo>
                  <a:pt x="253" y="1546"/>
                  <a:pt x="248" y="1534"/>
                  <a:pt x="265" y="1527"/>
                </a:cubicBezTo>
                <a:cubicBezTo>
                  <a:pt x="282" y="1520"/>
                  <a:pt x="329" y="1522"/>
                  <a:pt x="349" y="1511"/>
                </a:cubicBezTo>
                <a:cubicBezTo>
                  <a:pt x="369" y="1500"/>
                  <a:pt x="378" y="1479"/>
                  <a:pt x="387" y="1463"/>
                </a:cubicBezTo>
                <a:cubicBezTo>
                  <a:pt x="396" y="1447"/>
                  <a:pt x="394" y="1432"/>
                  <a:pt x="400" y="1417"/>
                </a:cubicBezTo>
                <a:cubicBezTo>
                  <a:pt x="406" y="1402"/>
                  <a:pt x="415" y="1386"/>
                  <a:pt x="423" y="1375"/>
                </a:cubicBezTo>
                <a:cubicBezTo>
                  <a:pt x="431" y="1364"/>
                  <a:pt x="448" y="1359"/>
                  <a:pt x="449" y="1353"/>
                </a:cubicBezTo>
                <a:cubicBezTo>
                  <a:pt x="450" y="1347"/>
                  <a:pt x="437" y="1343"/>
                  <a:pt x="431" y="1339"/>
                </a:cubicBezTo>
                <a:cubicBezTo>
                  <a:pt x="425" y="1335"/>
                  <a:pt x="417" y="1335"/>
                  <a:pt x="411" y="1328"/>
                </a:cubicBezTo>
                <a:cubicBezTo>
                  <a:pt x="405" y="1321"/>
                  <a:pt x="390" y="1305"/>
                  <a:pt x="393" y="1299"/>
                </a:cubicBezTo>
                <a:cubicBezTo>
                  <a:pt x="396" y="1293"/>
                  <a:pt x="415" y="1293"/>
                  <a:pt x="428" y="1289"/>
                </a:cubicBezTo>
                <a:cubicBezTo>
                  <a:pt x="441" y="1285"/>
                  <a:pt x="464" y="1282"/>
                  <a:pt x="473" y="1275"/>
                </a:cubicBezTo>
                <a:cubicBezTo>
                  <a:pt x="482" y="1268"/>
                  <a:pt x="488" y="1255"/>
                  <a:pt x="485" y="1249"/>
                </a:cubicBezTo>
                <a:cubicBezTo>
                  <a:pt x="482" y="1243"/>
                  <a:pt x="470" y="1247"/>
                  <a:pt x="453" y="1241"/>
                </a:cubicBezTo>
                <a:cubicBezTo>
                  <a:pt x="436" y="1235"/>
                  <a:pt x="400" y="1226"/>
                  <a:pt x="385" y="1215"/>
                </a:cubicBezTo>
                <a:cubicBezTo>
                  <a:pt x="370" y="1204"/>
                  <a:pt x="365" y="1186"/>
                  <a:pt x="365" y="1175"/>
                </a:cubicBezTo>
                <a:cubicBezTo>
                  <a:pt x="365" y="1164"/>
                  <a:pt x="386" y="1156"/>
                  <a:pt x="387" y="1151"/>
                </a:cubicBezTo>
                <a:cubicBezTo>
                  <a:pt x="388" y="1146"/>
                  <a:pt x="372" y="1149"/>
                  <a:pt x="369" y="1145"/>
                </a:cubicBezTo>
                <a:cubicBezTo>
                  <a:pt x="366" y="1141"/>
                  <a:pt x="363" y="1131"/>
                  <a:pt x="369" y="1124"/>
                </a:cubicBezTo>
                <a:cubicBezTo>
                  <a:pt x="375" y="1117"/>
                  <a:pt x="365" y="1116"/>
                  <a:pt x="402" y="1102"/>
                </a:cubicBezTo>
                <a:cubicBezTo>
                  <a:pt x="439" y="1088"/>
                  <a:pt x="554" y="1064"/>
                  <a:pt x="591" y="1043"/>
                </a:cubicBezTo>
                <a:cubicBezTo>
                  <a:pt x="628" y="1022"/>
                  <a:pt x="601" y="999"/>
                  <a:pt x="625" y="977"/>
                </a:cubicBezTo>
                <a:cubicBezTo>
                  <a:pt x="649" y="955"/>
                  <a:pt x="712" y="932"/>
                  <a:pt x="737" y="913"/>
                </a:cubicBezTo>
                <a:cubicBezTo>
                  <a:pt x="762" y="894"/>
                  <a:pt x="759" y="874"/>
                  <a:pt x="776" y="863"/>
                </a:cubicBezTo>
                <a:cubicBezTo>
                  <a:pt x="793" y="852"/>
                  <a:pt x="820" y="844"/>
                  <a:pt x="841" y="845"/>
                </a:cubicBezTo>
                <a:cubicBezTo>
                  <a:pt x="862" y="846"/>
                  <a:pt x="874" y="876"/>
                  <a:pt x="902" y="871"/>
                </a:cubicBezTo>
                <a:cubicBezTo>
                  <a:pt x="930" y="866"/>
                  <a:pt x="977" y="822"/>
                  <a:pt x="1007" y="812"/>
                </a:cubicBezTo>
                <a:cubicBezTo>
                  <a:pt x="1037" y="802"/>
                  <a:pt x="1065" y="815"/>
                  <a:pt x="1085" y="813"/>
                </a:cubicBezTo>
                <a:cubicBezTo>
                  <a:pt x="1105" y="811"/>
                  <a:pt x="1116" y="807"/>
                  <a:pt x="1125" y="801"/>
                </a:cubicBezTo>
                <a:cubicBezTo>
                  <a:pt x="1134" y="795"/>
                  <a:pt x="1137" y="781"/>
                  <a:pt x="1141" y="777"/>
                </a:cubicBezTo>
                <a:cubicBezTo>
                  <a:pt x="1145" y="773"/>
                  <a:pt x="1144" y="791"/>
                  <a:pt x="1147" y="779"/>
                </a:cubicBezTo>
                <a:cubicBezTo>
                  <a:pt x="1150" y="767"/>
                  <a:pt x="1161" y="727"/>
                  <a:pt x="1159" y="707"/>
                </a:cubicBezTo>
                <a:cubicBezTo>
                  <a:pt x="1157" y="687"/>
                  <a:pt x="1140" y="679"/>
                  <a:pt x="1135" y="659"/>
                </a:cubicBezTo>
                <a:cubicBezTo>
                  <a:pt x="1130" y="639"/>
                  <a:pt x="1122" y="601"/>
                  <a:pt x="1131" y="587"/>
                </a:cubicBezTo>
                <a:cubicBezTo>
                  <a:pt x="1140" y="573"/>
                  <a:pt x="1169" y="576"/>
                  <a:pt x="1189" y="575"/>
                </a:cubicBezTo>
                <a:cubicBezTo>
                  <a:pt x="1209" y="574"/>
                  <a:pt x="1231" y="577"/>
                  <a:pt x="1250" y="580"/>
                </a:cubicBezTo>
                <a:cubicBezTo>
                  <a:pt x="1269" y="583"/>
                  <a:pt x="1290" y="587"/>
                  <a:pt x="1306" y="593"/>
                </a:cubicBezTo>
                <a:cubicBezTo>
                  <a:pt x="1322" y="599"/>
                  <a:pt x="1332" y="611"/>
                  <a:pt x="1345" y="616"/>
                </a:cubicBezTo>
                <a:cubicBezTo>
                  <a:pt x="1358" y="621"/>
                  <a:pt x="1366" y="627"/>
                  <a:pt x="1386" y="626"/>
                </a:cubicBezTo>
                <a:cubicBezTo>
                  <a:pt x="1405" y="625"/>
                  <a:pt x="1431" y="613"/>
                  <a:pt x="1462" y="611"/>
                </a:cubicBezTo>
                <a:cubicBezTo>
                  <a:pt x="1492" y="609"/>
                  <a:pt x="1549" y="618"/>
                  <a:pt x="1569" y="614"/>
                </a:cubicBezTo>
                <a:cubicBezTo>
                  <a:pt x="1588" y="610"/>
                  <a:pt x="1581" y="599"/>
                  <a:pt x="1581" y="589"/>
                </a:cubicBezTo>
                <a:cubicBezTo>
                  <a:pt x="1581" y="579"/>
                  <a:pt x="1570" y="564"/>
                  <a:pt x="1568" y="553"/>
                </a:cubicBezTo>
                <a:cubicBezTo>
                  <a:pt x="1566" y="542"/>
                  <a:pt x="1558" y="532"/>
                  <a:pt x="1565" y="520"/>
                </a:cubicBezTo>
                <a:cubicBezTo>
                  <a:pt x="1571" y="508"/>
                  <a:pt x="1598" y="492"/>
                  <a:pt x="1610" y="481"/>
                </a:cubicBezTo>
                <a:cubicBezTo>
                  <a:pt x="1622" y="470"/>
                  <a:pt x="1626" y="466"/>
                  <a:pt x="1639" y="453"/>
                </a:cubicBezTo>
                <a:cubicBezTo>
                  <a:pt x="1652" y="440"/>
                  <a:pt x="1665" y="414"/>
                  <a:pt x="1686" y="404"/>
                </a:cubicBezTo>
                <a:cubicBezTo>
                  <a:pt x="1707" y="394"/>
                  <a:pt x="1744" y="399"/>
                  <a:pt x="1763" y="391"/>
                </a:cubicBezTo>
                <a:cubicBezTo>
                  <a:pt x="1782" y="383"/>
                  <a:pt x="1789" y="370"/>
                  <a:pt x="1799" y="357"/>
                </a:cubicBezTo>
                <a:cubicBezTo>
                  <a:pt x="1809" y="344"/>
                  <a:pt x="1812" y="322"/>
                  <a:pt x="1821" y="314"/>
                </a:cubicBezTo>
                <a:cubicBezTo>
                  <a:pt x="1830" y="306"/>
                  <a:pt x="1842" y="317"/>
                  <a:pt x="1851" y="311"/>
                </a:cubicBezTo>
                <a:cubicBezTo>
                  <a:pt x="1859" y="305"/>
                  <a:pt x="1862" y="294"/>
                  <a:pt x="1871" y="280"/>
                </a:cubicBezTo>
                <a:cubicBezTo>
                  <a:pt x="1880" y="266"/>
                  <a:pt x="1894" y="243"/>
                  <a:pt x="1902" y="224"/>
                </a:cubicBezTo>
                <a:cubicBezTo>
                  <a:pt x="1911" y="205"/>
                  <a:pt x="1908" y="181"/>
                  <a:pt x="1923" y="167"/>
                </a:cubicBezTo>
                <a:cubicBezTo>
                  <a:pt x="1938" y="153"/>
                  <a:pt x="1966" y="158"/>
                  <a:pt x="1991" y="137"/>
                </a:cubicBezTo>
                <a:cubicBezTo>
                  <a:pt x="2016" y="116"/>
                  <a:pt x="2047" y="64"/>
                  <a:pt x="2071" y="41"/>
                </a:cubicBezTo>
                <a:cubicBezTo>
                  <a:pt x="2095" y="18"/>
                  <a:pt x="2121" y="2"/>
                  <a:pt x="2135" y="1"/>
                </a:cubicBezTo>
                <a:cubicBezTo>
                  <a:pt x="2149" y="0"/>
                  <a:pt x="2147" y="25"/>
                  <a:pt x="2153" y="37"/>
                </a:cubicBezTo>
                <a:cubicBezTo>
                  <a:pt x="2159" y="49"/>
                  <a:pt x="2160" y="69"/>
                  <a:pt x="2173" y="73"/>
                </a:cubicBezTo>
                <a:cubicBezTo>
                  <a:pt x="2186" y="77"/>
                  <a:pt x="2214" y="60"/>
                  <a:pt x="2232" y="61"/>
                </a:cubicBezTo>
                <a:cubicBezTo>
                  <a:pt x="2250" y="62"/>
                  <a:pt x="2273" y="64"/>
                  <a:pt x="2279" y="79"/>
                </a:cubicBezTo>
                <a:cubicBezTo>
                  <a:pt x="2286" y="94"/>
                  <a:pt x="2271" y="129"/>
                  <a:pt x="2270" y="152"/>
                </a:cubicBezTo>
                <a:cubicBezTo>
                  <a:pt x="2268" y="175"/>
                  <a:pt x="2268" y="198"/>
                  <a:pt x="2274" y="217"/>
                </a:cubicBezTo>
                <a:cubicBezTo>
                  <a:pt x="2279" y="236"/>
                  <a:pt x="2285" y="247"/>
                  <a:pt x="2300" y="266"/>
                </a:cubicBezTo>
                <a:cubicBezTo>
                  <a:pt x="2315" y="285"/>
                  <a:pt x="2353" y="315"/>
                  <a:pt x="2367" y="328"/>
                </a:cubicBezTo>
              </a:path>
            </a:pathLst>
          </a:custGeom>
          <a:noFill/>
          <a:ln w="9525">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88" name="Freeform 50"/>
          <p:cNvSpPr>
            <a:spLocks/>
          </p:cNvSpPr>
          <p:nvPr/>
        </p:nvSpPr>
        <p:spPr bwMode="auto">
          <a:xfrm>
            <a:off x="5875338" y="2379663"/>
            <a:ext cx="2724150" cy="1414462"/>
          </a:xfrm>
          <a:custGeom>
            <a:avLst/>
            <a:gdLst>
              <a:gd name="T0" fmla="*/ 0 w 1584"/>
              <a:gd name="T1" fmla="*/ 2147483647 h 890"/>
              <a:gd name="T2" fmla="*/ 2147483647 w 1584"/>
              <a:gd name="T3" fmla="*/ 2147483647 h 890"/>
              <a:gd name="T4" fmla="*/ 2147483647 w 1584"/>
              <a:gd name="T5" fmla="*/ 2147483647 h 890"/>
              <a:gd name="T6" fmla="*/ 2147483647 w 1584"/>
              <a:gd name="T7" fmla="*/ 2147483647 h 890"/>
              <a:gd name="T8" fmla="*/ 2147483647 w 1584"/>
              <a:gd name="T9" fmla="*/ 2147483647 h 890"/>
              <a:gd name="T10" fmla="*/ 2147483647 w 1584"/>
              <a:gd name="T11" fmla="*/ 2147483647 h 890"/>
              <a:gd name="T12" fmla="*/ 2147483647 w 1584"/>
              <a:gd name="T13" fmla="*/ 2147483647 h 890"/>
              <a:gd name="T14" fmla="*/ 2147483647 w 1584"/>
              <a:gd name="T15" fmla="*/ 2147483647 h 890"/>
              <a:gd name="T16" fmla="*/ 2147483647 w 1584"/>
              <a:gd name="T17" fmla="*/ 2147483647 h 890"/>
              <a:gd name="T18" fmla="*/ 2147483647 w 1584"/>
              <a:gd name="T19" fmla="*/ 2147483647 h 890"/>
              <a:gd name="T20" fmla="*/ 2147483647 w 1584"/>
              <a:gd name="T21" fmla="*/ 2147483647 h 890"/>
              <a:gd name="T22" fmla="*/ 2147483647 w 1584"/>
              <a:gd name="T23" fmla="*/ 2147483647 h 890"/>
              <a:gd name="T24" fmla="*/ 2147483647 w 1584"/>
              <a:gd name="T25" fmla="*/ 2147483647 h 890"/>
              <a:gd name="T26" fmla="*/ 2147483647 w 1584"/>
              <a:gd name="T27" fmla="*/ 2147483647 h 890"/>
              <a:gd name="T28" fmla="*/ 2147483647 w 1584"/>
              <a:gd name="T29" fmla="*/ 2147483647 h 890"/>
              <a:gd name="T30" fmla="*/ 2147483647 w 1584"/>
              <a:gd name="T31" fmla="*/ 2147483647 h 890"/>
              <a:gd name="T32" fmla="*/ 2147483647 w 1584"/>
              <a:gd name="T33" fmla="*/ 2147483647 h 890"/>
              <a:gd name="T34" fmla="*/ 2147483647 w 1584"/>
              <a:gd name="T35" fmla="*/ 2147483647 h 890"/>
              <a:gd name="T36" fmla="*/ 2147483647 w 1584"/>
              <a:gd name="T37" fmla="*/ 2147483647 h 890"/>
              <a:gd name="T38" fmla="*/ 2147483647 w 1584"/>
              <a:gd name="T39" fmla="*/ 2147483647 h 890"/>
              <a:gd name="T40" fmla="*/ 2147483647 w 1584"/>
              <a:gd name="T41" fmla="*/ 0 h 890"/>
              <a:gd name="T42" fmla="*/ 2147483647 w 1584"/>
              <a:gd name="T43" fmla="*/ 2147483647 h 890"/>
              <a:gd name="T44" fmla="*/ 2147483647 w 1584"/>
              <a:gd name="T45" fmla="*/ 2147483647 h 890"/>
              <a:gd name="T46" fmla="*/ 2147483647 w 1584"/>
              <a:gd name="T47" fmla="*/ 2147483647 h 890"/>
              <a:gd name="T48" fmla="*/ 2147483647 w 1584"/>
              <a:gd name="T49" fmla="*/ 2147483647 h 890"/>
              <a:gd name="T50" fmla="*/ 2147483647 w 1584"/>
              <a:gd name="T51" fmla="*/ 2147483647 h 890"/>
              <a:gd name="T52" fmla="*/ 2147483647 w 1584"/>
              <a:gd name="T53" fmla="*/ 2147483647 h 890"/>
              <a:gd name="T54" fmla="*/ 2147483647 w 1584"/>
              <a:gd name="T55" fmla="*/ 2147483647 h 890"/>
              <a:gd name="T56" fmla="*/ 2147483647 w 1584"/>
              <a:gd name="T57" fmla="*/ 2147483647 h 890"/>
              <a:gd name="T58" fmla="*/ 2147483647 w 1584"/>
              <a:gd name="T59" fmla="*/ 2147483647 h 890"/>
              <a:gd name="T60" fmla="*/ 2147483647 w 1584"/>
              <a:gd name="T61" fmla="*/ 2147483647 h 890"/>
              <a:gd name="T62" fmla="*/ 2147483647 w 1584"/>
              <a:gd name="T63" fmla="*/ 2147483647 h 890"/>
              <a:gd name="T64" fmla="*/ 2147483647 w 1584"/>
              <a:gd name="T65" fmla="*/ 2147483647 h 890"/>
              <a:gd name="T66" fmla="*/ 2147483647 w 1584"/>
              <a:gd name="T67" fmla="*/ 2147483647 h 890"/>
              <a:gd name="T68" fmla="*/ 2147483647 w 1584"/>
              <a:gd name="T69" fmla="*/ 2147483647 h 890"/>
              <a:gd name="T70" fmla="*/ 2147483647 w 1584"/>
              <a:gd name="T71" fmla="*/ 2147483647 h 890"/>
              <a:gd name="T72" fmla="*/ 2147483647 w 1584"/>
              <a:gd name="T73" fmla="*/ 2147483647 h 890"/>
              <a:gd name="T74" fmla="*/ 2147483647 w 1584"/>
              <a:gd name="T75" fmla="*/ 2147483647 h 890"/>
              <a:gd name="T76" fmla="*/ 2147483647 w 1584"/>
              <a:gd name="T77" fmla="*/ 2147483647 h 890"/>
              <a:gd name="T78" fmla="*/ 2147483647 w 1584"/>
              <a:gd name="T79" fmla="*/ 2147483647 h 890"/>
              <a:gd name="T80" fmla="*/ 2147483647 w 1584"/>
              <a:gd name="T81" fmla="*/ 2147483647 h 890"/>
              <a:gd name="T82" fmla="*/ 2147483647 w 1584"/>
              <a:gd name="T83" fmla="*/ 2147483647 h 890"/>
              <a:gd name="T84" fmla="*/ 2147483647 w 1584"/>
              <a:gd name="T85" fmla="*/ 2147483647 h 890"/>
              <a:gd name="T86" fmla="*/ 2147483647 w 1584"/>
              <a:gd name="T87" fmla="*/ 2147483647 h 890"/>
              <a:gd name="T88" fmla="*/ 2147483647 w 1584"/>
              <a:gd name="T89" fmla="*/ 2147483647 h 890"/>
              <a:gd name="T90" fmla="*/ 2147483647 w 1584"/>
              <a:gd name="T91" fmla="*/ 2147483647 h 890"/>
              <a:gd name="T92" fmla="*/ 2147483647 w 1584"/>
              <a:gd name="T93" fmla="*/ 2147483647 h 890"/>
              <a:gd name="T94" fmla="*/ 2147483647 w 1584"/>
              <a:gd name="T95" fmla="*/ 2147483647 h 890"/>
              <a:gd name="T96" fmla="*/ 2147483647 w 1584"/>
              <a:gd name="T97" fmla="*/ 2147483647 h 8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84"/>
              <a:gd name="T148" fmla="*/ 0 h 890"/>
              <a:gd name="T149" fmla="*/ 1584 w 1584"/>
              <a:gd name="T150" fmla="*/ 890 h 8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84" h="890">
                <a:moveTo>
                  <a:pt x="0" y="890"/>
                </a:moveTo>
                <a:cubicBezTo>
                  <a:pt x="8" y="877"/>
                  <a:pt x="32" y="834"/>
                  <a:pt x="48" y="813"/>
                </a:cubicBezTo>
                <a:cubicBezTo>
                  <a:pt x="64" y="792"/>
                  <a:pt x="81" y="780"/>
                  <a:pt x="94" y="761"/>
                </a:cubicBezTo>
                <a:cubicBezTo>
                  <a:pt x="107" y="742"/>
                  <a:pt x="115" y="718"/>
                  <a:pt x="127" y="699"/>
                </a:cubicBezTo>
                <a:cubicBezTo>
                  <a:pt x="139" y="680"/>
                  <a:pt x="154" y="661"/>
                  <a:pt x="169" y="648"/>
                </a:cubicBezTo>
                <a:cubicBezTo>
                  <a:pt x="184" y="635"/>
                  <a:pt x="206" y="635"/>
                  <a:pt x="216" y="623"/>
                </a:cubicBezTo>
                <a:cubicBezTo>
                  <a:pt x="226" y="611"/>
                  <a:pt x="237" y="590"/>
                  <a:pt x="231" y="575"/>
                </a:cubicBezTo>
                <a:cubicBezTo>
                  <a:pt x="225" y="560"/>
                  <a:pt x="191" y="547"/>
                  <a:pt x="180" y="531"/>
                </a:cubicBezTo>
                <a:cubicBezTo>
                  <a:pt x="169" y="515"/>
                  <a:pt x="162" y="496"/>
                  <a:pt x="166" y="480"/>
                </a:cubicBezTo>
                <a:cubicBezTo>
                  <a:pt x="170" y="464"/>
                  <a:pt x="193" y="453"/>
                  <a:pt x="204" y="435"/>
                </a:cubicBezTo>
                <a:cubicBezTo>
                  <a:pt x="215" y="417"/>
                  <a:pt x="224" y="387"/>
                  <a:pt x="232" y="372"/>
                </a:cubicBezTo>
                <a:cubicBezTo>
                  <a:pt x="240" y="357"/>
                  <a:pt x="238" y="344"/>
                  <a:pt x="255" y="344"/>
                </a:cubicBezTo>
                <a:cubicBezTo>
                  <a:pt x="272" y="344"/>
                  <a:pt x="318" y="369"/>
                  <a:pt x="336" y="369"/>
                </a:cubicBezTo>
                <a:cubicBezTo>
                  <a:pt x="354" y="369"/>
                  <a:pt x="359" y="354"/>
                  <a:pt x="363" y="342"/>
                </a:cubicBezTo>
                <a:cubicBezTo>
                  <a:pt x="367" y="330"/>
                  <a:pt x="355" y="310"/>
                  <a:pt x="358" y="299"/>
                </a:cubicBezTo>
                <a:cubicBezTo>
                  <a:pt x="361" y="288"/>
                  <a:pt x="369" y="284"/>
                  <a:pt x="379" y="275"/>
                </a:cubicBezTo>
                <a:cubicBezTo>
                  <a:pt x="389" y="266"/>
                  <a:pt x="406" y="269"/>
                  <a:pt x="417" y="243"/>
                </a:cubicBezTo>
                <a:cubicBezTo>
                  <a:pt x="428" y="217"/>
                  <a:pt x="438" y="148"/>
                  <a:pt x="444" y="117"/>
                </a:cubicBezTo>
                <a:cubicBezTo>
                  <a:pt x="450" y="86"/>
                  <a:pt x="454" y="73"/>
                  <a:pt x="453" y="59"/>
                </a:cubicBezTo>
                <a:cubicBezTo>
                  <a:pt x="452" y="45"/>
                  <a:pt x="441" y="43"/>
                  <a:pt x="441" y="33"/>
                </a:cubicBezTo>
                <a:cubicBezTo>
                  <a:pt x="441" y="23"/>
                  <a:pt x="443" y="0"/>
                  <a:pt x="456" y="0"/>
                </a:cubicBezTo>
                <a:cubicBezTo>
                  <a:pt x="469" y="0"/>
                  <a:pt x="501" y="30"/>
                  <a:pt x="520" y="36"/>
                </a:cubicBezTo>
                <a:cubicBezTo>
                  <a:pt x="539" y="42"/>
                  <a:pt x="551" y="36"/>
                  <a:pt x="568" y="36"/>
                </a:cubicBezTo>
                <a:cubicBezTo>
                  <a:pt x="585" y="36"/>
                  <a:pt x="597" y="26"/>
                  <a:pt x="622" y="35"/>
                </a:cubicBezTo>
                <a:cubicBezTo>
                  <a:pt x="647" y="44"/>
                  <a:pt x="692" y="63"/>
                  <a:pt x="721" y="89"/>
                </a:cubicBezTo>
                <a:cubicBezTo>
                  <a:pt x="750" y="115"/>
                  <a:pt x="779" y="179"/>
                  <a:pt x="796" y="191"/>
                </a:cubicBezTo>
                <a:cubicBezTo>
                  <a:pt x="813" y="203"/>
                  <a:pt x="807" y="166"/>
                  <a:pt x="825" y="159"/>
                </a:cubicBezTo>
                <a:cubicBezTo>
                  <a:pt x="843" y="152"/>
                  <a:pt x="879" y="145"/>
                  <a:pt x="906" y="150"/>
                </a:cubicBezTo>
                <a:cubicBezTo>
                  <a:pt x="933" y="155"/>
                  <a:pt x="963" y="181"/>
                  <a:pt x="987" y="191"/>
                </a:cubicBezTo>
                <a:cubicBezTo>
                  <a:pt x="1011" y="201"/>
                  <a:pt x="1022" y="211"/>
                  <a:pt x="1048" y="212"/>
                </a:cubicBezTo>
                <a:cubicBezTo>
                  <a:pt x="1074" y="213"/>
                  <a:pt x="1116" y="184"/>
                  <a:pt x="1146" y="195"/>
                </a:cubicBezTo>
                <a:cubicBezTo>
                  <a:pt x="1176" y="206"/>
                  <a:pt x="1217" y="254"/>
                  <a:pt x="1230" y="279"/>
                </a:cubicBezTo>
                <a:cubicBezTo>
                  <a:pt x="1243" y="304"/>
                  <a:pt x="1222" y="329"/>
                  <a:pt x="1224" y="347"/>
                </a:cubicBezTo>
                <a:cubicBezTo>
                  <a:pt x="1226" y="365"/>
                  <a:pt x="1244" y="375"/>
                  <a:pt x="1243" y="389"/>
                </a:cubicBezTo>
                <a:cubicBezTo>
                  <a:pt x="1242" y="403"/>
                  <a:pt x="1219" y="415"/>
                  <a:pt x="1218" y="429"/>
                </a:cubicBezTo>
                <a:cubicBezTo>
                  <a:pt x="1217" y="443"/>
                  <a:pt x="1230" y="462"/>
                  <a:pt x="1234" y="476"/>
                </a:cubicBezTo>
                <a:cubicBezTo>
                  <a:pt x="1238" y="490"/>
                  <a:pt x="1236" y="506"/>
                  <a:pt x="1240" y="516"/>
                </a:cubicBezTo>
                <a:cubicBezTo>
                  <a:pt x="1244" y="526"/>
                  <a:pt x="1257" y="521"/>
                  <a:pt x="1260" y="534"/>
                </a:cubicBezTo>
                <a:cubicBezTo>
                  <a:pt x="1263" y="547"/>
                  <a:pt x="1255" y="581"/>
                  <a:pt x="1260" y="593"/>
                </a:cubicBezTo>
                <a:cubicBezTo>
                  <a:pt x="1265" y="605"/>
                  <a:pt x="1283" y="600"/>
                  <a:pt x="1290" y="609"/>
                </a:cubicBezTo>
                <a:cubicBezTo>
                  <a:pt x="1297" y="618"/>
                  <a:pt x="1295" y="643"/>
                  <a:pt x="1303" y="650"/>
                </a:cubicBezTo>
                <a:cubicBezTo>
                  <a:pt x="1311" y="657"/>
                  <a:pt x="1329" y="656"/>
                  <a:pt x="1341" y="654"/>
                </a:cubicBezTo>
                <a:cubicBezTo>
                  <a:pt x="1353" y="652"/>
                  <a:pt x="1362" y="644"/>
                  <a:pt x="1375" y="641"/>
                </a:cubicBezTo>
                <a:cubicBezTo>
                  <a:pt x="1388" y="638"/>
                  <a:pt x="1411" y="628"/>
                  <a:pt x="1422" y="635"/>
                </a:cubicBezTo>
                <a:cubicBezTo>
                  <a:pt x="1433" y="642"/>
                  <a:pt x="1440" y="667"/>
                  <a:pt x="1444" y="681"/>
                </a:cubicBezTo>
                <a:cubicBezTo>
                  <a:pt x="1448" y="695"/>
                  <a:pt x="1439" y="709"/>
                  <a:pt x="1447" y="717"/>
                </a:cubicBezTo>
                <a:cubicBezTo>
                  <a:pt x="1455" y="725"/>
                  <a:pt x="1475" y="728"/>
                  <a:pt x="1491" y="728"/>
                </a:cubicBezTo>
                <a:cubicBezTo>
                  <a:pt x="1507" y="728"/>
                  <a:pt x="1527" y="712"/>
                  <a:pt x="1542" y="716"/>
                </a:cubicBezTo>
                <a:cubicBezTo>
                  <a:pt x="1557" y="720"/>
                  <a:pt x="1575" y="745"/>
                  <a:pt x="1584" y="752"/>
                </a:cubicBezTo>
              </a:path>
            </a:pathLst>
          </a:custGeom>
          <a:noFill/>
          <a:ln w="28575">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89" name="Freeform 51"/>
          <p:cNvSpPr>
            <a:spLocks/>
          </p:cNvSpPr>
          <p:nvPr/>
        </p:nvSpPr>
        <p:spPr bwMode="auto">
          <a:xfrm>
            <a:off x="5867400" y="2362200"/>
            <a:ext cx="2747963" cy="1422400"/>
          </a:xfrm>
          <a:custGeom>
            <a:avLst/>
            <a:gdLst>
              <a:gd name="T0" fmla="*/ 0 w 1729"/>
              <a:gd name="T1" fmla="*/ 2147483647 h 896"/>
              <a:gd name="T2" fmla="*/ 2147483647 w 1729"/>
              <a:gd name="T3" fmla="*/ 2147483647 h 896"/>
              <a:gd name="T4" fmla="*/ 2147483647 w 1729"/>
              <a:gd name="T5" fmla="*/ 2147483647 h 896"/>
              <a:gd name="T6" fmla="*/ 2147483647 w 1729"/>
              <a:gd name="T7" fmla="*/ 2147483647 h 896"/>
              <a:gd name="T8" fmla="*/ 2147483647 w 1729"/>
              <a:gd name="T9" fmla="*/ 2147483647 h 896"/>
              <a:gd name="T10" fmla="*/ 2147483647 w 1729"/>
              <a:gd name="T11" fmla="*/ 2147483647 h 896"/>
              <a:gd name="T12" fmla="*/ 2147483647 w 1729"/>
              <a:gd name="T13" fmla="*/ 2147483647 h 896"/>
              <a:gd name="T14" fmla="*/ 2147483647 w 1729"/>
              <a:gd name="T15" fmla="*/ 2147483647 h 896"/>
              <a:gd name="T16" fmla="*/ 2147483647 w 1729"/>
              <a:gd name="T17" fmla="*/ 2147483647 h 896"/>
              <a:gd name="T18" fmla="*/ 2147483647 w 1729"/>
              <a:gd name="T19" fmla="*/ 2147483647 h 896"/>
              <a:gd name="T20" fmla="*/ 2147483647 w 1729"/>
              <a:gd name="T21" fmla="*/ 2147483647 h 896"/>
              <a:gd name="T22" fmla="*/ 2147483647 w 1729"/>
              <a:gd name="T23" fmla="*/ 2147483647 h 896"/>
              <a:gd name="T24" fmla="*/ 2147483647 w 1729"/>
              <a:gd name="T25" fmla="*/ 2147483647 h 896"/>
              <a:gd name="T26" fmla="*/ 2147483647 w 1729"/>
              <a:gd name="T27" fmla="*/ 2147483647 h 896"/>
              <a:gd name="T28" fmla="*/ 2147483647 w 1729"/>
              <a:gd name="T29" fmla="*/ 2147483647 h 896"/>
              <a:gd name="T30" fmla="*/ 2147483647 w 1729"/>
              <a:gd name="T31" fmla="*/ 2147483647 h 896"/>
              <a:gd name="T32" fmla="*/ 2147483647 w 1729"/>
              <a:gd name="T33" fmla="*/ 2147483647 h 896"/>
              <a:gd name="T34" fmla="*/ 2147483647 w 1729"/>
              <a:gd name="T35" fmla="*/ 2147483647 h 896"/>
              <a:gd name="T36" fmla="*/ 2147483647 w 1729"/>
              <a:gd name="T37" fmla="*/ 2147483647 h 896"/>
              <a:gd name="T38" fmla="*/ 2147483647 w 1729"/>
              <a:gd name="T39" fmla="*/ 2147483647 h 896"/>
              <a:gd name="T40" fmla="*/ 2147483647 w 1729"/>
              <a:gd name="T41" fmla="*/ 2147483647 h 896"/>
              <a:gd name="T42" fmla="*/ 2147483647 w 1729"/>
              <a:gd name="T43" fmla="*/ 2147483647 h 896"/>
              <a:gd name="T44" fmla="*/ 2147483647 w 1729"/>
              <a:gd name="T45" fmla="*/ 2147483647 h 896"/>
              <a:gd name="T46" fmla="*/ 2147483647 w 1729"/>
              <a:gd name="T47" fmla="*/ 2147483647 h 896"/>
              <a:gd name="T48" fmla="*/ 2147483647 w 1729"/>
              <a:gd name="T49" fmla="*/ 2147483647 h 896"/>
              <a:gd name="T50" fmla="*/ 2147483647 w 1729"/>
              <a:gd name="T51" fmla="*/ 2147483647 h 896"/>
              <a:gd name="T52" fmla="*/ 2147483647 w 1729"/>
              <a:gd name="T53" fmla="*/ 2147483647 h 896"/>
              <a:gd name="T54" fmla="*/ 2147483647 w 1729"/>
              <a:gd name="T55" fmla="*/ 2147483647 h 896"/>
              <a:gd name="T56" fmla="*/ 2147483647 w 1729"/>
              <a:gd name="T57" fmla="*/ 2147483647 h 896"/>
              <a:gd name="T58" fmla="*/ 2147483647 w 1729"/>
              <a:gd name="T59" fmla="*/ 2147483647 h 896"/>
              <a:gd name="T60" fmla="*/ 2147483647 w 1729"/>
              <a:gd name="T61" fmla="*/ 2147483647 h 896"/>
              <a:gd name="T62" fmla="*/ 2147483647 w 1729"/>
              <a:gd name="T63" fmla="*/ 2147483647 h 896"/>
              <a:gd name="T64" fmla="*/ 2147483647 w 1729"/>
              <a:gd name="T65" fmla="*/ 2147483647 h 896"/>
              <a:gd name="T66" fmla="*/ 2147483647 w 1729"/>
              <a:gd name="T67" fmla="*/ 2147483647 h 896"/>
              <a:gd name="T68" fmla="*/ 2147483647 w 1729"/>
              <a:gd name="T69" fmla="*/ 2147483647 h 896"/>
              <a:gd name="T70" fmla="*/ 2147483647 w 1729"/>
              <a:gd name="T71" fmla="*/ 2147483647 h 896"/>
              <a:gd name="T72" fmla="*/ 2147483647 w 1729"/>
              <a:gd name="T73" fmla="*/ 2147483647 h 896"/>
              <a:gd name="T74" fmla="*/ 2147483647 w 1729"/>
              <a:gd name="T75" fmla="*/ 2147483647 h 896"/>
              <a:gd name="T76" fmla="*/ 2147483647 w 1729"/>
              <a:gd name="T77" fmla="*/ 2147483647 h 896"/>
              <a:gd name="T78" fmla="*/ 2147483647 w 1729"/>
              <a:gd name="T79" fmla="*/ 2147483647 h 896"/>
              <a:gd name="T80" fmla="*/ 2147483647 w 1729"/>
              <a:gd name="T81" fmla="*/ 2147483647 h 896"/>
              <a:gd name="T82" fmla="*/ 2147483647 w 1729"/>
              <a:gd name="T83" fmla="*/ 2147483647 h 896"/>
              <a:gd name="T84" fmla="*/ 2147483647 w 1729"/>
              <a:gd name="T85" fmla="*/ 2147483647 h 896"/>
              <a:gd name="T86" fmla="*/ 2147483647 w 1729"/>
              <a:gd name="T87" fmla="*/ 2147483647 h 896"/>
              <a:gd name="T88" fmla="*/ 2147483647 w 1729"/>
              <a:gd name="T89" fmla="*/ 2147483647 h 896"/>
              <a:gd name="T90" fmla="*/ 2147483647 w 1729"/>
              <a:gd name="T91" fmla="*/ 2147483647 h 896"/>
              <a:gd name="T92" fmla="*/ 2147483647 w 1729"/>
              <a:gd name="T93" fmla="*/ 2147483647 h 896"/>
              <a:gd name="T94" fmla="*/ 2147483647 w 1729"/>
              <a:gd name="T95" fmla="*/ 2147483647 h 896"/>
              <a:gd name="T96" fmla="*/ 2147483647 w 1729"/>
              <a:gd name="T97" fmla="*/ 2147483647 h 896"/>
              <a:gd name="T98" fmla="*/ 2147483647 w 1729"/>
              <a:gd name="T99" fmla="*/ 2147483647 h 896"/>
              <a:gd name="T100" fmla="*/ 2147483647 w 1729"/>
              <a:gd name="T101" fmla="*/ 2147483647 h 8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9"/>
              <a:gd name="T154" fmla="*/ 0 h 896"/>
              <a:gd name="T155" fmla="*/ 1729 w 1729"/>
              <a:gd name="T156" fmla="*/ 896 h 8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9" h="896">
                <a:moveTo>
                  <a:pt x="0" y="896"/>
                </a:moveTo>
                <a:cubicBezTo>
                  <a:pt x="7" y="883"/>
                  <a:pt x="27" y="841"/>
                  <a:pt x="42" y="820"/>
                </a:cubicBezTo>
                <a:cubicBezTo>
                  <a:pt x="57" y="799"/>
                  <a:pt x="79" y="788"/>
                  <a:pt x="92" y="770"/>
                </a:cubicBezTo>
                <a:cubicBezTo>
                  <a:pt x="105" y="752"/>
                  <a:pt x="108" y="731"/>
                  <a:pt x="122" y="712"/>
                </a:cubicBezTo>
                <a:cubicBezTo>
                  <a:pt x="136" y="693"/>
                  <a:pt x="162" y="672"/>
                  <a:pt x="178" y="658"/>
                </a:cubicBezTo>
                <a:cubicBezTo>
                  <a:pt x="194" y="644"/>
                  <a:pt x="210" y="642"/>
                  <a:pt x="220" y="630"/>
                </a:cubicBezTo>
                <a:cubicBezTo>
                  <a:pt x="230" y="618"/>
                  <a:pt x="243" y="602"/>
                  <a:pt x="238" y="588"/>
                </a:cubicBezTo>
                <a:cubicBezTo>
                  <a:pt x="233" y="574"/>
                  <a:pt x="203" y="559"/>
                  <a:pt x="192" y="545"/>
                </a:cubicBezTo>
                <a:cubicBezTo>
                  <a:pt x="181" y="531"/>
                  <a:pt x="170" y="519"/>
                  <a:pt x="172" y="504"/>
                </a:cubicBezTo>
                <a:cubicBezTo>
                  <a:pt x="174" y="489"/>
                  <a:pt x="193" y="467"/>
                  <a:pt x="202" y="452"/>
                </a:cubicBezTo>
                <a:cubicBezTo>
                  <a:pt x="211" y="437"/>
                  <a:pt x="219" y="425"/>
                  <a:pt x="226" y="414"/>
                </a:cubicBezTo>
                <a:cubicBezTo>
                  <a:pt x="233" y="403"/>
                  <a:pt x="235" y="396"/>
                  <a:pt x="242" y="384"/>
                </a:cubicBezTo>
                <a:cubicBezTo>
                  <a:pt x="249" y="372"/>
                  <a:pt x="250" y="345"/>
                  <a:pt x="270" y="342"/>
                </a:cubicBezTo>
                <a:cubicBezTo>
                  <a:pt x="290" y="339"/>
                  <a:pt x="344" y="366"/>
                  <a:pt x="362" y="368"/>
                </a:cubicBezTo>
                <a:cubicBezTo>
                  <a:pt x="380" y="370"/>
                  <a:pt x="378" y="364"/>
                  <a:pt x="380" y="356"/>
                </a:cubicBezTo>
                <a:cubicBezTo>
                  <a:pt x="382" y="348"/>
                  <a:pt x="373" y="334"/>
                  <a:pt x="376" y="322"/>
                </a:cubicBezTo>
                <a:cubicBezTo>
                  <a:pt x="379" y="310"/>
                  <a:pt x="385" y="293"/>
                  <a:pt x="396" y="282"/>
                </a:cubicBezTo>
                <a:cubicBezTo>
                  <a:pt x="407" y="271"/>
                  <a:pt x="428" y="278"/>
                  <a:pt x="440" y="254"/>
                </a:cubicBezTo>
                <a:cubicBezTo>
                  <a:pt x="452" y="230"/>
                  <a:pt x="461" y="169"/>
                  <a:pt x="468" y="140"/>
                </a:cubicBezTo>
                <a:cubicBezTo>
                  <a:pt x="475" y="111"/>
                  <a:pt x="481" y="96"/>
                  <a:pt x="482" y="82"/>
                </a:cubicBezTo>
                <a:cubicBezTo>
                  <a:pt x="483" y="68"/>
                  <a:pt x="473" y="67"/>
                  <a:pt x="472" y="55"/>
                </a:cubicBezTo>
                <a:cubicBezTo>
                  <a:pt x="471" y="43"/>
                  <a:pt x="469" y="16"/>
                  <a:pt x="476" y="8"/>
                </a:cubicBezTo>
                <a:cubicBezTo>
                  <a:pt x="483" y="0"/>
                  <a:pt x="497" y="1"/>
                  <a:pt x="512" y="6"/>
                </a:cubicBezTo>
                <a:cubicBezTo>
                  <a:pt x="527" y="11"/>
                  <a:pt x="549" y="32"/>
                  <a:pt x="568" y="38"/>
                </a:cubicBezTo>
                <a:cubicBezTo>
                  <a:pt x="587" y="44"/>
                  <a:pt x="604" y="42"/>
                  <a:pt x="624" y="42"/>
                </a:cubicBezTo>
                <a:cubicBezTo>
                  <a:pt x="644" y="42"/>
                  <a:pt x="657" y="28"/>
                  <a:pt x="686" y="38"/>
                </a:cubicBezTo>
                <a:cubicBezTo>
                  <a:pt x="715" y="48"/>
                  <a:pt x="770" y="75"/>
                  <a:pt x="800" y="100"/>
                </a:cubicBezTo>
                <a:cubicBezTo>
                  <a:pt x="830" y="125"/>
                  <a:pt x="851" y="177"/>
                  <a:pt x="866" y="188"/>
                </a:cubicBezTo>
                <a:cubicBezTo>
                  <a:pt x="881" y="199"/>
                  <a:pt x="870" y="170"/>
                  <a:pt x="890" y="164"/>
                </a:cubicBezTo>
                <a:cubicBezTo>
                  <a:pt x="910" y="158"/>
                  <a:pt x="954" y="145"/>
                  <a:pt x="986" y="150"/>
                </a:cubicBezTo>
                <a:cubicBezTo>
                  <a:pt x="1018" y="155"/>
                  <a:pt x="1058" y="185"/>
                  <a:pt x="1084" y="196"/>
                </a:cubicBezTo>
                <a:cubicBezTo>
                  <a:pt x="1110" y="207"/>
                  <a:pt x="1118" y="214"/>
                  <a:pt x="1144" y="214"/>
                </a:cubicBezTo>
                <a:cubicBezTo>
                  <a:pt x="1170" y="214"/>
                  <a:pt x="1207" y="182"/>
                  <a:pt x="1242" y="194"/>
                </a:cubicBezTo>
                <a:cubicBezTo>
                  <a:pt x="1277" y="206"/>
                  <a:pt x="1335" y="260"/>
                  <a:pt x="1352" y="286"/>
                </a:cubicBezTo>
                <a:cubicBezTo>
                  <a:pt x="1369" y="312"/>
                  <a:pt x="1340" y="330"/>
                  <a:pt x="1342" y="350"/>
                </a:cubicBezTo>
                <a:cubicBezTo>
                  <a:pt x="1344" y="370"/>
                  <a:pt x="1363" y="393"/>
                  <a:pt x="1362" y="408"/>
                </a:cubicBezTo>
                <a:cubicBezTo>
                  <a:pt x="1361" y="423"/>
                  <a:pt x="1338" y="427"/>
                  <a:pt x="1336" y="440"/>
                </a:cubicBezTo>
                <a:cubicBezTo>
                  <a:pt x="1334" y="453"/>
                  <a:pt x="1348" y="471"/>
                  <a:pt x="1352" y="486"/>
                </a:cubicBezTo>
                <a:cubicBezTo>
                  <a:pt x="1356" y="501"/>
                  <a:pt x="1356" y="518"/>
                  <a:pt x="1360" y="528"/>
                </a:cubicBezTo>
                <a:cubicBezTo>
                  <a:pt x="1364" y="538"/>
                  <a:pt x="1373" y="537"/>
                  <a:pt x="1376" y="548"/>
                </a:cubicBezTo>
                <a:cubicBezTo>
                  <a:pt x="1379" y="559"/>
                  <a:pt x="1373" y="581"/>
                  <a:pt x="1378" y="592"/>
                </a:cubicBezTo>
                <a:cubicBezTo>
                  <a:pt x="1383" y="603"/>
                  <a:pt x="1400" y="605"/>
                  <a:pt x="1407" y="615"/>
                </a:cubicBezTo>
                <a:cubicBezTo>
                  <a:pt x="1414" y="625"/>
                  <a:pt x="1413" y="643"/>
                  <a:pt x="1420" y="650"/>
                </a:cubicBezTo>
                <a:cubicBezTo>
                  <a:pt x="1427" y="657"/>
                  <a:pt x="1438" y="657"/>
                  <a:pt x="1450" y="656"/>
                </a:cubicBezTo>
                <a:cubicBezTo>
                  <a:pt x="1462" y="655"/>
                  <a:pt x="1472" y="647"/>
                  <a:pt x="1490" y="644"/>
                </a:cubicBezTo>
                <a:cubicBezTo>
                  <a:pt x="1508" y="641"/>
                  <a:pt x="1541" y="630"/>
                  <a:pt x="1556" y="640"/>
                </a:cubicBezTo>
                <a:cubicBezTo>
                  <a:pt x="1571" y="650"/>
                  <a:pt x="1576" y="689"/>
                  <a:pt x="1580" y="704"/>
                </a:cubicBezTo>
                <a:cubicBezTo>
                  <a:pt x="1584" y="719"/>
                  <a:pt x="1575" y="724"/>
                  <a:pt x="1581" y="728"/>
                </a:cubicBezTo>
                <a:cubicBezTo>
                  <a:pt x="1587" y="732"/>
                  <a:pt x="1600" y="732"/>
                  <a:pt x="1614" y="730"/>
                </a:cubicBezTo>
                <a:cubicBezTo>
                  <a:pt x="1628" y="728"/>
                  <a:pt x="1648" y="714"/>
                  <a:pt x="1667" y="719"/>
                </a:cubicBezTo>
                <a:cubicBezTo>
                  <a:pt x="1686" y="724"/>
                  <a:pt x="1716" y="753"/>
                  <a:pt x="1729" y="762"/>
                </a:cubicBezTo>
              </a:path>
            </a:pathLst>
          </a:custGeom>
          <a:noFill/>
          <a:ln w="9525">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90" name="Freeform 52"/>
          <p:cNvSpPr>
            <a:spLocks/>
          </p:cNvSpPr>
          <p:nvPr/>
        </p:nvSpPr>
        <p:spPr bwMode="auto">
          <a:xfrm>
            <a:off x="7199313" y="769938"/>
            <a:ext cx="1689100" cy="2622550"/>
          </a:xfrm>
          <a:custGeom>
            <a:avLst/>
            <a:gdLst>
              <a:gd name="T0" fmla="*/ 2147483647 w 981"/>
              <a:gd name="T1" fmla="*/ 2147483647 h 1651"/>
              <a:gd name="T2" fmla="*/ 2147483647 w 981"/>
              <a:gd name="T3" fmla="*/ 2147483647 h 1651"/>
              <a:gd name="T4" fmla="*/ 2147483647 w 981"/>
              <a:gd name="T5" fmla="*/ 2147483647 h 1651"/>
              <a:gd name="T6" fmla="*/ 2147483647 w 981"/>
              <a:gd name="T7" fmla="*/ 2147483647 h 1651"/>
              <a:gd name="T8" fmla="*/ 2147483647 w 981"/>
              <a:gd name="T9" fmla="*/ 2147483647 h 1651"/>
              <a:gd name="T10" fmla="*/ 2147483647 w 981"/>
              <a:gd name="T11" fmla="*/ 2147483647 h 1651"/>
              <a:gd name="T12" fmla="*/ 2147483647 w 981"/>
              <a:gd name="T13" fmla="*/ 2147483647 h 1651"/>
              <a:gd name="T14" fmla="*/ 2147483647 w 981"/>
              <a:gd name="T15" fmla="*/ 2147483647 h 1651"/>
              <a:gd name="T16" fmla="*/ 2147483647 w 981"/>
              <a:gd name="T17" fmla="*/ 2147483647 h 1651"/>
              <a:gd name="T18" fmla="*/ 2147483647 w 981"/>
              <a:gd name="T19" fmla="*/ 2147483647 h 1651"/>
              <a:gd name="T20" fmla="*/ 2147483647 w 981"/>
              <a:gd name="T21" fmla="*/ 2147483647 h 1651"/>
              <a:gd name="T22" fmla="*/ 2147483647 w 981"/>
              <a:gd name="T23" fmla="*/ 2147483647 h 1651"/>
              <a:gd name="T24" fmla="*/ 2147483647 w 981"/>
              <a:gd name="T25" fmla="*/ 2147483647 h 1651"/>
              <a:gd name="T26" fmla="*/ 2147483647 w 981"/>
              <a:gd name="T27" fmla="*/ 2147483647 h 1651"/>
              <a:gd name="T28" fmla="*/ 2147483647 w 981"/>
              <a:gd name="T29" fmla="*/ 2147483647 h 1651"/>
              <a:gd name="T30" fmla="*/ 2147483647 w 981"/>
              <a:gd name="T31" fmla="*/ 2147483647 h 1651"/>
              <a:gd name="T32" fmla="*/ 2147483647 w 981"/>
              <a:gd name="T33" fmla="*/ 2147483647 h 1651"/>
              <a:gd name="T34" fmla="*/ 2147483647 w 981"/>
              <a:gd name="T35" fmla="*/ 2147483647 h 1651"/>
              <a:gd name="T36" fmla="*/ 2147483647 w 981"/>
              <a:gd name="T37" fmla="*/ 2147483647 h 1651"/>
              <a:gd name="T38" fmla="*/ 2147483647 w 981"/>
              <a:gd name="T39" fmla="*/ 2147483647 h 1651"/>
              <a:gd name="T40" fmla="*/ 2147483647 w 981"/>
              <a:gd name="T41" fmla="*/ 2147483647 h 1651"/>
              <a:gd name="T42" fmla="*/ 2147483647 w 981"/>
              <a:gd name="T43" fmla="*/ 2147483647 h 1651"/>
              <a:gd name="T44" fmla="*/ 2147483647 w 981"/>
              <a:gd name="T45" fmla="*/ 2147483647 h 1651"/>
              <a:gd name="T46" fmla="*/ 2147483647 w 981"/>
              <a:gd name="T47" fmla="*/ 2147483647 h 1651"/>
              <a:gd name="T48" fmla="*/ 2147483647 w 981"/>
              <a:gd name="T49" fmla="*/ 2147483647 h 1651"/>
              <a:gd name="T50" fmla="*/ 2147483647 w 981"/>
              <a:gd name="T51" fmla="*/ 2147483647 h 1651"/>
              <a:gd name="T52" fmla="*/ 2147483647 w 981"/>
              <a:gd name="T53" fmla="*/ 2147483647 h 1651"/>
              <a:gd name="T54" fmla="*/ 2147483647 w 981"/>
              <a:gd name="T55" fmla="*/ 2147483647 h 1651"/>
              <a:gd name="T56" fmla="*/ 2147483647 w 981"/>
              <a:gd name="T57" fmla="*/ 2147483647 h 1651"/>
              <a:gd name="T58" fmla="*/ 2147483647 w 981"/>
              <a:gd name="T59" fmla="*/ 2147483647 h 1651"/>
              <a:gd name="T60" fmla="*/ 2147483647 w 981"/>
              <a:gd name="T61" fmla="*/ 2147483647 h 1651"/>
              <a:gd name="T62" fmla="*/ 2147483647 w 981"/>
              <a:gd name="T63" fmla="*/ 2147483647 h 1651"/>
              <a:gd name="T64" fmla="*/ 2147483647 w 981"/>
              <a:gd name="T65" fmla="*/ 2147483647 h 1651"/>
              <a:gd name="T66" fmla="*/ 2147483647 w 981"/>
              <a:gd name="T67" fmla="*/ 2147483647 h 1651"/>
              <a:gd name="T68" fmla="*/ 2147483647 w 981"/>
              <a:gd name="T69" fmla="*/ 2147483647 h 1651"/>
              <a:gd name="T70" fmla="*/ 2147483647 w 981"/>
              <a:gd name="T71" fmla="*/ 2147483647 h 1651"/>
              <a:gd name="T72" fmla="*/ 2147483647 w 981"/>
              <a:gd name="T73" fmla="*/ 2147483647 h 1651"/>
              <a:gd name="T74" fmla="*/ 2147483647 w 981"/>
              <a:gd name="T75" fmla="*/ 2147483647 h 1651"/>
              <a:gd name="T76" fmla="*/ 2147483647 w 981"/>
              <a:gd name="T77" fmla="*/ 2147483647 h 1651"/>
              <a:gd name="T78" fmla="*/ 2147483647 w 981"/>
              <a:gd name="T79" fmla="*/ 2147483647 h 1651"/>
              <a:gd name="T80" fmla="*/ 2147483647 w 981"/>
              <a:gd name="T81" fmla="*/ 2147483647 h 1651"/>
              <a:gd name="T82" fmla="*/ 2147483647 w 981"/>
              <a:gd name="T83" fmla="*/ 2147483647 h 1651"/>
              <a:gd name="T84" fmla="*/ 2147483647 w 981"/>
              <a:gd name="T85" fmla="*/ 2147483647 h 1651"/>
              <a:gd name="T86" fmla="*/ 2147483647 w 981"/>
              <a:gd name="T87" fmla="*/ 2147483647 h 1651"/>
              <a:gd name="T88" fmla="*/ 2147483647 w 981"/>
              <a:gd name="T89" fmla="*/ 2147483647 h 1651"/>
              <a:gd name="T90" fmla="*/ 2147483647 w 981"/>
              <a:gd name="T91" fmla="*/ 2147483647 h 1651"/>
              <a:gd name="T92" fmla="*/ 2147483647 w 981"/>
              <a:gd name="T93" fmla="*/ 2147483647 h 1651"/>
              <a:gd name="T94" fmla="*/ 2147483647 w 981"/>
              <a:gd name="T95" fmla="*/ 2147483647 h 1651"/>
              <a:gd name="T96" fmla="*/ 2147483647 w 981"/>
              <a:gd name="T97" fmla="*/ 2147483647 h 1651"/>
              <a:gd name="T98" fmla="*/ 2147483647 w 981"/>
              <a:gd name="T99" fmla="*/ 2147483647 h 1651"/>
              <a:gd name="T100" fmla="*/ 2147483647 w 981"/>
              <a:gd name="T101" fmla="*/ 2147483647 h 1651"/>
              <a:gd name="T102" fmla="*/ 2147483647 w 981"/>
              <a:gd name="T103" fmla="*/ 2147483647 h 1651"/>
              <a:gd name="T104" fmla="*/ 2147483647 w 981"/>
              <a:gd name="T105" fmla="*/ 2147483647 h 1651"/>
              <a:gd name="T106" fmla="*/ 2147483647 w 981"/>
              <a:gd name="T107" fmla="*/ 2147483647 h 1651"/>
              <a:gd name="T108" fmla="*/ 2147483647 w 981"/>
              <a:gd name="T109" fmla="*/ 2147483647 h 1651"/>
              <a:gd name="T110" fmla="*/ 2147483647 w 981"/>
              <a:gd name="T111" fmla="*/ 2147483647 h 1651"/>
              <a:gd name="T112" fmla="*/ 2147483647 w 981"/>
              <a:gd name="T113" fmla="*/ 2147483647 h 1651"/>
              <a:gd name="T114" fmla="*/ 2147483647 w 981"/>
              <a:gd name="T115" fmla="*/ 2147483647 h 1651"/>
              <a:gd name="T116" fmla="*/ 2147483647 w 981"/>
              <a:gd name="T117" fmla="*/ 2147483647 h 1651"/>
              <a:gd name="T118" fmla="*/ 2147483647 w 981"/>
              <a:gd name="T119" fmla="*/ 2147483647 h 1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1"/>
              <a:gd name="T181" fmla="*/ 0 h 1651"/>
              <a:gd name="T182" fmla="*/ 981 w 981"/>
              <a:gd name="T183" fmla="*/ 1651 h 16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1" h="1651">
                <a:moveTo>
                  <a:pt x="615" y="1647"/>
                </a:moveTo>
                <a:cubicBezTo>
                  <a:pt x="537" y="1464"/>
                  <a:pt x="243" y="773"/>
                  <a:pt x="150" y="549"/>
                </a:cubicBezTo>
                <a:cubicBezTo>
                  <a:pt x="57" y="325"/>
                  <a:pt x="78" y="365"/>
                  <a:pt x="54" y="300"/>
                </a:cubicBezTo>
                <a:cubicBezTo>
                  <a:pt x="30" y="235"/>
                  <a:pt x="8" y="195"/>
                  <a:pt x="4" y="160"/>
                </a:cubicBezTo>
                <a:cubicBezTo>
                  <a:pt x="0" y="125"/>
                  <a:pt x="24" y="103"/>
                  <a:pt x="28" y="87"/>
                </a:cubicBezTo>
                <a:cubicBezTo>
                  <a:pt x="32" y="71"/>
                  <a:pt x="25" y="69"/>
                  <a:pt x="28" y="66"/>
                </a:cubicBezTo>
                <a:cubicBezTo>
                  <a:pt x="31" y="63"/>
                  <a:pt x="40" y="71"/>
                  <a:pt x="49" y="69"/>
                </a:cubicBezTo>
                <a:cubicBezTo>
                  <a:pt x="58" y="67"/>
                  <a:pt x="59" y="67"/>
                  <a:pt x="81" y="57"/>
                </a:cubicBezTo>
                <a:cubicBezTo>
                  <a:pt x="103" y="47"/>
                  <a:pt x="157" y="19"/>
                  <a:pt x="183" y="10"/>
                </a:cubicBezTo>
                <a:cubicBezTo>
                  <a:pt x="209" y="1"/>
                  <a:pt x="226" y="0"/>
                  <a:pt x="240" y="4"/>
                </a:cubicBezTo>
                <a:cubicBezTo>
                  <a:pt x="254" y="8"/>
                  <a:pt x="249" y="24"/>
                  <a:pt x="267" y="33"/>
                </a:cubicBezTo>
                <a:cubicBezTo>
                  <a:pt x="285" y="42"/>
                  <a:pt x="325" y="55"/>
                  <a:pt x="346" y="60"/>
                </a:cubicBezTo>
                <a:cubicBezTo>
                  <a:pt x="367" y="65"/>
                  <a:pt x="373" y="56"/>
                  <a:pt x="396" y="61"/>
                </a:cubicBezTo>
                <a:cubicBezTo>
                  <a:pt x="419" y="66"/>
                  <a:pt x="444" y="92"/>
                  <a:pt x="483" y="90"/>
                </a:cubicBezTo>
                <a:cubicBezTo>
                  <a:pt x="522" y="88"/>
                  <a:pt x="590" y="51"/>
                  <a:pt x="631" y="46"/>
                </a:cubicBezTo>
                <a:cubicBezTo>
                  <a:pt x="672" y="41"/>
                  <a:pt x="710" y="54"/>
                  <a:pt x="727" y="61"/>
                </a:cubicBezTo>
                <a:cubicBezTo>
                  <a:pt x="744" y="68"/>
                  <a:pt x="723" y="78"/>
                  <a:pt x="730" y="87"/>
                </a:cubicBezTo>
                <a:cubicBezTo>
                  <a:pt x="737" y="96"/>
                  <a:pt x="764" y="103"/>
                  <a:pt x="772" y="117"/>
                </a:cubicBezTo>
                <a:cubicBezTo>
                  <a:pt x="780" y="131"/>
                  <a:pt x="769" y="160"/>
                  <a:pt x="777" y="171"/>
                </a:cubicBezTo>
                <a:cubicBezTo>
                  <a:pt x="785" y="182"/>
                  <a:pt x="808" y="179"/>
                  <a:pt x="819" y="183"/>
                </a:cubicBezTo>
                <a:cubicBezTo>
                  <a:pt x="830" y="187"/>
                  <a:pt x="836" y="191"/>
                  <a:pt x="844" y="193"/>
                </a:cubicBezTo>
                <a:cubicBezTo>
                  <a:pt x="852" y="195"/>
                  <a:pt x="864" y="190"/>
                  <a:pt x="870" y="193"/>
                </a:cubicBezTo>
                <a:cubicBezTo>
                  <a:pt x="876" y="196"/>
                  <a:pt x="883" y="199"/>
                  <a:pt x="882" y="210"/>
                </a:cubicBezTo>
                <a:cubicBezTo>
                  <a:pt x="881" y="221"/>
                  <a:pt x="875" y="245"/>
                  <a:pt x="862" y="262"/>
                </a:cubicBezTo>
                <a:cubicBezTo>
                  <a:pt x="849" y="279"/>
                  <a:pt x="816" y="291"/>
                  <a:pt x="804" y="313"/>
                </a:cubicBezTo>
                <a:cubicBezTo>
                  <a:pt x="792" y="335"/>
                  <a:pt x="788" y="375"/>
                  <a:pt x="792" y="397"/>
                </a:cubicBezTo>
                <a:cubicBezTo>
                  <a:pt x="796" y="419"/>
                  <a:pt x="821" y="431"/>
                  <a:pt x="828" y="445"/>
                </a:cubicBezTo>
                <a:cubicBezTo>
                  <a:pt x="835" y="459"/>
                  <a:pt x="837" y="462"/>
                  <a:pt x="835" y="480"/>
                </a:cubicBezTo>
                <a:cubicBezTo>
                  <a:pt x="833" y="498"/>
                  <a:pt x="814" y="533"/>
                  <a:pt x="816" y="556"/>
                </a:cubicBezTo>
                <a:cubicBezTo>
                  <a:pt x="818" y="579"/>
                  <a:pt x="843" y="596"/>
                  <a:pt x="849" y="616"/>
                </a:cubicBezTo>
                <a:cubicBezTo>
                  <a:pt x="855" y="636"/>
                  <a:pt x="851" y="654"/>
                  <a:pt x="850" y="676"/>
                </a:cubicBezTo>
                <a:cubicBezTo>
                  <a:pt x="849" y="698"/>
                  <a:pt x="847" y="729"/>
                  <a:pt x="840" y="748"/>
                </a:cubicBezTo>
                <a:cubicBezTo>
                  <a:pt x="833" y="767"/>
                  <a:pt x="813" y="768"/>
                  <a:pt x="807" y="787"/>
                </a:cubicBezTo>
                <a:cubicBezTo>
                  <a:pt x="801" y="806"/>
                  <a:pt x="802" y="843"/>
                  <a:pt x="802" y="861"/>
                </a:cubicBezTo>
                <a:cubicBezTo>
                  <a:pt x="802" y="879"/>
                  <a:pt x="802" y="883"/>
                  <a:pt x="804" y="894"/>
                </a:cubicBezTo>
                <a:cubicBezTo>
                  <a:pt x="806" y="905"/>
                  <a:pt x="819" y="919"/>
                  <a:pt x="814" y="930"/>
                </a:cubicBezTo>
                <a:cubicBezTo>
                  <a:pt x="809" y="941"/>
                  <a:pt x="781" y="948"/>
                  <a:pt x="774" y="960"/>
                </a:cubicBezTo>
                <a:cubicBezTo>
                  <a:pt x="767" y="972"/>
                  <a:pt x="777" y="986"/>
                  <a:pt x="774" y="1002"/>
                </a:cubicBezTo>
                <a:cubicBezTo>
                  <a:pt x="771" y="1018"/>
                  <a:pt x="751" y="1046"/>
                  <a:pt x="757" y="1056"/>
                </a:cubicBezTo>
                <a:cubicBezTo>
                  <a:pt x="763" y="1066"/>
                  <a:pt x="788" y="1049"/>
                  <a:pt x="808" y="1063"/>
                </a:cubicBezTo>
                <a:cubicBezTo>
                  <a:pt x="828" y="1077"/>
                  <a:pt x="870" y="1123"/>
                  <a:pt x="880" y="1140"/>
                </a:cubicBezTo>
                <a:cubicBezTo>
                  <a:pt x="890" y="1157"/>
                  <a:pt x="867" y="1158"/>
                  <a:pt x="871" y="1168"/>
                </a:cubicBezTo>
                <a:cubicBezTo>
                  <a:pt x="875" y="1178"/>
                  <a:pt x="894" y="1196"/>
                  <a:pt x="907" y="1201"/>
                </a:cubicBezTo>
                <a:cubicBezTo>
                  <a:pt x="920" y="1206"/>
                  <a:pt x="941" y="1199"/>
                  <a:pt x="952" y="1201"/>
                </a:cubicBezTo>
                <a:cubicBezTo>
                  <a:pt x="963" y="1203"/>
                  <a:pt x="971" y="1211"/>
                  <a:pt x="975" y="1216"/>
                </a:cubicBezTo>
                <a:cubicBezTo>
                  <a:pt x="979" y="1221"/>
                  <a:pt x="981" y="1226"/>
                  <a:pt x="979" y="1231"/>
                </a:cubicBezTo>
                <a:cubicBezTo>
                  <a:pt x="977" y="1236"/>
                  <a:pt x="966" y="1239"/>
                  <a:pt x="960" y="1245"/>
                </a:cubicBezTo>
                <a:cubicBezTo>
                  <a:pt x="954" y="1251"/>
                  <a:pt x="944" y="1260"/>
                  <a:pt x="940" y="1270"/>
                </a:cubicBezTo>
                <a:cubicBezTo>
                  <a:pt x="936" y="1280"/>
                  <a:pt x="946" y="1293"/>
                  <a:pt x="936" y="1305"/>
                </a:cubicBezTo>
                <a:cubicBezTo>
                  <a:pt x="926" y="1317"/>
                  <a:pt x="892" y="1341"/>
                  <a:pt x="882" y="1345"/>
                </a:cubicBezTo>
                <a:cubicBezTo>
                  <a:pt x="872" y="1349"/>
                  <a:pt x="877" y="1333"/>
                  <a:pt x="874" y="1327"/>
                </a:cubicBezTo>
                <a:cubicBezTo>
                  <a:pt x="871" y="1321"/>
                  <a:pt x="869" y="1325"/>
                  <a:pt x="865" y="1311"/>
                </a:cubicBezTo>
                <a:cubicBezTo>
                  <a:pt x="861" y="1297"/>
                  <a:pt x="868" y="1246"/>
                  <a:pt x="852" y="1245"/>
                </a:cubicBezTo>
                <a:cubicBezTo>
                  <a:pt x="836" y="1244"/>
                  <a:pt x="786" y="1283"/>
                  <a:pt x="769" y="1303"/>
                </a:cubicBezTo>
                <a:cubicBezTo>
                  <a:pt x="752" y="1323"/>
                  <a:pt x="757" y="1346"/>
                  <a:pt x="747" y="1368"/>
                </a:cubicBezTo>
                <a:cubicBezTo>
                  <a:pt x="737" y="1390"/>
                  <a:pt x="719" y="1405"/>
                  <a:pt x="708" y="1434"/>
                </a:cubicBezTo>
                <a:cubicBezTo>
                  <a:pt x="697" y="1463"/>
                  <a:pt x="686" y="1511"/>
                  <a:pt x="681" y="1540"/>
                </a:cubicBezTo>
                <a:cubicBezTo>
                  <a:pt x="676" y="1569"/>
                  <a:pt x="682" y="1594"/>
                  <a:pt x="675" y="1611"/>
                </a:cubicBezTo>
                <a:cubicBezTo>
                  <a:pt x="668" y="1628"/>
                  <a:pt x="647" y="1639"/>
                  <a:pt x="637" y="1645"/>
                </a:cubicBezTo>
                <a:cubicBezTo>
                  <a:pt x="627" y="1651"/>
                  <a:pt x="620" y="1648"/>
                  <a:pt x="616" y="1648"/>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68415" tIns="34208" rIns="68415" bIns="34208" anchor="ctr"/>
          <a:lstStyle/>
          <a:p>
            <a:endParaRPr lang="en-IN"/>
          </a:p>
        </p:txBody>
      </p:sp>
      <p:sp>
        <p:nvSpPr>
          <p:cNvPr id="2091" name="Freeform 53"/>
          <p:cNvSpPr>
            <a:spLocks/>
          </p:cNvSpPr>
          <p:nvPr/>
        </p:nvSpPr>
        <p:spPr bwMode="auto">
          <a:xfrm>
            <a:off x="7183439" y="760413"/>
            <a:ext cx="1720850" cy="2628900"/>
          </a:xfrm>
          <a:custGeom>
            <a:avLst/>
            <a:gdLst>
              <a:gd name="T0" fmla="*/ 0 w 1001"/>
              <a:gd name="T1" fmla="*/ 2147483647 h 1653"/>
              <a:gd name="T2" fmla="*/ 2147483647 w 1001"/>
              <a:gd name="T3" fmla="*/ 2147483647 h 1653"/>
              <a:gd name="T4" fmla="*/ 2147483647 w 1001"/>
              <a:gd name="T5" fmla="*/ 2147483647 h 1653"/>
              <a:gd name="T6" fmla="*/ 2147483647 w 1001"/>
              <a:gd name="T7" fmla="*/ 2147483647 h 1653"/>
              <a:gd name="T8" fmla="*/ 2147483647 w 1001"/>
              <a:gd name="T9" fmla="*/ 2147483647 h 1653"/>
              <a:gd name="T10" fmla="*/ 2147483647 w 1001"/>
              <a:gd name="T11" fmla="*/ 2147483647 h 1653"/>
              <a:gd name="T12" fmla="*/ 2147483647 w 1001"/>
              <a:gd name="T13" fmla="*/ 2147483647 h 1653"/>
              <a:gd name="T14" fmla="*/ 2147483647 w 1001"/>
              <a:gd name="T15" fmla="*/ 2147483647 h 1653"/>
              <a:gd name="T16" fmla="*/ 2147483647 w 1001"/>
              <a:gd name="T17" fmla="*/ 2147483647 h 1653"/>
              <a:gd name="T18" fmla="*/ 2147483647 w 1001"/>
              <a:gd name="T19" fmla="*/ 2147483647 h 1653"/>
              <a:gd name="T20" fmla="*/ 2147483647 w 1001"/>
              <a:gd name="T21" fmla="*/ 2147483647 h 1653"/>
              <a:gd name="T22" fmla="*/ 2147483647 w 1001"/>
              <a:gd name="T23" fmla="*/ 2147483647 h 1653"/>
              <a:gd name="T24" fmla="*/ 2147483647 w 1001"/>
              <a:gd name="T25" fmla="*/ 2147483647 h 1653"/>
              <a:gd name="T26" fmla="*/ 2147483647 w 1001"/>
              <a:gd name="T27" fmla="*/ 2147483647 h 1653"/>
              <a:gd name="T28" fmla="*/ 2147483647 w 1001"/>
              <a:gd name="T29" fmla="*/ 2147483647 h 1653"/>
              <a:gd name="T30" fmla="*/ 2147483647 w 1001"/>
              <a:gd name="T31" fmla="*/ 2147483647 h 1653"/>
              <a:gd name="T32" fmla="*/ 2147483647 w 1001"/>
              <a:gd name="T33" fmla="*/ 2147483647 h 1653"/>
              <a:gd name="T34" fmla="*/ 2147483647 w 1001"/>
              <a:gd name="T35" fmla="*/ 2147483647 h 1653"/>
              <a:gd name="T36" fmla="*/ 2147483647 w 1001"/>
              <a:gd name="T37" fmla="*/ 2147483647 h 1653"/>
              <a:gd name="T38" fmla="*/ 2147483647 w 1001"/>
              <a:gd name="T39" fmla="*/ 2147483647 h 1653"/>
              <a:gd name="T40" fmla="*/ 2147483647 w 1001"/>
              <a:gd name="T41" fmla="*/ 2147483647 h 1653"/>
              <a:gd name="T42" fmla="*/ 2147483647 w 1001"/>
              <a:gd name="T43" fmla="*/ 2147483647 h 1653"/>
              <a:gd name="T44" fmla="*/ 2147483647 w 1001"/>
              <a:gd name="T45" fmla="*/ 2147483647 h 1653"/>
              <a:gd name="T46" fmla="*/ 2147483647 w 1001"/>
              <a:gd name="T47" fmla="*/ 2147483647 h 1653"/>
              <a:gd name="T48" fmla="*/ 2147483647 w 1001"/>
              <a:gd name="T49" fmla="*/ 2147483647 h 1653"/>
              <a:gd name="T50" fmla="*/ 2147483647 w 1001"/>
              <a:gd name="T51" fmla="*/ 2147483647 h 1653"/>
              <a:gd name="T52" fmla="*/ 2147483647 w 1001"/>
              <a:gd name="T53" fmla="*/ 2147483647 h 1653"/>
              <a:gd name="T54" fmla="*/ 2147483647 w 1001"/>
              <a:gd name="T55" fmla="*/ 2147483647 h 1653"/>
              <a:gd name="T56" fmla="*/ 2147483647 w 1001"/>
              <a:gd name="T57" fmla="*/ 2147483647 h 1653"/>
              <a:gd name="T58" fmla="*/ 2147483647 w 1001"/>
              <a:gd name="T59" fmla="*/ 2147483647 h 1653"/>
              <a:gd name="T60" fmla="*/ 2147483647 w 1001"/>
              <a:gd name="T61" fmla="*/ 2147483647 h 1653"/>
              <a:gd name="T62" fmla="*/ 2147483647 w 1001"/>
              <a:gd name="T63" fmla="*/ 2147483647 h 1653"/>
              <a:gd name="T64" fmla="*/ 2147483647 w 1001"/>
              <a:gd name="T65" fmla="*/ 2147483647 h 1653"/>
              <a:gd name="T66" fmla="*/ 2147483647 w 1001"/>
              <a:gd name="T67" fmla="*/ 2147483647 h 1653"/>
              <a:gd name="T68" fmla="*/ 2147483647 w 1001"/>
              <a:gd name="T69" fmla="*/ 2147483647 h 1653"/>
              <a:gd name="T70" fmla="*/ 2147483647 w 1001"/>
              <a:gd name="T71" fmla="*/ 2147483647 h 1653"/>
              <a:gd name="T72" fmla="*/ 2147483647 w 1001"/>
              <a:gd name="T73" fmla="*/ 2147483647 h 1653"/>
              <a:gd name="T74" fmla="*/ 2147483647 w 1001"/>
              <a:gd name="T75" fmla="*/ 2147483647 h 1653"/>
              <a:gd name="T76" fmla="*/ 2147483647 w 1001"/>
              <a:gd name="T77" fmla="*/ 2147483647 h 1653"/>
              <a:gd name="T78" fmla="*/ 2147483647 w 1001"/>
              <a:gd name="T79" fmla="*/ 2147483647 h 1653"/>
              <a:gd name="T80" fmla="*/ 2147483647 w 1001"/>
              <a:gd name="T81" fmla="*/ 2147483647 h 1653"/>
              <a:gd name="T82" fmla="*/ 2147483647 w 1001"/>
              <a:gd name="T83" fmla="*/ 2147483647 h 1653"/>
              <a:gd name="T84" fmla="*/ 2147483647 w 1001"/>
              <a:gd name="T85" fmla="*/ 2147483647 h 1653"/>
              <a:gd name="T86" fmla="*/ 2147483647 w 1001"/>
              <a:gd name="T87" fmla="*/ 2147483647 h 1653"/>
              <a:gd name="T88" fmla="*/ 2147483647 w 1001"/>
              <a:gd name="T89" fmla="*/ 2147483647 h 1653"/>
              <a:gd name="T90" fmla="*/ 2147483647 w 1001"/>
              <a:gd name="T91" fmla="*/ 2147483647 h 1653"/>
              <a:gd name="T92" fmla="*/ 2147483647 w 1001"/>
              <a:gd name="T93" fmla="*/ 2147483647 h 1653"/>
              <a:gd name="T94" fmla="*/ 2147483647 w 1001"/>
              <a:gd name="T95" fmla="*/ 2147483647 h 1653"/>
              <a:gd name="T96" fmla="*/ 2147483647 w 1001"/>
              <a:gd name="T97" fmla="*/ 2147483647 h 1653"/>
              <a:gd name="T98" fmla="*/ 2147483647 w 1001"/>
              <a:gd name="T99" fmla="*/ 2147483647 h 1653"/>
              <a:gd name="T100" fmla="*/ 2147483647 w 1001"/>
              <a:gd name="T101" fmla="*/ 2147483647 h 1653"/>
              <a:gd name="T102" fmla="*/ 2147483647 w 1001"/>
              <a:gd name="T103" fmla="*/ 2147483647 h 1653"/>
              <a:gd name="T104" fmla="*/ 2147483647 w 1001"/>
              <a:gd name="T105" fmla="*/ 2147483647 h 1653"/>
              <a:gd name="T106" fmla="*/ 2147483647 w 1001"/>
              <a:gd name="T107" fmla="*/ 2147483647 h 1653"/>
              <a:gd name="T108" fmla="*/ 2147483647 w 1001"/>
              <a:gd name="T109" fmla="*/ 2147483647 h 1653"/>
              <a:gd name="T110" fmla="*/ 2147483647 w 1001"/>
              <a:gd name="T111" fmla="*/ 2147483647 h 1653"/>
              <a:gd name="T112" fmla="*/ 2147483647 w 1001"/>
              <a:gd name="T113" fmla="*/ 2147483647 h 1653"/>
              <a:gd name="T114" fmla="*/ 2147483647 w 1001"/>
              <a:gd name="T115" fmla="*/ 2147483647 h 16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1"/>
              <a:gd name="T175" fmla="*/ 0 h 1653"/>
              <a:gd name="T176" fmla="*/ 1001 w 1001"/>
              <a:gd name="T177" fmla="*/ 1653 h 165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1" h="1653">
                <a:moveTo>
                  <a:pt x="0" y="139"/>
                </a:moveTo>
                <a:cubicBezTo>
                  <a:pt x="1" y="136"/>
                  <a:pt x="5" y="125"/>
                  <a:pt x="9" y="120"/>
                </a:cubicBezTo>
                <a:cubicBezTo>
                  <a:pt x="13" y="115"/>
                  <a:pt x="22" y="116"/>
                  <a:pt x="26" y="111"/>
                </a:cubicBezTo>
                <a:cubicBezTo>
                  <a:pt x="30" y="106"/>
                  <a:pt x="32" y="100"/>
                  <a:pt x="33" y="93"/>
                </a:cubicBezTo>
                <a:cubicBezTo>
                  <a:pt x="34" y="86"/>
                  <a:pt x="31" y="71"/>
                  <a:pt x="35" y="67"/>
                </a:cubicBezTo>
                <a:cubicBezTo>
                  <a:pt x="39" y="63"/>
                  <a:pt x="50" y="69"/>
                  <a:pt x="59" y="67"/>
                </a:cubicBezTo>
                <a:cubicBezTo>
                  <a:pt x="68" y="65"/>
                  <a:pt x="70" y="67"/>
                  <a:pt x="92" y="57"/>
                </a:cubicBezTo>
                <a:cubicBezTo>
                  <a:pt x="114" y="47"/>
                  <a:pt x="165" y="18"/>
                  <a:pt x="192" y="9"/>
                </a:cubicBezTo>
                <a:cubicBezTo>
                  <a:pt x="219" y="0"/>
                  <a:pt x="237" y="0"/>
                  <a:pt x="252" y="4"/>
                </a:cubicBezTo>
                <a:cubicBezTo>
                  <a:pt x="267" y="8"/>
                  <a:pt x="267" y="25"/>
                  <a:pt x="284" y="34"/>
                </a:cubicBezTo>
                <a:cubicBezTo>
                  <a:pt x="301" y="43"/>
                  <a:pt x="336" y="56"/>
                  <a:pt x="357" y="61"/>
                </a:cubicBezTo>
                <a:cubicBezTo>
                  <a:pt x="378" y="66"/>
                  <a:pt x="385" y="58"/>
                  <a:pt x="408" y="63"/>
                </a:cubicBezTo>
                <a:cubicBezTo>
                  <a:pt x="431" y="68"/>
                  <a:pt x="455" y="93"/>
                  <a:pt x="494" y="90"/>
                </a:cubicBezTo>
                <a:cubicBezTo>
                  <a:pt x="533" y="87"/>
                  <a:pt x="603" y="49"/>
                  <a:pt x="644" y="45"/>
                </a:cubicBezTo>
                <a:cubicBezTo>
                  <a:pt x="685" y="41"/>
                  <a:pt x="722" y="56"/>
                  <a:pt x="741" y="63"/>
                </a:cubicBezTo>
                <a:cubicBezTo>
                  <a:pt x="760" y="70"/>
                  <a:pt x="748" y="78"/>
                  <a:pt x="756" y="88"/>
                </a:cubicBezTo>
                <a:cubicBezTo>
                  <a:pt x="764" y="98"/>
                  <a:pt x="784" y="106"/>
                  <a:pt x="791" y="120"/>
                </a:cubicBezTo>
                <a:cubicBezTo>
                  <a:pt x="798" y="134"/>
                  <a:pt x="790" y="161"/>
                  <a:pt x="797" y="171"/>
                </a:cubicBezTo>
                <a:cubicBezTo>
                  <a:pt x="804" y="181"/>
                  <a:pt x="826" y="177"/>
                  <a:pt x="836" y="180"/>
                </a:cubicBezTo>
                <a:cubicBezTo>
                  <a:pt x="846" y="183"/>
                  <a:pt x="847" y="187"/>
                  <a:pt x="855" y="189"/>
                </a:cubicBezTo>
                <a:cubicBezTo>
                  <a:pt x="863" y="191"/>
                  <a:pt x="879" y="186"/>
                  <a:pt x="887" y="190"/>
                </a:cubicBezTo>
                <a:cubicBezTo>
                  <a:pt x="895" y="194"/>
                  <a:pt x="908" y="197"/>
                  <a:pt x="906" y="211"/>
                </a:cubicBezTo>
                <a:cubicBezTo>
                  <a:pt x="904" y="225"/>
                  <a:pt x="890" y="255"/>
                  <a:pt x="876" y="274"/>
                </a:cubicBezTo>
                <a:cubicBezTo>
                  <a:pt x="862" y="293"/>
                  <a:pt x="829" y="306"/>
                  <a:pt x="819" y="327"/>
                </a:cubicBezTo>
                <a:cubicBezTo>
                  <a:pt x="809" y="348"/>
                  <a:pt x="811" y="383"/>
                  <a:pt x="815" y="403"/>
                </a:cubicBezTo>
                <a:cubicBezTo>
                  <a:pt x="819" y="423"/>
                  <a:pt x="839" y="434"/>
                  <a:pt x="846" y="447"/>
                </a:cubicBezTo>
                <a:cubicBezTo>
                  <a:pt x="853" y="460"/>
                  <a:pt x="858" y="465"/>
                  <a:pt x="857" y="484"/>
                </a:cubicBezTo>
                <a:cubicBezTo>
                  <a:pt x="856" y="503"/>
                  <a:pt x="835" y="542"/>
                  <a:pt x="837" y="564"/>
                </a:cubicBezTo>
                <a:cubicBezTo>
                  <a:pt x="839" y="586"/>
                  <a:pt x="862" y="599"/>
                  <a:pt x="867" y="619"/>
                </a:cubicBezTo>
                <a:cubicBezTo>
                  <a:pt x="872" y="639"/>
                  <a:pt x="872" y="659"/>
                  <a:pt x="870" y="682"/>
                </a:cubicBezTo>
                <a:cubicBezTo>
                  <a:pt x="868" y="705"/>
                  <a:pt x="864" y="737"/>
                  <a:pt x="857" y="756"/>
                </a:cubicBezTo>
                <a:cubicBezTo>
                  <a:pt x="850" y="775"/>
                  <a:pt x="833" y="781"/>
                  <a:pt x="827" y="799"/>
                </a:cubicBezTo>
                <a:cubicBezTo>
                  <a:pt x="821" y="817"/>
                  <a:pt x="822" y="848"/>
                  <a:pt x="822" y="865"/>
                </a:cubicBezTo>
                <a:cubicBezTo>
                  <a:pt x="822" y="882"/>
                  <a:pt x="822" y="889"/>
                  <a:pt x="824" y="901"/>
                </a:cubicBezTo>
                <a:cubicBezTo>
                  <a:pt x="826" y="913"/>
                  <a:pt x="839" y="928"/>
                  <a:pt x="834" y="939"/>
                </a:cubicBezTo>
                <a:cubicBezTo>
                  <a:pt x="829" y="950"/>
                  <a:pt x="801" y="959"/>
                  <a:pt x="795" y="970"/>
                </a:cubicBezTo>
                <a:cubicBezTo>
                  <a:pt x="789" y="981"/>
                  <a:pt x="797" y="994"/>
                  <a:pt x="795" y="1008"/>
                </a:cubicBezTo>
                <a:cubicBezTo>
                  <a:pt x="793" y="1022"/>
                  <a:pt x="776" y="1048"/>
                  <a:pt x="780" y="1056"/>
                </a:cubicBezTo>
                <a:cubicBezTo>
                  <a:pt x="784" y="1064"/>
                  <a:pt x="802" y="1043"/>
                  <a:pt x="822" y="1057"/>
                </a:cubicBezTo>
                <a:cubicBezTo>
                  <a:pt x="842" y="1071"/>
                  <a:pt x="888" y="1122"/>
                  <a:pt x="900" y="1141"/>
                </a:cubicBezTo>
                <a:cubicBezTo>
                  <a:pt x="912" y="1160"/>
                  <a:pt x="892" y="1162"/>
                  <a:pt x="896" y="1171"/>
                </a:cubicBezTo>
                <a:cubicBezTo>
                  <a:pt x="900" y="1180"/>
                  <a:pt x="911" y="1193"/>
                  <a:pt x="923" y="1198"/>
                </a:cubicBezTo>
                <a:cubicBezTo>
                  <a:pt x="935" y="1203"/>
                  <a:pt x="954" y="1198"/>
                  <a:pt x="966" y="1201"/>
                </a:cubicBezTo>
                <a:cubicBezTo>
                  <a:pt x="978" y="1204"/>
                  <a:pt x="988" y="1213"/>
                  <a:pt x="993" y="1219"/>
                </a:cubicBezTo>
                <a:cubicBezTo>
                  <a:pt x="998" y="1225"/>
                  <a:pt x="1001" y="1233"/>
                  <a:pt x="998" y="1239"/>
                </a:cubicBezTo>
                <a:cubicBezTo>
                  <a:pt x="995" y="1245"/>
                  <a:pt x="981" y="1248"/>
                  <a:pt x="975" y="1255"/>
                </a:cubicBezTo>
                <a:cubicBezTo>
                  <a:pt x="969" y="1262"/>
                  <a:pt x="966" y="1269"/>
                  <a:pt x="962" y="1279"/>
                </a:cubicBezTo>
                <a:cubicBezTo>
                  <a:pt x="958" y="1289"/>
                  <a:pt x="966" y="1299"/>
                  <a:pt x="954" y="1312"/>
                </a:cubicBezTo>
                <a:cubicBezTo>
                  <a:pt x="942" y="1325"/>
                  <a:pt x="906" y="1356"/>
                  <a:pt x="893" y="1359"/>
                </a:cubicBezTo>
                <a:cubicBezTo>
                  <a:pt x="880" y="1362"/>
                  <a:pt x="880" y="1339"/>
                  <a:pt x="875" y="1332"/>
                </a:cubicBezTo>
                <a:cubicBezTo>
                  <a:pt x="870" y="1325"/>
                  <a:pt x="866" y="1330"/>
                  <a:pt x="864" y="1318"/>
                </a:cubicBezTo>
                <a:cubicBezTo>
                  <a:pt x="862" y="1306"/>
                  <a:pt x="873" y="1258"/>
                  <a:pt x="860" y="1258"/>
                </a:cubicBezTo>
                <a:cubicBezTo>
                  <a:pt x="847" y="1258"/>
                  <a:pt x="802" y="1301"/>
                  <a:pt x="786" y="1320"/>
                </a:cubicBezTo>
                <a:cubicBezTo>
                  <a:pt x="770" y="1339"/>
                  <a:pt x="776" y="1353"/>
                  <a:pt x="765" y="1374"/>
                </a:cubicBezTo>
                <a:cubicBezTo>
                  <a:pt x="754" y="1395"/>
                  <a:pt x="734" y="1416"/>
                  <a:pt x="723" y="1444"/>
                </a:cubicBezTo>
                <a:cubicBezTo>
                  <a:pt x="712" y="1472"/>
                  <a:pt x="703" y="1516"/>
                  <a:pt x="698" y="1545"/>
                </a:cubicBezTo>
                <a:cubicBezTo>
                  <a:pt x="693" y="1574"/>
                  <a:pt x="697" y="1599"/>
                  <a:pt x="690" y="1617"/>
                </a:cubicBezTo>
                <a:cubicBezTo>
                  <a:pt x="683" y="1635"/>
                  <a:pt x="661" y="1646"/>
                  <a:pt x="653" y="1653"/>
                </a:cubicBezTo>
              </a:path>
            </a:pathLst>
          </a:custGeom>
          <a:noFill/>
          <a:ln w="28575">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92" name="Freeform 54"/>
          <p:cNvSpPr>
            <a:spLocks/>
          </p:cNvSpPr>
          <p:nvPr/>
        </p:nvSpPr>
        <p:spPr bwMode="auto">
          <a:xfrm>
            <a:off x="7175500" y="777875"/>
            <a:ext cx="1708150" cy="2611438"/>
          </a:xfrm>
          <a:custGeom>
            <a:avLst/>
            <a:gdLst>
              <a:gd name="T0" fmla="*/ 0 w 1074"/>
              <a:gd name="T1" fmla="*/ 2147483647 h 1644"/>
              <a:gd name="T2" fmla="*/ 2147483647 w 1074"/>
              <a:gd name="T3" fmla="*/ 2147483647 h 1644"/>
              <a:gd name="T4" fmla="*/ 2147483647 w 1074"/>
              <a:gd name="T5" fmla="*/ 2147483647 h 1644"/>
              <a:gd name="T6" fmla="*/ 2147483647 w 1074"/>
              <a:gd name="T7" fmla="*/ 2147483647 h 1644"/>
              <a:gd name="T8" fmla="*/ 2147483647 w 1074"/>
              <a:gd name="T9" fmla="*/ 2147483647 h 1644"/>
              <a:gd name="T10" fmla="*/ 2147483647 w 1074"/>
              <a:gd name="T11" fmla="*/ 2147483647 h 1644"/>
              <a:gd name="T12" fmla="*/ 2147483647 w 1074"/>
              <a:gd name="T13" fmla="*/ 2147483647 h 1644"/>
              <a:gd name="T14" fmla="*/ 2147483647 w 1074"/>
              <a:gd name="T15" fmla="*/ 2147483647 h 1644"/>
              <a:gd name="T16" fmla="*/ 2147483647 w 1074"/>
              <a:gd name="T17" fmla="*/ 2147483647 h 1644"/>
              <a:gd name="T18" fmla="*/ 2147483647 w 1074"/>
              <a:gd name="T19" fmla="*/ 2147483647 h 1644"/>
              <a:gd name="T20" fmla="*/ 2147483647 w 1074"/>
              <a:gd name="T21" fmla="*/ 2147483647 h 1644"/>
              <a:gd name="T22" fmla="*/ 2147483647 w 1074"/>
              <a:gd name="T23" fmla="*/ 2147483647 h 1644"/>
              <a:gd name="T24" fmla="*/ 2147483647 w 1074"/>
              <a:gd name="T25" fmla="*/ 2147483647 h 1644"/>
              <a:gd name="T26" fmla="*/ 2147483647 w 1074"/>
              <a:gd name="T27" fmla="*/ 2147483647 h 1644"/>
              <a:gd name="T28" fmla="*/ 2147483647 w 1074"/>
              <a:gd name="T29" fmla="*/ 2147483647 h 1644"/>
              <a:gd name="T30" fmla="*/ 2147483647 w 1074"/>
              <a:gd name="T31" fmla="*/ 2147483647 h 1644"/>
              <a:gd name="T32" fmla="*/ 2147483647 w 1074"/>
              <a:gd name="T33" fmla="*/ 2147483647 h 1644"/>
              <a:gd name="T34" fmla="*/ 2147483647 w 1074"/>
              <a:gd name="T35" fmla="*/ 2147483647 h 1644"/>
              <a:gd name="T36" fmla="*/ 2147483647 w 1074"/>
              <a:gd name="T37" fmla="*/ 2147483647 h 1644"/>
              <a:gd name="T38" fmla="*/ 2147483647 w 1074"/>
              <a:gd name="T39" fmla="*/ 2147483647 h 1644"/>
              <a:gd name="T40" fmla="*/ 2147483647 w 1074"/>
              <a:gd name="T41" fmla="*/ 2147483647 h 1644"/>
              <a:gd name="T42" fmla="*/ 2147483647 w 1074"/>
              <a:gd name="T43" fmla="*/ 2147483647 h 1644"/>
              <a:gd name="T44" fmla="*/ 2147483647 w 1074"/>
              <a:gd name="T45" fmla="*/ 2147483647 h 1644"/>
              <a:gd name="T46" fmla="*/ 2147483647 w 1074"/>
              <a:gd name="T47" fmla="*/ 2147483647 h 1644"/>
              <a:gd name="T48" fmla="*/ 2147483647 w 1074"/>
              <a:gd name="T49" fmla="*/ 2147483647 h 1644"/>
              <a:gd name="T50" fmla="*/ 2147483647 w 1074"/>
              <a:gd name="T51" fmla="*/ 2147483647 h 1644"/>
              <a:gd name="T52" fmla="*/ 2147483647 w 1074"/>
              <a:gd name="T53" fmla="*/ 2147483647 h 1644"/>
              <a:gd name="T54" fmla="*/ 2147483647 w 1074"/>
              <a:gd name="T55" fmla="*/ 2147483647 h 1644"/>
              <a:gd name="T56" fmla="*/ 2147483647 w 1074"/>
              <a:gd name="T57" fmla="*/ 2147483647 h 1644"/>
              <a:gd name="T58" fmla="*/ 2147483647 w 1074"/>
              <a:gd name="T59" fmla="*/ 2147483647 h 1644"/>
              <a:gd name="T60" fmla="*/ 2147483647 w 1074"/>
              <a:gd name="T61" fmla="*/ 2147483647 h 1644"/>
              <a:gd name="T62" fmla="*/ 2147483647 w 1074"/>
              <a:gd name="T63" fmla="*/ 2147483647 h 1644"/>
              <a:gd name="T64" fmla="*/ 2147483647 w 1074"/>
              <a:gd name="T65" fmla="*/ 2147483647 h 1644"/>
              <a:gd name="T66" fmla="*/ 2147483647 w 1074"/>
              <a:gd name="T67" fmla="*/ 2147483647 h 1644"/>
              <a:gd name="T68" fmla="*/ 2147483647 w 1074"/>
              <a:gd name="T69" fmla="*/ 2147483647 h 1644"/>
              <a:gd name="T70" fmla="*/ 2147483647 w 1074"/>
              <a:gd name="T71" fmla="*/ 2147483647 h 1644"/>
              <a:gd name="T72" fmla="*/ 2147483647 w 1074"/>
              <a:gd name="T73" fmla="*/ 2147483647 h 1644"/>
              <a:gd name="T74" fmla="*/ 2147483647 w 1074"/>
              <a:gd name="T75" fmla="*/ 2147483647 h 1644"/>
              <a:gd name="T76" fmla="*/ 2147483647 w 1074"/>
              <a:gd name="T77" fmla="*/ 2147483647 h 1644"/>
              <a:gd name="T78" fmla="*/ 2147483647 w 1074"/>
              <a:gd name="T79" fmla="*/ 2147483647 h 1644"/>
              <a:gd name="T80" fmla="*/ 2147483647 w 1074"/>
              <a:gd name="T81" fmla="*/ 2147483647 h 1644"/>
              <a:gd name="T82" fmla="*/ 2147483647 w 1074"/>
              <a:gd name="T83" fmla="*/ 2147483647 h 1644"/>
              <a:gd name="T84" fmla="*/ 2147483647 w 1074"/>
              <a:gd name="T85" fmla="*/ 2147483647 h 1644"/>
              <a:gd name="T86" fmla="*/ 2147483647 w 1074"/>
              <a:gd name="T87" fmla="*/ 2147483647 h 1644"/>
              <a:gd name="T88" fmla="*/ 2147483647 w 1074"/>
              <a:gd name="T89" fmla="*/ 2147483647 h 1644"/>
              <a:gd name="T90" fmla="*/ 2147483647 w 1074"/>
              <a:gd name="T91" fmla="*/ 2147483647 h 1644"/>
              <a:gd name="T92" fmla="*/ 2147483647 w 1074"/>
              <a:gd name="T93" fmla="*/ 2147483647 h 1644"/>
              <a:gd name="T94" fmla="*/ 2147483647 w 1074"/>
              <a:gd name="T95" fmla="*/ 2147483647 h 1644"/>
              <a:gd name="T96" fmla="*/ 2147483647 w 1074"/>
              <a:gd name="T97" fmla="*/ 2147483647 h 1644"/>
              <a:gd name="T98" fmla="*/ 2147483647 w 1074"/>
              <a:gd name="T99" fmla="*/ 2147483647 h 1644"/>
              <a:gd name="T100" fmla="*/ 2147483647 w 1074"/>
              <a:gd name="T101" fmla="*/ 2147483647 h 1644"/>
              <a:gd name="T102" fmla="*/ 2147483647 w 1074"/>
              <a:gd name="T103" fmla="*/ 2147483647 h 1644"/>
              <a:gd name="T104" fmla="*/ 2147483647 w 1074"/>
              <a:gd name="T105" fmla="*/ 2147483647 h 1644"/>
              <a:gd name="T106" fmla="*/ 2147483647 w 1074"/>
              <a:gd name="T107" fmla="*/ 2147483647 h 1644"/>
              <a:gd name="T108" fmla="*/ 2147483647 w 1074"/>
              <a:gd name="T109" fmla="*/ 2147483647 h 1644"/>
              <a:gd name="T110" fmla="*/ 2147483647 w 1074"/>
              <a:gd name="T111" fmla="*/ 2147483647 h 1644"/>
              <a:gd name="T112" fmla="*/ 2147483647 w 1074"/>
              <a:gd name="T113" fmla="*/ 2147483647 h 1644"/>
              <a:gd name="T114" fmla="*/ 2147483647 w 1074"/>
              <a:gd name="T115" fmla="*/ 2147483647 h 1644"/>
              <a:gd name="T116" fmla="*/ 2147483647 w 1074"/>
              <a:gd name="T117" fmla="*/ 2147483647 h 1644"/>
              <a:gd name="T118" fmla="*/ 2147483647 w 1074"/>
              <a:gd name="T119" fmla="*/ 2147483647 h 16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4"/>
              <a:gd name="T181" fmla="*/ 0 h 1644"/>
              <a:gd name="T182" fmla="*/ 1074 w 1074"/>
              <a:gd name="T183" fmla="*/ 1644 h 164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4" h="1644">
                <a:moveTo>
                  <a:pt x="0" y="139"/>
                </a:moveTo>
                <a:cubicBezTo>
                  <a:pt x="4" y="136"/>
                  <a:pt x="16" y="126"/>
                  <a:pt x="24" y="119"/>
                </a:cubicBezTo>
                <a:cubicBezTo>
                  <a:pt x="32" y="112"/>
                  <a:pt x="43" y="105"/>
                  <a:pt x="47" y="98"/>
                </a:cubicBezTo>
                <a:cubicBezTo>
                  <a:pt x="51" y="91"/>
                  <a:pt x="44" y="82"/>
                  <a:pt x="48" y="77"/>
                </a:cubicBezTo>
                <a:cubicBezTo>
                  <a:pt x="52" y="72"/>
                  <a:pt x="62" y="68"/>
                  <a:pt x="72" y="65"/>
                </a:cubicBezTo>
                <a:cubicBezTo>
                  <a:pt x="82" y="62"/>
                  <a:pt x="86" y="66"/>
                  <a:pt x="110" y="57"/>
                </a:cubicBezTo>
                <a:cubicBezTo>
                  <a:pt x="134" y="48"/>
                  <a:pt x="188" y="18"/>
                  <a:pt x="214" y="9"/>
                </a:cubicBezTo>
                <a:cubicBezTo>
                  <a:pt x="240" y="0"/>
                  <a:pt x="252" y="1"/>
                  <a:pt x="268" y="5"/>
                </a:cubicBezTo>
                <a:cubicBezTo>
                  <a:pt x="284" y="9"/>
                  <a:pt x="289" y="24"/>
                  <a:pt x="308" y="33"/>
                </a:cubicBezTo>
                <a:cubicBezTo>
                  <a:pt x="327" y="42"/>
                  <a:pt x="361" y="55"/>
                  <a:pt x="383" y="60"/>
                </a:cubicBezTo>
                <a:cubicBezTo>
                  <a:pt x="405" y="65"/>
                  <a:pt x="419" y="58"/>
                  <a:pt x="443" y="63"/>
                </a:cubicBezTo>
                <a:cubicBezTo>
                  <a:pt x="468" y="68"/>
                  <a:pt x="489" y="95"/>
                  <a:pt x="531" y="92"/>
                </a:cubicBezTo>
                <a:cubicBezTo>
                  <a:pt x="573" y="89"/>
                  <a:pt x="653" y="52"/>
                  <a:pt x="698" y="47"/>
                </a:cubicBezTo>
                <a:cubicBezTo>
                  <a:pt x="743" y="42"/>
                  <a:pt x="781" y="57"/>
                  <a:pt x="800" y="63"/>
                </a:cubicBezTo>
                <a:cubicBezTo>
                  <a:pt x="819" y="69"/>
                  <a:pt x="803" y="76"/>
                  <a:pt x="812" y="84"/>
                </a:cubicBezTo>
                <a:cubicBezTo>
                  <a:pt x="821" y="92"/>
                  <a:pt x="845" y="97"/>
                  <a:pt x="853" y="110"/>
                </a:cubicBezTo>
                <a:cubicBezTo>
                  <a:pt x="861" y="123"/>
                  <a:pt x="853" y="149"/>
                  <a:pt x="859" y="161"/>
                </a:cubicBezTo>
                <a:cubicBezTo>
                  <a:pt x="866" y="173"/>
                  <a:pt x="885" y="177"/>
                  <a:pt x="893" y="180"/>
                </a:cubicBezTo>
                <a:cubicBezTo>
                  <a:pt x="901" y="183"/>
                  <a:pt x="901" y="176"/>
                  <a:pt x="905" y="177"/>
                </a:cubicBezTo>
                <a:cubicBezTo>
                  <a:pt x="909" y="178"/>
                  <a:pt x="913" y="184"/>
                  <a:pt x="921" y="186"/>
                </a:cubicBezTo>
                <a:cubicBezTo>
                  <a:pt x="930" y="188"/>
                  <a:pt x="947" y="187"/>
                  <a:pt x="957" y="189"/>
                </a:cubicBezTo>
                <a:cubicBezTo>
                  <a:pt x="967" y="191"/>
                  <a:pt x="982" y="189"/>
                  <a:pt x="978" y="201"/>
                </a:cubicBezTo>
                <a:cubicBezTo>
                  <a:pt x="974" y="213"/>
                  <a:pt x="951" y="243"/>
                  <a:pt x="934" y="263"/>
                </a:cubicBezTo>
                <a:cubicBezTo>
                  <a:pt x="917" y="283"/>
                  <a:pt x="885" y="296"/>
                  <a:pt x="876" y="319"/>
                </a:cubicBezTo>
                <a:cubicBezTo>
                  <a:pt x="867" y="342"/>
                  <a:pt x="872" y="379"/>
                  <a:pt x="878" y="399"/>
                </a:cubicBezTo>
                <a:cubicBezTo>
                  <a:pt x="884" y="419"/>
                  <a:pt x="905" y="425"/>
                  <a:pt x="913" y="437"/>
                </a:cubicBezTo>
                <a:cubicBezTo>
                  <a:pt x="921" y="449"/>
                  <a:pt x="926" y="455"/>
                  <a:pt x="924" y="474"/>
                </a:cubicBezTo>
                <a:cubicBezTo>
                  <a:pt x="923" y="493"/>
                  <a:pt x="902" y="531"/>
                  <a:pt x="903" y="554"/>
                </a:cubicBezTo>
                <a:cubicBezTo>
                  <a:pt x="904" y="577"/>
                  <a:pt x="925" y="593"/>
                  <a:pt x="930" y="613"/>
                </a:cubicBezTo>
                <a:cubicBezTo>
                  <a:pt x="935" y="633"/>
                  <a:pt x="938" y="653"/>
                  <a:pt x="936" y="675"/>
                </a:cubicBezTo>
                <a:cubicBezTo>
                  <a:pt x="934" y="697"/>
                  <a:pt x="926" y="726"/>
                  <a:pt x="918" y="745"/>
                </a:cubicBezTo>
                <a:cubicBezTo>
                  <a:pt x="910" y="764"/>
                  <a:pt x="894" y="772"/>
                  <a:pt x="888" y="789"/>
                </a:cubicBezTo>
                <a:cubicBezTo>
                  <a:pt x="882" y="806"/>
                  <a:pt x="882" y="838"/>
                  <a:pt x="882" y="849"/>
                </a:cubicBezTo>
                <a:cubicBezTo>
                  <a:pt x="882" y="860"/>
                  <a:pt x="886" y="848"/>
                  <a:pt x="887" y="855"/>
                </a:cubicBezTo>
                <a:cubicBezTo>
                  <a:pt x="888" y="862"/>
                  <a:pt x="888" y="879"/>
                  <a:pt x="889" y="891"/>
                </a:cubicBezTo>
                <a:cubicBezTo>
                  <a:pt x="890" y="903"/>
                  <a:pt x="899" y="918"/>
                  <a:pt x="894" y="929"/>
                </a:cubicBezTo>
                <a:cubicBezTo>
                  <a:pt x="889" y="940"/>
                  <a:pt x="863" y="949"/>
                  <a:pt x="857" y="960"/>
                </a:cubicBezTo>
                <a:cubicBezTo>
                  <a:pt x="851" y="971"/>
                  <a:pt x="861" y="983"/>
                  <a:pt x="857" y="998"/>
                </a:cubicBezTo>
                <a:cubicBezTo>
                  <a:pt x="854" y="1013"/>
                  <a:pt x="831" y="1043"/>
                  <a:pt x="838" y="1053"/>
                </a:cubicBezTo>
                <a:cubicBezTo>
                  <a:pt x="844" y="1063"/>
                  <a:pt x="874" y="1044"/>
                  <a:pt x="895" y="1058"/>
                </a:cubicBezTo>
                <a:cubicBezTo>
                  <a:pt x="916" y="1072"/>
                  <a:pt x="954" y="1118"/>
                  <a:pt x="966" y="1135"/>
                </a:cubicBezTo>
                <a:cubicBezTo>
                  <a:pt x="978" y="1152"/>
                  <a:pt x="963" y="1150"/>
                  <a:pt x="967" y="1161"/>
                </a:cubicBezTo>
                <a:cubicBezTo>
                  <a:pt x="971" y="1172"/>
                  <a:pt x="978" y="1192"/>
                  <a:pt x="990" y="1199"/>
                </a:cubicBezTo>
                <a:cubicBezTo>
                  <a:pt x="1002" y="1206"/>
                  <a:pt x="1025" y="1198"/>
                  <a:pt x="1038" y="1201"/>
                </a:cubicBezTo>
                <a:cubicBezTo>
                  <a:pt x="1051" y="1204"/>
                  <a:pt x="1064" y="1210"/>
                  <a:pt x="1069" y="1215"/>
                </a:cubicBezTo>
                <a:cubicBezTo>
                  <a:pt x="1074" y="1220"/>
                  <a:pt x="1071" y="1226"/>
                  <a:pt x="1068" y="1231"/>
                </a:cubicBezTo>
                <a:cubicBezTo>
                  <a:pt x="1065" y="1236"/>
                  <a:pt x="1055" y="1239"/>
                  <a:pt x="1050" y="1245"/>
                </a:cubicBezTo>
                <a:cubicBezTo>
                  <a:pt x="1045" y="1251"/>
                  <a:pt x="1042" y="1260"/>
                  <a:pt x="1038" y="1269"/>
                </a:cubicBezTo>
                <a:cubicBezTo>
                  <a:pt x="1034" y="1278"/>
                  <a:pt x="1037" y="1288"/>
                  <a:pt x="1026" y="1299"/>
                </a:cubicBezTo>
                <a:cubicBezTo>
                  <a:pt x="1015" y="1310"/>
                  <a:pt x="985" y="1329"/>
                  <a:pt x="974" y="1333"/>
                </a:cubicBezTo>
                <a:cubicBezTo>
                  <a:pt x="963" y="1337"/>
                  <a:pt x="964" y="1326"/>
                  <a:pt x="960" y="1321"/>
                </a:cubicBezTo>
                <a:cubicBezTo>
                  <a:pt x="956" y="1316"/>
                  <a:pt x="954" y="1317"/>
                  <a:pt x="950" y="1303"/>
                </a:cubicBezTo>
                <a:cubicBezTo>
                  <a:pt x="946" y="1289"/>
                  <a:pt x="955" y="1235"/>
                  <a:pt x="938" y="1235"/>
                </a:cubicBezTo>
                <a:cubicBezTo>
                  <a:pt x="921" y="1235"/>
                  <a:pt x="866" y="1280"/>
                  <a:pt x="846" y="1301"/>
                </a:cubicBezTo>
                <a:cubicBezTo>
                  <a:pt x="826" y="1322"/>
                  <a:pt x="832" y="1339"/>
                  <a:pt x="820" y="1361"/>
                </a:cubicBezTo>
                <a:cubicBezTo>
                  <a:pt x="808" y="1383"/>
                  <a:pt x="785" y="1402"/>
                  <a:pt x="772" y="1431"/>
                </a:cubicBezTo>
                <a:cubicBezTo>
                  <a:pt x="759" y="1460"/>
                  <a:pt x="750" y="1506"/>
                  <a:pt x="744" y="1533"/>
                </a:cubicBezTo>
                <a:cubicBezTo>
                  <a:pt x="738" y="1560"/>
                  <a:pt x="738" y="1583"/>
                  <a:pt x="738" y="1595"/>
                </a:cubicBezTo>
                <a:cubicBezTo>
                  <a:pt x="738" y="1607"/>
                  <a:pt x="750" y="1599"/>
                  <a:pt x="744" y="1607"/>
                </a:cubicBezTo>
                <a:cubicBezTo>
                  <a:pt x="738" y="1615"/>
                  <a:pt x="712" y="1636"/>
                  <a:pt x="703" y="1644"/>
                </a:cubicBezTo>
              </a:path>
            </a:pathLst>
          </a:custGeom>
          <a:noFill/>
          <a:ln w="9525">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93" name="Freeform 55"/>
          <p:cNvSpPr>
            <a:spLocks/>
          </p:cNvSpPr>
          <p:nvPr/>
        </p:nvSpPr>
        <p:spPr bwMode="auto">
          <a:xfrm>
            <a:off x="4511675" y="3340100"/>
            <a:ext cx="1739900" cy="735013"/>
          </a:xfrm>
          <a:custGeom>
            <a:avLst/>
            <a:gdLst>
              <a:gd name="T0" fmla="*/ 0 w 1011"/>
              <a:gd name="T1" fmla="*/ 2147483647 h 462"/>
              <a:gd name="T2" fmla="*/ 2147483647 w 1011"/>
              <a:gd name="T3" fmla="*/ 2147483647 h 462"/>
              <a:gd name="T4" fmla="*/ 2147483647 w 1011"/>
              <a:gd name="T5" fmla="*/ 2147483647 h 462"/>
              <a:gd name="T6" fmla="*/ 2147483647 w 1011"/>
              <a:gd name="T7" fmla="*/ 2147483647 h 462"/>
              <a:gd name="T8" fmla="*/ 2147483647 w 1011"/>
              <a:gd name="T9" fmla="*/ 2147483647 h 462"/>
              <a:gd name="T10" fmla="*/ 2147483647 w 1011"/>
              <a:gd name="T11" fmla="*/ 2147483647 h 462"/>
              <a:gd name="T12" fmla="*/ 2147483647 w 1011"/>
              <a:gd name="T13" fmla="*/ 2147483647 h 462"/>
              <a:gd name="T14" fmla="*/ 2147483647 w 1011"/>
              <a:gd name="T15" fmla="*/ 2147483647 h 462"/>
              <a:gd name="T16" fmla="*/ 2147483647 w 1011"/>
              <a:gd name="T17" fmla="*/ 2147483647 h 462"/>
              <a:gd name="T18" fmla="*/ 2147483647 w 1011"/>
              <a:gd name="T19" fmla="*/ 2147483647 h 462"/>
              <a:gd name="T20" fmla="*/ 2147483647 w 1011"/>
              <a:gd name="T21" fmla="*/ 2147483647 h 462"/>
              <a:gd name="T22" fmla="*/ 2147483647 w 1011"/>
              <a:gd name="T23" fmla="*/ 2147483647 h 462"/>
              <a:gd name="T24" fmla="*/ 2147483647 w 1011"/>
              <a:gd name="T25" fmla="*/ 2147483647 h 462"/>
              <a:gd name="T26" fmla="*/ 2147483647 w 1011"/>
              <a:gd name="T27" fmla="*/ 2147483647 h 462"/>
              <a:gd name="T28" fmla="*/ 2147483647 w 1011"/>
              <a:gd name="T29" fmla="*/ 2147483647 h 462"/>
              <a:gd name="T30" fmla="*/ 2147483647 w 1011"/>
              <a:gd name="T31" fmla="*/ 2147483647 h 462"/>
              <a:gd name="T32" fmla="*/ 2147483647 w 1011"/>
              <a:gd name="T33" fmla="*/ 0 h 4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1"/>
              <a:gd name="T52" fmla="*/ 0 h 462"/>
              <a:gd name="T53" fmla="*/ 1011 w 1011"/>
              <a:gd name="T54" fmla="*/ 462 h 4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1" h="462">
                <a:moveTo>
                  <a:pt x="0" y="403"/>
                </a:moveTo>
                <a:cubicBezTo>
                  <a:pt x="7" y="404"/>
                  <a:pt x="31" y="407"/>
                  <a:pt x="43" y="411"/>
                </a:cubicBezTo>
                <a:cubicBezTo>
                  <a:pt x="55" y="415"/>
                  <a:pt x="61" y="426"/>
                  <a:pt x="73" y="429"/>
                </a:cubicBezTo>
                <a:cubicBezTo>
                  <a:pt x="85" y="432"/>
                  <a:pt x="103" y="430"/>
                  <a:pt x="118" y="432"/>
                </a:cubicBezTo>
                <a:cubicBezTo>
                  <a:pt x="133" y="434"/>
                  <a:pt x="148" y="440"/>
                  <a:pt x="166" y="444"/>
                </a:cubicBezTo>
                <a:cubicBezTo>
                  <a:pt x="184" y="448"/>
                  <a:pt x="210" y="456"/>
                  <a:pt x="229" y="459"/>
                </a:cubicBezTo>
                <a:cubicBezTo>
                  <a:pt x="248" y="462"/>
                  <a:pt x="262" y="461"/>
                  <a:pt x="283" y="460"/>
                </a:cubicBezTo>
                <a:cubicBezTo>
                  <a:pt x="304" y="459"/>
                  <a:pt x="330" y="453"/>
                  <a:pt x="358" y="450"/>
                </a:cubicBezTo>
                <a:cubicBezTo>
                  <a:pt x="386" y="447"/>
                  <a:pt x="426" y="449"/>
                  <a:pt x="454" y="444"/>
                </a:cubicBezTo>
                <a:cubicBezTo>
                  <a:pt x="482" y="439"/>
                  <a:pt x="510" y="430"/>
                  <a:pt x="529" y="418"/>
                </a:cubicBezTo>
                <a:cubicBezTo>
                  <a:pt x="548" y="406"/>
                  <a:pt x="547" y="378"/>
                  <a:pt x="567" y="373"/>
                </a:cubicBezTo>
                <a:cubicBezTo>
                  <a:pt x="587" y="368"/>
                  <a:pt x="620" y="384"/>
                  <a:pt x="649" y="387"/>
                </a:cubicBezTo>
                <a:cubicBezTo>
                  <a:pt x="678" y="390"/>
                  <a:pt x="699" y="415"/>
                  <a:pt x="741" y="393"/>
                </a:cubicBezTo>
                <a:cubicBezTo>
                  <a:pt x="783" y="371"/>
                  <a:pt x="872" y="300"/>
                  <a:pt x="900" y="253"/>
                </a:cubicBezTo>
                <a:cubicBezTo>
                  <a:pt x="928" y="206"/>
                  <a:pt x="901" y="145"/>
                  <a:pt x="912" y="108"/>
                </a:cubicBezTo>
                <a:cubicBezTo>
                  <a:pt x="923" y="71"/>
                  <a:pt x="951" y="51"/>
                  <a:pt x="967" y="33"/>
                </a:cubicBezTo>
                <a:cubicBezTo>
                  <a:pt x="983" y="15"/>
                  <a:pt x="1002" y="7"/>
                  <a:pt x="1011"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94" name="Freeform 56"/>
          <p:cNvSpPr>
            <a:spLocks/>
          </p:cNvSpPr>
          <p:nvPr/>
        </p:nvSpPr>
        <p:spPr bwMode="auto">
          <a:xfrm>
            <a:off x="4741863" y="3830638"/>
            <a:ext cx="493712" cy="150812"/>
          </a:xfrm>
          <a:custGeom>
            <a:avLst/>
            <a:gdLst>
              <a:gd name="T0" fmla="*/ 0 w 287"/>
              <a:gd name="T1" fmla="*/ 2147483647 h 94"/>
              <a:gd name="T2" fmla="*/ 2147483647 w 287"/>
              <a:gd name="T3" fmla="*/ 2147483647 h 94"/>
              <a:gd name="T4" fmla="*/ 2147483647 w 287"/>
              <a:gd name="T5" fmla="*/ 2147483647 h 94"/>
              <a:gd name="T6" fmla="*/ 2147483647 w 287"/>
              <a:gd name="T7" fmla="*/ 2147483647 h 94"/>
              <a:gd name="T8" fmla="*/ 0 60000 65536"/>
              <a:gd name="T9" fmla="*/ 0 60000 65536"/>
              <a:gd name="T10" fmla="*/ 0 60000 65536"/>
              <a:gd name="T11" fmla="*/ 0 60000 65536"/>
              <a:gd name="T12" fmla="*/ 0 w 287"/>
              <a:gd name="T13" fmla="*/ 0 h 94"/>
              <a:gd name="T14" fmla="*/ 287 w 287"/>
              <a:gd name="T15" fmla="*/ 94 h 94"/>
            </a:gdLst>
            <a:ahLst/>
            <a:cxnLst>
              <a:cxn ang="T8">
                <a:pos x="T0" y="T1"/>
              </a:cxn>
              <a:cxn ang="T9">
                <a:pos x="T2" y="T3"/>
              </a:cxn>
              <a:cxn ang="T10">
                <a:pos x="T4" y="T5"/>
              </a:cxn>
              <a:cxn ang="T11">
                <a:pos x="T6" y="T7"/>
              </a:cxn>
            </a:cxnLst>
            <a:rect l="T12" t="T13" r="T14" b="T15"/>
            <a:pathLst>
              <a:path w="287" h="94">
                <a:moveTo>
                  <a:pt x="0" y="94"/>
                </a:moveTo>
                <a:cubicBezTo>
                  <a:pt x="25" y="88"/>
                  <a:pt x="112" y="71"/>
                  <a:pt x="150" y="57"/>
                </a:cubicBezTo>
                <a:cubicBezTo>
                  <a:pt x="188" y="43"/>
                  <a:pt x="205" y="14"/>
                  <a:pt x="228" y="7"/>
                </a:cubicBezTo>
                <a:cubicBezTo>
                  <a:pt x="251" y="0"/>
                  <a:pt x="277" y="11"/>
                  <a:pt x="287" y="12"/>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95" name="Freeform 57"/>
          <p:cNvSpPr>
            <a:spLocks/>
          </p:cNvSpPr>
          <p:nvPr/>
        </p:nvSpPr>
        <p:spPr bwMode="auto">
          <a:xfrm>
            <a:off x="4159251" y="3481390"/>
            <a:ext cx="1311275" cy="458787"/>
          </a:xfrm>
          <a:custGeom>
            <a:avLst/>
            <a:gdLst>
              <a:gd name="T0" fmla="*/ 0 w 764"/>
              <a:gd name="T1" fmla="*/ 0 h 289"/>
              <a:gd name="T2" fmla="*/ 2147483647 w 764"/>
              <a:gd name="T3" fmla="*/ 2147483647 h 289"/>
              <a:gd name="T4" fmla="*/ 2147483647 w 764"/>
              <a:gd name="T5" fmla="*/ 2147483647 h 289"/>
              <a:gd name="T6" fmla="*/ 2147483647 w 764"/>
              <a:gd name="T7" fmla="*/ 2147483647 h 289"/>
              <a:gd name="T8" fmla="*/ 2147483647 w 764"/>
              <a:gd name="T9" fmla="*/ 2147483647 h 289"/>
              <a:gd name="T10" fmla="*/ 2147483647 w 764"/>
              <a:gd name="T11" fmla="*/ 2147483647 h 289"/>
              <a:gd name="T12" fmla="*/ 2147483647 w 764"/>
              <a:gd name="T13" fmla="*/ 2147483647 h 289"/>
              <a:gd name="T14" fmla="*/ 2147483647 w 764"/>
              <a:gd name="T15" fmla="*/ 2147483647 h 289"/>
              <a:gd name="T16" fmla="*/ 2147483647 w 764"/>
              <a:gd name="T17" fmla="*/ 2147483647 h 289"/>
              <a:gd name="T18" fmla="*/ 2147483647 w 764"/>
              <a:gd name="T19" fmla="*/ 2147483647 h 289"/>
              <a:gd name="T20" fmla="*/ 2147483647 w 764"/>
              <a:gd name="T21" fmla="*/ 2147483647 h 289"/>
              <a:gd name="T22" fmla="*/ 2147483647 w 764"/>
              <a:gd name="T23" fmla="*/ 2147483647 h 289"/>
              <a:gd name="T24" fmla="*/ 2147483647 w 764"/>
              <a:gd name="T25" fmla="*/ 2147483647 h 2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4"/>
              <a:gd name="T40" fmla="*/ 0 h 289"/>
              <a:gd name="T41" fmla="*/ 764 w 764"/>
              <a:gd name="T42" fmla="*/ 289 h 2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4" h="289">
                <a:moveTo>
                  <a:pt x="0" y="0"/>
                </a:moveTo>
                <a:cubicBezTo>
                  <a:pt x="8" y="2"/>
                  <a:pt x="21" y="7"/>
                  <a:pt x="47" y="13"/>
                </a:cubicBezTo>
                <a:cubicBezTo>
                  <a:pt x="73" y="19"/>
                  <a:pt x="130" y="24"/>
                  <a:pt x="159" y="34"/>
                </a:cubicBezTo>
                <a:cubicBezTo>
                  <a:pt x="188" y="44"/>
                  <a:pt x="193" y="68"/>
                  <a:pt x="219" y="75"/>
                </a:cubicBezTo>
                <a:cubicBezTo>
                  <a:pt x="245" y="82"/>
                  <a:pt x="281" y="74"/>
                  <a:pt x="317" y="78"/>
                </a:cubicBezTo>
                <a:cubicBezTo>
                  <a:pt x="353" y="82"/>
                  <a:pt x="404" y="87"/>
                  <a:pt x="434" y="97"/>
                </a:cubicBezTo>
                <a:cubicBezTo>
                  <a:pt x="464" y="107"/>
                  <a:pt x="483" y="127"/>
                  <a:pt x="500" y="136"/>
                </a:cubicBezTo>
                <a:cubicBezTo>
                  <a:pt x="517" y="145"/>
                  <a:pt x="520" y="142"/>
                  <a:pt x="537" y="153"/>
                </a:cubicBezTo>
                <a:cubicBezTo>
                  <a:pt x="554" y="164"/>
                  <a:pt x="589" y="189"/>
                  <a:pt x="603" y="201"/>
                </a:cubicBezTo>
                <a:cubicBezTo>
                  <a:pt x="617" y="213"/>
                  <a:pt x="613" y="219"/>
                  <a:pt x="621" y="228"/>
                </a:cubicBezTo>
                <a:cubicBezTo>
                  <a:pt x="629" y="237"/>
                  <a:pt x="643" y="247"/>
                  <a:pt x="654" y="256"/>
                </a:cubicBezTo>
                <a:cubicBezTo>
                  <a:pt x="665" y="265"/>
                  <a:pt x="671" y="277"/>
                  <a:pt x="689" y="282"/>
                </a:cubicBezTo>
                <a:cubicBezTo>
                  <a:pt x="707" y="287"/>
                  <a:pt x="749" y="288"/>
                  <a:pt x="764" y="289"/>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96" name="Freeform 58"/>
          <p:cNvSpPr>
            <a:spLocks/>
          </p:cNvSpPr>
          <p:nvPr/>
        </p:nvSpPr>
        <p:spPr bwMode="auto">
          <a:xfrm>
            <a:off x="5226051" y="3511550"/>
            <a:ext cx="196850" cy="325438"/>
          </a:xfrm>
          <a:custGeom>
            <a:avLst/>
            <a:gdLst>
              <a:gd name="T0" fmla="*/ 0 w 114"/>
              <a:gd name="T1" fmla="*/ 2147483647 h 204"/>
              <a:gd name="T2" fmla="*/ 2147483647 w 114"/>
              <a:gd name="T3" fmla="*/ 2147483647 h 204"/>
              <a:gd name="T4" fmla="*/ 2147483647 w 114"/>
              <a:gd name="T5" fmla="*/ 2147483647 h 204"/>
              <a:gd name="T6" fmla="*/ 2147483647 w 114"/>
              <a:gd name="T7" fmla="*/ 2147483647 h 204"/>
              <a:gd name="T8" fmla="*/ 2147483647 w 114"/>
              <a:gd name="T9" fmla="*/ 0 h 204"/>
              <a:gd name="T10" fmla="*/ 0 60000 65536"/>
              <a:gd name="T11" fmla="*/ 0 60000 65536"/>
              <a:gd name="T12" fmla="*/ 0 60000 65536"/>
              <a:gd name="T13" fmla="*/ 0 60000 65536"/>
              <a:gd name="T14" fmla="*/ 0 60000 65536"/>
              <a:gd name="T15" fmla="*/ 0 w 114"/>
              <a:gd name="T16" fmla="*/ 0 h 204"/>
              <a:gd name="T17" fmla="*/ 114 w 114"/>
              <a:gd name="T18" fmla="*/ 204 h 204"/>
            </a:gdLst>
            <a:ahLst/>
            <a:cxnLst>
              <a:cxn ang="T10">
                <a:pos x="T0" y="T1"/>
              </a:cxn>
              <a:cxn ang="T11">
                <a:pos x="T2" y="T3"/>
              </a:cxn>
              <a:cxn ang="T12">
                <a:pos x="T4" y="T5"/>
              </a:cxn>
              <a:cxn ang="T13">
                <a:pos x="T6" y="T7"/>
              </a:cxn>
              <a:cxn ang="T14">
                <a:pos x="T8" y="T9"/>
              </a:cxn>
            </a:cxnLst>
            <a:rect l="T15" t="T16" r="T17" b="T18"/>
            <a:pathLst>
              <a:path w="114" h="204">
                <a:moveTo>
                  <a:pt x="0" y="204"/>
                </a:moveTo>
                <a:cubicBezTo>
                  <a:pt x="1" y="193"/>
                  <a:pt x="5" y="156"/>
                  <a:pt x="8" y="138"/>
                </a:cubicBezTo>
                <a:cubicBezTo>
                  <a:pt x="11" y="120"/>
                  <a:pt x="11" y="111"/>
                  <a:pt x="18" y="94"/>
                </a:cubicBezTo>
                <a:cubicBezTo>
                  <a:pt x="25" y="77"/>
                  <a:pt x="37" y="52"/>
                  <a:pt x="53" y="36"/>
                </a:cubicBezTo>
                <a:cubicBezTo>
                  <a:pt x="69" y="20"/>
                  <a:pt x="102" y="7"/>
                  <a:pt x="114"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097" name="Oval 59"/>
          <p:cNvSpPr>
            <a:spLocks noChangeArrowheads="1"/>
          </p:cNvSpPr>
          <p:nvPr/>
        </p:nvSpPr>
        <p:spPr bwMode="auto">
          <a:xfrm flipV="1">
            <a:off x="4591050" y="3917952"/>
            <a:ext cx="39688" cy="34925"/>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098" name="Oval 60"/>
          <p:cNvSpPr>
            <a:spLocks noChangeArrowheads="1"/>
          </p:cNvSpPr>
          <p:nvPr/>
        </p:nvSpPr>
        <p:spPr bwMode="auto">
          <a:xfrm flipV="1">
            <a:off x="4881564" y="3754440"/>
            <a:ext cx="42862" cy="34925"/>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099" name="Freeform 61"/>
          <p:cNvSpPr>
            <a:spLocks/>
          </p:cNvSpPr>
          <p:nvPr/>
        </p:nvSpPr>
        <p:spPr bwMode="auto">
          <a:xfrm>
            <a:off x="5624514" y="3522663"/>
            <a:ext cx="452437" cy="207962"/>
          </a:xfrm>
          <a:custGeom>
            <a:avLst/>
            <a:gdLst>
              <a:gd name="T0" fmla="*/ 0 w 264"/>
              <a:gd name="T1" fmla="*/ 2147483647 h 132"/>
              <a:gd name="T2" fmla="*/ 2147483647 w 264"/>
              <a:gd name="T3" fmla="*/ 2147483647 h 132"/>
              <a:gd name="T4" fmla="*/ 2147483647 w 264"/>
              <a:gd name="T5" fmla="*/ 0 h 132"/>
              <a:gd name="T6" fmla="*/ 0 60000 65536"/>
              <a:gd name="T7" fmla="*/ 0 60000 65536"/>
              <a:gd name="T8" fmla="*/ 0 60000 65536"/>
              <a:gd name="T9" fmla="*/ 0 w 264"/>
              <a:gd name="T10" fmla="*/ 0 h 132"/>
              <a:gd name="T11" fmla="*/ 264 w 264"/>
              <a:gd name="T12" fmla="*/ 132 h 132"/>
            </a:gdLst>
            <a:ahLst/>
            <a:cxnLst>
              <a:cxn ang="T6">
                <a:pos x="T0" y="T1"/>
              </a:cxn>
              <a:cxn ang="T7">
                <a:pos x="T2" y="T3"/>
              </a:cxn>
              <a:cxn ang="T8">
                <a:pos x="T4" y="T5"/>
              </a:cxn>
            </a:cxnLst>
            <a:rect l="T9" t="T10" r="T11" b="T12"/>
            <a:pathLst>
              <a:path w="264" h="132">
                <a:moveTo>
                  <a:pt x="0" y="132"/>
                </a:moveTo>
                <a:cubicBezTo>
                  <a:pt x="23" y="117"/>
                  <a:pt x="96" y="65"/>
                  <a:pt x="140" y="43"/>
                </a:cubicBezTo>
                <a:cubicBezTo>
                  <a:pt x="184" y="21"/>
                  <a:pt x="238" y="9"/>
                  <a:pt x="264"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0" name="Freeform 62"/>
          <p:cNvSpPr>
            <a:spLocks/>
          </p:cNvSpPr>
          <p:nvPr/>
        </p:nvSpPr>
        <p:spPr bwMode="auto">
          <a:xfrm>
            <a:off x="5129213" y="3417888"/>
            <a:ext cx="957262" cy="120650"/>
          </a:xfrm>
          <a:custGeom>
            <a:avLst/>
            <a:gdLst>
              <a:gd name="T0" fmla="*/ 0 w 558"/>
              <a:gd name="T1" fmla="*/ 2147483647 h 77"/>
              <a:gd name="T2" fmla="*/ 2147483647 w 558"/>
              <a:gd name="T3" fmla="*/ 2147483647 h 77"/>
              <a:gd name="T4" fmla="*/ 2147483647 w 558"/>
              <a:gd name="T5" fmla="*/ 2147483647 h 77"/>
              <a:gd name="T6" fmla="*/ 2147483647 w 558"/>
              <a:gd name="T7" fmla="*/ 2147483647 h 77"/>
              <a:gd name="T8" fmla="*/ 2147483647 w 558"/>
              <a:gd name="T9" fmla="*/ 2147483647 h 77"/>
              <a:gd name="T10" fmla="*/ 0 60000 65536"/>
              <a:gd name="T11" fmla="*/ 0 60000 65536"/>
              <a:gd name="T12" fmla="*/ 0 60000 65536"/>
              <a:gd name="T13" fmla="*/ 0 60000 65536"/>
              <a:gd name="T14" fmla="*/ 0 60000 65536"/>
              <a:gd name="T15" fmla="*/ 0 w 558"/>
              <a:gd name="T16" fmla="*/ 0 h 77"/>
              <a:gd name="T17" fmla="*/ 558 w 558"/>
              <a:gd name="T18" fmla="*/ 77 h 77"/>
            </a:gdLst>
            <a:ahLst/>
            <a:cxnLst>
              <a:cxn ang="T10">
                <a:pos x="T0" y="T1"/>
              </a:cxn>
              <a:cxn ang="T11">
                <a:pos x="T2" y="T3"/>
              </a:cxn>
              <a:cxn ang="T12">
                <a:pos x="T4" y="T5"/>
              </a:cxn>
              <a:cxn ang="T13">
                <a:pos x="T6" y="T7"/>
              </a:cxn>
              <a:cxn ang="T14">
                <a:pos x="T8" y="T9"/>
              </a:cxn>
            </a:cxnLst>
            <a:rect l="T15" t="T16" r="T17" b="T18"/>
            <a:pathLst>
              <a:path w="558" h="77">
                <a:moveTo>
                  <a:pt x="0" y="77"/>
                </a:moveTo>
                <a:cubicBezTo>
                  <a:pt x="23" y="70"/>
                  <a:pt x="87" y="43"/>
                  <a:pt x="141" y="32"/>
                </a:cubicBezTo>
                <a:cubicBezTo>
                  <a:pt x="195" y="21"/>
                  <a:pt x="271" y="12"/>
                  <a:pt x="327" y="8"/>
                </a:cubicBezTo>
                <a:cubicBezTo>
                  <a:pt x="383" y="4"/>
                  <a:pt x="438" y="0"/>
                  <a:pt x="476" y="7"/>
                </a:cubicBezTo>
                <a:cubicBezTo>
                  <a:pt x="514" y="14"/>
                  <a:pt x="541" y="41"/>
                  <a:pt x="558" y="5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1" name="Freeform 63"/>
          <p:cNvSpPr>
            <a:spLocks/>
          </p:cNvSpPr>
          <p:nvPr/>
        </p:nvSpPr>
        <p:spPr bwMode="auto">
          <a:xfrm>
            <a:off x="2446338" y="2663825"/>
            <a:ext cx="1249362" cy="115888"/>
          </a:xfrm>
          <a:custGeom>
            <a:avLst/>
            <a:gdLst>
              <a:gd name="T0" fmla="*/ 0 w 724"/>
              <a:gd name="T1" fmla="*/ 2147483647 h 72"/>
              <a:gd name="T2" fmla="*/ 2147483647 w 724"/>
              <a:gd name="T3" fmla="*/ 2147483647 h 72"/>
              <a:gd name="T4" fmla="*/ 2147483647 w 724"/>
              <a:gd name="T5" fmla="*/ 2147483647 h 72"/>
              <a:gd name="T6" fmla="*/ 2147483647 w 724"/>
              <a:gd name="T7" fmla="*/ 2147483647 h 72"/>
              <a:gd name="T8" fmla="*/ 2147483647 w 724"/>
              <a:gd name="T9" fmla="*/ 2147483647 h 72"/>
              <a:gd name="T10" fmla="*/ 2147483647 w 724"/>
              <a:gd name="T11" fmla="*/ 2147483647 h 72"/>
              <a:gd name="T12" fmla="*/ 2147483647 w 724"/>
              <a:gd name="T13" fmla="*/ 2147483647 h 72"/>
              <a:gd name="T14" fmla="*/ 2147483647 w 724"/>
              <a:gd name="T15" fmla="*/ 2147483647 h 72"/>
              <a:gd name="T16" fmla="*/ 2147483647 w 724"/>
              <a:gd name="T17" fmla="*/ 2147483647 h 72"/>
              <a:gd name="T18" fmla="*/ 2147483647 w 724"/>
              <a:gd name="T19" fmla="*/ 2147483647 h 72"/>
              <a:gd name="T20" fmla="*/ 2147483647 w 724"/>
              <a:gd name="T21" fmla="*/ 2147483647 h 72"/>
              <a:gd name="T22" fmla="*/ 2147483647 w 724"/>
              <a:gd name="T23" fmla="*/ 2147483647 h 72"/>
              <a:gd name="T24" fmla="*/ 2147483647 w 724"/>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4"/>
              <a:gd name="T40" fmla="*/ 0 h 72"/>
              <a:gd name="T41" fmla="*/ 724 w 724"/>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4" h="72">
                <a:moveTo>
                  <a:pt x="0" y="72"/>
                </a:moveTo>
                <a:cubicBezTo>
                  <a:pt x="13" y="68"/>
                  <a:pt x="44" y="48"/>
                  <a:pt x="79" y="45"/>
                </a:cubicBezTo>
                <a:cubicBezTo>
                  <a:pt x="114" y="42"/>
                  <a:pt x="178" y="54"/>
                  <a:pt x="208" y="51"/>
                </a:cubicBezTo>
                <a:cubicBezTo>
                  <a:pt x="238" y="48"/>
                  <a:pt x="240" y="29"/>
                  <a:pt x="262" y="27"/>
                </a:cubicBezTo>
                <a:cubicBezTo>
                  <a:pt x="284" y="25"/>
                  <a:pt x="325" y="33"/>
                  <a:pt x="343" y="36"/>
                </a:cubicBezTo>
                <a:cubicBezTo>
                  <a:pt x="361" y="39"/>
                  <a:pt x="360" y="42"/>
                  <a:pt x="372" y="44"/>
                </a:cubicBezTo>
                <a:cubicBezTo>
                  <a:pt x="384" y="46"/>
                  <a:pt x="402" y="44"/>
                  <a:pt x="418" y="47"/>
                </a:cubicBezTo>
                <a:cubicBezTo>
                  <a:pt x="434" y="50"/>
                  <a:pt x="457" y="61"/>
                  <a:pt x="471" y="62"/>
                </a:cubicBezTo>
                <a:cubicBezTo>
                  <a:pt x="485" y="63"/>
                  <a:pt x="486" y="53"/>
                  <a:pt x="504" y="53"/>
                </a:cubicBezTo>
                <a:cubicBezTo>
                  <a:pt x="522" y="53"/>
                  <a:pt x="560" y="61"/>
                  <a:pt x="579" y="60"/>
                </a:cubicBezTo>
                <a:cubicBezTo>
                  <a:pt x="598" y="59"/>
                  <a:pt x="605" y="50"/>
                  <a:pt x="619" y="45"/>
                </a:cubicBezTo>
                <a:cubicBezTo>
                  <a:pt x="633" y="40"/>
                  <a:pt x="648" y="40"/>
                  <a:pt x="666" y="32"/>
                </a:cubicBezTo>
                <a:cubicBezTo>
                  <a:pt x="684" y="24"/>
                  <a:pt x="712" y="7"/>
                  <a:pt x="724"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2" name="Freeform 64"/>
          <p:cNvSpPr>
            <a:spLocks/>
          </p:cNvSpPr>
          <p:nvPr/>
        </p:nvSpPr>
        <p:spPr bwMode="auto">
          <a:xfrm>
            <a:off x="2598739" y="2278065"/>
            <a:ext cx="320675" cy="236537"/>
          </a:xfrm>
          <a:custGeom>
            <a:avLst/>
            <a:gdLst>
              <a:gd name="T0" fmla="*/ 0 w 186"/>
              <a:gd name="T1" fmla="*/ 2147483647 h 149"/>
              <a:gd name="T2" fmla="*/ 2147483647 w 186"/>
              <a:gd name="T3" fmla="*/ 2147483647 h 149"/>
              <a:gd name="T4" fmla="*/ 2147483647 w 186"/>
              <a:gd name="T5" fmla="*/ 2147483647 h 149"/>
              <a:gd name="T6" fmla="*/ 2147483647 w 186"/>
              <a:gd name="T7" fmla="*/ 2147483647 h 149"/>
              <a:gd name="T8" fmla="*/ 2147483647 w 186"/>
              <a:gd name="T9" fmla="*/ 2147483647 h 149"/>
              <a:gd name="T10" fmla="*/ 2147483647 w 186"/>
              <a:gd name="T11" fmla="*/ 2147483647 h 149"/>
              <a:gd name="T12" fmla="*/ 2147483647 w 186"/>
              <a:gd name="T13" fmla="*/ 2147483647 h 149"/>
              <a:gd name="T14" fmla="*/ 0 60000 65536"/>
              <a:gd name="T15" fmla="*/ 0 60000 65536"/>
              <a:gd name="T16" fmla="*/ 0 60000 65536"/>
              <a:gd name="T17" fmla="*/ 0 60000 65536"/>
              <a:gd name="T18" fmla="*/ 0 60000 65536"/>
              <a:gd name="T19" fmla="*/ 0 60000 65536"/>
              <a:gd name="T20" fmla="*/ 0 60000 65536"/>
              <a:gd name="T21" fmla="*/ 0 w 186"/>
              <a:gd name="T22" fmla="*/ 0 h 149"/>
              <a:gd name="T23" fmla="*/ 186 w 186"/>
              <a:gd name="T24" fmla="*/ 149 h 1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6" h="149">
                <a:moveTo>
                  <a:pt x="0" y="149"/>
                </a:moveTo>
                <a:cubicBezTo>
                  <a:pt x="6" y="140"/>
                  <a:pt x="29" y="103"/>
                  <a:pt x="36" y="91"/>
                </a:cubicBezTo>
                <a:cubicBezTo>
                  <a:pt x="43" y="79"/>
                  <a:pt x="36" y="83"/>
                  <a:pt x="40" y="76"/>
                </a:cubicBezTo>
                <a:cubicBezTo>
                  <a:pt x="44" y="69"/>
                  <a:pt x="58" y="57"/>
                  <a:pt x="63" y="50"/>
                </a:cubicBezTo>
                <a:cubicBezTo>
                  <a:pt x="68" y="43"/>
                  <a:pt x="59" y="42"/>
                  <a:pt x="72" y="35"/>
                </a:cubicBezTo>
                <a:cubicBezTo>
                  <a:pt x="85" y="28"/>
                  <a:pt x="122" y="10"/>
                  <a:pt x="141" y="5"/>
                </a:cubicBezTo>
                <a:cubicBezTo>
                  <a:pt x="160" y="0"/>
                  <a:pt x="177" y="7"/>
                  <a:pt x="186" y="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3" name="Freeform 65"/>
          <p:cNvSpPr>
            <a:spLocks/>
          </p:cNvSpPr>
          <p:nvPr/>
        </p:nvSpPr>
        <p:spPr bwMode="auto">
          <a:xfrm>
            <a:off x="2300289" y="2081215"/>
            <a:ext cx="320675" cy="79375"/>
          </a:xfrm>
          <a:custGeom>
            <a:avLst/>
            <a:gdLst>
              <a:gd name="T0" fmla="*/ 0 w 186"/>
              <a:gd name="T1" fmla="*/ 2147483647 h 51"/>
              <a:gd name="T2" fmla="*/ 2147483647 w 186"/>
              <a:gd name="T3" fmla="*/ 2147483647 h 51"/>
              <a:gd name="T4" fmla="*/ 2147483647 w 186"/>
              <a:gd name="T5" fmla="*/ 2147483647 h 51"/>
              <a:gd name="T6" fmla="*/ 2147483647 w 186"/>
              <a:gd name="T7" fmla="*/ 2147483647 h 51"/>
              <a:gd name="T8" fmla="*/ 2147483647 w 186"/>
              <a:gd name="T9" fmla="*/ 0 h 51"/>
              <a:gd name="T10" fmla="*/ 0 60000 65536"/>
              <a:gd name="T11" fmla="*/ 0 60000 65536"/>
              <a:gd name="T12" fmla="*/ 0 60000 65536"/>
              <a:gd name="T13" fmla="*/ 0 60000 65536"/>
              <a:gd name="T14" fmla="*/ 0 60000 65536"/>
              <a:gd name="T15" fmla="*/ 0 w 186"/>
              <a:gd name="T16" fmla="*/ 0 h 51"/>
              <a:gd name="T17" fmla="*/ 186 w 186"/>
              <a:gd name="T18" fmla="*/ 51 h 51"/>
            </a:gdLst>
            <a:ahLst/>
            <a:cxnLst>
              <a:cxn ang="T10">
                <a:pos x="T0" y="T1"/>
              </a:cxn>
              <a:cxn ang="T11">
                <a:pos x="T2" y="T3"/>
              </a:cxn>
              <a:cxn ang="T12">
                <a:pos x="T4" y="T5"/>
              </a:cxn>
              <a:cxn ang="T13">
                <a:pos x="T6" y="T7"/>
              </a:cxn>
              <a:cxn ang="T14">
                <a:pos x="T8" y="T9"/>
              </a:cxn>
            </a:cxnLst>
            <a:rect l="T15" t="T16" r="T17" b="T18"/>
            <a:pathLst>
              <a:path w="186" h="51">
                <a:moveTo>
                  <a:pt x="0" y="51"/>
                </a:moveTo>
                <a:cubicBezTo>
                  <a:pt x="8" y="49"/>
                  <a:pt x="31" y="39"/>
                  <a:pt x="47" y="36"/>
                </a:cubicBezTo>
                <a:cubicBezTo>
                  <a:pt x="63" y="33"/>
                  <a:pt x="82" y="34"/>
                  <a:pt x="95" y="30"/>
                </a:cubicBezTo>
                <a:cubicBezTo>
                  <a:pt x="108" y="26"/>
                  <a:pt x="113" y="17"/>
                  <a:pt x="128" y="12"/>
                </a:cubicBezTo>
                <a:cubicBezTo>
                  <a:pt x="143" y="7"/>
                  <a:pt x="174" y="2"/>
                  <a:pt x="186"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4" name="Freeform 66"/>
          <p:cNvSpPr>
            <a:spLocks/>
          </p:cNvSpPr>
          <p:nvPr/>
        </p:nvSpPr>
        <p:spPr bwMode="auto">
          <a:xfrm>
            <a:off x="2482850" y="2009777"/>
            <a:ext cx="3727450" cy="1317625"/>
          </a:xfrm>
          <a:custGeom>
            <a:avLst/>
            <a:gdLst>
              <a:gd name="T0" fmla="*/ 0 w 2169"/>
              <a:gd name="T1" fmla="*/ 0 h 830"/>
              <a:gd name="T2" fmla="*/ 2147483647 w 2169"/>
              <a:gd name="T3" fmla="*/ 2147483647 h 830"/>
              <a:gd name="T4" fmla="*/ 2147483647 w 2169"/>
              <a:gd name="T5" fmla="*/ 2147483647 h 830"/>
              <a:gd name="T6" fmla="*/ 2147483647 w 2169"/>
              <a:gd name="T7" fmla="*/ 2147483647 h 830"/>
              <a:gd name="T8" fmla="*/ 2147483647 w 2169"/>
              <a:gd name="T9" fmla="*/ 2147483647 h 830"/>
              <a:gd name="T10" fmla="*/ 2147483647 w 2169"/>
              <a:gd name="T11" fmla="*/ 2147483647 h 830"/>
              <a:gd name="T12" fmla="*/ 2147483647 w 2169"/>
              <a:gd name="T13" fmla="*/ 2147483647 h 830"/>
              <a:gd name="T14" fmla="*/ 2147483647 w 2169"/>
              <a:gd name="T15" fmla="*/ 2147483647 h 830"/>
              <a:gd name="T16" fmla="*/ 2147483647 w 2169"/>
              <a:gd name="T17" fmla="*/ 2147483647 h 830"/>
              <a:gd name="T18" fmla="*/ 2147483647 w 2169"/>
              <a:gd name="T19" fmla="*/ 2147483647 h 830"/>
              <a:gd name="T20" fmla="*/ 2147483647 w 2169"/>
              <a:gd name="T21" fmla="*/ 2147483647 h 830"/>
              <a:gd name="T22" fmla="*/ 2147483647 w 2169"/>
              <a:gd name="T23" fmla="*/ 2147483647 h 830"/>
              <a:gd name="T24" fmla="*/ 2147483647 w 2169"/>
              <a:gd name="T25" fmla="*/ 2147483647 h 830"/>
              <a:gd name="T26" fmla="*/ 2147483647 w 2169"/>
              <a:gd name="T27" fmla="*/ 2147483647 h 830"/>
              <a:gd name="T28" fmla="*/ 2147483647 w 2169"/>
              <a:gd name="T29" fmla="*/ 2147483647 h 830"/>
              <a:gd name="T30" fmla="*/ 2147483647 w 2169"/>
              <a:gd name="T31" fmla="*/ 2147483647 h 830"/>
              <a:gd name="T32" fmla="*/ 2147483647 w 2169"/>
              <a:gd name="T33" fmla="*/ 2147483647 h 830"/>
              <a:gd name="T34" fmla="*/ 2147483647 w 2169"/>
              <a:gd name="T35" fmla="*/ 2147483647 h 830"/>
              <a:gd name="T36" fmla="*/ 2147483647 w 2169"/>
              <a:gd name="T37" fmla="*/ 2147483647 h 830"/>
              <a:gd name="T38" fmla="*/ 2147483647 w 2169"/>
              <a:gd name="T39" fmla="*/ 2147483647 h 830"/>
              <a:gd name="T40" fmla="*/ 2147483647 w 2169"/>
              <a:gd name="T41" fmla="*/ 2147483647 h 830"/>
              <a:gd name="T42" fmla="*/ 2147483647 w 2169"/>
              <a:gd name="T43" fmla="*/ 2147483647 h 830"/>
              <a:gd name="T44" fmla="*/ 2147483647 w 2169"/>
              <a:gd name="T45" fmla="*/ 2147483647 h 830"/>
              <a:gd name="T46" fmla="*/ 2147483647 w 2169"/>
              <a:gd name="T47" fmla="*/ 2147483647 h 830"/>
              <a:gd name="T48" fmla="*/ 2147483647 w 2169"/>
              <a:gd name="T49" fmla="*/ 2147483647 h 830"/>
              <a:gd name="T50" fmla="*/ 2147483647 w 2169"/>
              <a:gd name="T51" fmla="*/ 2147483647 h 830"/>
              <a:gd name="T52" fmla="*/ 2147483647 w 2169"/>
              <a:gd name="T53" fmla="*/ 2147483647 h 830"/>
              <a:gd name="T54" fmla="*/ 2147483647 w 2169"/>
              <a:gd name="T55" fmla="*/ 2147483647 h 830"/>
              <a:gd name="T56" fmla="*/ 2147483647 w 2169"/>
              <a:gd name="T57" fmla="*/ 2147483647 h 830"/>
              <a:gd name="T58" fmla="*/ 2147483647 w 2169"/>
              <a:gd name="T59" fmla="*/ 2147483647 h 830"/>
              <a:gd name="T60" fmla="*/ 2147483647 w 2169"/>
              <a:gd name="T61" fmla="*/ 2147483647 h 830"/>
              <a:gd name="T62" fmla="*/ 2147483647 w 2169"/>
              <a:gd name="T63" fmla="*/ 2147483647 h 8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69"/>
              <a:gd name="T97" fmla="*/ 0 h 830"/>
              <a:gd name="T98" fmla="*/ 2169 w 2169"/>
              <a:gd name="T99" fmla="*/ 830 h 8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69" h="830">
                <a:moveTo>
                  <a:pt x="0" y="0"/>
                </a:moveTo>
                <a:cubicBezTo>
                  <a:pt x="9" y="4"/>
                  <a:pt x="37" y="14"/>
                  <a:pt x="53" y="24"/>
                </a:cubicBezTo>
                <a:cubicBezTo>
                  <a:pt x="69" y="34"/>
                  <a:pt x="73" y="42"/>
                  <a:pt x="96" y="59"/>
                </a:cubicBezTo>
                <a:cubicBezTo>
                  <a:pt x="119" y="76"/>
                  <a:pt x="163" y="106"/>
                  <a:pt x="189" y="126"/>
                </a:cubicBezTo>
                <a:cubicBezTo>
                  <a:pt x="215" y="146"/>
                  <a:pt x="230" y="163"/>
                  <a:pt x="251" y="177"/>
                </a:cubicBezTo>
                <a:cubicBezTo>
                  <a:pt x="272" y="191"/>
                  <a:pt x="292" y="198"/>
                  <a:pt x="314" y="212"/>
                </a:cubicBezTo>
                <a:cubicBezTo>
                  <a:pt x="336" y="226"/>
                  <a:pt x="365" y="252"/>
                  <a:pt x="386" y="260"/>
                </a:cubicBezTo>
                <a:cubicBezTo>
                  <a:pt x="407" y="268"/>
                  <a:pt x="416" y="250"/>
                  <a:pt x="438" y="261"/>
                </a:cubicBezTo>
                <a:cubicBezTo>
                  <a:pt x="460" y="272"/>
                  <a:pt x="491" y="308"/>
                  <a:pt x="516" y="326"/>
                </a:cubicBezTo>
                <a:cubicBezTo>
                  <a:pt x="541" y="344"/>
                  <a:pt x="571" y="362"/>
                  <a:pt x="591" y="371"/>
                </a:cubicBezTo>
                <a:cubicBezTo>
                  <a:pt x="611" y="380"/>
                  <a:pt x="617" y="371"/>
                  <a:pt x="636" y="378"/>
                </a:cubicBezTo>
                <a:cubicBezTo>
                  <a:pt x="655" y="385"/>
                  <a:pt x="680" y="400"/>
                  <a:pt x="705" y="411"/>
                </a:cubicBezTo>
                <a:cubicBezTo>
                  <a:pt x="730" y="422"/>
                  <a:pt x="760" y="431"/>
                  <a:pt x="786" y="444"/>
                </a:cubicBezTo>
                <a:cubicBezTo>
                  <a:pt x="812" y="457"/>
                  <a:pt x="820" y="472"/>
                  <a:pt x="860" y="489"/>
                </a:cubicBezTo>
                <a:cubicBezTo>
                  <a:pt x="900" y="506"/>
                  <a:pt x="990" y="539"/>
                  <a:pt x="1029" y="548"/>
                </a:cubicBezTo>
                <a:cubicBezTo>
                  <a:pt x="1068" y="557"/>
                  <a:pt x="1078" y="546"/>
                  <a:pt x="1097" y="546"/>
                </a:cubicBezTo>
                <a:cubicBezTo>
                  <a:pt x="1116" y="546"/>
                  <a:pt x="1135" y="541"/>
                  <a:pt x="1145" y="545"/>
                </a:cubicBezTo>
                <a:cubicBezTo>
                  <a:pt x="1155" y="549"/>
                  <a:pt x="1140" y="564"/>
                  <a:pt x="1157" y="572"/>
                </a:cubicBezTo>
                <a:cubicBezTo>
                  <a:pt x="1174" y="580"/>
                  <a:pt x="1210" y="579"/>
                  <a:pt x="1248" y="593"/>
                </a:cubicBezTo>
                <a:cubicBezTo>
                  <a:pt x="1286" y="607"/>
                  <a:pt x="1353" y="634"/>
                  <a:pt x="1385" y="656"/>
                </a:cubicBezTo>
                <a:cubicBezTo>
                  <a:pt x="1417" y="678"/>
                  <a:pt x="1422" y="715"/>
                  <a:pt x="1443" y="723"/>
                </a:cubicBezTo>
                <a:cubicBezTo>
                  <a:pt x="1464" y="731"/>
                  <a:pt x="1487" y="699"/>
                  <a:pt x="1512" y="704"/>
                </a:cubicBezTo>
                <a:cubicBezTo>
                  <a:pt x="1537" y="709"/>
                  <a:pt x="1563" y="749"/>
                  <a:pt x="1590" y="752"/>
                </a:cubicBezTo>
                <a:cubicBezTo>
                  <a:pt x="1617" y="755"/>
                  <a:pt x="1646" y="733"/>
                  <a:pt x="1676" y="725"/>
                </a:cubicBezTo>
                <a:cubicBezTo>
                  <a:pt x="1706" y="717"/>
                  <a:pt x="1751" y="707"/>
                  <a:pt x="1773" y="702"/>
                </a:cubicBezTo>
                <a:cubicBezTo>
                  <a:pt x="1795" y="697"/>
                  <a:pt x="1796" y="699"/>
                  <a:pt x="1809" y="696"/>
                </a:cubicBezTo>
                <a:cubicBezTo>
                  <a:pt x="1822" y="693"/>
                  <a:pt x="1832" y="686"/>
                  <a:pt x="1851" y="682"/>
                </a:cubicBezTo>
                <a:cubicBezTo>
                  <a:pt x="1870" y="678"/>
                  <a:pt x="1903" y="675"/>
                  <a:pt x="1922" y="674"/>
                </a:cubicBezTo>
                <a:cubicBezTo>
                  <a:pt x="1941" y="673"/>
                  <a:pt x="1949" y="665"/>
                  <a:pt x="1963" y="678"/>
                </a:cubicBezTo>
                <a:cubicBezTo>
                  <a:pt x="1977" y="691"/>
                  <a:pt x="1985" y="732"/>
                  <a:pt x="2006" y="753"/>
                </a:cubicBezTo>
                <a:cubicBezTo>
                  <a:pt x="2027" y="774"/>
                  <a:pt x="2063" y="794"/>
                  <a:pt x="2090" y="807"/>
                </a:cubicBezTo>
                <a:cubicBezTo>
                  <a:pt x="2117" y="820"/>
                  <a:pt x="2153" y="825"/>
                  <a:pt x="2169" y="83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5" name="Freeform 67"/>
          <p:cNvSpPr>
            <a:spLocks/>
          </p:cNvSpPr>
          <p:nvPr/>
        </p:nvSpPr>
        <p:spPr bwMode="auto">
          <a:xfrm>
            <a:off x="5907089" y="3152775"/>
            <a:ext cx="307975" cy="185738"/>
          </a:xfrm>
          <a:custGeom>
            <a:avLst/>
            <a:gdLst>
              <a:gd name="T0" fmla="*/ 0 w 179"/>
              <a:gd name="T1" fmla="*/ 0 h 117"/>
              <a:gd name="T2" fmla="*/ 2147483647 w 179"/>
              <a:gd name="T3" fmla="*/ 2147483647 h 117"/>
              <a:gd name="T4" fmla="*/ 2147483647 w 179"/>
              <a:gd name="T5" fmla="*/ 2147483647 h 117"/>
              <a:gd name="T6" fmla="*/ 2147483647 w 179"/>
              <a:gd name="T7" fmla="*/ 2147483647 h 117"/>
              <a:gd name="T8" fmla="*/ 2147483647 w 179"/>
              <a:gd name="T9" fmla="*/ 2147483647 h 117"/>
              <a:gd name="T10" fmla="*/ 2147483647 w 179"/>
              <a:gd name="T11" fmla="*/ 2147483647 h 117"/>
              <a:gd name="T12" fmla="*/ 0 60000 65536"/>
              <a:gd name="T13" fmla="*/ 0 60000 65536"/>
              <a:gd name="T14" fmla="*/ 0 60000 65536"/>
              <a:gd name="T15" fmla="*/ 0 60000 65536"/>
              <a:gd name="T16" fmla="*/ 0 60000 65536"/>
              <a:gd name="T17" fmla="*/ 0 60000 65536"/>
              <a:gd name="T18" fmla="*/ 0 w 179"/>
              <a:gd name="T19" fmla="*/ 0 h 117"/>
              <a:gd name="T20" fmla="*/ 179 w 179"/>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79" h="117">
                <a:moveTo>
                  <a:pt x="0" y="0"/>
                </a:moveTo>
                <a:cubicBezTo>
                  <a:pt x="1" y="6"/>
                  <a:pt x="0" y="26"/>
                  <a:pt x="9" y="38"/>
                </a:cubicBezTo>
                <a:cubicBezTo>
                  <a:pt x="18" y="50"/>
                  <a:pt x="45" y="66"/>
                  <a:pt x="57" y="74"/>
                </a:cubicBezTo>
                <a:cubicBezTo>
                  <a:pt x="69" y="82"/>
                  <a:pt x="70" y="83"/>
                  <a:pt x="84" y="89"/>
                </a:cubicBezTo>
                <a:cubicBezTo>
                  <a:pt x="98" y="95"/>
                  <a:pt x="128" y="103"/>
                  <a:pt x="144" y="108"/>
                </a:cubicBezTo>
                <a:cubicBezTo>
                  <a:pt x="160" y="113"/>
                  <a:pt x="172" y="115"/>
                  <a:pt x="179" y="117"/>
                </a:cubicBezTo>
              </a:path>
            </a:pathLst>
          </a:custGeom>
          <a:noFill/>
          <a:ln w="19050">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6" name="Freeform 68"/>
          <p:cNvSpPr>
            <a:spLocks/>
          </p:cNvSpPr>
          <p:nvPr/>
        </p:nvSpPr>
        <p:spPr bwMode="auto">
          <a:xfrm>
            <a:off x="4298951" y="2505075"/>
            <a:ext cx="1260475" cy="615950"/>
          </a:xfrm>
          <a:custGeom>
            <a:avLst/>
            <a:gdLst>
              <a:gd name="T0" fmla="*/ 0 w 794"/>
              <a:gd name="T1" fmla="*/ 0 h 388"/>
              <a:gd name="T2" fmla="*/ 2147483647 w 794"/>
              <a:gd name="T3" fmla="*/ 2147483647 h 388"/>
              <a:gd name="T4" fmla="*/ 2147483647 w 794"/>
              <a:gd name="T5" fmla="*/ 2147483647 h 388"/>
              <a:gd name="T6" fmla="*/ 2147483647 w 794"/>
              <a:gd name="T7" fmla="*/ 2147483647 h 388"/>
              <a:gd name="T8" fmla="*/ 2147483647 w 794"/>
              <a:gd name="T9" fmla="*/ 2147483647 h 388"/>
              <a:gd name="T10" fmla="*/ 2147483647 w 794"/>
              <a:gd name="T11" fmla="*/ 2147483647 h 388"/>
              <a:gd name="T12" fmla="*/ 2147483647 w 794"/>
              <a:gd name="T13" fmla="*/ 2147483647 h 388"/>
              <a:gd name="T14" fmla="*/ 2147483647 w 794"/>
              <a:gd name="T15" fmla="*/ 2147483647 h 388"/>
              <a:gd name="T16" fmla="*/ 2147483647 w 794"/>
              <a:gd name="T17" fmla="*/ 2147483647 h 388"/>
              <a:gd name="T18" fmla="*/ 2147483647 w 794"/>
              <a:gd name="T19" fmla="*/ 2147483647 h 388"/>
              <a:gd name="T20" fmla="*/ 2147483647 w 794"/>
              <a:gd name="T21" fmla="*/ 2147483647 h 388"/>
              <a:gd name="T22" fmla="*/ 2147483647 w 794"/>
              <a:gd name="T23" fmla="*/ 2147483647 h 388"/>
              <a:gd name="T24" fmla="*/ 2147483647 w 794"/>
              <a:gd name="T25" fmla="*/ 2147483647 h 388"/>
              <a:gd name="T26" fmla="*/ 2147483647 w 794"/>
              <a:gd name="T27" fmla="*/ 2147483647 h 3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94"/>
              <a:gd name="T43" fmla="*/ 0 h 388"/>
              <a:gd name="T44" fmla="*/ 794 w 794"/>
              <a:gd name="T45" fmla="*/ 388 h 3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94" h="388">
                <a:moveTo>
                  <a:pt x="0" y="0"/>
                </a:moveTo>
                <a:cubicBezTo>
                  <a:pt x="13" y="6"/>
                  <a:pt x="49" y="28"/>
                  <a:pt x="77" y="35"/>
                </a:cubicBezTo>
                <a:cubicBezTo>
                  <a:pt x="105" y="42"/>
                  <a:pt x="132" y="34"/>
                  <a:pt x="171" y="45"/>
                </a:cubicBezTo>
                <a:cubicBezTo>
                  <a:pt x="210" y="56"/>
                  <a:pt x="265" y="82"/>
                  <a:pt x="308" y="102"/>
                </a:cubicBezTo>
                <a:cubicBezTo>
                  <a:pt x="352" y="122"/>
                  <a:pt x="401" y="148"/>
                  <a:pt x="428" y="167"/>
                </a:cubicBezTo>
                <a:cubicBezTo>
                  <a:pt x="455" y="186"/>
                  <a:pt x="455" y="211"/>
                  <a:pt x="470" y="220"/>
                </a:cubicBezTo>
                <a:cubicBezTo>
                  <a:pt x="484" y="229"/>
                  <a:pt x="498" y="217"/>
                  <a:pt x="512" y="220"/>
                </a:cubicBezTo>
                <a:cubicBezTo>
                  <a:pt x="526" y="223"/>
                  <a:pt x="529" y="230"/>
                  <a:pt x="552" y="238"/>
                </a:cubicBezTo>
                <a:cubicBezTo>
                  <a:pt x="574" y="246"/>
                  <a:pt x="625" y="261"/>
                  <a:pt x="648" y="271"/>
                </a:cubicBezTo>
                <a:cubicBezTo>
                  <a:pt x="671" y="281"/>
                  <a:pt x="675" y="288"/>
                  <a:pt x="688" y="297"/>
                </a:cubicBezTo>
                <a:cubicBezTo>
                  <a:pt x="701" y="306"/>
                  <a:pt x="715" y="315"/>
                  <a:pt x="723" y="324"/>
                </a:cubicBezTo>
                <a:cubicBezTo>
                  <a:pt x="730" y="333"/>
                  <a:pt x="729" y="342"/>
                  <a:pt x="736" y="351"/>
                </a:cubicBezTo>
                <a:cubicBezTo>
                  <a:pt x="742" y="360"/>
                  <a:pt x="753" y="372"/>
                  <a:pt x="763" y="378"/>
                </a:cubicBezTo>
                <a:cubicBezTo>
                  <a:pt x="772" y="384"/>
                  <a:pt x="788" y="386"/>
                  <a:pt x="794" y="388"/>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7" name="Freeform 69"/>
          <p:cNvSpPr>
            <a:spLocks/>
          </p:cNvSpPr>
          <p:nvPr/>
        </p:nvSpPr>
        <p:spPr bwMode="auto">
          <a:xfrm>
            <a:off x="3921125" y="2168527"/>
            <a:ext cx="415925" cy="87313"/>
          </a:xfrm>
          <a:custGeom>
            <a:avLst/>
            <a:gdLst>
              <a:gd name="T0" fmla="*/ 0 w 242"/>
              <a:gd name="T1" fmla="*/ 2147483647 h 55"/>
              <a:gd name="T2" fmla="*/ 2147483647 w 242"/>
              <a:gd name="T3" fmla="*/ 2147483647 h 55"/>
              <a:gd name="T4" fmla="*/ 2147483647 w 242"/>
              <a:gd name="T5" fmla="*/ 2147483647 h 55"/>
              <a:gd name="T6" fmla="*/ 2147483647 w 242"/>
              <a:gd name="T7" fmla="*/ 2147483647 h 55"/>
              <a:gd name="T8" fmla="*/ 2147483647 w 242"/>
              <a:gd name="T9" fmla="*/ 2147483647 h 55"/>
              <a:gd name="T10" fmla="*/ 0 60000 65536"/>
              <a:gd name="T11" fmla="*/ 0 60000 65536"/>
              <a:gd name="T12" fmla="*/ 0 60000 65536"/>
              <a:gd name="T13" fmla="*/ 0 60000 65536"/>
              <a:gd name="T14" fmla="*/ 0 60000 65536"/>
              <a:gd name="T15" fmla="*/ 0 w 242"/>
              <a:gd name="T16" fmla="*/ 0 h 55"/>
              <a:gd name="T17" fmla="*/ 242 w 242"/>
              <a:gd name="T18" fmla="*/ 55 h 55"/>
            </a:gdLst>
            <a:ahLst/>
            <a:cxnLst>
              <a:cxn ang="T10">
                <a:pos x="T0" y="T1"/>
              </a:cxn>
              <a:cxn ang="T11">
                <a:pos x="T2" y="T3"/>
              </a:cxn>
              <a:cxn ang="T12">
                <a:pos x="T4" y="T5"/>
              </a:cxn>
              <a:cxn ang="T13">
                <a:pos x="T6" y="T7"/>
              </a:cxn>
              <a:cxn ang="T14">
                <a:pos x="T8" y="T9"/>
              </a:cxn>
            </a:cxnLst>
            <a:rect l="T15" t="T16" r="T17" b="T18"/>
            <a:pathLst>
              <a:path w="242" h="55">
                <a:moveTo>
                  <a:pt x="0" y="55"/>
                </a:moveTo>
                <a:cubicBezTo>
                  <a:pt x="12" y="51"/>
                  <a:pt x="48" y="38"/>
                  <a:pt x="74" y="29"/>
                </a:cubicBezTo>
                <a:cubicBezTo>
                  <a:pt x="100" y="20"/>
                  <a:pt x="135" y="4"/>
                  <a:pt x="158" y="2"/>
                </a:cubicBezTo>
                <a:cubicBezTo>
                  <a:pt x="181" y="0"/>
                  <a:pt x="198" y="19"/>
                  <a:pt x="212" y="19"/>
                </a:cubicBezTo>
                <a:cubicBezTo>
                  <a:pt x="226" y="19"/>
                  <a:pt x="236" y="6"/>
                  <a:pt x="242" y="2"/>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8" name="Freeform 70"/>
          <p:cNvSpPr>
            <a:spLocks/>
          </p:cNvSpPr>
          <p:nvPr/>
        </p:nvSpPr>
        <p:spPr bwMode="auto">
          <a:xfrm>
            <a:off x="3863975" y="1963738"/>
            <a:ext cx="1538288" cy="965200"/>
          </a:xfrm>
          <a:custGeom>
            <a:avLst/>
            <a:gdLst>
              <a:gd name="T0" fmla="*/ 0 w 894"/>
              <a:gd name="T1" fmla="*/ 0 h 609"/>
              <a:gd name="T2" fmla="*/ 2147483647 w 894"/>
              <a:gd name="T3" fmla="*/ 2147483647 h 609"/>
              <a:gd name="T4" fmla="*/ 2147483647 w 894"/>
              <a:gd name="T5" fmla="*/ 2147483647 h 609"/>
              <a:gd name="T6" fmla="*/ 2147483647 w 894"/>
              <a:gd name="T7" fmla="*/ 2147483647 h 609"/>
              <a:gd name="T8" fmla="*/ 2147483647 w 894"/>
              <a:gd name="T9" fmla="*/ 2147483647 h 609"/>
              <a:gd name="T10" fmla="*/ 2147483647 w 894"/>
              <a:gd name="T11" fmla="*/ 2147483647 h 609"/>
              <a:gd name="T12" fmla="*/ 2147483647 w 894"/>
              <a:gd name="T13" fmla="*/ 2147483647 h 609"/>
              <a:gd name="T14" fmla="*/ 2147483647 w 894"/>
              <a:gd name="T15" fmla="*/ 2147483647 h 609"/>
              <a:gd name="T16" fmla="*/ 2147483647 w 894"/>
              <a:gd name="T17" fmla="*/ 2147483647 h 609"/>
              <a:gd name="T18" fmla="*/ 2147483647 w 894"/>
              <a:gd name="T19" fmla="*/ 2147483647 h 609"/>
              <a:gd name="T20" fmla="*/ 2147483647 w 894"/>
              <a:gd name="T21" fmla="*/ 2147483647 h 609"/>
              <a:gd name="T22" fmla="*/ 2147483647 w 894"/>
              <a:gd name="T23" fmla="*/ 2147483647 h 609"/>
              <a:gd name="T24" fmla="*/ 2147483647 w 894"/>
              <a:gd name="T25" fmla="*/ 2147483647 h 609"/>
              <a:gd name="T26" fmla="*/ 2147483647 w 894"/>
              <a:gd name="T27" fmla="*/ 2147483647 h 609"/>
              <a:gd name="T28" fmla="*/ 2147483647 w 894"/>
              <a:gd name="T29" fmla="*/ 2147483647 h 609"/>
              <a:gd name="T30" fmla="*/ 2147483647 w 894"/>
              <a:gd name="T31" fmla="*/ 2147483647 h 609"/>
              <a:gd name="T32" fmla="*/ 2147483647 w 894"/>
              <a:gd name="T33" fmla="*/ 2147483647 h 609"/>
              <a:gd name="T34" fmla="*/ 2147483647 w 894"/>
              <a:gd name="T35" fmla="*/ 2147483647 h 6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94"/>
              <a:gd name="T55" fmla="*/ 0 h 609"/>
              <a:gd name="T56" fmla="*/ 894 w 894"/>
              <a:gd name="T57" fmla="*/ 609 h 6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94" h="609">
                <a:moveTo>
                  <a:pt x="0" y="0"/>
                </a:moveTo>
                <a:cubicBezTo>
                  <a:pt x="11" y="2"/>
                  <a:pt x="49" y="10"/>
                  <a:pt x="65" y="15"/>
                </a:cubicBezTo>
                <a:cubicBezTo>
                  <a:pt x="81" y="20"/>
                  <a:pt x="75" y="23"/>
                  <a:pt x="96" y="29"/>
                </a:cubicBezTo>
                <a:cubicBezTo>
                  <a:pt x="117" y="35"/>
                  <a:pt x="165" y="36"/>
                  <a:pt x="192" y="50"/>
                </a:cubicBezTo>
                <a:cubicBezTo>
                  <a:pt x="219" y="64"/>
                  <a:pt x="239" y="99"/>
                  <a:pt x="257" y="114"/>
                </a:cubicBezTo>
                <a:cubicBezTo>
                  <a:pt x="275" y="129"/>
                  <a:pt x="276" y="140"/>
                  <a:pt x="300" y="143"/>
                </a:cubicBezTo>
                <a:cubicBezTo>
                  <a:pt x="324" y="146"/>
                  <a:pt x="372" y="132"/>
                  <a:pt x="399" y="134"/>
                </a:cubicBezTo>
                <a:cubicBezTo>
                  <a:pt x="426" y="136"/>
                  <a:pt x="445" y="145"/>
                  <a:pt x="462" y="156"/>
                </a:cubicBezTo>
                <a:cubicBezTo>
                  <a:pt x="479" y="167"/>
                  <a:pt x="487" y="186"/>
                  <a:pt x="503" y="200"/>
                </a:cubicBezTo>
                <a:cubicBezTo>
                  <a:pt x="519" y="214"/>
                  <a:pt x="537" y="222"/>
                  <a:pt x="557" y="237"/>
                </a:cubicBezTo>
                <a:cubicBezTo>
                  <a:pt x="577" y="252"/>
                  <a:pt x="590" y="270"/>
                  <a:pt x="623" y="288"/>
                </a:cubicBezTo>
                <a:cubicBezTo>
                  <a:pt x="656" y="306"/>
                  <a:pt x="721" y="324"/>
                  <a:pt x="753" y="342"/>
                </a:cubicBezTo>
                <a:cubicBezTo>
                  <a:pt x="785" y="360"/>
                  <a:pt x="794" y="380"/>
                  <a:pt x="813" y="395"/>
                </a:cubicBezTo>
                <a:cubicBezTo>
                  <a:pt x="832" y="410"/>
                  <a:pt x="857" y="418"/>
                  <a:pt x="870" y="435"/>
                </a:cubicBezTo>
                <a:cubicBezTo>
                  <a:pt x="883" y="452"/>
                  <a:pt x="892" y="482"/>
                  <a:pt x="893" y="497"/>
                </a:cubicBezTo>
                <a:cubicBezTo>
                  <a:pt x="894" y="512"/>
                  <a:pt x="880" y="516"/>
                  <a:pt x="878" y="525"/>
                </a:cubicBezTo>
                <a:cubicBezTo>
                  <a:pt x="876" y="534"/>
                  <a:pt x="886" y="537"/>
                  <a:pt x="882" y="551"/>
                </a:cubicBezTo>
                <a:cubicBezTo>
                  <a:pt x="878" y="565"/>
                  <a:pt x="861" y="597"/>
                  <a:pt x="855" y="609"/>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09" name="Freeform 71"/>
          <p:cNvSpPr>
            <a:spLocks/>
          </p:cNvSpPr>
          <p:nvPr/>
        </p:nvSpPr>
        <p:spPr bwMode="auto">
          <a:xfrm>
            <a:off x="4503739" y="1863725"/>
            <a:ext cx="3532187" cy="1441450"/>
          </a:xfrm>
          <a:custGeom>
            <a:avLst/>
            <a:gdLst>
              <a:gd name="T0" fmla="*/ 0 w 2054"/>
              <a:gd name="T1" fmla="*/ 2147483647 h 908"/>
              <a:gd name="T2" fmla="*/ 2147483647 w 2054"/>
              <a:gd name="T3" fmla="*/ 2147483647 h 908"/>
              <a:gd name="T4" fmla="*/ 2147483647 w 2054"/>
              <a:gd name="T5" fmla="*/ 2147483647 h 908"/>
              <a:gd name="T6" fmla="*/ 2147483647 w 2054"/>
              <a:gd name="T7" fmla="*/ 2147483647 h 908"/>
              <a:gd name="T8" fmla="*/ 2147483647 w 2054"/>
              <a:gd name="T9" fmla="*/ 2147483647 h 908"/>
              <a:gd name="T10" fmla="*/ 2147483647 w 2054"/>
              <a:gd name="T11" fmla="*/ 2147483647 h 908"/>
              <a:gd name="T12" fmla="*/ 2147483647 w 2054"/>
              <a:gd name="T13" fmla="*/ 2147483647 h 908"/>
              <a:gd name="T14" fmla="*/ 2147483647 w 2054"/>
              <a:gd name="T15" fmla="*/ 2147483647 h 908"/>
              <a:gd name="T16" fmla="*/ 2147483647 w 2054"/>
              <a:gd name="T17" fmla="*/ 2147483647 h 908"/>
              <a:gd name="T18" fmla="*/ 2147483647 w 2054"/>
              <a:gd name="T19" fmla="*/ 2147483647 h 908"/>
              <a:gd name="T20" fmla="*/ 2147483647 w 2054"/>
              <a:gd name="T21" fmla="*/ 2147483647 h 908"/>
              <a:gd name="T22" fmla="*/ 2147483647 w 2054"/>
              <a:gd name="T23" fmla="*/ 2147483647 h 908"/>
              <a:gd name="T24" fmla="*/ 2147483647 w 2054"/>
              <a:gd name="T25" fmla="*/ 2147483647 h 908"/>
              <a:gd name="T26" fmla="*/ 2147483647 w 2054"/>
              <a:gd name="T27" fmla="*/ 2147483647 h 908"/>
              <a:gd name="T28" fmla="*/ 2147483647 w 2054"/>
              <a:gd name="T29" fmla="*/ 2147483647 h 908"/>
              <a:gd name="T30" fmla="*/ 2147483647 w 2054"/>
              <a:gd name="T31" fmla="*/ 2147483647 h 908"/>
              <a:gd name="T32" fmla="*/ 2147483647 w 2054"/>
              <a:gd name="T33" fmla="*/ 2147483647 h 908"/>
              <a:gd name="T34" fmla="*/ 2147483647 w 2054"/>
              <a:gd name="T35" fmla="*/ 2147483647 h 908"/>
              <a:gd name="T36" fmla="*/ 2147483647 w 2054"/>
              <a:gd name="T37" fmla="*/ 2147483647 h 908"/>
              <a:gd name="T38" fmla="*/ 2147483647 w 2054"/>
              <a:gd name="T39" fmla="*/ 2147483647 h 908"/>
              <a:gd name="T40" fmla="*/ 2147483647 w 2054"/>
              <a:gd name="T41" fmla="*/ 2147483647 h 908"/>
              <a:gd name="T42" fmla="*/ 2147483647 w 2054"/>
              <a:gd name="T43" fmla="*/ 2147483647 h 908"/>
              <a:gd name="T44" fmla="*/ 2147483647 w 2054"/>
              <a:gd name="T45" fmla="*/ 2147483647 h 908"/>
              <a:gd name="T46" fmla="*/ 2147483647 w 2054"/>
              <a:gd name="T47" fmla="*/ 2147483647 h 908"/>
              <a:gd name="T48" fmla="*/ 2147483647 w 2054"/>
              <a:gd name="T49" fmla="*/ 2147483647 h 908"/>
              <a:gd name="T50" fmla="*/ 2147483647 w 2054"/>
              <a:gd name="T51" fmla="*/ 2147483647 h 908"/>
              <a:gd name="T52" fmla="*/ 2147483647 w 2054"/>
              <a:gd name="T53" fmla="*/ 2147483647 h 908"/>
              <a:gd name="T54" fmla="*/ 2147483647 w 2054"/>
              <a:gd name="T55" fmla="*/ 2147483647 h 908"/>
              <a:gd name="T56" fmla="*/ 2147483647 w 2054"/>
              <a:gd name="T57" fmla="*/ 2147483647 h 908"/>
              <a:gd name="T58" fmla="*/ 2147483647 w 2054"/>
              <a:gd name="T59" fmla="*/ 2147483647 h 908"/>
              <a:gd name="T60" fmla="*/ 2147483647 w 2054"/>
              <a:gd name="T61" fmla="*/ 2147483647 h 908"/>
              <a:gd name="T62" fmla="*/ 2147483647 w 2054"/>
              <a:gd name="T63" fmla="*/ 2147483647 h 908"/>
              <a:gd name="T64" fmla="*/ 2147483647 w 2054"/>
              <a:gd name="T65" fmla="*/ 2147483647 h 908"/>
              <a:gd name="T66" fmla="*/ 2147483647 w 2054"/>
              <a:gd name="T67" fmla="*/ 2147483647 h 9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54"/>
              <a:gd name="T103" fmla="*/ 0 h 908"/>
              <a:gd name="T104" fmla="*/ 2054 w 2054"/>
              <a:gd name="T105" fmla="*/ 908 h 9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54" h="908">
                <a:moveTo>
                  <a:pt x="0" y="20"/>
                </a:moveTo>
                <a:cubicBezTo>
                  <a:pt x="13" y="17"/>
                  <a:pt x="53" y="0"/>
                  <a:pt x="78" y="1"/>
                </a:cubicBezTo>
                <a:cubicBezTo>
                  <a:pt x="103" y="2"/>
                  <a:pt x="119" y="11"/>
                  <a:pt x="152" y="29"/>
                </a:cubicBezTo>
                <a:cubicBezTo>
                  <a:pt x="185" y="47"/>
                  <a:pt x="236" y="71"/>
                  <a:pt x="275" y="107"/>
                </a:cubicBezTo>
                <a:cubicBezTo>
                  <a:pt x="314" y="143"/>
                  <a:pt x="349" y="220"/>
                  <a:pt x="387" y="244"/>
                </a:cubicBezTo>
                <a:cubicBezTo>
                  <a:pt x="425" y="268"/>
                  <a:pt x="465" y="239"/>
                  <a:pt x="500" y="250"/>
                </a:cubicBezTo>
                <a:cubicBezTo>
                  <a:pt x="535" y="261"/>
                  <a:pt x="565" y="299"/>
                  <a:pt x="600" y="311"/>
                </a:cubicBezTo>
                <a:cubicBezTo>
                  <a:pt x="635" y="323"/>
                  <a:pt x="689" y="313"/>
                  <a:pt x="710" y="322"/>
                </a:cubicBezTo>
                <a:cubicBezTo>
                  <a:pt x="731" y="331"/>
                  <a:pt x="720" y="353"/>
                  <a:pt x="728" y="364"/>
                </a:cubicBezTo>
                <a:cubicBezTo>
                  <a:pt x="736" y="375"/>
                  <a:pt x="752" y="381"/>
                  <a:pt x="758" y="388"/>
                </a:cubicBezTo>
                <a:cubicBezTo>
                  <a:pt x="764" y="395"/>
                  <a:pt x="754" y="397"/>
                  <a:pt x="765" y="407"/>
                </a:cubicBezTo>
                <a:cubicBezTo>
                  <a:pt x="776" y="417"/>
                  <a:pt x="808" y="432"/>
                  <a:pt x="825" y="451"/>
                </a:cubicBezTo>
                <a:cubicBezTo>
                  <a:pt x="842" y="470"/>
                  <a:pt x="854" y="507"/>
                  <a:pt x="867" y="523"/>
                </a:cubicBezTo>
                <a:cubicBezTo>
                  <a:pt x="880" y="539"/>
                  <a:pt x="899" y="537"/>
                  <a:pt x="906" y="545"/>
                </a:cubicBezTo>
                <a:cubicBezTo>
                  <a:pt x="913" y="553"/>
                  <a:pt x="901" y="560"/>
                  <a:pt x="912" y="569"/>
                </a:cubicBezTo>
                <a:cubicBezTo>
                  <a:pt x="923" y="578"/>
                  <a:pt x="952" y="602"/>
                  <a:pt x="972" y="601"/>
                </a:cubicBezTo>
                <a:cubicBezTo>
                  <a:pt x="992" y="600"/>
                  <a:pt x="1010" y="568"/>
                  <a:pt x="1034" y="565"/>
                </a:cubicBezTo>
                <a:cubicBezTo>
                  <a:pt x="1058" y="562"/>
                  <a:pt x="1096" y="594"/>
                  <a:pt x="1116" y="580"/>
                </a:cubicBezTo>
                <a:cubicBezTo>
                  <a:pt x="1136" y="566"/>
                  <a:pt x="1170" y="508"/>
                  <a:pt x="1155" y="479"/>
                </a:cubicBezTo>
                <a:cubicBezTo>
                  <a:pt x="1140" y="450"/>
                  <a:pt x="1046" y="429"/>
                  <a:pt x="1028" y="409"/>
                </a:cubicBezTo>
                <a:cubicBezTo>
                  <a:pt x="1010" y="389"/>
                  <a:pt x="1023" y="373"/>
                  <a:pt x="1047" y="359"/>
                </a:cubicBezTo>
                <a:cubicBezTo>
                  <a:pt x="1071" y="345"/>
                  <a:pt x="1134" y="329"/>
                  <a:pt x="1173" y="325"/>
                </a:cubicBezTo>
                <a:cubicBezTo>
                  <a:pt x="1212" y="321"/>
                  <a:pt x="1226" y="325"/>
                  <a:pt x="1281" y="335"/>
                </a:cubicBezTo>
                <a:cubicBezTo>
                  <a:pt x="1336" y="345"/>
                  <a:pt x="1457" y="380"/>
                  <a:pt x="1506" y="388"/>
                </a:cubicBezTo>
                <a:cubicBezTo>
                  <a:pt x="1555" y="396"/>
                  <a:pt x="1551" y="393"/>
                  <a:pt x="1575" y="383"/>
                </a:cubicBezTo>
                <a:cubicBezTo>
                  <a:pt x="1599" y="373"/>
                  <a:pt x="1610" y="327"/>
                  <a:pt x="1649" y="325"/>
                </a:cubicBezTo>
                <a:cubicBezTo>
                  <a:pt x="1688" y="323"/>
                  <a:pt x="1780" y="342"/>
                  <a:pt x="1811" y="373"/>
                </a:cubicBezTo>
                <a:cubicBezTo>
                  <a:pt x="1842" y="404"/>
                  <a:pt x="1811" y="487"/>
                  <a:pt x="1833" y="509"/>
                </a:cubicBezTo>
                <a:cubicBezTo>
                  <a:pt x="1855" y="531"/>
                  <a:pt x="1913" y="499"/>
                  <a:pt x="1941" y="506"/>
                </a:cubicBezTo>
                <a:cubicBezTo>
                  <a:pt x="1969" y="513"/>
                  <a:pt x="1985" y="534"/>
                  <a:pt x="2003" y="553"/>
                </a:cubicBezTo>
                <a:cubicBezTo>
                  <a:pt x="2021" y="572"/>
                  <a:pt x="2044" y="591"/>
                  <a:pt x="2049" y="617"/>
                </a:cubicBezTo>
                <a:cubicBezTo>
                  <a:pt x="2054" y="643"/>
                  <a:pt x="2040" y="678"/>
                  <a:pt x="2033" y="709"/>
                </a:cubicBezTo>
                <a:cubicBezTo>
                  <a:pt x="2026" y="740"/>
                  <a:pt x="2003" y="770"/>
                  <a:pt x="2004" y="803"/>
                </a:cubicBezTo>
                <a:cubicBezTo>
                  <a:pt x="2005" y="836"/>
                  <a:pt x="2034" y="886"/>
                  <a:pt x="2042" y="908"/>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0" name="Freeform 72"/>
          <p:cNvSpPr>
            <a:spLocks/>
          </p:cNvSpPr>
          <p:nvPr/>
        </p:nvSpPr>
        <p:spPr bwMode="auto">
          <a:xfrm>
            <a:off x="5734050" y="2138363"/>
            <a:ext cx="774700" cy="241300"/>
          </a:xfrm>
          <a:custGeom>
            <a:avLst/>
            <a:gdLst>
              <a:gd name="T0" fmla="*/ 0 w 451"/>
              <a:gd name="T1" fmla="*/ 2147483647 h 153"/>
              <a:gd name="T2" fmla="*/ 2147483647 w 451"/>
              <a:gd name="T3" fmla="*/ 2147483647 h 153"/>
              <a:gd name="T4" fmla="*/ 2147483647 w 451"/>
              <a:gd name="T5" fmla="*/ 2147483647 h 153"/>
              <a:gd name="T6" fmla="*/ 2147483647 w 451"/>
              <a:gd name="T7" fmla="*/ 2147483647 h 153"/>
              <a:gd name="T8" fmla="*/ 2147483647 w 451"/>
              <a:gd name="T9" fmla="*/ 2147483647 h 153"/>
              <a:gd name="T10" fmla="*/ 2147483647 w 451"/>
              <a:gd name="T11" fmla="*/ 2147483647 h 153"/>
              <a:gd name="T12" fmla="*/ 2147483647 w 451"/>
              <a:gd name="T13" fmla="*/ 2147483647 h 153"/>
              <a:gd name="T14" fmla="*/ 2147483647 w 451"/>
              <a:gd name="T15" fmla="*/ 2147483647 h 153"/>
              <a:gd name="T16" fmla="*/ 0 60000 65536"/>
              <a:gd name="T17" fmla="*/ 0 60000 65536"/>
              <a:gd name="T18" fmla="*/ 0 60000 65536"/>
              <a:gd name="T19" fmla="*/ 0 60000 65536"/>
              <a:gd name="T20" fmla="*/ 0 60000 65536"/>
              <a:gd name="T21" fmla="*/ 0 60000 65536"/>
              <a:gd name="T22" fmla="*/ 0 60000 65536"/>
              <a:gd name="T23" fmla="*/ 0 60000 65536"/>
              <a:gd name="T24" fmla="*/ 0 w 451"/>
              <a:gd name="T25" fmla="*/ 0 h 153"/>
              <a:gd name="T26" fmla="*/ 451 w 451"/>
              <a:gd name="T27" fmla="*/ 153 h 1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1" h="153">
                <a:moveTo>
                  <a:pt x="0" y="47"/>
                </a:moveTo>
                <a:cubicBezTo>
                  <a:pt x="10" y="44"/>
                  <a:pt x="35" y="39"/>
                  <a:pt x="60" y="31"/>
                </a:cubicBezTo>
                <a:cubicBezTo>
                  <a:pt x="85" y="23"/>
                  <a:pt x="114" y="2"/>
                  <a:pt x="148" y="1"/>
                </a:cubicBezTo>
                <a:cubicBezTo>
                  <a:pt x="182" y="0"/>
                  <a:pt x="239" y="18"/>
                  <a:pt x="265" y="27"/>
                </a:cubicBezTo>
                <a:cubicBezTo>
                  <a:pt x="291" y="36"/>
                  <a:pt x="288" y="47"/>
                  <a:pt x="304" y="54"/>
                </a:cubicBezTo>
                <a:cubicBezTo>
                  <a:pt x="320" y="61"/>
                  <a:pt x="341" y="64"/>
                  <a:pt x="361" y="69"/>
                </a:cubicBezTo>
                <a:cubicBezTo>
                  <a:pt x="381" y="74"/>
                  <a:pt x="410" y="72"/>
                  <a:pt x="425" y="86"/>
                </a:cubicBezTo>
                <a:cubicBezTo>
                  <a:pt x="440" y="100"/>
                  <a:pt x="446" y="139"/>
                  <a:pt x="451" y="153"/>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1" name="Freeform 73"/>
          <p:cNvSpPr>
            <a:spLocks/>
          </p:cNvSpPr>
          <p:nvPr/>
        </p:nvSpPr>
        <p:spPr bwMode="auto">
          <a:xfrm>
            <a:off x="7165975" y="2476502"/>
            <a:ext cx="84138" cy="417513"/>
          </a:xfrm>
          <a:custGeom>
            <a:avLst/>
            <a:gdLst>
              <a:gd name="T0" fmla="*/ 0 w 49"/>
              <a:gd name="T1" fmla="*/ 2147483647 h 263"/>
              <a:gd name="T2" fmla="*/ 2147483647 w 49"/>
              <a:gd name="T3" fmla="*/ 2147483647 h 263"/>
              <a:gd name="T4" fmla="*/ 2147483647 w 49"/>
              <a:gd name="T5" fmla="*/ 2147483647 h 263"/>
              <a:gd name="T6" fmla="*/ 2147483647 w 49"/>
              <a:gd name="T7" fmla="*/ 0 h 263"/>
              <a:gd name="T8" fmla="*/ 0 60000 65536"/>
              <a:gd name="T9" fmla="*/ 0 60000 65536"/>
              <a:gd name="T10" fmla="*/ 0 60000 65536"/>
              <a:gd name="T11" fmla="*/ 0 60000 65536"/>
              <a:gd name="T12" fmla="*/ 0 w 49"/>
              <a:gd name="T13" fmla="*/ 0 h 263"/>
              <a:gd name="T14" fmla="*/ 49 w 49"/>
              <a:gd name="T15" fmla="*/ 263 h 263"/>
            </a:gdLst>
            <a:ahLst/>
            <a:cxnLst>
              <a:cxn ang="T8">
                <a:pos x="T0" y="T1"/>
              </a:cxn>
              <a:cxn ang="T9">
                <a:pos x="T2" y="T3"/>
              </a:cxn>
              <a:cxn ang="T10">
                <a:pos x="T4" y="T5"/>
              </a:cxn>
              <a:cxn ang="T11">
                <a:pos x="T6" y="T7"/>
              </a:cxn>
            </a:cxnLst>
            <a:rect l="T12" t="T13" r="T14" b="T15"/>
            <a:pathLst>
              <a:path w="49" h="263">
                <a:moveTo>
                  <a:pt x="0" y="263"/>
                </a:moveTo>
                <a:cubicBezTo>
                  <a:pt x="5" y="240"/>
                  <a:pt x="24" y="163"/>
                  <a:pt x="32" y="125"/>
                </a:cubicBezTo>
                <a:cubicBezTo>
                  <a:pt x="40" y="87"/>
                  <a:pt x="49" y="53"/>
                  <a:pt x="47" y="32"/>
                </a:cubicBezTo>
                <a:cubicBezTo>
                  <a:pt x="45" y="11"/>
                  <a:pt x="26" y="7"/>
                  <a:pt x="21"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2" name="Freeform 74"/>
          <p:cNvSpPr>
            <a:spLocks/>
          </p:cNvSpPr>
          <p:nvPr/>
        </p:nvSpPr>
        <p:spPr bwMode="auto">
          <a:xfrm>
            <a:off x="6904039" y="2165352"/>
            <a:ext cx="441325" cy="212725"/>
          </a:xfrm>
          <a:custGeom>
            <a:avLst/>
            <a:gdLst>
              <a:gd name="T0" fmla="*/ 0 w 255"/>
              <a:gd name="T1" fmla="*/ 0 h 135"/>
              <a:gd name="T2" fmla="*/ 2147483647 w 255"/>
              <a:gd name="T3" fmla="*/ 2147483647 h 135"/>
              <a:gd name="T4" fmla="*/ 2147483647 w 255"/>
              <a:gd name="T5" fmla="*/ 2147483647 h 135"/>
              <a:gd name="T6" fmla="*/ 2147483647 w 255"/>
              <a:gd name="T7" fmla="*/ 2147483647 h 135"/>
              <a:gd name="T8" fmla="*/ 2147483647 w 255"/>
              <a:gd name="T9" fmla="*/ 2147483647 h 135"/>
              <a:gd name="T10" fmla="*/ 2147483647 w 255"/>
              <a:gd name="T11" fmla="*/ 2147483647 h 135"/>
              <a:gd name="T12" fmla="*/ 2147483647 w 255"/>
              <a:gd name="T13" fmla="*/ 2147483647 h 135"/>
              <a:gd name="T14" fmla="*/ 0 60000 65536"/>
              <a:gd name="T15" fmla="*/ 0 60000 65536"/>
              <a:gd name="T16" fmla="*/ 0 60000 65536"/>
              <a:gd name="T17" fmla="*/ 0 60000 65536"/>
              <a:gd name="T18" fmla="*/ 0 60000 65536"/>
              <a:gd name="T19" fmla="*/ 0 60000 65536"/>
              <a:gd name="T20" fmla="*/ 0 60000 65536"/>
              <a:gd name="T21" fmla="*/ 0 w 255"/>
              <a:gd name="T22" fmla="*/ 0 h 135"/>
              <a:gd name="T23" fmla="*/ 255 w 255"/>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5" h="135">
                <a:moveTo>
                  <a:pt x="0" y="0"/>
                </a:moveTo>
                <a:cubicBezTo>
                  <a:pt x="4" y="2"/>
                  <a:pt x="15" y="10"/>
                  <a:pt x="23" y="12"/>
                </a:cubicBezTo>
                <a:cubicBezTo>
                  <a:pt x="31" y="14"/>
                  <a:pt x="34" y="6"/>
                  <a:pt x="48" y="15"/>
                </a:cubicBezTo>
                <a:cubicBezTo>
                  <a:pt x="62" y="24"/>
                  <a:pt x="86" y="52"/>
                  <a:pt x="108" y="66"/>
                </a:cubicBezTo>
                <a:cubicBezTo>
                  <a:pt x="130" y="80"/>
                  <a:pt x="160" y="87"/>
                  <a:pt x="179" y="97"/>
                </a:cubicBezTo>
                <a:cubicBezTo>
                  <a:pt x="198" y="107"/>
                  <a:pt x="211" y="121"/>
                  <a:pt x="224" y="127"/>
                </a:cubicBezTo>
                <a:cubicBezTo>
                  <a:pt x="237" y="133"/>
                  <a:pt x="249" y="133"/>
                  <a:pt x="255" y="135"/>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3" name="Freeform 75"/>
          <p:cNvSpPr>
            <a:spLocks/>
          </p:cNvSpPr>
          <p:nvPr/>
        </p:nvSpPr>
        <p:spPr bwMode="auto">
          <a:xfrm>
            <a:off x="6335713" y="1042990"/>
            <a:ext cx="1004887" cy="1335087"/>
          </a:xfrm>
          <a:custGeom>
            <a:avLst/>
            <a:gdLst>
              <a:gd name="T0" fmla="*/ 2147483647 w 584"/>
              <a:gd name="T1" fmla="*/ 2147483647 h 842"/>
              <a:gd name="T2" fmla="*/ 2147483647 w 584"/>
              <a:gd name="T3" fmla="*/ 2147483647 h 842"/>
              <a:gd name="T4" fmla="*/ 2147483647 w 584"/>
              <a:gd name="T5" fmla="*/ 2147483647 h 842"/>
              <a:gd name="T6" fmla="*/ 2147483647 w 584"/>
              <a:gd name="T7" fmla="*/ 2147483647 h 842"/>
              <a:gd name="T8" fmla="*/ 2147483647 w 584"/>
              <a:gd name="T9" fmla="*/ 2147483647 h 842"/>
              <a:gd name="T10" fmla="*/ 2147483647 w 584"/>
              <a:gd name="T11" fmla="*/ 2147483647 h 842"/>
              <a:gd name="T12" fmla="*/ 2147483647 w 584"/>
              <a:gd name="T13" fmla="*/ 2147483647 h 842"/>
              <a:gd name="T14" fmla="*/ 2147483647 w 584"/>
              <a:gd name="T15" fmla="*/ 2147483647 h 842"/>
              <a:gd name="T16" fmla="*/ 2147483647 w 584"/>
              <a:gd name="T17" fmla="*/ 2147483647 h 842"/>
              <a:gd name="T18" fmla="*/ 2147483647 w 584"/>
              <a:gd name="T19" fmla="*/ 2147483647 h 842"/>
              <a:gd name="T20" fmla="*/ 2147483647 w 584"/>
              <a:gd name="T21" fmla="*/ 2147483647 h 842"/>
              <a:gd name="T22" fmla="*/ 2147483647 w 584"/>
              <a:gd name="T23" fmla="*/ 2147483647 h 842"/>
              <a:gd name="T24" fmla="*/ 2147483647 w 584"/>
              <a:gd name="T25" fmla="*/ 2147483647 h 842"/>
              <a:gd name="T26" fmla="*/ 2147483647 w 584"/>
              <a:gd name="T27" fmla="*/ 2147483647 h 842"/>
              <a:gd name="T28" fmla="*/ 2147483647 w 584"/>
              <a:gd name="T29" fmla="*/ 2147483647 h 8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4"/>
              <a:gd name="T46" fmla="*/ 0 h 842"/>
              <a:gd name="T47" fmla="*/ 584 w 584"/>
              <a:gd name="T48" fmla="*/ 842 h 8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4" h="842">
                <a:moveTo>
                  <a:pt x="347" y="63"/>
                </a:moveTo>
                <a:cubicBezTo>
                  <a:pt x="341" y="64"/>
                  <a:pt x="331" y="78"/>
                  <a:pt x="311" y="69"/>
                </a:cubicBezTo>
                <a:cubicBezTo>
                  <a:pt x="291" y="60"/>
                  <a:pt x="250" y="16"/>
                  <a:pt x="224" y="8"/>
                </a:cubicBezTo>
                <a:cubicBezTo>
                  <a:pt x="198" y="0"/>
                  <a:pt x="190" y="9"/>
                  <a:pt x="155" y="23"/>
                </a:cubicBezTo>
                <a:cubicBezTo>
                  <a:pt x="120" y="37"/>
                  <a:pt x="22" y="66"/>
                  <a:pt x="11" y="90"/>
                </a:cubicBezTo>
                <a:cubicBezTo>
                  <a:pt x="0" y="114"/>
                  <a:pt x="68" y="145"/>
                  <a:pt x="86" y="170"/>
                </a:cubicBezTo>
                <a:cubicBezTo>
                  <a:pt x="104" y="195"/>
                  <a:pt x="108" y="220"/>
                  <a:pt x="121" y="242"/>
                </a:cubicBezTo>
                <a:cubicBezTo>
                  <a:pt x="134" y="264"/>
                  <a:pt x="156" y="285"/>
                  <a:pt x="166" y="300"/>
                </a:cubicBezTo>
                <a:cubicBezTo>
                  <a:pt x="176" y="315"/>
                  <a:pt x="178" y="305"/>
                  <a:pt x="179" y="329"/>
                </a:cubicBezTo>
                <a:cubicBezTo>
                  <a:pt x="180" y="353"/>
                  <a:pt x="151" y="415"/>
                  <a:pt x="175" y="447"/>
                </a:cubicBezTo>
                <a:cubicBezTo>
                  <a:pt x="199" y="479"/>
                  <a:pt x="278" y="489"/>
                  <a:pt x="323" y="521"/>
                </a:cubicBezTo>
                <a:cubicBezTo>
                  <a:pt x="368" y="553"/>
                  <a:pt x="410" y="607"/>
                  <a:pt x="443" y="639"/>
                </a:cubicBezTo>
                <a:cubicBezTo>
                  <a:pt x="476" y="671"/>
                  <a:pt x="500" y="695"/>
                  <a:pt x="521" y="716"/>
                </a:cubicBezTo>
                <a:cubicBezTo>
                  <a:pt x="542" y="737"/>
                  <a:pt x="558" y="746"/>
                  <a:pt x="569" y="767"/>
                </a:cubicBezTo>
                <a:cubicBezTo>
                  <a:pt x="580" y="788"/>
                  <a:pt x="581" y="827"/>
                  <a:pt x="584" y="842"/>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4" name="Freeform 77"/>
          <p:cNvSpPr>
            <a:spLocks/>
          </p:cNvSpPr>
          <p:nvPr/>
        </p:nvSpPr>
        <p:spPr bwMode="auto">
          <a:xfrm>
            <a:off x="6778625" y="1263652"/>
            <a:ext cx="369888" cy="798513"/>
          </a:xfrm>
          <a:custGeom>
            <a:avLst/>
            <a:gdLst>
              <a:gd name="T0" fmla="*/ 0 w 215"/>
              <a:gd name="T1" fmla="*/ 0 h 504"/>
              <a:gd name="T2" fmla="*/ 2147483647 w 215"/>
              <a:gd name="T3" fmla="*/ 2147483647 h 504"/>
              <a:gd name="T4" fmla="*/ 2147483647 w 215"/>
              <a:gd name="T5" fmla="*/ 2147483647 h 504"/>
              <a:gd name="T6" fmla="*/ 2147483647 w 215"/>
              <a:gd name="T7" fmla="*/ 2147483647 h 504"/>
              <a:gd name="T8" fmla="*/ 2147483647 w 215"/>
              <a:gd name="T9" fmla="*/ 2147483647 h 504"/>
              <a:gd name="T10" fmla="*/ 2147483647 w 215"/>
              <a:gd name="T11" fmla="*/ 2147483647 h 504"/>
              <a:gd name="T12" fmla="*/ 2147483647 w 215"/>
              <a:gd name="T13" fmla="*/ 2147483647 h 504"/>
              <a:gd name="T14" fmla="*/ 2147483647 w 215"/>
              <a:gd name="T15" fmla="*/ 2147483647 h 504"/>
              <a:gd name="T16" fmla="*/ 2147483647 w 215"/>
              <a:gd name="T17" fmla="*/ 2147483647 h 504"/>
              <a:gd name="T18" fmla="*/ 2147483647 w 215"/>
              <a:gd name="T19" fmla="*/ 2147483647 h 5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5"/>
              <a:gd name="T31" fmla="*/ 0 h 504"/>
              <a:gd name="T32" fmla="*/ 215 w 215"/>
              <a:gd name="T33" fmla="*/ 504 h 5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5" h="504">
                <a:moveTo>
                  <a:pt x="0" y="0"/>
                </a:moveTo>
                <a:cubicBezTo>
                  <a:pt x="3" y="7"/>
                  <a:pt x="15" y="29"/>
                  <a:pt x="17" y="44"/>
                </a:cubicBezTo>
                <a:cubicBezTo>
                  <a:pt x="19" y="59"/>
                  <a:pt x="10" y="74"/>
                  <a:pt x="14" y="90"/>
                </a:cubicBezTo>
                <a:cubicBezTo>
                  <a:pt x="18" y="106"/>
                  <a:pt x="31" y="125"/>
                  <a:pt x="39" y="141"/>
                </a:cubicBezTo>
                <a:cubicBezTo>
                  <a:pt x="47" y="157"/>
                  <a:pt x="42" y="175"/>
                  <a:pt x="63" y="188"/>
                </a:cubicBezTo>
                <a:cubicBezTo>
                  <a:pt x="84" y="201"/>
                  <a:pt x="143" y="209"/>
                  <a:pt x="167" y="222"/>
                </a:cubicBezTo>
                <a:cubicBezTo>
                  <a:pt x="191" y="235"/>
                  <a:pt x="205" y="254"/>
                  <a:pt x="210" y="269"/>
                </a:cubicBezTo>
                <a:cubicBezTo>
                  <a:pt x="215" y="284"/>
                  <a:pt x="201" y="288"/>
                  <a:pt x="198" y="311"/>
                </a:cubicBezTo>
                <a:cubicBezTo>
                  <a:pt x="195" y="334"/>
                  <a:pt x="192" y="378"/>
                  <a:pt x="191" y="410"/>
                </a:cubicBezTo>
                <a:cubicBezTo>
                  <a:pt x="190" y="442"/>
                  <a:pt x="192" y="485"/>
                  <a:pt x="192" y="504"/>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5" name="Freeform 78"/>
          <p:cNvSpPr>
            <a:spLocks/>
          </p:cNvSpPr>
          <p:nvPr/>
        </p:nvSpPr>
        <p:spPr bwMode="auto">
          <a:xfrm>
            <a:off x="7075488" y="1236665"/>
            <a:ext cx="165100" cy="446087"/>
          </a:xfrm>
          <a:custGeom>
            <a:avLst/>
            <a:gdLst>
              <a:gd name="T0" fmla="*/ 0 w 95"/>
              <a:gd name="T1" fmla="*/ 0 h 282"/>
              <a:gd name="T2" fmla="*/ 2147483647 w 95"/>
              <a:gd name="T3" fmla="*/ 2147483647 h 282"/>
              <a:gd name="T4" fmla="*/ 2147483647 w 95"/>
              <a:gd name="T5" fmla="*/ 2147483647 h 282"/>
              <a:gd name="T6" fmla="*/ 2147483647 w 95"/>
              <a:gd name="T7" fmla="*/ 2147483647 h 282"/>
              <a:gd name="T8" fmla="*/ 2147483647 w 95"/>
              <a:gd name="T9" fmla="*/ 2147483647 h 282"/>
              <a:gd name="T10" fmla="*/ 2147483647 w 95"/>
              <a:gd name="T11" fmla="*/ 2147483647 h 282"/>
              <a:gd name="T12" fmla="*/ 2147483647 w 95"/>
              <a:gd name="T13" fmla="*/ 2147483647 h 282"/>
              <a:gd name="T14" fmla="*/ 2147483647 w 95"/>
              <a:gd name="T15" fmla="*/ 2147483647 h 282"/>
              <a:gd name="T16" fmla="*/ 0 60000 65536"/>
              <a:gd name="T17" fmla="*/ 0 60000 65536"/>
              <a:gd name="T18" fmla="*/ 0 60000 65536"/>
              <a:gd name="T19" fmla="*/ 0 60000 65536"/>
              <a:gd name="T20" fmla="*/ 0 60000 65536"/>
              <a:gd name="T21" fmla="*/ 0 60000 65536"/>
              <a:gd name="T22" fmla="*/ 0 60000 65536"/>
              <a:gd name="T23" fmla="*/ 0 60000 65536"/>
              <a:gd name="T24" fmla="*/ 0 w 95"/>
              <a:gd name="T25" fmla="*/ 0 h 282"/>
              <a:gd name="T26" fmla="*/ 95 w 95"/>
              <a:gd name="T27" fmla="*/ 282 h 2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 h="282">
                <a:moveTo>
                  <a:pt x="0" y="0"/>
                </a:moveTo>
                <a:cubicBezTo>
                  <a:pt x="3" y="4"/>
                  <a:pt x="10" y="17"/>
                  <a:pt x="15" y="26"/>
                </a:cubicBezTo>
                <a:cubicBezTo>
                  <a:pt x="20" y="35"/>
                  <a:pt x="16" y="41"/>
                  <a:pt x="27" y="56"/>
                </a:cubicBezTo>
                <a:cubicBezTo>
                  <a:pt x="38" y="71"/>
                  <a:pt x="73" y="99"/>
                  <a:pt x="84" y="119"/>
                </a:cubicBezTo>
                <a:cubicBezTo>
                  <a:pt x="95" y="139"/>
                  <a:pt x="93" y="157"/>
                  <a:pt x="93" y="177"/>
                </a:cubicBezTo>
                <a:cubicBezTo>
                  <a:pt x="93" y="197"/>
                  <a:pt x="90" y="223"/>
                  <a:pt x="87" y="237"/>
                </a:cubicBezTo>
                <a:cubicBezTo>
                  <a:pt x="84" y="251"/>
                  <a:pt x="81" y="254"/>
                  <a:pt x="73" y="261"/>
                </a:cubicBezTo>
                <a:cubicBezTo>
                  <a:pt x="65" y="268"/>
                  <a:pt x="44" y="278"/>
                  <a:pt x="36" y="282"/>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6" name="Freeform 79"/>
          <p:cNvSpPr>
            <a:spLocks/>
          </p:cNvSpPr>
          <p:nvPr/>
        </p:nvSpPr>
        <p:spPr bwMode="auto">
          <a:xfrm>
            <a:off x="7412039" y="1827213"/>
            <a:ext cx="446087" cy="608012"/>
          </a:xfrm>
          <a:custGeom>
            <a:avLst/>
            <a:gdLst>
              <a:gd name="T0" fmla="*/ 0 w 259"/>
              <a:gd name="T1" fmla="*/ 0 h 383"/>
              <a:gd name="T2" fmla="*/ 2147483647 w 259"/>
              <a:gd name="T3" fmla="*/ 2147483647 h 383"/>
              <a:gd name="T4" fmla="*/ 2147483647 w 259"/>
              <a:gd name="T5" fmla="*/ 2147483647 h 383"/>
              <a:gd name="T6" fmla="*/ 2147483647 w 259"/>
              <a:gd name="T7" fmla="*/ 2147483647 h 383"/>
              <a:gd name="T8" fmla="*/ 2147483647 w 259"/>
              <a:gd name="T9" fmla="*/ 2147483647 h 383"/>
              <a:gd name="T10" fmla="*/ 2147483647 w 259"/>
              <a:gd name="T11" fmla="*/ 2147483647 h 383"/>
              <a:gd name="T12" fmla="*/ 2147483647 w 259"/>
              <a:gd name="T13" fmla="*/ 2147483647 h 383"/>
              <a:gd name="T14" fmla="*/ 0 60000 65536"/>
              <a:gd name="T15" fmla="*/ 0 60000 65536"/>
              <a:gd name="T16" fmla="*/ 0 60000 65536"/>
              <a:gd name="T17" fmla="*/ 0 60000 65536"/>
              <a:gd name="T18" fmla="*/ 0 60000 65536"/>
              <a:gd name="T19" fmla="*/ 0 60000 65536"/>
              <a:gd name="T20" fmla="*/ 0 60000 65536"/>
              <a:gd name="T21" fmla="*/ 0 w 259"/>
              <a:gd name="T22" fmla="*/ 0 h 383"/>
              <a:gd name="T23" fmla="*/ 259 w 259"/>
              <a:gd name="T24" fmla="*/ 383 h 3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9" h="383">
                <a:moveTo>
                  <a:pt x="0" y="0"/>
                </a:moveTo>
                <a:cubicBezTo>
                  <a:pt x="3" y="10"/>
                  <a:pt x="9" y="47"/>
                  <a:pt x="19" y="63"/>
                </a:cubicBezTo>
                <a:cubicBezTo>
                  <a:pt x="29" y="79"/>
                  <a:pt x="31" y="76"/>
                  <a:pt x="58" y="96"/>
                </a:cubicBezTo>
                <a:cubicBezTo>
                  <a:pt x="85" y="116"/>
                  <a:pt x="156" y="149"/>
                  <a:pt x="180" y="180"/>
                </a:cubicBezTo>
                <a:cubicBezTo>
                  <a:pt x="204" y="211"/>
                  <a:pt x="188" y="250"/>
                  <a:pt x="199" y="281"/>
                </a:cubicBezTo>
                <a:cubicBezTo>
                  <a:pt x="210" y="312"/>
                  <a:pt x="239" y="349"/>
                  <a:pt x="249" y="366"/>
                </a:cubicBezTo>
                <a:cubicBezTo>
                  <a:pt x="259" y="383"/>
                  <a:pt x="257" y="380"/>
                  <a:pt x="259" y="383"/>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7" name="Freeform 80"/>
          <p:cNvSpPr>
            <a:spLocks/>
          </p:cNvSpPr>
          <p:nvPr/>
        </p:nvSpPr>
        <p:spPr bwMode="auto">
          <a:xfrm>
            <a:off x="7707314" y="1728788"/>
            <a:ext cx="34925" cy="423862"/>
          </a:xfrm>
          <a:custGeom>
            <a:avLst/>
            <a:gdLst>
              <a:gd name="T0" fmla="*/ 2147483647 w 21"/>
              <a:gd name="T1" fmla="*/ 0 h 267"/>
              <a:gd name="T2" fmla="*/ 2147483647 w 21"/>
              <a:gd name="T3" fmla="*/ 2147483647 h 267"/>
              <a:gd name="T4" fmla="*/ 0 w 21"/>
              <a:gd name="T5" fmla="*/ 2147483647 h 267"/>
              <a:gd name="T6" fmla="*/ 2147483647 w 21"/>
              <a:gd name="T7" fmla="*/ 2147483647 h 267"/>
              <a:gd name="T8" fmla="*/ 2147483647 w 21"/>
              <a:gd name="T9" fmla="*/ 2147483647 h 267"/>
              <a:gd name="T10" fmla="*/ 2147483647 w 21"/>
              <a:gd name="T11" fmla="*/ 2147483647 h 267"/>
              <a:gd name="T12" fmla="*/ 0 60000 65536"/>
              <a:gd name="T13" fmla="*/ 0 60000 65536"/>
              <a:gd name="T14" fmla="*/ 0 60000 65536"/>
              <a:gd name="T15" fmla="*/ 0 60000 65536"/>
              <a:gd name="T16" fmla="*/ 0 60000 65536"/>
              <a:gd name="T17" fmla="*/ 0 60000 65536"/>
              <a:gd name="T18" fmla="*/ 0 w 21"/>
              <a:gd name="T19" fmla="*/ 0 h 267"/>
              <a:gd name="T20" fmla="*/ 21 w 21"/>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21" h="267">
                <a:moveTo>
                  <a:pt x="16" y="0"/>
                </a:moveTo>
                <a:cubicBezTo>
                  <a:pt x="16" y="7"/>
                  <a:pt x="16" y="29"/>
                  <a:pt x="13" y="45"/>
                </a:cubicBezTo>
                <a:cubicBezTo>
                  <a:pt x="10" y="61"/>
                  <a:pt x="0" y="81"/>
                  <a:pt x="0" y="98"/>
                </a:cubicBezTo>
                <a:cubicBezTo>
                  <a:pt x="0" y="115"/>
                  <a:pt x="12" y="125"/>
                  <a:pt x="15" y="149"/>
                </a:cubicBezTo>
                <a:cubicBezTo>
                  <a:pt x="18" y="173"/>
                  <a:pt x="17" y="220"/>
                  <a:pt x="18" y="240"/>
                </a:cubicBezTo>
                <a:cubicBezTo>
                  <a:pt x="19" y="260"/>
                  <a:pt x="21" y="263"/>
                  <a:pt x="21" y="26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8" name="Freeform 81"/>
          <p:cNvSpPr>
            <a:spLocks/>
          </p:cNvSpPr>
          <p:nvPr/>
        </p:nvSpPr>
        <p:spPr bwMode="auto">
          <a:xfrm>
            <a:off x="8083550" y="1766890"/>
            <a:ext cx="547688" cy="219075"/>
          </a:xfrm>
          <a:custGeom>
            <a:avLst/>
            <a:gdLst>
              <a:gd name="T0" fmla="*/ 2147483647 w 318"/>
              <a:gd name="T1" fmla="*/ 0 h 139"/>
              <a:gd name="T2" fmla="*/ 2147483647 w 318"/>
              <a:gd name="T3" fmla="*/ 2147483647 h 139"/>
              <a:gd name="T4" fmla="*/ 2147483647 w 318"/>
              <a:gd name="T5" fmla="*/ 2147483647 h 139"/>
              <a:gd name="T6" fmla="*/ 0 w 318"/>
              <a:gd name="T7" fmla="*/ 2147483647 h 139"/>
              <a:gd name="T8" fmla="*/ 0 60000 65536"/>
              <a:gd name="T9" fmla="*/ 0 60000 65536"/>
              <a:gd name="T10" fmla="*/ 0 60000 65536"/>
              <a:gd name="T11" fmla="*/ 0 60000 65536"/>
              <a:gd name="T12" fmla="*/ 0 w 318"/>
              <a:gd name="T13" fmla="*/ 0 h 139"/>
              <a:gd name="T14" fmla="*/ 318 w 318"/>
              <a:gd name="T15" fmla="*/ 139 h 139"/>
            </a:gdLst>
            <a:ahLst/>
            <a:cxnLst>
              <a:cxn ang="T8">
                <a:pos x="T0" y="T1"/>
              </a:cxn>
              <a:cxn ang="T9">
                <a:pos x="T2" y="T3"/>
              </a:cxn>
              <a:cxn ang="T10">
                <a:pos x="T4" y="T5"/>
              </a:cxn>
              <a:cxn ang="T11">
                <a:pos x="T6" y="T7"/>
              </a:cxn>
            </a:cxnLst>
            <a:rect l="T12" t="T13" r="T14" b="T15"/>
            <a:pathLst>
              <a:path w="318" h="139">
                <a:moveTo>
                  <a:pt x="318" y="0"/>
                </a:moveTo>
                <a:cubicBezTo>
                  <a:pt x="306" y="9"/>
                  <a:pt x="286" y="38"/>
                  <a:pt x="244" y="54"/>
                </a:cubicBezTo>
                <a:cubicBezTo>
                  <a:pt x="202" y="70"/>
                  <a:pt x="104" y="82"/>
                  <a:pt x="63" y="96"/>
                </a:cubicBezTo>
                <a:cubicBezTo>
                  <a:pt x="22" y="110"/>
                  <a:pt x="13" y="130"/>
                  <a:pt x="0" y="139"/>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19" name="Freeform 82"/>
          <p:cNvSpPr>
            <a:spLocks/>
          </p:cNvSpPr>
          <p:nvPr/>
        </p:nvSpPr>
        <p:spPr bwMode="auto">
          <a:xfrm>
            <a:off x="8248650" y="2333625"/>
            <a:ext cx="153988" cy="222250"/>
          </a:xfrm>
          <a:custGeom>
            <a:avLst/>
            <a:gdLst>
              <a:gd name="T0" fmla="*/ 0 w 90"/>
              <a:gd name="T1" fmla="*/ 0 h 141"/>
              <a:gd name="T2" fmla="*/ 2147483647 w 90"/>
              <a:gd name="T3" fmla="*/ 2147483647 h 141"/>
              <a:gd name="T4" fmla="*/ 2147483647 w 90"/>
              <a:gd name="T5" fmla="*/ 2147483647 h 141"/>
              <a:gd name="T6" fmla="*/ 2147483647 w 90"/>
              <a:gd name="T7" fmla="*/ 2147483647 h 141"/>
              <a:gd name="T8" fmla="*/ 2147483647 w 90"/>
              <a:gd name="T9" fmla="*/ 2147483647 h 141"/>
              <a:gd name="T10" fmla="*/ 0 60000 65536"/>
              <a:gd name="T11" fmla="*/ 0 60000 65536"/>
              <a:gd name="T12" fmla="*/ 0 60000 65536"/>
              <a:gd name="T13" fmla="*/ 0 60000 65536"/>
              <a:gd name="T14" fmla="*/ 0 60000 65536"/>
              <a:gd name="T15" fmla="*/ 0 w 90"/>
              <a:gd name="T16" fmla="*/ 0 h 141"/>
              <a:gd name="T17" fmla="*/ 90 w 90"/>
              <a:gd name="T18" fmla="*/ 141 h 141"/>
            </a:gdLst>
            <a:ahLst/>
            <a:cxnLst>
              <a:cxn ang="T10">
                <a:pos x="T0" y="T1"/>
              </a:cxn>
              <a:cxn ang="T11">
                <a:pos x="T2" y="T3"/>
              </a:cxn>
              <a:cxn ang="T12">
                <a:pos x="T4" y="T5"/>
              </a:cxn>
              <a:cxn ang="T13">
                <a:pos x="T6" y="T7"/>
              </a:cxn>
              <a:cxn ang="T14">
                <a:pos x="T8" y="T9"/>
              </a:cxn>
            </a:cxnLst>
            <a:rect l="T15" t="T16" r="T17" b="T18"/>
            <a:pathLst>
              <a:path w="90" h="141">
                <a:moveTo>
                  <a:pt x="0" y="0"/>
                </a:moveTo>
                <a:cubicBezTo>
                  <a:pt x="5" y="5"/>
                  <a:pt x="26" y="22"/>
                  <a:pt x="31" y="32"/>
                </a:cubicBezTo>
                <a:cubicBezTo>
                  <a:pt x="36" y="42"/>
                  <a:pt x="26" y="50"/>
                  <a:pt x="33" y="63"/>
                </a:cubicBezTo>
                <a:cubicBezTo>
                  <a:pt x="40" y="76"/>
                  <a:pt x="63" y="97"/>
                  <a:pt x="72" y="110"/>
                </a:cubicBezTo>
                <a:cubicBezTo>
                  <a:pt x="81" y="123"/>
                  <a:pt x="86" y="135"/>
                  <a:pt x="90" y="141"/>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20" name="Freeform 83"/>
          <p:cNvSpPr>
            <a:spLocks/>
          </p:cNvSpPr>
          <p:nvPr/>
        </p:nvSpPr>
        <p:spPr bwMode="auto">
          <a:xfrm>
            <a:off x="8315326" y="2236788"/>
            <a:ext cx="214313" cy="1192212"/>
          </a:xfrm>
          <a:custGeom>
            <a:avLst/>
            <a:gdLst>
              <a:gd name="T0" fmla="*/ 2147483647 w 124"/>
              <a:gd name="T1" fmla="*/ 0 h 751"/>
              <a:gd name="T2" fmla="*/ 2147483647 w 124"/>
              <a:gd name="T3" fmla="*/ 2147483647 h 751"/>
              <a:gd name="T4" fmla="*/ 2147483647 w 124"/>
              <a:gd name="T5" fmla="*/ 2147483647 h 751"/>
              <a:gd name="T6" fmla="*/ 2147483647 w 124"/>
              <a:gd name="T7" fmla="*/ 2147483647 h 751"/>
              <a:gd name="T8" fmla="*/ 2147483647 w 124"/>
              <a:gd name="T9" fmla="*/ 2147483647 h 751"/>
              <a:gd name="T10" fmla="*/ 2147483647 w 124"/>
              <a:gd name="T11" fmla="*/ 2147483647 h 751"/>
              <a:gd name="T12" fmla="*/ 2147483647 w 124"/>
              <a:gd name="T13" fmla="*/ 2147483647 h 751"/>
              <a:gd name="T14" fmla="*/ 2147483647 w 124"/>
              <a:gd name="T15" fmla="*/ 2147483647 h 751"/>
              <a:gd name="T16" fmla="*/ 2147483647 w 124"/>
              <a:gd name="T17" fmla="*/ 2147483647 h 7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751"/>
              <a:gd name="T29" fmla="*/ 124 w 124"/>
              <a:gd name="T30" fmla="*/ 751 h 7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751">
                <a:moveTo>
                  <a:pt x="124" y="0"/>
                </a:moveTo>
                <a:cubicBezTo>
                  <a:pt x="119" y="14"/>
                  <a:pt x="108" y="58"/>
                  <a:pt x="97" y="84"/>
                </a:cubicBezTo>
                <a:cubicBezTo>
                  <a:pt x="86" y="110"/>
                  <a:pt x="68" y="130"/>
                  <a:pt x="60" y="156"/>
                </a:cubicBezTo>
                <a:cubicBezTo>
                  <a:pt x="52" y="182"/>
                  <a:pt x="50" y="202"/>
                  <a:pt x="48" y="238"/>
                </a:cubicBezTo>
                <a:cubicBezTo>
                  <a:pt x="46" y="274"/>
                  <a:pt x="43" y="338"/>
                  <a:pt x="45" y="375"/>
                </a:cubicBezTo>
                <a:cubicBezTo>
                  <a:pt x="47" y="412"/>
                  <a:pt x="61" y="434"/>
                  <a:pt x="57" y="462"/>
                </a:cubicBezTo>
                <a:cubicBezTo>
                  <a:pt x="53" y="490"/>
                  <a:pt x="27" y="510"/>
                  <a:pt x="18" y="543"/>
                </a:cubicBezTo>
                <a:cubicBezTo>
                  <a:pt x="9" y="576"/>
                  <a:pt x="2" y="623"/>
                  <a:pt x="1" y="658"/>
                </a:cubicBezTo>
                <a:cubicBezTo>
                  <a:pt x="0" y="693"/>
                  <a:pt x="11" y="732"/>
                  <a:pt x="13" y="751"/>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21" name="Freeform 84"/>
          <p:cNvSpPr>
            <a:spLocks/>
          </p:cNvSpPr>
          <p:nvPr/>
        </p:nvSpPr>
        <p:spPr bwMode="auto">
          <a:xfrm>
            <a:off x="8328025" y="874713"/>
            <a:ext cx="222250" cy="506412"/>
          </a:xfrm>
          <a:custGeom>
            <a:avLst/>
            <a:gdLst>
              <a:gd name="T0" fmla="*/ 0 w 130"/>
              <a:gd name="T1" fmla="*/ 2147483647 h 319"/>
              <a:gd name="T2" fmla="*/ 2147483647 w 130"/>
              <a:gd name="T3" fmla="*/ 2147483647 h 319"/>
              <a:gd name="T4" fmla="*/ 2147483647 w 130"/>
              <a:gd name="T5" fmla="*/ 2147483647 h 319"/>
              <a:gd name="T6" fmla="*/ 2147483647 w 130"/>
              <a:gd name="T7" fmla="*/ 2147483647 h 319"/>
              <a:gd name="T8" fmla="*/ 2147483647 w 130"/>
              <a:gd name="T9" fmla="*/ 2147483647 h 319"/>
              <a:gd name="T10" fmla="*/ 2147483647 w 130"/>
              <a:gd name="T11" fmla="*/ 0 h 319"/>
              <a:gd name="T12" fmla="*/ 0 60000 65536"/>
              <a:gd name="T13" fmla="*/ 0 60000 65536"/>
              <a:gd name="T14" fmla="*/ 0 60000 65536"/>
              <a:gd name="T15" fmla="*/ 0 60000 65536"/>
              <a:gd name="T16" fmla="*/ 0 60000 65536"/>
              <a:gd name="T17" fmla="*/ 0 60000 65536"/>
              <a:gd name="T18" fmla="*/ 0 w 130"/>
              <a:gd name="T19" fmla="*/ 0 h 319"/>
              <a:gd name="T20" fmla="*/ 130 w 130"/>
              <a:gd name="T21" fmla="*/ 319 h 319"/>
            </a:gdLst>
            <a:ahLst/>
            <a:cxnLst>
              <a:cxn ang="T12">
                <a:pos x="T0" y="T1"/>
              </a:cxn>
              <a:cxn ang="T13">
                <a:pos x="T2" y="T3"/>
              </a:cxn>
              <a:cxn ang="T14">
                <a:pos x="T4" y="T5"/>
              </a:cxn>
              <a:cxn ang="T15">
                <a:pos x="T6" y="T7"/>
              </a:cxn>
              <a:cxn ang="T16">
                <a:pos x="T8" y="T9"/>
              </a:cxn>
              <a:cxn ang="T17">
                <a:pos x="T10" y="T11"/>
              </a:cxn>
            </a:cxnLst>
            <a:rect l="T18" t="T19" r="T20" b="T21"/>
            <a:pathLst>
              <a:path w="130" h="319">
                <a:moveTo>
                  <a:pt x="0" y="318"/>
                </a:moveTo>
                <a:cubicBezTo>
                  <a:pt x="7" y="318"/>
                  <a:pt x="26" y="319"/>
                  <a:pt x="40" y="316"/>
                </a:cubicBezTo>
                <a:cubicBezTo>
                  <a:pt x="54" y="313"/>
                  <a:pt x="71" y="315"/>
                  <a:pt x="85" y="297"/>
                </a:cubicBezTo>
                <a:cubicBezTo>
                  <a:pt x="99" y="279"/>
                  <a:pt x="119" y="244"/>
                  <a:pt x="124" y="211"/>
                </a:cubicBezTo>
                <a:cubicBezTo>
                  <a:pt x="129" y="178"/>
                  <a:pt x="130" y="132"/>
                  <a:pt x="112" y="97"/>
                </a:cubicBezTo>
                <a:cubicBezTo>
                  <a:pt x="94" y="62"/>
                  <a:pt x="38" y="20"/>
                  <a:pt x="18"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22" name="Freeform 85"/>
          <p:cNvSpPr>
            <a:spLocks/>
          </p:cNvSpPr>
          <p:nvPr/>
        </p:nvSpPr>
        <p:spPr bwMode="auto">
          <a:xfrm>
            <a:off x="7853364" y="738188"/>
            <a:ext cx="892175" cy="471487"/>
          </a:xfrm>
          <a:custGeom>
            <a:avLst/>
            <a:gdLst>
              <a:gd name="T0" fmla="*/ 2147483647 w 519"/>
              <a:gd name="T1" fmla="*/ 0 h 297"/>
              <a:gd name="T2" fmla="*/ 2147483647 w 519"/>
              <a:gd name="T3" fmla="*/ 2147483647 h 297"/>
              <a:gd name="T4" fmla="*/ 2147483647 w 519"/>
              <a:gd name="T5" fmla="*/ 2147483647 h 297"/>
              <a:gd name="T6" fmla="*/ 2147483647 w 519"/>
              <a:gd name="T7" fmla="*/ 2147483647 h 297"/>
              <a:gd name="T8" fmla="*/ 2147483647 w 519"/>
              <a:gd name="T9" fmla="*/ 2147483647 h 297"/>
              <a:gd name="T10" fmla="*/ 0 w 519"/>
              <a:gd name="T11" fmla="*/ 2147483647 h 297"/>
              <a:gd name="T12" fmla="*/ 0 60000 65536"/>
              <a:gd name="T13" fmla="*/ 0 60000 65536"/>
              <a:gd name="T14" fmla="*/ 0 60000 65536"/>
              <a:gd name="T15" fmla="*/ 0 60000 65536"/>
              <a:gd name="T16" fmla="*/ 0 60000 65536"/>
              <a:gd name="T17" fmla="*/ 0 60000 65536"/>
              <a:gd name="T18" fmla="*/ 0 w 519"/>
              <a:gd name="T19" fmla="*/ 0 h 297"/>
              <a:gd name="T20" fmla="*/ 519 w 519"/>
              <a:gd name="T21" fmla="*/ 297 h 297"/>
            </a:gdLst>
            <a:ahLst/>
            <a:cxnLst>
              <a:cxn ang="T12">
                <a:pos x="T0" y="T1"/>
              </a:cxn>
              <a:cxn ang="T13">
                <a:pos x="T2" y="T3"/>
              </a:cxn>
              <a:cxn ang="T14">
                <a:pos x="T4" y="T5"/>
              </a:cxn>
              <a:cxn ang="T15">
                <a:pos x="T6" y="T7"/>
              </a:cxn>
              <a:cxn ang="T16">
                <a:pos x="T8" y="T9"/>
              </a:cxn>
              <a:cxn ang="T17">
                <a:pos x="T10" y="T11"/>
              </a:cxn>
            </a:cxnLst>
            <a:rect l="T18" t="T19" r="T20" b="T21"/>
            <a:pathLst>
              <a:path w="519" h="297">
                <a:moveTo>
                  <a:pt x="519" y="0"/>
                </a:moveTo>
                <a:cubicBezTo>
                  <a:pt x="504" y="5"/>
                  <a:pt x="463" y="20"/>
                  <a:pt x="429" y="33"/>
                </a:cubicBezTo>
                <a:cubicBezTo>
                  <a:pt x="395" y="46"/>
                  <a:pt x="354" y="67"/>
                  <a:pt x="314" y="80"/>
                </a:cubicBezTo>
                <a:cubicBezTo>
                  <a:pt x="274" y="93"/>
                  <a:pt x="225" y="91"/>
                  <a:pt x="186" y="111"/>
                </a:cubicBezTo>
                <a:cubicBezTo>
                  <a:pt x="147" y="131"/>
                  <a:pt x="109" y="172"/>
                  <a:pt x="78" y="203"/>
                </a:cubicBezTo>
                <a:cubicBezTo>
                  <a:pt x="47" y="234"/>
                  <a:pt x="16" y="278"/>
                  <a:pt x="0" y="29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23" name="Freeform 86"/>
          <p:cNvSpPr>
            <a:spLocks/>
          </p:cNvSpPr>
          <p:nvPr/>
        </p:nvSpPr>
        <p:spPr bwMode="auto">
          <a:xfrm>
            <a:off x="7775576" y="769938"/>
            <a:ext cx="295275" cy="1917700"/>
          </a:xfrm>
          <a:custGeom>
            <a:avLst/>
            <a:gdLst>
              <a:gd name="T0" fmla="*/ 2147483647 w 172"/>
              <a:gd name="T1" fmla="*/ 0 h 1207"/>
              <a:gd name="T2" fmla="*/ 2147483647 w 172"/>
              <a:gd name="T3" fmla="*/ 2147483647 h 1207"/>
              <a:gd name="T4" fmla="*/ 2147483647 w 172"/>
              <a:gd name="T5" fmla="*/ 2147483647 h 1207"/>
              <a:gd name="T6" fmla="*/ 2147483647 w 172"/>
              <a:gd name="T7" fmla="*/ 2147483647 h 1207"/>
              <a:gd name="T8" fmla="*/ 2147483647 w 172"/>
              <a:gd name="T9" fmla="*/ 2147483647 h 1207"/>
              <a:gd name="T10" fmla="*/ 2147483647 w 172"/>
              <a:gd name="T11" fmla="*/ 2147483647 h 1207"/>
              <a:gd name="T12" fmla="*/ 0 w 172"/>
              <a:gd name="T13" fmla="*/ 2147483647 h 1207"/>
              <a:gd name="T14" fmla="*/ 2147483647 w 172"/>
              <a:gd name="T15" fmla="*/ 2147483647 h 1207"/>
              <a:gd name="T16" fmla="*/ 2147483647 w 172"/>
              <a:gd name="T17" fmla="*/ 2147483647 h 1207"/>
              <a:gd name="T18" fmla="*/ 2147483647 w 172"/>
              <a:gd name="T19" fmla="*/ 2147483647 h 1207"/>
              <a:gd name="T20" fmla="*/ 2147483647 w 172"/>
              <a:gd name="T21" fmla="*/ 2147483647 h 1207"/>
              <a:gd name="T22" fmla="*/ 2147483647 w 172"/>
              <a:gd name="T23" fmla="*/ 2147483647 h 1207"/>
              <a:gd name="T24" fmla="*/ 2147483647 w 172"/>
              <a:gd name="T25" fmla="*/ 2147483647 h 1207"/>
              <a:gd name="T26" fmla="*/ 2147483647 w 172"/>
              <a:gd name="T27" fmla="*/ 2147483647 h 1207"/>
              <a:gd name="T28" fmla="*/ 2147483647 w 172"/>
              <a:gd name="T29" fmla="*/ 2147483647 h 1207"/>
              <a:gd name="T30" fmla="*/ 2147483647 w 172"/>
              <a:gd name="T31" fmla="*/ 2147483647 h 1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2"/>
              <a:gd name="T49" fmla="*/ 0 h 1207"/>
              <a:gd name="T50" fmla="*/ 172 w 172"/>
              <a:gd name="T51" fmla="*/ 1207 h 12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2" h="1207">
                <a:moveTo>
                  <a:pt x="18" y="0"/>
                </a:moveTo>
                <a:cubicBezTo>
                  <a:pt x="21" y="4"/>
                  <a:pt x="36" y="1"/>
                  <a:pt x="39" y="24"/>
                </a:cubicBezTo>
                <a:cubicBezTo>
                  <a:pt x="42" y="47"/>
                  <a:pt x="38" y="104"/>
                  <a:pt x="39" y="139"/>
                </a:cubicBezTo>
                <a:cubicBezTo>
                  <a:pt x="40" y="174"/>
                  <a:pt x="44" y="209"/>
                  <a:pt x="45" y="234"/>
                </a:cubicBezTo>
                <a:cubicBezTo>
                  <a:pt x="46" y="259"/>
                  <a:pt x="50" y="274"/>
                  <a:pt x="47" y="291"/>
                </a:cubicBezTo>
                <a:cubicBezTo>
                  <a:pt x="44" y="308"/>
                  <a:pt x="35" y="311"/>
                  <a:pt x="27" y="334"/>
                </a:cubicBezTo>
                <a:cubicBezTo>
                  <a:pt x="19" y="357"/>
                  <a:pt x="0" y="399"/>
                  <a:pt x="0" y="430"/>
                </a:cubicBezTo>
                <a:cubicBezTo>
                  <a:pt x="0" y="461"/>
                  <a:pt x="15" y="499"/>
                  <a:pt x="29" y="522"/>
                </a:cubicBezTo>
                <a:cubicBezTo>
                  <a:pt x="43" y="545"/>
                  <a:pt x="69" y="559"/>
                  <a:pt x="87" y="571"/>
                </a:cubicBezTo>
                <a:cubicBezTo>
                  <a:pt x="105" y="583"/>
                  <a:pt x="125" y="571"/>
                  <a:pt x="138" y="592"/>
                </a:cubicBezTo>
                <a:cubicBezTo>
                  <a:pt x="151" y="613"/>
                  <a:pt x="164" y="658"/>
                  <a:pt x="168" y="699"/>
                </a:cubicBezTo>
                <a:cubicBezTo>
                  <a:pt x="172" y="740"/>
                  <a:pt x="167" y="801"/>
                  <a:pt x="165" y="840"/>
                </a:cubicBezTo>
                <a:cubicBezTo>
                  <a:pt x="163" y="879"/>
                  <a:pt x="171" y="911"/>
                  <a:pt x="158" y="933"/>
                </a:cubicBezTo>
                <a:cubicBezTo>
                  <a:pt x="145" y="955"/>
                  <a:pt x="104" y="953"/>
                  <a:pt x="86" y="972"/>
                </a:cubicBezTo>
                <a:cubicBezTo>
                  <a:pt x="68" y="991"/>
                  <a:pt x="51" y="1006"/>
                  <a:pt x="47" y="1045"/>
                </a:cubicBezTo>
                <a:cubicBezTo>
                  <a:pt x="43" y="1084"/>
                  <a:pt x="57" y="1173"/>
                  <a:pt x="60" y="120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24" name="Freeform 87"/>
          <p:cNvSpPr>
            <a:spLocks/>
          </p:cNvSpPr>
          <p:nvPr/>
        </p:nvSpPr>
        <p:spPr bwMode="auto">
          <a:xfrm>
            <a:off x="7764464" y="2601913"/>
            <a:ext cx="282575" cy="292100"/>
          </a:xfrm>
          <a:custGeom>
            <a:avLst/>
            <a:gdLst>
              <a:gd name="T0" fmla="*/ 0 w 165"/>
              <a:gd name="T1" fmla="*/ 2147483647 h 183"/>
              <a:gd name="T2" fmla="*/ 2147483647 w 165"/>
              <a:gd name="T3" fmla="*/ 2147483647 h 183"/>
              <a:gd name="T4" fmla="*/ 2147483647 w 165"/>
              <a:gd name="T5" fmla="*/ 0 h 183"/>
              <a:gd name="T6" fmla="*/ 2147483647 w 165"/>
              <a:gd name="T7" fmla="*/ 2147483647 h 183"/>
              <a:gd name="T8" fmla="*/ 2147483647 w 165"/>
              <a:gd name="T9" fmla="*/ 2147483647 h 183"/>
              <a:gd name="T10" fmla="*/ 2147483647 w 165"/>
              <a:gd name="T11" fmla="*/ 2147483647 h 183"/>
              <a:gd name="T12" fmla="*/ 2147483647 w 165"/>
              <a:gd name="T13" fmla="*/ 2147483647 h 183"/>
              <a:gd name="T14" fmla="*/ 2147483647 w 165"/>
              <a:gd name="T15" fmla="*/ 2147483647 h 183"/>
              <a:gd name="T16" fmla="*/ 2147483647 w 165"/>
              <a:gd name="T17" fmla="*/ 2147483647 h 183"/>
              <a:gd name="T18" fmla="*/ 2147483647 w 165"/>
              <a:gd name="T19" fmla="*/ 2147483647 h 183"/>
              <a:gd name="T20" fmla="*/ 2147483647 w 165"/>
              <a:gd name="T21" fmla="*/ 2147483647 h 183"/>
              <a:gd name="T22" fmla="*/ 2147483647 w 165"/>
              <a:gd name="T23" fmla="*/ 2147483647 h 183"/>
              <a:gd name="T24" fmla="*/ 0 w 165"/>
              <a:gd name="T25" fmla="*/ 2147483647 h 1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5"/>
              <a:gd name="T40" fmla="*/ 0 h 183"/>
              <a:gd name="T41" fmla="*/ 165 w 165"/>
              <a:gd name="T42" fmla="*/ 183 h 1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5" h="183">
                <a:moveTo>
                  <a:pt x="0" y="43"/>
                </a:moveTo>
                <a:lnTo>
                  <a:pt x="34" y="22"/>
                </a:lnTo>
                <a:lnTo>
                  <a:pt x="55" y="0"/>
                </a:lnTo>
                <a:lnTo>
                  <a:pt x="90" y="42"/>
                </a:lnTo>
                <a:lnTo>
                  <a:pt x="139" y="81"/>
                </a:lnTo>
                <a:lnTo>
                  <a:pt x="165" y="127"/>
                </a:lnTo>
                <a:lnTo>
                  <a:pt x="156" y="183"/>
                </a:lnTo>
                <a:lnTo>
                  <a:pt x="142" y="135"/>
                </a:lnTo>
                <a:lnTo>
                  <a:pt x="108" y="82"/>
                </a:lnTo>
                <a:lnTo>
                  <a:pt x="96" y="66"/>
                </a:lnTo>
                <a:lnTo>
                  <a:pt x="57" y="45"/>
                </a:lnTo>
                <a:lnTo>
                  <a:pt x="31" y="36"/>
                </a:lnTo>
                <a:lnTo>
                  <a:pt x="0" y="43"/>
                </a:lnTo>
                <a:close/>
              </a:path>
            </a:pathLst>
          </a:custGeom>
          <a:solidFill>
            <a:srgbClr val="00CCFF"/>
          </a:solidFill>
          <a:ln w="9525">
            <a:solidFill>
              <a:srgbClr val="00CCFF"/>
            </a:solidFill>
            <a:round/>
            <a:headEnd/>
            <a:tailEnd/>
          </a:ln>
        </p:spPr>
        <p:txBody>
          <a:bodyPr wrap="none" lIns="68415" tIns="34208" rIns="68415" bIns="34208" anchor="ctr"/>
          <a:lstStyle/>
          <a:p>
            <a:endParaRPr lang="en-IN"/>
          </a:p>
        </p:txBody>
      </p:sp>
      <p:sp>
        <p:nvSpPr>
          <p:cNvPr id="2125" name="Freeform 88"/>
          <p:cNvSpPr>
            <a:spLocks/>
          </p:cNvSpPr>
          <p:nvPr/>
        </p:nvSpPr>
        <p:spPr bwMode="auto">
          <a:xfrm>
            <a:off x="6010276" y="3070225"/>
            <a:ext cx="400050" cy="77788"/>
          </a:xfrm>
          <a:custGeom>
            <a:avLst/>
            <a:gdLst>
              <a:gd name="T0" fmla="*/ 0 w 234"/>
              <a:gd name="T1" fmla="*/ 2147483647 h 49"/>
              <a:gd name="T2" fmla="*/ 2147483647 w 234"/>
              <a:gd name="T3" fmla="*/ 2147483647 h 49"/>
              <a:gd name="T4" fmla="*/ 2147483647 w 234"/>
              <a:gd name="T5" fmla="*/ 0 h 49"/>
              <a:gd name="T6" fmla="*/ 2147483647 w 234"/>
              <a:gd name="T7" fmla="*/ 2147483647 h 49"/>
              <a:gd name="T8" fmla="*/ 2147483647 w 234"/>
              <a:gd name="T9" fmla="*/ 2147483647 h 49"/>
              <a:gd name="T10" fmla="*/ 2147483647 w 234"/>
              <a:gd name="T11" fmla="*/ 2147483647 h 49"/>
              <a:gd name="T12" fmla="*/ 2147483647 w 234"/>
              <a:gd name="T13" fmla="*/ 2147483647 h 49"/>
              <a:gd name="T14" fmla="*/ 0 60000 65536"/>
              <a:gd name="T15" fmla="*/ 0 60000 65536"/>
              <a:gd name="T16" fmla="*/ 0 60000 65536"/>
              <a:gd name="T17" fmla="*/ 0 60000 65536"/>
              <a:gd name="T18" fmla="*/ 0 60000 65536"/>
              <a:gd name="T19" fmla="*/ 0 60000 65536"/>
              <a:gd name="T20" fmla="*/ 0 60000 65536"/>
              <a:gd name="T21" fmla="*/ 0 w 234"/>
              <a:gd name="T22" fmla="*/ 0 h 49"/>
              <a:gd name="T23" fmla="*/ 234 w 234"/>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 h="49">
                <a:moveTo>
                  <a:pt x="0" y="15"/>
                </a:moveTo>
                <a:cubicBezTo>
                  <a:pt x="11" y="15"/>
                  <a:pt x="46" y="14"/>
                  <a:pt x="65" y="12"/>
                </a:cubicBezTo>
                <a:cubicBezTo>
                  <a:pt x="84" y="10"/>
                  <a:pt x="100" y="0"/>
                  <a:pt x="113" y="0"/>
                </a:cubicBezTo>
                <a:cubicBezTo>
                  <a:pt x="126" y="0"/>
                  <a:pt x="128" y="5"/>
                  <a:pt x="141" y="10"/>
                </a:cubicBezTo>
                <a:cubicBezTo>
                  <a:pt x="154" y="15"/>
                  <a:pt x="180" y="26"/>
                  <a:pt x="191" y="31"/>
                </a:cubicBezTo>
                <a:cubicBezTo>
                  <a:pt x="202" y="36"/>
                  <a:pt x="199" y="40"/>
                  <a:pt x="206" y="43"/>
                </a:cubicBezTo>
                <a:cubicBezTo>
                  <a:pt x="213" y="46"/>
                  <a:pt x="228" y="48"/>
                  <a:pt x="234" y="49"/>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26" name="Freeform 89"/>
          <p:cNvSpPr>
            <a:spLocks/>
          </p:cNvSpPr>
          <p:nvPr/>
        </p:nvSpPr>
        <p:spPr bwMode="auto">
          <a:xfrm>
            <a:off x="6076950" y="3108325"/>
            <a:ext cx="2540000" cy="452438"/>
          </a:xfrm>
          <a:custGeom>
            <a:avLst/>
            <a:gdLst>
              <a:gd name="T0" fmla="*/ 2147483647 w 1476"/>
              <a:gd name="T1" fmla="*/ 2147483647 h 285"/>
              <a:gd name="T2" fmla="*/ 2147483647 w 1476"/>
              <a:gd name="T3" fmla="*/ 2147483647 h 285"/>
              <a:gd name="T4" fmla="*/ 2147483647 w 1476"/>
              <a:gd name="T5" fmla="*/ 2147483647 h 285"/>
              <a:gd name="T6" fmla="*/ 2147483647 w 1476"/>
              <a:gd name="T7" fmla="*/ 2147483647 h 285"/>
              <a:gd name="T8" fmla="*/ 2147483647 w 1476"/>
              <a:gd name="T9" fmla="*/ 2147483647 h 285"/>
              <a:gd name="T10" fmla="*/ 2147483647 w 1476"/>
              <a:gd name="T11" fmla="*/ 2147483647 h 285"/>
              <a:gd name="T12" fmla="*/ 2147483647 w 1476"/>
              <a:gd name="T13" fmla="*/ 2147483647 h 285"/>
              <a:gd name="T14" fmla="*/ 2147483647 w 1476"/>
              <a:gd name="T15" fmla="*/ 2147483647 h 285"/>
              <a:gd name="T16" fmla="*/ 2147483647 w 1476"/>
              <a:gd name="T17" fmla="*/ 2147483647 h 285"/>
              <a:gd name="T18" fmla="*/ 2147483647 w 1476"/>
              <a:gd name="T19" fmla="*/ 2147483647 h 285"/>
              <a:gd name="T20" fmla="*/ 2147483647 w 1476"/>
              <a:gd name="T21" fmla="*/ 2147483647 h 285"/>
              <a:gd name="T22" fmla="*/ 2147483647 w 1476"/>
              <a:gd name="T23" fmla="*/ 2147483647 h 285"/>
              <a:gd name="T24" fmla="*/ 2147483647 w 1476"/>
              <a:gd name="T25" fmla="*/ 2147483647 h 285"/>
              <a:gd name="T26" fmla="*/ 2147483647 w 1476"/>
              <a:gd name="T27" fmla="*/ 2147483647 h 285"/>
              <a:gd name="T28" fmla="*/ 2147483647 w 1476"/>
              <a:gd name="T29" fmla="*/ 2147483647 h 285"/>
              <a:gd name="T30" fmla="*/ 2147483647 w 1476"/>
              <a:gd name="T31" fmla="*/ 2147483647 h 285"/>
              <a:gd name="T32" fmla="*/ 2147483647 w 1476"/>
              <a:gd name="T33" fmla="*/ 2147483647 h 285"/>
              <a:gd name="T34" fmla="*/ 2147483647 w 1476"/>
              <a:gd name="T35" fmla="*/ 2147483647 h 285"/>
              <a:gd name="T36" fmla="*/ 2147483647 w 1476"/>
              <a:gd name="T37" fmla="*/ 2147483647 h 285"/>
              <a:gd name="T38" fmla="*/ 2147483647 w 1476"/>
              <a:gd name="T39" fmla="*/ 2147483647 h 285"/>
              <a:gd name="T40" fmla="*/ 2147483647 w 1476"/>
              <a:gd name="T41" fmla="*/ 2147483647 h 285"/>
              <a:gd name="T42" fmla="*/ 2147483647 w 1476"/>
              <a:gd name="T43" fmla="*/ 2147483647 h 285"/>
              <a:gd name="T44" fmla="*/ 2147483647 w 1476"/>
              <a:gd name="T45" fmla="*/ 2147483647 h 285"/>
              <a:gd name="T46" fmla="*/ 2147483647 w 1476"/>
              <a:gd name="T47" fmla="*/ 2147483647 h 285"/>
              <a:gd name="T48" fmla="*/ 2147483647 w 1476"/>
              <a:gd name="T49" fmla="*/ 2147483647 h 285"/>
              <a:gd name="T50" fmla="*/ 2147483647 w 1476"/>
              <a:gd name="T51" fmla="*/ 0 h 285"/>
              <a:gd name="T52" fmla="*/ 2147483647 w 1476"/>
              <a:gd name="T53" fmla="*/ 2147483647 h 285"/>
              <a:gd name="T54" fmla="*/ 2147483647 w 1476"/>
              <a:gd name="T55" fmla="*/ 2147483647 h 285"/>
              <a:gd name="T56" fmla="*/ 2147483647 w 1476"/>
              <a:gd name="T57" fmla="*/ 2147483647 h 285"/>
              <a:gd name="T58" fmla="*/ 2147483647 w 1476"/>
              <a:gd name="T59" fmla="*/ 2147483647 h 285"/>
              <a:gd name="T60" fmla="*/ 2147483647 w 1476"/>
              <a:gd name="T61" fmla="*/ 2147483647 h 285"/>
              <a:gd name="T62" fmla="*/ 2147483647 w 1476"/>
              <a:gd name="T63" fmla="*/ 2147483647 h 2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76"/>
              <a:gd name="T97" fmla="*/ 0 h 285"/>
              <a:gd name="T98" fmla="*/ 1476 w 1476"/>
              <a:gd name="T99" fmla="*/ 285 h 28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76" h="285">
                <a:moveTo>
                  <a:pt x="0" y="132"/>
                </a:moveTo>
                <a:lnTo>
                  <a:pt x="59" y="161"/>
                </a:lnTo>
                <a:lnTo>
                  <a:pt x="173" y="146"/>
                </a:lnTo>
                <a:lnTo>
                  <a:pt x="216" y="120"/>
                </a:lnTo>
                <a:lnTo>
                  <a:pt x="251" y="105"/>
                </a:lnTo>
                <a:lnTo>
                  <a:pt x="264" y="137"/>
                </a:lnTo>
                <a:lnTo>
                  <a:pt x="315" y="90"/>
                </a:lnTo>
                <a:lnTo>
                  <a:pt x="438" y="86"/>
                </a:lnTo>
                <a:lnTo>
                  <a:pt x="483" y="66"/>
                </a:lnTo>
                <a:lnTo>
                  <a:pt x="597" y="51"/>
                </a:lnTo>
                <a:lnTo>
                  <a:pt x="620" y="35"/>
                </a:lnTo>
                <a:lnTo>
                  <a:pt x="650" y="27"/>
                </a:lnTo>
                <a:lnTo>
                  <a:pt x="671" y="47"/>
                </a:lnTo>
                <a:lnTo>
                  <a:pt x="683" y="71"/>
                </a:lnTo>
                <a:lnTo>
                  <a:pt x="786" y="153"/>
                </a:lnTo>
                <a:lnTo>
                  <a:pt x="881" y="161"/>
                </a:lnTo>
                <a:lnTo>
                  <a:pt x="957" y="194"/>
                </a:lnTo>
                <a:lnTo>
                  <a:pt x="1020" y="227"/>
                </a:lnTo>
                <a:lnTo>
                  <a:pt x="1040" y="243"/>
                </a:lnTo>
                <a:lnTo>
                  <a:pt x="1076" y="239"/>
                </a:lnTo>
                <a:lnTo>
                  <a:pt x="1094" y="177"/>
                </a:lnTo>
                <a:lnTo>
                  <a:pt x="1103" y="168"/>
                </a:lnTo>
                <a:lnTo>
                  <a:pt x="1124" y="168"/>
                </a:lnTo>
                <a:lnTo>
                  <a:pt x="1143" y="200"/>
                </a:lnTo>
                <a:lnTo>
                  <a:pt x="1161" y="204"/>
                </a:lnTo>
                <a:lnTo>
                  <a:pt x="1167" y="225"/>
                </a:lnTo>
                <a:lnTo>
                  <a:pt x="1170" y="249"/>
                </a:lnTo>
                <a:lnTo>
                  <a:pt x="1173" y="279"/>
                </a:lnTo>
                <a:lnTo>
                  <a:pt x="1194" y="285"/>
                </a:lnTo>
                <a:lnTo>
                  <a:pt x="1224" y="269"/>
                </a:lnTo>
                <a:lnTo>
                  <a:pt x="1244" y="266"/>
                </a:lnTo>
                <a:lnTo>
                  <a:pt x="1266" y="249"/>
                </a:lnTo>
                <a:lnTo>
                  <a:pt x="1337" y="186"/>
                </a:lnTo>
                <a:lnTo>
                  <a:pt x="1404" y="186"/>
                </a:lnTo>
                <a:lnTo>
                  <a:pt x="1476" y="246"/>
                </a:lnTo>
                <a:lnTo>
                  <a:pt x="1476" y="203"/>
                </a:lnTo>
                <a:lnTo>
                  <a:pt x="1428" y="189"/>
                </a:lnTo>
                <a:lnTo>
                  <a:pt x="1383" y="138"/>
                </a:lnTo>
                <a:lnTo>
                  <a:pt x="1292" y="146"/>
                </a:lnTo>
                <a:lnTo>
                  <a:pt x="1262" y="177"/>
                </a:lnTo>
                <a:lnTo>
                  <a:pt x="1212" y="201"/>
                </a:lnTo>
                <a:lnTo>
                  <a:pt x="1175" y="179"/>
                </a:lnTo>
                <a:lnTo>
                  <a:pt x="1142" y="89"/>
                </a:lnTo>
                <a:lnTo>
                  <a:pt x="1122" y="57"/>
                </a:lnTo>
                <a:lnTo>
                  <a:pt x="1106" y="111"/>
                </a:lnTo>
                <a:lnTo>
                  <a:pt x="1046" y="155"/>
                </a:lnTo>
                <a:lnTo>
                  <a:pt x="1038" y="197"/>
                </a:lnTo>
                <a:lnTo>
                  <a:pt x="1016" y="200"/>
                </a:lnTo>
                <a:lnTo>
                  <a:pt x="866" y="134"/>
                </a:lnTo>
                <a:lnTo>
                  <a:pt x="783" y="120"/>
                </a:lnTo>
                <a:lnTo>
                  <a:pt x="753" y="87"/>
                </a:lnTo>
                <a:lnTo>
                  <a:pt x="653" y="0"/>
                </a:lnTo>
                <a:lnTo>
                  <a:pt x="578" y="24"/>
                </a:lnTo>
                <a:lnTo>
                  <a:pt x="507" y="42"/>
                </a:lnTo>
                <a:lnTo>
                  <a:pt x="357" y="60"/>
                </a:lnTo>
                <a:lnTo>
                  <a:pt x="281" y="45"/>
                </a:lnTo>
                <a:lnTo>
                  <a:pt x="230" y="21"/>
                </a:lnTo>
                <a:lnTo>
                  <a:pt x="203" y="17"/>
                </a:lnTo>
                <a:lnTo>
                  <a:pt x="191" y="23"/>
                </a:lnTo>
                <a:lnTo>
                  <a:pt x="186" y="36"/>
                </a:lnTo>
                <a:lnTo>
                  <a:pt x="183" y="72"/>
                </a:lnTo>
                <a:lnTo>
                  <a:pt x="171" y="92"/>
                </a:lnTo>
                <a:lnTo>
                  <a:pt x="134" y="119"/>
                </a:lnTo>
                <a:lnTo>
                  <a:pt x="84" y="146"/>
                </a:lnTo>
                <a:lnTo>
                  <a:pt x="0" y="132"/>
                </a:lnTo>
                <a:close/>
              </a:path>
            </a:pathLst>
          </a:custGeom>
          <a:solidFill>
            <a:srgbClr val="00CCFF"/>
          </a:solidFill>
          <a:ln w="9525">
            <a:solidFill>
              <a:srgbClr val="00CCFF"/>
            </a:solidFill>
            <a:round/>
            <a:headEnd/>
            <a:tailEnd/>
          </a:ln>
        </p:spPr>
        <p:txBody>
          <a:bodyPr wrap="none" lIns="68415" tIns="34208" rIns="68415" bIns="34208" anchor="ctr"/>
          <a:lstStyle/>
          <a:p>
            <a:endParaRPr lang="en-IN"/>
          </a:p>
        </p:txBody>
      </p:sp>
      <p:sp>
        <p:nvSpPr>
          <p:cNvPr id="2127" name="Oval 90"/>
          <p:cNvSpPr>
            <a:spLocks noChangeArrowheads="1"/>
          </p:cNvSpPr>
          <p:nvPr/>
        </p:nvSpPr>
        <p:spPr bwMode="auto">
          <a:xfrm flipV="1">
            <a:off x="6831013" y="1601790"/>
            <a:ext cx="36512" cy="34925"/>
          </a:xfrm>
          <a:prstGeom prst="ellipse">
            <a:avLst/>
          </a:prstGeom>
          <a:solidFill>
            <a:schemeClr val="bg1"/>
          </a:solidFill>
          <a:ln w="9525">
            <a:solidFill>
              <a:schemeClr val="tx1"/>
            </a:solidFill>
            <a:round/>
            <a:headEnd/>
            <a:tailEnd/>
          </a:ln>
        </p:spPr>
        <p:txBody>
          <a:bodyPr wrap="none" lIns="68415" tIns="34208" rIns="68415" bIns="34208" anchor="ctr"/>
          <a:lstStyle/>
          <a:p>
            <a:endParaRPr lang="en-IN"/>
          </a:p>
        </p:txBody>
      </p:sp>
      <p:sp>
        <p:nvSpPr>
          <p:cNvPr id="2128" name="Oval 91"/>
          <p:cNvSpPr>
            <a:spLocks noChangeArrowheads="1"/>
          </p:cNvSpPr>
          <p:nvPr/>
        </p:nvSpPr>
        <p:spPr bwMode="auto">
          <a:xfrm flipV="1">
            <a:off x="7326313" y="1144590"/>
            <a:ext cx="36512" cy="34925"/>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129" name="Oval 92"/>
          <p:cNvSpPr>
            <a:spLocks noChangeArrowheads="1"/>
          </p:cNvSpPr>
          <p:nvPr/>
        </p:nvSpPr>
        <p:spPr bwMode="auto">
          <a:xfrm flipV="1">
            <a:off x="7904163" y="1144590"/>
            <a:ext cx="38100" cy="34925"/>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130" name="Oval 93"/>
          <p:cNvSpPr>
            <a:spLocks noChangeArrowheads="1"/>
          </p:cNvSpPr>
          <p:nvPr/>
        </p:nvSpPr>
        <p:spPr bwMode="auto">
          <a:xfrm flipV="1">
            <a:off x="8067675" y="2133600"/>
            <a:ext cx="38100" cy="38100"/>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131" name="Oval 94"/>
          <p:cNvSpPr>
            <a:spLocks noChangeArrowheads="1"/>
          </p:cNvSpPr>
          <p:nvPr/>
        </p:nvSpPr>
        <p:spPr bwMode="auto">
          <a:xfrm flipV="1">
            <a:off x="7405688" y="2284415"/>
            <a:ext cx="42862" cy="39687"/>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132" name="Freeform 95"/>
          <p:cNvSpPr>
            <a:spLocks/>
          </p:cNvSpPr>
          <p:nvPr/>
        </p:nvSpPr>
        <p:spPr bwMode="auto">
          <a:xfrm>
            <a:off x="6816726" y="617538"/>
            <a:ext cx="1087438" cy="2011362"/>
          </a:xfrm>
          <a:custGeom>
            <a:avLst/>
            <a:gdLst>
              <a:gd name="T0" fmla="*/ 2147483647 w 631"/>
              <a:gd name="T1" fmla="*/ 0 h 1266"/>
              <a:gd name="T2" fmla="*/ 2147483647 w 631"/>
              <a:gd name="T3" fmla="*/ 2147483647 h 1266"/>
              <a:gd name="T4" fmla="*/ 2147483647 w 631"/>
              <a:gd name="T5" fmla="*/ 2147483647 h 1266"/>
              <a:gd name="T6" fmla="*/ 2147483647 w 631"/>
              <a:gd name="T7" fmla="*/ 2147483647 h 1266"/>
              <a:gd name="T8" fmla="*/ 2147483647 w 631"/>
              <a:gd name="T9" fmla="*/ 2147483647 h 1266"/>
              <a:gd name="T10" fmla="*/ 2147483647 w 631"/>
              <a:gd name="T11" fmla="*/ 2147483647 h 1266"/>
              <a:gd name="T12" fmla="*/ 2147483647 w 631"/>
              <a:gd name="T13" fmla="*/ 2147483647 h 1266"/>
              <a:gd name="T14" fmla="*/ 2147483647 w 631"/>
              <a:gd name="T15" fmla="*/ 2147483647 h 1266"/>
              <a:gd name="T16" fmla="*/ 0 60000 65536"/>
              <a:gd name="T17" fmla="*/ 0 60000 65536"/>
              <a:gd name="T18" fmla="*/ 0 60000 65536"/>
              <a:gd name="T19" fmla="*/ 0 60000 65536"/>
              <a:gd name="T20" fmla="*/ 0 60000 65536"/>
              <a:gd name="T21" fmla="*/ 0 60000 65536"/>
              <a:gd name="T22" fmla="*/ 0 60000 65536"/>
              <a:gd name="T23" fmla="*/ 0 60000 65536"/>
              <a:gd name="T24" fmla="*/ 0 w 631"/>
              <a:gd name="T25" fmla="*/ 0 h 1266"/>
              <a:gd name="T26" fmla="*/ 631 w 631"/>
              <a:gd name="T27" fmla="*/ 1266 h 12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1" h="1266">
                <a:moveTo>
                  <a:pt x="631" y="0"/>
                </a:moveTo>
                <a:cubicBezTo>
                  <a:pt x="612" y="28"/>
                  <a:pt x="557" y="114"/>
                  <a:pt x="518" y="170"/>
                </a:cubicBezTo>
                <a:cubicBezTo>
                  <a:pt x="479" y="226"/>
                  <a:pt x="448" y="283"/>
                  <a:pt x="398" y="336"/>
                </a:cubicBezTo>
                <a:cubicBezTo>
                  <a:pt x="348" y="389"/>
                  <a:pt x="262" y="421"/>
                  <a:pt x="218" y="486"/>
                </a:cubicBezTo>
                <a:cubicBezTo>
                  <a:pt x="174" y="551"/>
                  <a:pt x="163" y="656"/>
                  <a:pt x="134" y="726"/>
                </a:cubicBezTo>
                <a:cubicBezTo>
                  <a:pt x="105" y="796"/>
                  <a:pt x="66" y="836"/>
                  <a:pt x="44" y="906"/>
                </a:cubicBezTo>
                <a:cubicBezTo>
                  <a:pt x="22" y="976"/>
                  <a:pt x="4" y="1086"/>
                  <a:pt x="2" y="1146"/>
                </a:cubicBezTo>
                <a:cubicBezTo>
                  <a:pt x="0" y="1206"/>
                  <a:pt x="27" y="1246"/>
                  <a:pt x="32" y="1266"/>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33" name="Oval 96"/>
          <p:cNvSpPr>
            <a:spLocks noChangeArrowheads="1"/>
          </p:cNvSpPr>
          <p:nvPr/>
        </p:nvSpPr>
        <p:spPr bwMode="auto">
          <a:xfrm flipV="1">
            <a:off x="5180014" y="2971802"/>
            <a:ext cx="39687"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134" name="Oval 97"/>
          <p:cNvSpPr>
            <a:spLocks noChangeArrowheads="1"/>
          </p:cNvSpPr>
          <p:nvPr/>
        </p:nvSpPr>
        <p:spPr bwMode="auto">
          <a:xfrm flipV="1">
            <a:off x="4208463" y="3124202"/>
            <a:ext cx="41275"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135" name="Freeform 98"/>
          <p:cNvSpPr>
            <a:spLocks/>
          </p:cNvSpPr>
          <p:nvPr/>
        </p:nvSpPr>
        <p:spPr bwMode="auto">
          <a:xfrm>
            <a:off x="2744788" y="1219200"/>
            <a:ext cx="6142037" cy="1036638"/>
          </a:xfrm>
          <a:custGeom>
            <a:avLst/>
            <a:gdLst>
              <a:gd name="T0" fmla="*/ 0 w 3572"/>
              <a:gd name="T1" fmla="*/ 2147483647 h 653"/>
              <a:gd name="T2" fmla="*/ 2147483647 w 3572"/>
              <a:gd name="T3" fmla="*/ 2147483647 h 653"/>
              <a:gd name="T4" fmla="*/ 2147483647 w 3572"/>
              <a:gd name="T5" fmla="*/ 2147483647 h 653"/>
              <a:gd name="T6" fmla="*/ 2147483647 w 3572"/>
              <a:gd name="T7" fmla="*/ 2147483647 h 653"/>
              <a:gd name="T8" fmla="*/ 2147483647 w 3572"/>
              <a:gd name="T9" fmla="*/ 2147483647 h 653"/>
              <a:gd name="T10" fmla="*/ 2147483647 w 3572"/>
              <a:gd name="T11" fmla="*/ 2147483647 h 653"/>
              <a:gd name="T12" fmla="*/ 2147483647 w 3572"/>
              <a:gd name="T13" fmla="*/ 2147483647 h 653"/>
              <a:gd name="T14" fmla="*/ 2147483647 w 3572"/>
              <a:gd name="T15" fmla="*/ 2147483647 h 653"/>
              <a:gd name="T16" fmla="*/ 2147483647 w 3572"/>
              <a:gd name="T17" fmla="*/ 2147483647 h 653"/>
              <a:gd name="T18" fmla="*/ 2147483647 w 3572"/>
              <a:gd name="T19" fmla="*/ 2147483647 h 653"/>
              <a:gd name="T20" fmla="*/ 2147483647 w 3572"/>
              <a:gd name="T21" fmla="*/ 2147483647 h 653"/>
              <a:gd name="T22" fmla="*/ 2147483647 w 3572"/>
              <a:gd name="T23" fmla="*/ 2147483647 h 653"/>
              <a:gd name="T24" fmla="*/ 2147483647 w 3572"/>
              <a:gd name="T25" fmla="*/ 2147483647 h 653"/>
              <a:gd name="T26" fmla="*/ 2147483647 w 3572"/>
              <a:gd name="T27" fmla="*/ 2147483647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72"/>
              <a:gd name="T43" fmla="*/ 0 h 653"/>
              <a:gd name="T44" fmla="*/ 3572 w 3572"/>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72" h="653">
                <a:moveTo>
                  <a:pt x="0" y="653"/>
                </a:moveTo>
                <a:cubicBezTo>
                  <a:pt x="43" y="626"/>
                  <a:pt x="173" y="550"/>
                  <a:pt x="257" y="490"/>
                </a:cubicBezTo>
                <a:cubicBezTo>
                  <a:pt x="341" y="430"/>
                  <a:pt x="456" y="341"/>
                  <a:pt x="501" y="295"/>
                </a:cubicBezTo>
                <a:cubicBezTo>
                  <a:pt x="546" y="249"/>
                  <a:pt x="475" y="248"/>
                  <a:pt x="528" y="215"/>
                </a:cubicBezTo>
                <a:cubicBezTo>
                  <a:pt x="581" y="182"/>
                  <a:pt x="718" y="108"/>
                  <a:pt x="819" y="98"/>
                </a:cubicBezTo>
                <a:cubicBezTo>
                  <a:pt x="920" y="88"/>
                  <a:pt x="1019" y="124"/>
                  <a:pt x="1134" y="152"/>
                </a:cubicBezTo>
                <a:cubicBezTo>
                  <a:pt x="1249" y="180"/>
                  <a:pt x="1402" y="245"/>
                  <a:pt x="1509" y="266"/>
                </a:cubicBezTo>
                <a:cubicBezTo>
                  <a:pt x="1616" y="287"/>
                  <a:pt x="1696" y="290"/>
                  <a:pt x="1779" y="277"/>
                </a:cubicBezTo>
                <a:cubicBezTo>
                  <a:pt x="1862" y="264"/>
                  <a:pt x="1937" y="216"/>
                  <a:pt x="2009" y="188"/>
                </a:cubicBezTo>
                <a:cubicBezTo>
                  <a:pt x="2081" y="160"/>
                  <a:pt x="2137" y="129"/>
                  <a:pt x="2210" y="106"/>
                </a:cubicBezTo>
                <a:cubicBezTo>
                  <a:pt x="2283" y="83"/>
                  <a:pt x="2338" y="67"/>
                  <a:pt x="2445" y="50"/>
                </a:cubicBezTo>
                <a:cubicBezTo>
                  <a:pt x="2552" y="33"/>
                  <a:pt x="2695" y="8"/>
                  <a:pt x="2850" y="4"/>
                </a:cubicBezTo>
                <a:cubicBezTo>
                  <a:pt x="3005" y="0"/>
                  <a:pt x="3258" y="22"/>
                  <a:pt x="3378" y="25"/>
                </a:cubicBezTo>
                <a:cubicBezTo>
                  <a:pt x="3498" y="28"/>
                  <a:pt x="3532" y="20"/>
                  <a:pt x="3572" y="19"/>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36" name="Freeform 99"/>
          <p:cNvSpPr>
            <a:spLocks/>
          </p:cNvSpPr>
          <p:nvPr/>
        </p:nvSpPr>
        <p:spPr bwMode="auto">
          <a:xfrm>
            <a:off x="1677989" y="2209800"/>
            <a:ext cx="1144587" cy="1011238"/>
          </a:xfrm>
          <a:custGeom>
            <a:avLst/>
            <a:gdLst>
              <a:gd name="T0" fmla="*/ 0 w 705"/>
              <a:gd name="T1" fmla="*/ 2147483647 h 636"/>
              <a:gd name="T2" fmla="*/ 2147483647 w 705"/>
              <a:gd name="T3" fmla="*/ 2147483647 h 636"/>
              <a:gd name="T4" fmla="*/ 2147483647 w 705"/>
              <a:gd name="T5" fmla="*/ 2147483647 h 636"/>
              <a:gd name="T6" fmla="*/ 2147483647 w 705"/>
              <a:gd name="T7" fmla="*/ 2147483647 h 636"/>
              <a:gd name="T8" fmla="*/ 2147483647 w 705"/>
              <a:gd name="T9" fmla="*/ 2147483647 h 636"/>
              <a:gd name="T10" fmla="*/ 2147483647 w 705"/>
              <a:gd name="T11" fmla="*/ 2147483647 h 636"/>
              <a:gd name="T12" fmla="*/ 2147483647 w 705"/>
              <a:gd name="T13" fmla="*/ 0 h 636"/>
              <a:gd name="T14" fmla="*/ 0 60000 65536"/>
              <a:gd name="T15" fmla="*/ 0 60000 65536"/>
              <a:gd name="T16" fmla="*/ 0 60000 65536"/>
              <a:gd name="T17" fmla="*/ 0 60000 65536"/>
              <a:gd name="T18" fmla="*/ 0 60000 65536"/>
              <a:gd name="T19" fmla="*/ 0 60000 65536"/>
              <a:gd name="T20" fmla="*/ 0 60000 65536"/>
              <a:gd name="T21" fmla="*/ 0 w 705"/>
              <a:gd name="T22" fmla="*/ 0 h 636"/>
              <a:gd name="T23" fmla="*/ 705 w 705"/>
              <a:gd name="T24" fmla="*/ 636 h 6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5" h="636">
                <a:moveTo>
                  <a:pt x="0" y="636"/>
                </a:moveTo>
                <a:cubicBezTo>
                  <a:pt x="16" y="617"/>
                  <a:pt x="55" y="567"/>
                  <a:pt x="94" y="525"/>
                </a:cubicBezTo>
                <a:cubicBezTo>
                  <a:pt x="133" y="483"/>
                  <a:pt x="205" y="415"/>
                  <a:pt x="237" y="384"/>
                </a:cubicBezTo>
                <a:cubicBezTo>
                  <a:pt x="270" y="353"/>
                  <a:pt x="264" y="361"/>
                  <a:pt x="289" y="336"/>
                </a:cubicBezTo>
                <a:cubicBezTo>
                  <a:pt x="314" y="311"/>
                  <a:pt x="343" y="274"/>
                  <a:pt x="387" y="234"/>
                </a:cubicBezTo>
                <a:cubicBezTo>
                  <a:pt x="430" y="194"/>
                  <a:pt x="496" y="135"/>
                  <a:pt x="549" y="96"/>
                </a:cubicBezTo>
                <a:cubicBezTo>
                  <a:pt x="602" y="57"/>
                  <a:pt x="673" y="20"/>
                  <a:pt x="705" y="0"/>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37" name="Freeform 101"/>
          <p:cNvSpPr>
            <a:spLocks/>
          </p:cNvSpPr>
          <p:nvPr/>
        </p:nvSpPr>
        <p:spPr bwMode="auto">
          <a:xfrm>
            <a:off x="3851276" y="1531938"/>
            <a:ext cx="1101725" cy="1022350"/>
          </a:xfrm>
          <a:custGeom>
            <a:avLst/>
            <a:gdLst>
              <a:gd name="T0" fmla="*/ 0 w 640"/>
              <a:gd name="T1" fmla="*/ 2147483647 h 646"/>
              <a:gd name="T2" fmla="*/ 2147483647 w 640"/>
              <a:gd name="T3" fmla="*/ 2147483647 h 646"/>
              <a:gd name="T4" fmla="*/ 2147483647 w 640"/>
              <a:gd name="T5" fmla="*/ 2147483647 h 646"/>
              <a:gd name="T6" fmla="*/ 2147483647 w 640"/>
              <a:gd name="T7" fmla="*/ 2147483647 h 646"/>
              <a:gd name="T8" fmla="*/ 2147483647 w 640"/>
              <a:gd name="T9" fmla="*/ 2147483647 h 646"/>
              <a:gd name="T10" fmla="*/ 2147483647 w 640"/>
              <a:gd name="T11" fmla="*/ 2147483647 h 646"/>
              <a:gd name="T12" fmla="*/ 2147483647 w 640"/>
              <a:gd name="T13" fmla="*/ 2147483647 h 646"/>
              <a:gd name="T14" fmla="*/ 2147483647 w 640"/>
              <a:gd name="T15" fmla="*/ 2147483647 h 646"/>
              <a:gd name="T16" fmla="*/ 2147483647 w 640"/>
              <a:gd name="T17" fmla="*/ 0 h 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0"/>
              <a:gd name="T28" fmla="*/ 0 h 646"/>
              <a:gd name="T29" fmla="*/ 640 w 640"/>
              <a:gd name="T30" fmla="*/ 646 h 6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0" h="646">
                <a:moveTo>
                  <a:pt x="0" y="646"/>
                </a:moveTo>
                <a:cubicBezTo>
                  <a:pt x="2" y="635"/>
                  <a:pt x="1" y="597"/>
                  <a:pt x="9" y="581"/>
                </a:cubicBezTo>
                <a:cubicBezTo>
                  <a:pt x="17" y="565"/>
                  <a:pt x="26" y="557"/>
                  <a:pt x="49" y="550"/>
                </a:cubicBezTo>
                <a:cubicBezTo>
                  <a:pt x="72" y="543"/>
                  <a:pt x="108" y="547"/>
                  <a:pt x="147" y="536"/>
                </a:cubicBezTo>
                <a:cubicBezTo>
                  <a:pt x="186" y="525"/>
                  <a:pt x="251" y="521"/>
                  <a:pt x="286" y="482"/>
                </a:cubicBezTo>
                <a:cubicBezTo>
                  <a:pt x="321" y="443"/>
                  <a:pt x="325" y="349"/>
                  <a:pt x="358" y="302"/>
                </a:cubicBezTo>
                <a:cubicBezTo>
                  <a:pt x="391" y="255"/>
                  <a:pt x="444" y="234"/>
                  <a:pt x="484" y="200"/>
                </a:cubicBezTo>
                <a:cubicBezTo>
                  <a:pt x="524" y="166"/>
                  <a:pt x="572" y="131"/>
                  <a:pt x="598" y="98"/>
                </a:cubicBezTo>
                <a:cubicBezTo>
                  <a:pt x="624" y="65"/>
                  <a:pt x="631" y="20"/>
                  <a:pt x="640" y="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38" name="Line 128"/>
          <p:cNvSpPr>
            <a:spLocks noChangeShapeType="1"/>
          </p:cNvSpPr>
          <p:nvPr/>
        </p:nvSpPr>
        <p:spPr bwMode="auto">
          <a:xfrm>
            <a:off x="990600" y="3198813"/>
            <a:ext cx="0" cy="0"/>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39" name="Line 129"/>
          <p:cNvSpPr>
            <a:spLocks noChangeShapeType="1"/>
          </p:cNvSpPr>
          <p:nvPr/>
        </p:nvSpPr>
        <p:spPr bwMode="auto">
          <a:xfrm>
            <a:off x="990601" y="3198813"/>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0" name="Line 130"/>
          <p:cNvSpPr>
            <a:spLocks noChangeShapeType="1"/>
          </p:cNvSpPr>
          <p:nvPr/>
        </p:nvSpPr>
        <p:spPr bwMode="auto">
          <a:xfrm>
            <a:off x="990601" y="2284413"/>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1" name="Line 131"/>
          <p:cNvSpPr>
            <a:spLocks noChangeShapeType="1"/>
          </p:cNvSpPr>
          <p:nvPr/>
        </p:nvSpPr>
        <p:spPr bwMode="auto">
          <a:xfrm>
            <a:off x="990601" y="1447800"/>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2" name="Line 132"/>
          <p:cNvSpPr>
            <a:spLocks noChangeShapeType="1"/>
          </p:cNvSpPr>
          <p:nvPr/>
        </p:nvSpPr>
        <p:spPr bwMode="auto">
          <a:xfrm>
            <a:off x="990601" y="4038600"/>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3" name="Line 133"/>
          <p:cNvSpPr>
            <a:spLocks noChangeShapeType="1"/>
          </p:cNvSpPr>
          <p:nvPr/>
        </p:nvSpPr>
        <p:spPr bwMode="auto">
          <a:xfrm>
            <a:off x="990601" y="4953000"/>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4" name="Line 134"/>
          <p:cNvSpPr>
            <a:spLocks noChangeShapeType="1"/>
          </p:cNvSpPr>
          <p:nvPr/>
        </p:nvSpPr>
        <p:spPr bwMode="auto">
          <a:xfrm>
            <a:off x="9432925" y="4953000"/>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5" name="Line 135"/>
          <p:cNvSpPr>
            <a:spLocks noChangeShapeType="1"/>
          </p:cNvSpPr>
          <p:nvPr/>
        </p:nvSpPr>
        <p:spPr bwMode="auto">
          <a:xfrm>
            <a:off x="9429751" y="4038600"/>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6" name="Line 136"/>
          <p:cNvSpPr>
            <a:spLocks noChangeShapeType="1"/>
          </p:cNvSpPr>
          <p:nvPr/>
        </p:nvSpPr>
        <p:spPr bwMode="auto">
          <a:xfrm>
            <a:off x="9429751" y="3198813"/>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7" name="Line 137"/>
          <p:cNvSpPr>
            <a:spLocks noChangeShapeType="1"/>
          </p:cNvSpPr>
          <p:nvPr/>
        </p:nvSpPr>
        <p:spPr bwMode="auto">
          <a:xfrm>
            <a:off x="9429751" y="2212975"/>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8" name="Line 138"/>
          <p:cNvSpPr>
            <a:spLocks noChangeShapeType="1"/>
          </p:cNvSpPr>
          <p:nvPr/>
        </p:nvSpPr>
        <p:spPr bwMode="auto">
          <a:xfrm>
            <a:off x="9429751" y="1458913"/>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49" name="Line 139"/>
          <p:cNvSpPr>
            <a:spLocks noChangeShapeType="1"/>
          </p:cNvSpPr>
          <p:nvPr/>
        </p:nvSpPr>
        <p:spPr bwMode="auto">
          <a:xfrm>
            <a:off x="9080500" y="458790"/>
            <a:ext cx="0" cy="333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0" name="Line 140"/>
          <p:cNvSpPr>
            <a:spLocks noChangeShapeType="1"/>
          </p:cNvSpPr>
          <p:nvPr/>
        </p:nvSpPr>
        <p:spPr bwMode="auto">
          <a:xfrm>
            <a:off x="8172450" y="458790"/>
            <a:ext cx="0" cy="333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1" name="Line 141"/>
          <p:cNvSpPr>
            <a:spLocks noChangeShapeType="1"/>
          </p:cNvSpPr>
          <p:nvPr/>
        </p:nvSpPr>
        <p:spPr bwMode="auto">
          <a:xfrm>
            <a:off x="7345363" y="458790"/>
            <a:ext cx="0" cy="333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2" name="Line 142"/>
          <p:cNvSpPr>
            <a:spLocks noChangeShapeType="1"/>
          </p:cNvSpPr>
          <p:nvPr/>
        </p:nvSpPr>
        <p:spPr bwMode="auto">
          <a:xfrm>
            <a:off x="6438900" y="458790"/>
            <a:ext cx="0" cy="333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3" name="Line 143"/>
          <p:cNvSpPr>
            <a:spLocks noChangeShapeType="1"/>
          </p:cNvSpPr>
          <p:nvPr/>
        </p:nvSpPr>
        <p:spPr bwMode="auto">
          <a:xfrm>
            <a:off x="5613400" y="458790"/>
            <a:ext cx="0" cy="333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4" name="Line 144"/>
          <p:cNvSpPr>
            <a:spLocks noChangeShapeType="1"/>
          </p:cNvSpPr>
          <p:nvPr/>
        </p:nvSpPr>
        <p:spPr bwMode="auto">
          <a:xfrm>
            <a:off x="4705350" y="458790"/>
            <a:ext cx="0" cy="333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5" name="Line 145"/>
          <p:cNvSpPr>
            <a:spLocks noChangeShapeType="1"/>
          </p:cNvSpPr>
          <p:nvPr/>
        </p:nvSpPr>
        <p:spPr bwMode="auto">
          <a:xfrm>
            <a:off x="3797300" y="458790"/>
            <a:ext cx="0" cy="333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6" name="Line 146"/>
          <p:cNvSpPr>
            <a:spLocks noChangeShapeType="1"/>
          </p:cNvSpPr>
          <p:nvPr/>
        </p:nvSpPr>
        <p:spPr bwMode="auto">
          <a:xfrm>
            <a:off x="2889250" y="458790"/>
            <a:ext cx="0" cy="333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7" name="Line 147"/>
          <p:cNvSpPr>
            <a:spLocks noChangeShapeType="1"/>
          </p:cNvSpPr>
          <p:nvPr/>
        </p:nvSpPr>
        <p:spPr bwMode="auto">
          <a:xfrm>
            <a:off x="1981200" y="458790"/>
            <a:ext cx="0" cy="333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8" name="Line 148"/>
          <p:cNvSpPr>
            <a:spLocks noChangeShapeType="1"/>
          </p:cNvSpPr>
          <p:nvPr/>
        </p:nvSpPr>
        <p:spPr bwMode="auto">
          <a:xfrm>
            <a:off x="1981200" y="6365875"/>
            <a:ext cx="0" cy="333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59" name="Line 149"/>
          <p:cNvSpPr>
            <a:spLocks noChangeShapeType="1"/>
          </p:cNvSpPr>
          <p:nvPr/>
        </p:nvSpPr>
        <p:spPr bwMode="auto">
          <a:xfrm>
            <a:off x="2889250" y="6365875"/>
            <a:ext cx="0" cy="333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60" name="Line 150"/>
          <p:cNvSpPr>
            <a:spLocks noChangeShapeType="1"/>
          </p:cNvSpPr>
          <p:nvPr/>
        </p:nvSpPr>
        <p:spPr bwMode="auto">
          <a:xfrm>
            <a:off x="3714750" y="6365875"/>
            <a:ext cx="0" cy="333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61" name="Line 151"/>
          <p:cNvSpPr>
            <a:spLocks noChangeShapeType="1"/>
          </p:cNvSpPr>
          <p:nvPr/>
        </p:nvSpPr>
        <p:spPr bwMode="auto">
          <a:xfrm>
            <a:off x="4624388" y="6365875"/>
            <a:ext cx="0" cy="333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62" name="Line 152"/>
          <p:cNvSpPr>
            <a:spLocks noChangeShapeType="1"/>
          </p:cNvSpPr>
          <p:nvPr/>
        </p:nvSpPr>
        <p:spPr bwMode="auto">
          <a:xfrm>
            <a:off x="5530850" y="6365875"/>
            <a:ext cx="0" cy="333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63" name="Line 153"/>
          <p:cNvSpPr>
            <a:spLocks noChangeShapeType="1"/>
          </p:cNvSpPr>
          <p:nvPr/>
        </p:nvSpPr>
        <p:spPr bwMode="auto">
          <a:xfrm>
            <a:off x="6438900" y="6365875"/>
            <a:ext cx="0" cy="333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64" name="Line 154"/>
          <p:cNvSpPr>
            <a:spLocks noChangeShapeType="1"/>
          </p:cNvSpPr>
          <p:nvPr/>
        </p:nvSpPr>
        <p:spPr bwMode="auto">
          <a:xfrm>
            <a:off x="7345363" y="6365875"/>
            <a:ext cx="0" cy="333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65" name="Line 155"/>
          <p:cNvSpPr>
            <a:spLocks noChangeShapeType="1"/>
          </p:cNvSpPr>
          <p:nvPr/>
        </p:nvSpPr>
        <p:spPr bwMode="auto">
          <a:xfrm>
            <a:off x="8172450" y="6365875"/>
            <a:ext cx="0" cy="333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66" name="Line 161"/>
          <p:cNvSpPr>
            <a:spLocks noChangeShapeType="1"/>
          </p:cNvSpPr>
          <p:nvPr/>
        </p:nvSpPr>
        <p:spPr bwMode="auto">
          <a:xfrm>
            <a:off x="3630613" y="5867400"/>
            <a:ext cx="0" cy="38100"/>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167" name="Freeform 164"/>
          <p:cNvSpPr>
            <a:spLocks/>
          </p:cNvSpPr>
          <p:nvPr/>
        </p:nvSpPr>
        <p:spPr bwMode="auto">
          <a:xfrm>
            <a:off x="1649414" y="557213"/>
            <a:ext cx="5524500" cy="1636712"/>
          </a:xfrm>
          <a:custGeom>
            <a:avLst/>
            <a:gdLst>
              <a:gd name="T0" fmla="*/ 2147483647 w 3213"/>
              <a:gd name="T1" fmla="*/ 2147483647 h 1032"/>
              <a:gd name="T2" fmla="*/ 2147483647 w 3213"/>
              <a:gd name="T3" fmla="*/ 2147483647 h 1032"/>
              <a:gd name="T4" fmla="*/ 2147483647 w 3213"/>
              <a:gd name="T5" fmla="*/ 2147483647 h 1032"/>
              <a:gd name="T6" fmla="*/ 2147483647 w 3213"/>
              <a:gd name="T7" fmla="*/ 2147483647 h 1032"/>
              <a:gd name="T8" fmla="*/ 2147483647 w 3213"/>
              <a:gd name="T9" fmla="*/ 2147483647 h 1032"/>
              <a:gd name="T10" fmla="*/ 2147483647 w 3213"/>
              <a:gd name="T11" fmla="*/ 2147483647 h 1032"/>
              <a:gd name="T12" fmla="*/ 2147483647 w 3213"/>
              <a:gd name="T13" fmla="*/ 2147483647 h 1032"/>
              <a:gd name="T14" fmla="*/ 2147483647 w 3213"/>
              <a:gd name="T15" fmla="*/ 2147483647 h 1032"/>
              <a:gd name="T16" fmla="*/ 2147483647 w 3213"/>
              <a:gd name="T17" fmla="*/ 2147483647 h 1032"/>
              <a:gd name="T18" fmla="*/ 2147483647 w 3213"/>
              <a:gd name="T19" fmla="*/ 2147483647 h 1032"/>
              <a:gd name="T20" fmla="*/ 2147483647 w 3213"/>
              <a:gd name="T21" fmla="*/ 2147483647 h 1032"/>
              <a:gd name="T22" fmla="*/ 2147483647 w 3213"/>
              <a:gd name="T23" fmla="*/ 2147483647 h 1032"/>
              <a:gd name="T24" fmla="*/ 2147483647 w 3213"/>
              <a:gd name="T25" fmla="*/ 2147483647 h 1032"/>
              <a:gd name="T26" fmla="*/ 2147483647 w 3213"/>
              <a:gd name="T27" fmla="*/ 2147483647 h 1032"/>
              <a:gd name="T28" fmla="*/ 2147483647 w 3213"/>
              <a:gd name="T29" fmla="*/ 2147483647 h 1032"/>
              <a:gd name="T30" fmla="*/ 2147483647 w 3213"/>
              <a:gd name="T31" fmla="*/ 2147483647 h 1032"/>
              <a:gd name="T32" fmla="*/ 2147483647 w 3213"/>
              <a:gd name="T33" fmla="*/ 2147483647 h 1032"/>
              <a:gd name="T34" fmla="*/ 2147483647 w 3213"/>
              <a:gd name="T35" fmla="*/ 2147483647 h 1032"/>
              <a:gd name="T36" fmla="*/ 2147483647 w 3213"/>
              <a:gd name="T37" fmla="*/ 2147483647 h 1032"/>
              <a:gd name="T38" fmla="*/ 2147483647 w 3213"/>
              <a:gd name="T39" fmla="*/ 2147483647 h 1032"/>
              <a:gd name="T40" fmla="*/ 2147483647 w 3213"/>
              <a:gd name="T41" fmla="*/ 2147483647 h 1032"/>
              <a:gd name="T42" fmla="*/ 2147483647 w 3213"/>
              <a:gd name="T43" fmla="*/ 2147483647 h 1032"/>
              <a:gd name="T44" fmla="*/ 2147483647 w 3213"/>
              <a:gd name="T45" fmla="*/ 2147483647 h 1032"/>
              <a:gd name="T46" fmla="*/ 2147483647 w 3213"/>
              <a:gd name="T47" fmla="*/ 2147483647 h 1032"/>
              <a:gd name="T48" fmla="*/ 2147483647 w 3213"/>
              <a:gd name="T49" fmla="*/ 2147483647 h 1032"/>
              <a:gd name="T50" fmla="*/ 2147483647 w 3213"/>
              <a:gd name="T51" fmla="*/ 2147483647 h 1032"/>
              <a:gd name="T52" fmla="*/ 2147483647 w 3213"/>
              <a:gd name="T53" fmla="*/ 2147483647 h 1032"/>
              <a:gd name="T54" fmla="*/ 2147483647 w 3213"/>
              <a:gd name="T55" fmla="*/ 2147483647 h 1032"/>
              <a:gd name="T56" fmla="*/ 2147483647 w 3213"/>
              <a:gd name="T57" fmla="*/ 2147483647 h 1032"/>
              <a:gd name="T58" fmla="*/ 2147483647 w 3213"/>
              <a:gd name="T59" fmla="*/ 2147483647 h 1032"/>
              <a:gd name="T60" fmla="*/ 2147483647 w 3213"/>
              <a:gd name="T61" fmla="*/ 2147483647 h 1032"/>
              <a:gd name="T62" fmla="*/ 2147483647 w 3213"/>
              <a:gd name="T63" fmla="*/ 2147483647 h 1032"/>
              <a:gd name="T64" fmla="*/ 2147483647 w 3213"/>
              <a:gd name="T65" fmla="*/ 2147483647 h 1032"/>
              <a:gd name="T66" fmla="*/ 2147483647 w 3213"/>
              <a:gd name="T67" fmla="*/ 2147483647 h 1032"/>
              <a:gd name="T68" fmla="*/ 2147483647 w 3213"/>
              <a:gd name="T69" fmla="*/ 2147483647 h 1032"/>
              <a:gd name="T70" fmla="*/ 2147483647 w 3213"/>
              <a:gd name="T71" fmla="*/ 2147483647 h 1032"/>
              <a:gd name="T72" fmla="*/ 2147483647 w 3213"/>
              <a:gd name="T73" fmla="*/ 2147483647 h 1032"/>
              <a:gd name="T74" fmla="*/ 2147483647 w 3213"/>
              <a:gd name="T75" fmla="*/ 2147483647 h 1032"/>
              <a:gd name="T76" fmla="*/ 2147483647 w 3213"/>
              <a:gd name="T77" fmla="*/ 2147483647 h 1032"/>
              <a:gd name="T78" fmla="*/ 2147483647 w 3213"/>
              <a:gd name="T79" fmla="*/ 2147483647 h 1032"/>
              <a:gd name="T80" fmla="*/ 2147483647 w 3213"/>
              <a:gd name="T81" fmla="*/ 2147483647 h 1032"/>
              <a:gd name="T82" fmla="*/ 2147483647 w 3213"/>
              <a:gd name="T83" fmla="*/ 2147483647 h 10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13"/>
              <a:gd name="T127" fmla="*/ 0 h 1032"/>
              <a:gd name="T128" fmla="*/ 3213 w 3213"/>
              <a:gd name="T129" fmla="*/ 1032 h 103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13" h="1032">
                <a:moveTo>
                  <a:pt x="0" y="1032"/>
                </a:moveTo>
                <a:cubicBezTo>
                  <a:pt x="16" y="1026"/>
                  <a:pt x="75" y="1012"/>
                  <a:pt x="95" y="995"/>
                </a:cubicBezTo>
                <a:cubicBezTo>
                  <a:pt x="115" y="978"/>
                  <a:pt x="101" y="940"/>
                  <a:pt x="121" y="927"/>
                </a:cubicBezTo>
                <a:cubicBezTo>
                  <a:pt x="141" y="914"/>
                  <a:pt x="208" y="906"/>
                  <a:pt x="213" y="917"/>
                </a:cubicBezTo>
                <a:cubicBezTo>
                  <a:pt x="218" y="928"/>
                  <a:pt x="154" y="977"/>
                  <a:pt x="153" y="993"/>
                </a:cubicBezTo>
                <a:cubicBezTo>
                  <a:pt x="152" y="1009"/>
                  <a:pt x="192" y="1012"/>
                  <a:pt x="207" y="1015"/>
                </a:cubicBezTo>
                <a:cubicBezTo>
                  <a:pt x="222" y="1018"/>
                  <a:pt x="228" y="1011"/>
                  <a:pt x="245" y="1009"/>
                </a:cubicBezTo>
                <a:cubicBezTo>
                  <a:pt x="262" y="1007"/>
                  <a:pt x="292" y="1009"/>
                  <a:pt x="307" y="1003"/>
                </a:cubicBezTo>
                <a:cubicBezTo>
                  <a:pt x="322" y="997"/>
                  <a:pt x="331" y="988"/>
                  <a:pt x="339" y="973"/>
                </a:cubicBezTo>
                <a:cubicBezTo>
                  <a:pt x="347" y="958"/>
                  <a:pt x="353" y="932"/>
                  <a:pt x="357" y="911"/>
                </a:cubicBezTo>
                <a:cubicBezTo>
                  <a:pt x="361" y="890"/>
                  <a:pt x="360" y="864"/>
                  <a:pt x="363" y="845"/>
                </a:cubicBezTo>
                <a:cubicBezTo>
                  <a:pt x="366" y="826"/>
                  <a:pt x="375" y="812"/>
                  <a:pt x="375" y="797"/>
                </a:cubicBezTo>
                <a:cubicBezTo>
                  <a:pt x="375" y="782"/>
                  <a:pt x="359" y="767"/>
                  <a:pt x="361" y="755"/>
                </a:cubicBezTo>
                <a:cubicBezTo>
                  <a:pt x="363" y="743"/>
                  <a:pt x="374" y="722"/>
                  <a:pt x="389" y="725"/>
                </a:cubicBezTo>
                <a:cubicBezTo>
                  <a:pt x="404" y="728"/>
                  <a:pt x="428" y="762"/>
                  <a:pt x="449" y="773"/>
                </a:cubicBezTo>
                <a:cubicBezTo>
                  <a:pt x="470" y="784"/>
                  <a:pt x="499" y="794"/>
                  <a:pt x="517" y="791"/>
                </a:cubicBezTo>
                <a:cubicBezTo>
                  <a:pt x="535" y="788"/>
                  <a:pt x="551" y="772"/>
                  <a:pt x="559" y="757"/>
                </a:cubicBezTo>
                <a:cubicBezTo>
                  <a:pt x="567" y="742"/>
                  <a:pt x="558" y="714"/>
                  <a:pt x="565" y="701"/>
                </a:cubicBezTo>
                <a:cubicBezTo>
                  <a:pt x="572" y="688"/>
                  <a:pt x="591" y="692"/>
                  <a:pt x="601" y="677"/>
                </a:cubicBezTo>
                <a:cubicBezTo>
                  <a:pt x="611" y="662"/>
                  <a:pt x="631" y="634"/>
                  <a:pt x="625" y="609"/>
                </a:cubicBezTo>
                <a:cubicBezTo>
                  <a:pt x="619" y="584"/>
                  <a:pt x="587" y="547"/>
                  <a:pt x="565" y="527"/>
                </a:cubicBezTo>
                <a:cubicBezTo>
                  <a:pt x="543" y="507"/>
                  <a:pt x="511" y="501"/>
                  <a:pt x="495" y="489"/>
                </a:cubicBezTo>
                <a:cubicBezTo>
                  <a:pt x="479" y="477"/>
                  <a:pt x="461" y="465"/>
                  <a:pt x="471" y="457"/>
                </a:cubicBezTo>
                <a:cubicBezTo>
                  <a:pt x="481" y="449"/>
                  <a:pt x="528" y="456"/>
                  <a:pt x="557" y="441"/>
                </a:cubicBezTo>
                <a:cubicBezTo>
                  <a:pt x="586" y="426"/>
                  <a:pt x="625" y="386"/>
                  <a:pt x="643" y="367"/>
                </a:cubicBezTo>
                <a:cubicBezTo>
                  <a:pt x="661" y="348"/>
                  <a:pt x="648" y="335"/>
                  <a:pt x="665" y="327"/>
                </a:cubicBezTo>
                <a:cubicBezTo>
                  <a:pt x="682" y="319"/>
                  <a:pt x="726" y="322"/>
                  <a:pt x="747" y="317"/>
                </a:cubicBezTo>
                <a:cubicBezTo>
                  <a:pt x="768" y="312"/>
                  <a:pt x="782" y="305"/>
                  <a:pt x="791" y="297"/>
                </a:cubicBezTo>
                <a:cubicBezTo>
                  <a:pt x="800" y="289"/>
                  <a:pt x="793" y="273"/>
                  <a:pt x="803" y="267"/>
                </a:cubicBezTo>
                <a:cubicBezTo>
                  <a:pt x="813" y="261"/>
                  <a:pt x="836" y="266"/>
                  <a:pt x="849" y="263"/>
                </a:cubicBezTo>
                <a:cubicBezTo>
                  <a:pt x="862" y="260"/>
                  <a:pt x="902" y="253"/>
                  <a:pt x="881" y="247"/>
                </a:cubicBezTo>
                <a:cubicBezTo>
                  <a:pt x="860" y="241"/>
                  <a:pt x="769" y="228"/>
                  <a:pt x="721" y="225"/>
                </a:cubicBezTo>
                <a:cubicBezTo>
                  <a:pt x="673" y="222"/>
                  <a:pt x="609" y="237"/>
                  <a:pt x="593" y="229"/>
                </a:cubicBezTo>
                <a:cubicBezTo>
                  <a:pt x="577" y="221"/>
                  <a:pt x="623" y="192"/>
                  <a:pt x="625" y="175"/>
                </a:cubicBezTo>
                <a:cubicBezTo>
                  <a:pt x="627" y="158"/>
                  <a:pt x="594" y="144"/>
                  <a:pt x="605" y="127"/>
                </a:cubicBezTo>
                <a:cubicBezTo>
                  <a:pt x="616" y="110"/>
                  <a:pt x="668" y="84"/>
                  <a:pt x="689" y="71"/>
                </a:cubicBezTo>
                <a:cubicBezTo>
                  <a:pt x="710" y="58"/>
                  <a:pt x="711" y="52"/>
                  <a:pt x="733" y="47"/>
                </a:cubicBezTo>
                <a:cubicBezTo>
                  <a:pt x="755" y="42"/>
                  <a:pt x="793" y="50"/>
                  <a:pt x="823" y="43"/>
                </a:cubicBezTo>
                <a:cubicBezTo>
                  <a:pt x="853" y="36"/>
                  <a:pt x="890" y="0"/>
                  <a:pt x="911" y="3"/>
                </a:cubicBezTo>
                <a:cubicBezTo>
                  <a:pt x="932" y="6"/>
                  <a:pt x="943" y="44"/>
                  <a:pt x="949" y="61"/>
                </a:cubicBezTo>
                <a:cubicBezTo>
                  <a:pt x="955" y="78"/>
                  <a:pt x="941" y="91"/>
                  <a:pt x="945" y="105"/>
                </a:cubicBezTo>
                <a:cubicBezTo>
                  <a:pt x="949" y="119"/>
                  <a:pt x="966" y="133"/>
                  <a:pt x="971" y="143"/>
                </a:cubicBezTo>
                <a:cubicBezTo>
                  <a:pt x="976" y="153"/>
                  <a:pt x="960" y="155"/>
                  <a:pt x="977" y="165"/>
                </a:cubicBezTo>
                <a:cubicBezTo>
                  <a:pt x="994" y="175"/>
                  <a:pt x="1038" y="194"/>
                  <a:pt x="1075" y="205"/>
                </a:cubicBezTo>
                <a:cubicBezTo>
                  <a:pt x="1112" y="216"/>
                  <a:pt x="1156" y="212"/>
                  <a:pt x="1201" y="231"/>
                </a:cubicBezTo>
                <a:cubicBezTo>
                  <a:pt x="1246" y="250"/>
                  <a:pt x="1305" y="306"/>
                  <a:pt x="1345" y="321"/>
                </a:cubicBezTo>
                <a:cubicBezTo>
                  <a:pt x="1385" y="336"/>
                  <a:pt x="1415" y="318"/>
                  <a:pt x="1441" y="321"/>
                </a:cubicBezTo>
                <a:cubicBezTo>
                  <a:pt x="1467" y="324"/>
                  <a:pt x="1487" y="337"/>
                  <a:pt x="1503" y="337"/>
                </a:cubicBezTo>
                <a:cubicBezTo>
                  <a:pt x="1519" y="337"/>
                  <a:pt x="1525" y="322"/>
                  <a:pt x="1537" y="321"/>
                </a:cubicBezTo>
                <a:cubicBezTo>
                  <a:pt x="1549" y="320"/>
                  <a:pt x="1563" y="330"/>
                  <a:pt x="1577" y="329"/>
                </a:cubicBezTo>
                <a:cubicBezTo>
                  <a:pt x="1591" y="328"/>
                  <a:pt x="1604" y="314"/>
                  <a:pt x="1621" y="313"/>
                </a:cubicBezTo>
                <a:cubicBezTo>
                  <a:pt x="1638" y="312"/>
                  <a:pt x="1661" y="318"/>
                  <a:pt x="1681" y="321"/>
                </a:cubicBezTo>
                <a:cubicBezTo>
                  <a:pt x="1701" y="324"/>
                  <a:pt x="1727" y="323"/>
                  <a:pt x="1743" y="331"/>
                </a:cubicBezTo>
                <a:cubicBezTo>
                  <a:pt x="1759" y="339"/>
                  <a:pt x="1767" y="356"/>
                  <a:pt x="1777" y="369"/>
                </a:cubicBezTo>
                <a:cubicBezTo>
                  <a:pt x="1787" y="382"/>
                  <a:pt x="1791" y="390"/>
                  <a:pt x="1801" y="409"/>
                </a:cubicBezTo>
                <a:cubicBezTo>
                  <a:pt x="1811" y="428"/>
                  <a:pt x="1807" y="476"/>
                  <a:pt x="1835" y="485"/>
                </a:cubicBezTo>
                <a:cubicBezTo>
                  <a:pt x="1863" y="494"/>
                  <a:pt x="1932" y="482"/>
                  <a:pt x="1969" y="465"/>
                </a:cubicBezTo>
                <a:cubicBezTo>
                  <a:pt x="2006" y="448"/>
                  <a:pt x="2031" y="407"/>
                  <a:pt x="2057" y="381"/>
                </a:cubicBezTo>
                <a:cubicBezTo>
                  <a:pt x="2083" y="355"/>
                  <a:pt x="2106" y="333"/>
                  <a:pt x="2123" y="307"/>
                </a:cubicBezTo>
                <a:cubicBezTo>
                  <a:pt x="2140" y="281"/>
                  <a:pt x="2134" y="249"/>
                  <a:pt x="2161" y="225"/>
                </a:cubicBezTo>
                <a:cubicBezTo>
                  <a:pt x="2188" y="201"/>
                  <a:pt x="2256" y="178"/>
                  <a:pt x="2283" y="163"/>
                </a:cubicBezTo>
                <a:cubicBezTo>
                  <a:pt x="2310" y="148"/>
                  <a:pt x="2306" y="140"/>
                  <a:pt x="2325" y="137"/>
                </a:cubicBezTo>
                <a:cubicBezTo>
                  <a:pt x="2344" y="134"/>
                  <a:pt x="2372" y="147"/>
                  <a:pt x="2395" y="143"/>
                </a:cubicBezTo>
                <a:cubicBezTo>
                  <a:pt x="2418" y="139"/>
                  <a:pt x="2440" y="109"/>
                  <a:pt x="2465" y="115"/>
                </a:cubicBezTo>
                <a:cubicBezTo>
                  <a:pt x="2490" y="121"/>
                  <a:pt x="2534" y="161"/>
                  <a:pt x="2545" y="177"/>
                </a:cubicBezTo>
                <a:cubicBezTo>
                  <a:pt x="2556" y="193"/>
                  <a:pt x="2540" y="203"/>
                  <a:pt x="2533" y="211"/>
                </a:cubicBezTo>
                <a:cubicBezTo>
                  <a:pt x="2526" y="219"/>
                  <a:pt x="2508" y="217"/>
                  <a:pt x="2501" y="225"/>
                </a:cubicBezTo>
                <a:cubicBezTo>
                  <a:pt x="2494" y="233"/>
                  <a:pt x="2488" y="247"/>
                  <a:pt x="2489" y="259"/>
                </a:cubicBezTo>
                <a:cubicBezTo>
                  <a:pt x="2490" y="271"/>
                  <a:pt x="2494" y="286"/>
                  <a:pt x="2505" y="295"/>
                </a:cubicBezTo>
                <a:cubicBezTo>
                  <a:pt x="2516" y="304"/>
                  <a:pt x="2539" y="307"/>
                  <a:pt x="2557" y="311"/>
                </a:cubicBezTo>
                <a:cubicBezTo>
                  <a:pt x="2575" y="315"/>
                  <a:pt x="2594" y="323"/>
                  <a:pt x="2613" y="321"/>
                </a:cubicBezTo>
                <a:cubicBezTo>
                  <a:pt x="2632" y="319"/>
                  <a:pt x="2651" y="304"/>
                  <a:pt x="2671" y="301"/>
                </a:cubicBezTo>
                <a:cubicBezTo>
                  <a:pt x="2691" y="298"/>
                  <a:pt x="2711" y="310"/>
                  <a:pt x="2731" y="305"/>
                </a:cubicBezTo>
                <a:cubicBezTo>
                  <a:pt x="2751" y="300"/>
                  <a:pt x="2772" y="278"/>
                  <a:pt x="2789" y="273"/>
                </a:cubicBezTo>
                <a:cubicBezTo>
                  <a:pt x="2806" y="268"/>
                  <a:pt x="2820" y="275"/>
                  <a:pt x="2831" y="273"/>
                </a:cubicBezTo>
                <a:cubicBezTo>
                  <a:pt x="2842" y="271"/>
                  <a:pt x="2851" y="269"/>
                  <a:pt x="2857" y="261"/>
                </a:cubicBezTo>
                <a:cubicBezTo>
                  <a:pt x="2863" y="253"/>
                  <a:pt x="2860" y="232"/>
                  <a:pt x="2867" y="225"/>
                </a:cubicBezTo>
                <a:cubicBezTo>
                  <a:pt x="2874" y="218"/>
                  <a:pt x="2889" y="217"/>
                  <a:pt x="2899" y="217"/>
                </a:cubicBezTo>
                <a:cubicBezTo>
                  <a:pt x="2909" y="217"/>
                  <a:pt x="2918" y="228"/>
                  <a:pt x="2929" y="225"/>
                </a:cubicBezTo>
                <a:cubicBezTo>
                  <a:pt x="2940" y="222"/>
                  <a:pt x="2951" y="196"/>
                  <a:pt x="2963" y="197"/>
                </a:cubicBezTo>
                <a:cubicBezTo>
                  <a:pt x="2975" y="198"/>
                  <a:pt x="2987" y="225"/>
                  <a:pt x="3003" y="231"/>
                </a:cubicBezTo>
                <a:cubicBezTo>
                  <a:pt x="3019" y="237"/>
                  <a:pt x="3042" y="227"/>
                  <a:pt x="3059" y="231"/>
                </a:cubicBezTo>
                <a:cubicBezTo>
                  <a:pt x="3076" y="235"/>
                  <a:pt x="3079" y="251"/>
                  <a:pt x="3105" y="257"/>
                </a:cubicBezTo>
                <a:cubicBezTo>
                  <a:pt x="3131" y="263"/>
                  <a:pt x="3191" y="265"/>
                  <a:pt x="3213" y="267"/>
                </a:cubicBezTo>
              </a:path>
            </a:pathLst>
          </a:custGeom>
          <a:noFill/>
          <a:ln w="28575">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68" name="Freeform 163"/>
          <p:cNvSpPr>
            <a:spLocks/>
          </p:cNvSpPr>
          <p:nvPr/>
        </p:nvSpPr>
        <p:spPr bwMode="auto">
          <a:xfrm>
            <a:off x="1651000" y="576263"/>
            <a:ext cx="5514975" cy="1638300"/>
          </a:xfrm>
          <a:custGeom>
            <a:avLst/>
            <a:gdLst>
              <a:gd name="T0" fmla="*/ 2147483647 w 3474"/>
              <a:gd name="T1" fmla="*/ 2147483647 h 1031"/>
              <a:gd name="T2" fmla="*/ 2147483647 w 3474"/>
              <a:gd name="T3" fmla="*/ 2147483647 h 1031"/>
              <a:gd name="T4" fmla="*/ 2147483647 w 3474"/>
              <a:gd name="T5" fmla="*/ 2147483647 h 1031"/>
              <a:gd name="T6" fmla="*/ 2147483647 w 3474"/>
              <a:gd name="T7" fmla="*/ 2147483647 h 1031"/>
              <a:gd name="T8" fmla="*/ 2147483647 w 3474"/>
              <a:gd name="T9" fmla="*/ 2147483647 h 1031"/>
              <a:gd name="T10" fmla="*/ 2147483647 w 3474"/>
              <a:gd name="T11" fmla="*/ 2147483647 h 1031"/>
              <a:gd name="T12" fmla="*/ 2147483647 w 3474"/>
              <a:gd name="T13" fmla="*/ 2147483647 h 1031"/>
              <a:gd name="T14" fmla="*/ 2147483647 w 3474"/>
              <a:gd name="T15" fmla="*/ 2147483647 h 1031"/>
              <a:gd name="T16" fmla="*/ 2147483647 w 3474"/>
              <a:gd name="T17" fmla="*/ 2147483647 h 1031"/>
              <a:gd name="T18" fmla="*/ 2147483647 w 3474"/>
              <a:gd name="T19" fmla="*/ 2147483647 h 1031"/>
              <a:gd name="T20" fmla="*/ 2147483647 w 3474"/>
              <a:gd name="T21" fmla="*/ 2147483647 h 1031"/>
              <a:gd name="T22" fmla="*/ 2147483647 w 3474"/>
              <a:gd name="T23" fmla="*/ 2147483647 h 1031"/>
              <a:gd name="T24" fmla="*/ 2147483647 w 3474"/>
              <a:gd name="T25" fmla="*/ 2147483647 h 1031"/>
              <a:gd name="T26" fmla="*/ 2147483647 w 3474"/>
              <a:gd name="T27" fmla="*/ 2147483647 h 1031"/>
              <a:gd name="T28" fmla="*/ 2147483647 w 3474"/>
              <a:gd name="T29" fmla="*/ 2147483647 h 1031"/>
              <a:gd name="T30" fmla="*/ 2147483647 w 3474"/>
              <a:gd name="T31" fmla="*/ 2147483647 h 1031"/>
              <a:gd name="T32" fmla="*/ 2147483647 w 3474"/>
              <a:gd name="T33" fmla="*/ 2147483647 h 1031"/>
              <a:gd name="T34" fmla="*/ 2147483647 w 3474"/>
              <a:gd name="T35" fmla="*/ 2147483647 h 1031"/>
              <a:gd name="T36" fmla="*/ 2147483647 w 3474"/>
              <a:gd name="T37" fmla="*/ 2147483647 h 1031"/>
              <a:gd name="T38" fmla="*/ 2147483647 w 3474"/>
              <a:gd name="T39" fmla="*/ 2147483647 h 1031"/>
              <a:gd name="T40" fmla="*/ 2147483647 w 3474"/>
              <a:gd name="T41" fmla="*/ 2147483647 h 1031"/>
              <a:gd name="T42" fmla="*/ 2147483647 w 3474"/>
              <a:gd name="T43" fmla="*/ 2147483647 h 1031"/>
              <a:gd name="T44" fmla="*/ 2147483647 w 3474"/>
              <a:gd name="T45" fmla="*/ 2147483647 h 1031"/>
              <a:gd name="T46" fmla="*/ 2147483647 w 3474"/>
              <a:gd name="T47" fmla="*/ 2147483647 h 1031"/>
              <a:gd name="T48" fmla="*/ 2147483647 w 3474"/>
              <a:gd name="T49" fmla="*/ 2147483647 h 1031"/>
              <a:gd name="T50" fmla="*/ 2147483647 w 3474"/>
              <a:gd name="T51" fmla="*/ 2147483647 h 1031"/>
              <a:gd name="T52" fmla="*/ 2147483647 w 3474"/>
              <a:gd name="T53" fmla="*/ 2147483647 h 1031"/>
              <a:gd name="T54" fmla="*/ 2147483647 w 3474"/>
              <a:gd name="T55" fmla="*/ 2147483647 h 1031"/>
              <a:gd name="T56" fmla="*/ 2147483647 w 3474"/>
              <a:gd name="T57" fmla="*/ 2147483647 h 1031"/>
              <a:gd name="T58" fmla="*/ 2147483647 w 3474"/>
              <a:gd name="T59" fmla="*/ 2147483647 h 1031"/>
              <a:gd name="T60" fmla="*/ 2147483647 w 3474"/>
              <a:gd name="T61" fmla="*/ 2147483647 h 1031"/>
              <a:gd name="T62" fmla="*/ 2147483647 w 3474"/>
              <a:gd name="T63" fmla="*/ 2147483647 h 1031"/>
              <a:gd name="T64" fmla="*/ 2147483647 w 3474"/>
              <a:gd name="T65" fmla="*/ 2147483647 h 1031"/>
              <a:gd name="T66" fmla="*/ 2147483647 w 3474"/>
              <a:gd name="T67" fmla="*/ 2147483647 h 1031"/>
              <a:gd name="T68" fmla="*/ 2147483647 w 3474"/>
              <a:gd name="T69" fmla="*/ 2147483647 h 1031"/>
              <a:gd name="T70" fmla="*/ 2147483647 w 3474"/>
              <a:gd name="T71" fmla="*/ 2147483647 h 1031"/>
              <a:gd name="T72" fmla="*/ 2147483647 w 3474"/>
              <a:gd name="T73" fmla="*/ 2147483647 h 1031"/>
              <a:gd name="T74" fmla="*/ 2147483647 w 3474"/>
              <a:gd name="T75" fmla="*/ 2147483647 h 1031"/>
              <a:gd name="T76" fmla="*/ 2147483647 w 3474"/>
              <a:gd name="T77" fmla="*/ 2147483647 h 1031"/>
              <a:gd name="T78" fmla="*/ 2147483647 w 3474"/>
              <a:gd name="T79" fmla="*/ 2147483647 h 1031"/>
              <a:gd name="T80" fmla="*/ 2147483647 w 3474"/>
              <a:gd name="T81" fmla="*/ 2147483647 h 1031"/>
              <a:gd name="T82" fmla="*/ 2147483647 w 3474"/>
              <a:gd name="T83" fmla="*/ 2147483647 h 1031"/>
              <a:gd name="T84" fmla="*/ 2147483647 w 3474"/>
              <a:gd name="T85" fmla="*/ 2147483647 h 1031"/>
              <a:gd name="T86" fmla="*/ 2147483647 w 3474"/>
              <a:gd name="T87" fmla="*/ 2147483647 h 1031"/>
              <a:gd name="T88" fmla="*/ 2147483647 w 3474"/>
              <a:gd name="T89" fmla="*/ 2147483647 h 1031"/>
              <a:gd name="T90" fmla="*/ 2147483647 w 3474"/>
              <a:gd name="T91" fmla="*/ 2147483647 h 1031"/>
              <a:gd name="T92" fmla="*/ 2147483647 w 3474"/>
              <a:gd name="T93" fmla="*/ 2147483647 h 1031"/>
              <a:gd name="T94" fmla="*/ 2147483647 w 3474"/>
              <a:gd name="T95" fmla="*/ 2147483647 h 1031"/>
              <a:gd name="T96" fmla="*/ 2147483647 w 3474"/>
              <a:gd name="T97" fmla="*/ 2147483647 h 1031"/>
              <a:gd name="T98" fmla="*/ 2147483647 w 3474"/>
              <a:gd name="T99" fmla="*/ 2147483647 h 10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74"/>
              <a:gd name="T151" fmla="*/ 0 h 1031"/>
              <a:gd name="T152" fmla="*/ 3474 w 3474"/>
              <a:gd name="T153" fmla="*/ 1031 h 10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74" h="1031">
                <a:moveTo>
                  <a:pt x="0" y="1031"/>
                </a:moveTo>
                <a:cubicBezTo>
                  <a:pt x="16" y="1026"/>
                  <a:pt x="78" y="1011"/>
                  <a:pt x="98" y="1001"/>
                </a:cubicBezTo>
                <a:cubicBezTo>
                  <a:pt x="118" y="991"/>
                  <a:pt x="116" y="981"/>
                  <a:pt x="121" y="971"/>
                </a:cubicBezTo>
                <a:cubicBezTo>
                  <a:pt x="126" y="961"/>
                  <a:pt x="126" y="947"/>
                  <a:pt x="130" y="939"/>
                </a:cubicBezTo>
                <a:cubicBezTo>
                  <a:pt x="134" y="931"/>
                  <a:pt x="131" y="925"/>
                  <a:pt x="144" y="921"/>
                </a:cubicBezTo>
                <a:cubicBezTo>
                  <a:pt x="157" y="917"/>
                  <a:pt x="209" y="904"/>
                  <a:pt x="210" y="913"/>
                </a:cubicBezTo>
                <a:cubicBezTo>
                  <a:pt x="211" y="922"/>
                  <a:pt x="157" y="961"/>
                  <a:pt x="152" y="977"/>
                </a:cubicBezTo>
                <a:cubicBezTo>
                  <a:pt x="147" y="993"/>
                  <a:pt x="164" y="1001"/>
                  <a:pt x="180" y="1007"/>
                </a:cubicBezTo>
                <a:cubicBezTo>
                  <a:pt x="196" y="1013"/>
                  <a:pt x="233" y="1015"/>
                  <a:pt x="250" y="1015"/>
                </a:cubicBezTo>
                <a:cubicBezTo>
                  <a:pt x="267" y="1015"/>
                  <a:pt x="273" y="1009"/>
                  <a:pt x="284" y="1007"/>
                </a:cubicBezTo>
                <a:cubicBezTo>
                  <a:pt x="295" y="1005"/>
                  <a:pt x="306" y="1007"/>
                  <a:pt x="318" y="1005"/>
                </a:cubicBezTo>
                <a:cubicBezTo>
                  <a:pt x="330" y="1003"/>
                  <a:pt x="343" y="1003"/>
                  <a:pt x="354" y="995"/>
                </a:cubicBezTo>
                <a:cubicBezTo>
                  <a:pt x="365" y="987"/>
                  <a:pt x="375" y="971"/>
                  <a:pt x="382" y="957"/>
                </a:cubicBezTo>
                <a:cubicBezTo>
                  <a:pt x="389" y="943"/>
                  <a:pt x="391" y="925"/>
                  <a:pt x="394" y="909"/>
                </a:cubicBezTo>
                <a:cubicBezTo>
                  <a:pt x="397" y="893"/>
                  <a:pt x="400" y="874"/>
                  <a:pt x="402" y="859"/>
                </a:cubicBezTo>
                <a:cubicBezTo>
                  <a:pt x="404" y="844"/>
                  <a:pt x="402" y="831"/>
                  <a:pt x="405" y="819"/>
                </a:cubicBezTo>
                <a:cubicBezTo>
                  <a:pt x="408" y="807"/>
                  <a:pt x="418" y="799"/>
                  <a:pt x="418" y="787"/>
                </a:cubicBezTo>
                <a:cubicBezTo>
                  <a:pt x="418" y="775"/>
                  <a:pt x="401" y="755"/>
                  <a:pt x="402" y="745"/>
                </a:cubicBezTo>
                <a:cubicBezTo>
                  <a:pt x="403" y="735"/>
                  <a:pt x="410" y="725"/>
                  <a:pt x="422" y="729"/>
                </a:cubicBezTo>
                <a:cubicBezTo>
                  <a:pt x="434" y="733"/>
                  <a:pt x="452" y="758"/>
                  <a:pt x="474" y="769"/>
                </a:cubicBezTo>
                <a:cubicBezTo>
                  <a:pt x="496" y="780"/>
                  <a:pt x="531" y="795"/>
                  <a:pt x="554" y="793"/>
                </a:cubicBezTo>
                <a:cubicBezTo>
                  <a:pt x="577" y="791"/>
                  <a:pt x="598" y="775"/>
                  <a:pt x="610" y="759"/>
                </a:cubicBezTo>
                <a:cubicBezTo>
                  <a:pt x="622" y="743"/>
                  <a:pt x="617" y="711"/>
                  <a:pt x="624" y="697"/>
                </a:cubicBezTo>
                <a:cubicBezTo>
                  <a:pt x="631" y="683"/>
                  <a:pt x="644" y="683"/>
                  <a:pt x="654" y="673"/>
                </a:cubicBezTo>
                <a:cubicBezTo>
                  <a:pt x="664" y="663"/>
                  <a:pt x="676" y="650"/>
                  <a:pt x="682" y="637"/>
                </a:cubicBezTo>
                <a:cubicBezTo>
                  <a:pt x="688" y="624"/>
                  <a:pt x="696" y="613"/>
                  <a:pt x="688" y="593"/>
                </a:cubicBezTo>
                <a:cubicBezTo>
                  <a:pt x="680" y="573"/>
                  <a:pt x="653" y="537"/>
                  <a:pt x="632" y="517"/>
                </a:cubicBezTo>
                <a:cubicBezTo>
                  <a:pt x="611" y="497"/>
                  <a:pt x="579" y="486"/>
                  <a:pt x="560" y="475"/>
                </a:cubicBezTo>
                <a:cubicBezTo>
                  <a:pt x="541" y="464"/>
                  <a:pt x="514" y="456"/>
                  <a:pt x="520" y="451"/>
                </a:cubicBezTo>
                <a:cubicBezTo>
                  <a:pt x="526" y="446"/>
                  <a:pt x="570" y="453"/>
                  <a:pt x="596" y="443"/>
                </a:cubicBezTo>
                <a:cubicBezTo>
                  <a:pt x="622" y="433"/>
                  <a:pt x="655" y="406"/>
                  <a:pt x="674" y="391"/>
                </a:cubicBezTo>
                <a:cubicBezTo>
                  <a:pt x="693" y="376"/>
                  <a:pt x="703" y="364"/>
                  <a:pt x="712" y="353"/>
                </a:cubicBezTo>
                <a:cubicBezTo>
                  <a:pt x="721" y="342"/>
                  <a:pt x="714" y="330"/>
                  <a:pt x="730" y="325"/>
                </a:cubicBezTo>
                <a:cubicBezTo>
                  <a:pt x="746" y="320"/>
                  <a:pt x="787" y="324"/>
                  <a:pt x="806" y="321"/>
                </a:cubicBezTo>
                <a:cubicBezTo>
                  <a:pt x="825" y="318"/>
                  <a:pt x="834" y="310"/>
                  <a:pt x="844" y="305"/>
                </a:cubicBezTo>
                <a:cubicBezTo>
                  <a:pt x="854" y="300"/>
                  <a:pt x="859" y="298"/>
                  <a:pt x="866" y="291"/>
                </a:cubicBezTo>
                <a:cubicBezTo>
                  <a:pt x="873" y="284"/>
                  <a:pt x="878" y="267"/>
                  <a:pt x="888" y="263"/>
                </a:cubicBezTo>
                <a:cubicBezTo>
                  <a:pt x="898" y="259"/>
                  <a:pt x="912" y="268"/>
                  <a:pt x="926" y="265"/>
                </a:cubicBezTo>
                <a:cubicBezTo>
                  <a:pt x="940" y="262"/>
                  <a:pt x="974" y="252"/>
                  <a:pt x="974" y="243"/>
                </a:cubicBezTo>
                <a:cubicBezTo>
                  <a:pt x="974" y="234"/>
                  <a:pt x="956" y="220"/>
                  <a:pt x="928" y="213"/>
                </a:cubicBezTo>
                <a:cubicBezTo>
                  <a:pt x="900" y="206"/>
                  <a:pt x="848" y="202"/>
                  <a:pt x="804" y="201"/>
                </a:cubicBezTo>
                <a:cubicBezTo>
                  <a:pt x="760" y="200"/>
                  <a:pt x="684" y="207"/>
                  <a:pt x="662" y="205"/>
                </a:cubicBezTo>
                <a:cubicBezTo>
                  <a:pt x="640" y="203"/>
                  <a:pt x="669" y="195"/>
                  <a:pt x="674" y="189"/>
                </a:cubicBezTo>
                <a:cubicBezTo>
                  <a:pt x="679" y="183"/>
                  <a:pt x="690" y="179"/>
                  <a:pt x="690" y="167"/>
                </a:cubicBezTo>
                <a:cubicBezTo>
                  <a:pt x="690" y="155"/>
                  <a:pt x="663" y="130"/>
                  <a:pt x="672" y="115"/>
                </a:cubicBezTo>
                <a:cubicBezTo>
                  <a:pt x="681" y="100"/>
                  <a:pt x="722" y="88"/>
                  <a:pt x="742" y="77"/>
                </a:cubicBezTo>
                <a:cubicBezTo>
                  <a:pt x="762" y="66"/>
                  <a:pt x="765" y="55"/>
                  <a:pt x="790" y="49"/>
                </a:cubicBezTo>
                <a:cubicBezTo>
                  <a:pt x="815" y="43"/>
                  <a:pt x="860" y="49"/>
                  <a:pt x="892" y="41"/>
                </a:cubicBezTo>
                <a:cubicBezTo>
                  <a:pt x="924" y="33"/>
                  <a:pt x="964" y="0"/>
                  <a:pt x="984" y="3"/>
                </a:cubicBezTo>
                <a:cubicBezTo>
                  <a:pt x="1004" y="6"/>
                  <a:pt x="1008" y="44"/>
                  <a:pt x="1012" y="57"/>
                </a:cubicBezTo>
                <a:cubicBezTo>
                  <a:pt x="1016" y="70"/>
                  <a:pt x="1006" y="75"/>
                  <a:pt x="1006" y="83"/>
                </a:cubicBezTo>
                <a:cubicBezTo>
                  <a:pt x="1006" y="91"/>
                  <a:pt x="1007" y="99"/>
                  <a:pt x="1012" y="107"/>
                </a:cubicBezTo>
                <a:cubicBezTo>
                  <a:pt x="1017" y="115"/>
                  <a:pt x="1032" y="122"/>
                  <a:pt x="1038" y="131"/>
                </a:cubicBezTo>
                <a:cubicBezTo>
                  <a:pt x="1044" y="140"/>
                  <a:pt x="1021" y="150"/>
                  <a:pt x="1046" y="163"/>
                </a:cubicBezTo>
                <a:cubicBezTo>
                  <a:pt x="1071" y="176"/>
                  <a:pt x="1146" y="200"/>
                  <a:pt x="1186" y="211"/>
                </a:cubicBezTo>
                <a:cubicBezTo>
                  <a:pt x="1226" y="222"/>
                  <a:pt x="1245" y="211"/>
                  <a:pt x="1290" y="229"/>
                </a:cubicBezTo>
                <a:cubicBezTo>
                  <a:pt x="1335" y="247"/>
                  <a:pt x="1412" y="304"/>
                  <a:pt x="1457" y="320"/>
                </a:cubicBezTo>
                <a:cubicBezTo>
                  <a:pt x="1502" y="336"/>
                  <a:pt x="1532" y="320"/>
                  <a:pt x="1560" y="323"/>
                </a:cubicBezTo>
                <a:cubicBezTo>
                  <a:pt x="1588" y="326"/>
                  <a:pt x="1606" y="337"/>
                  <a:pt x="1624" y="337"/>
                </a:cubicBezTo>
                <a:cubicBezTo>
                  <a:pt x="1642" y="337"/>
                  <a:pt x="1654" y="324"/>
                  <a:pt x="1668" y="323"/>
                </a:cubicBezTo>
                <a:cubicBezTo>
                  <a:pt x="1682" y="322"/>
                  <a:pt x="1694" y="333"/>
                  <a:pt x="1710" y="331"/>
                </a:cubicBezTo>
                <a:cubicBezTo>
                  <a:pt x="1726" y="329"/>
                  <a:pt x="1744" y="313"/>
                  <a:pt x="1764" y="311"/>
                </a:cubicBezTo>
                <a:cubicBezTo>
                  <a:pt x="1784" y="309"/>
                  <a:pt x="1814" y="318"/>
                  <a:pt x="1828" y="321"/>
                </a:cubicBezTo>
                <a:cubicBezTo>
                  <a:pt x="1842" y="324"/>
                  <a:pt x="1840" y="325"/>
                  <a:pt x="1850" y="327"/>
                </a:cubicBezTo>
                <a:cubicBezTo>
                  <a:pt x="1860" y="329"/>
                  <a:pt x="1872" y="319"/>
                  <a:pt x="1886" y="330"/>
                </a:cubicBezTo>
                <a:cubicBezTo>
                  <a:pt x="1900" y="341"/>
                  <a:pt x="1922" y="373"/>
                  <a:pt x="1932" y="391"/>
                </a:cubicBezTo>
                <a:cubicBezTo>
                  <a:pt x="1942" y="409"/>
                  <a:pt x="1938" y="422"/>
                  <a:pt x="1946" y="437"/>
                </a:cubicBezTo>
                <a:cubicBezTo>
                  <a:pt x="1954" y="452"/>
                  <a:pt x="1953" y="477"/>
                  <a:pt x="1982" y="483"/>
                </a:cubicBezTo>
                <a:cubicBezTo>
                  <a:pt x="2011" y="489"/>
                  <a:pt x="2080" y="488"/>
                  <a:pt x="2120" y="473"/>
                </a:cubicBezTo>
                <a:cubicBezTo>
                  <a:pt x="2160" y="458"/>
                  <a:pt x="2202" y="411"/>
                  <a:pt x="2222" y="395"/>
                </a:cubicBezTo>
                <a:cubicBezTo>
                  <a:pt x="2242" y="379"/>
                  <a:pt x="2226" y="387"/>
                  <a:pt x="2238" y="375"/>
                </a:cubicBezTo>
                <a:cubicBezTo>
                  <a:pt x="2250" y="363"/>
                  <a:pt x="2279" y="339"/>
                  <a:pt x="2292" y="323"/>
                </a:cubicBezTo>
                <a:cubicBezTo>
                  <a:pt x="2305" y="307"/>
                  <a:pt x="2310" y="294"/>
                  <a:pt x="2318" y="279"/>
                </a:cubicBezTo>
                <a:cubicBezTo>
                  <a:pt x="2326" y="264"/>
                  <a:pt x="2328" y="246"/>
                  <a:pt x="2338" y="233"/>
                </a:cubicBezTo>
                <a:cubicBezTo>
                  <a:pt x="2348" y="220"/>
                  <a:pt x="2360" y="211"/>
                  <a:pt x="2380" y="201"/>
                </a:cubicBezTo>
                <a:cubicBezTo>
                  <a:pt x="2400" y="191"/>
                  <a:pt x="2435" y="182"/>
                  <a:pt x="2458" y="171"/>
                </a:cubicBezTo>
                <a:cubicBezTo>
                  <a:pt x="2481" y="160"/>
                  <a:pt x="2493" y="142"/>
                  <a:pt x="2516" y="137"/>
                </a:cubicBezTo>
                <a:cubicBezTo>
                  <a:pt x="2539" y="132"/>
                  <a:pt x="2569" y="146"/>
                  <a:pt x="2594" y="143"/>
                </a:cubicBezTo>
                <a:cubicBezTo>
                  <a:pt x="2619" y="140"/>
                  <a:pt x="2641" y="113"/>
                  <a:pt x="2666" y="117"/>
                </a:cubicBezTo>
                <a:cubicBezTo>
                  <a:pt x="2691" y="121"/>
                  <a:pt x="2731" y="155"/>
                  <a:pt x="2744" y="167"/>
                </a:cubicBezTo>
                <a:cubicBezTo>
                  <a:pt x="2757" y="179"/>
                  <a:pt x="2748" y="182"/>
                  <a:pt x="2742" y="187"/>
                </a:cubicBezTo>
                <a:cubicBezTo>
                  <a:pt x="2736" y="192"/>
                  <a:pt x="2719" y="194"/>
                  <a:pt x="2710" y="199"/>
                </a:cubicBezTo>
                <a:cubicBezTo>
                  <a:pt x="2701" y="204"/>
                  <a:pt x="2690" y="210"/>
                  <a:pt x="2686" y="219"/>
                </a:cubicBezTo>
                <a:cubicBezTo>
                  <a:pt x="2682" y="228"/>
                  <a:pt x="2683" y="241"/>
                  <a:pt x="2685" y="252"/>
                </a:cubicBezTo>
                <a:cubicBezTo>
                  <a:pt x="2687" y="263"/>
                  <a:pt x="2690" y="279"/>
                  <a:pt x="2698" y="287"/>
                </a:cubicBezTo>
                <a:cubicBezTo>
                  <a:pt x="2706" y="295"/>
                  <a:pt x="2718" y="299"/>
                  <a:pt x="2732" y="303"/>
                </a:cubicBezTo>
                <a:cubicBezTo>
                  <a:pt x="2746" y="307"/>
                  <a:pt x="2762" y="310"/>
                  <a:pt x="2780" y="313"/>
                </a:cubicBezTo>
                <a:cubicBezTo>
                  <a:pt x="2798" y="316"/>
                  <a:pt x="2820" y="323"/>
                  <a:pt x="2838" y="321"/>
                </a:cubicBezTo>
                <a:cubicBezTo>
                  <a:pt x="2856" y="319"/>
                  <a:pt x="2870" y="302"/>
                  <a:pt x="2890" y="300"/>
                </a:cubicBezTo>
                <a:cubicBezTo>
                  <a:pt x="2910" y="298"/>
                  <a:pt x="2934" y="312"/>
                  <a:pt x="2956" y="307"/>
                </a:cubicBezTo>
                <a:cubicBezTo>
                  <a:pt x="2978" y="302"/>
                  <a:pt x="3007" y="275"/>
                  <a:pt x="3024" y="270"/>
                </a:cubicBezTo>
                <a:cubicBezTo>
                  <a:pt x="3041" y="265"/>
                  <a:pt x="3046" y="278"/>
                  <a:pt x="3058" y="277"/>
                </a:cubicBezTo>
                <a:cubicBezTo>
                  <a:pt x="3070" y="276"/>
                  <a:pt x="3088" y="272"/>
                  <a:pt x="3098" y="263"/>
                </a:cubicBezTo>
                <a:cubicBezTo>
                  <a:pt x="3108" y="254"/>
                  <a:pt x="3109" y="230"/>
                  <a:pt x="3116" y="223"/>
                </a:cubicBezTo>
                <a:cubicBezTo>
                  <a:pt x="3123" y="216"/>
                  <a:pt x="3129" y="219"/>
                  <a:pt x="3138" y="219"/>
                </a:cubicBezTo>
                <a:cubicBezTo>
                  <a:pt x="3147" y="219"/>
                  <a:pt x="3156" y="228"/>
                  <a:pt x="3168" y="225"/>
                </a:cubicBezTo>
                <a:cubicBezTo>
                  <a:pt x="3180" y="222"/>
                  <a:pt x="3200" y="198"/>
                  <a:pt x="3212" y="199"/>
                </a:cubicBezTo>
                <a:cubicBezTo>
                  <a:pt x="3224" y="200"/>
                  <a:pt x="3224" y="225"/>
                  <a:pt x="3240" y="231"/>
                </a:cubicBezTo>
                <a:cubicBezTo>
                  <a:pt x="3256" y="237"/>
                  <a:pt x="3292" y="229"/>
                  <a:pt x="3310" y="233"/>
                </a:cubicBezTo>
                <a:cubicBezTo>
                  <a:pt x="3328" y="237"/>
                  <a:pt x="3321" y="247"/>
                  <a:pt x="3348" y="253"/>
                </a:cubicBezTo>
                <a:cubicBezTo>
                  <a:pt x="3375" y="259"/>
                  <a:pt x="3448" y="266"/>
                  <a:pt x="3474" y="269"/>
                </a:cubicBezTo>
              </a:path>
            </a:pathLst>
          </a:custGeom>
          <a:noFill/>
          <a:ln w="9525">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69" name="Freeform 166"/>
          <p:cNvSpPr>
            <a:spLocks/>
          </p:cNvSpPr>
          <p:nvPr/>
        </p:nvSpPr>
        <p:spPr bwMode="auto">
          <a:xfrm>
            <a:off x="2719389" y="6157913"/>
            <a:ext cx="192087" cy="241300"/>
          </a:xfrm>
          <a:custGeom>
            <a:avLst/>
            <a:gdLst>
              <a:gd name="T0" fmla="*/ 0 w 113"/>
              <a:gd name="T1" fmla="*/ 2147483647 h 153"/>
              <a:gd name="T2" fmla="*/ 2147483647 w 113"/>
              <a:gd name="T3" fmla="*/ 2147483647 h 153"/>
              <a:gd name="T4" fmla="*/ 2147483647 w 113"/>
              <a:gd name="T5" fmla="*/ 2147483647 h 153"/>
              <a:gd name="T6" fmla="*/ 2147483647 w 113"/>
              <a:gd name="T7" fmla="*/ 2147483647 h 153"/>
              <a:gd name="T8" fmla="*/ 2147483647 w 113"/>
              <a:gd name="T9" fmla="*/ 2147483647 h 153"/>
              <a:gd name="T10" fmla="*/ 0 60000 65536"/>
              <a:gd name="T11" fmla="*/ 0 60000 65536"/>
              <a:gd name="T12" fmla="*/ 0 60000 65536"/>
              <a:gd name="T13" fmla="*/ 0 60000 65536"/>
              <a:gd name="T14" fmla="*/ 0 60000 65536"/>
              <a:gd name="T15" fmla="*/ 0 w 113"/>
              <a:gd name="T16" fmla="*/ 0 h 153"/>
              <a:gd name="T17" fmla="*/ 113 w 113"/>
              <a:gd name="T18" fmla="*/ 153 h 153"/>
            </a:gdLst>
            <a:ahLst/>
            <a:cxnLst>
              <a:cxn ang="T10">
                <a:pos x="T0" y="T1"/>
              </a:cxn>
              <a:cxn ang="T11">
                <a:pos x="T2" y="T3"/>
              </a:cxn>
              <a:cxn ang="T12">
                <a:pos x="T4" y="T5"/>
              </a:cxn>
              <a:cxn ang="T13">
                <a:pos x="T6" y="T7"/>
              </a:cxn>
              <a:cxn ang="T14">
                <a:pos x="T8" y="T9"/>
              </a:cxn>
            </a:cxnLst>
            <a:rect l="T15" t="T16" r="T17" b="T18"/>
            <a:pathLst>
              <a:path w="113" h="153">
                <a:moveTo>
                  <a:pt x="0" y="11"/>
                </a:moveTo>
                <a:cubicBezTo>
                  <a:pt x="9" y="10"/>
                  <a:pt x="42" y="0"/>
                  <a:pt x="58" y="5"/>
                </a:cubicBezTo>
                <a:cubicBezTo>
                  <a:pt x="74" y="10"/>
                  <a:pt x="87" y="27"/>
                  <a:pt x="96" y="44"/>
                </a:cubicBezTo>
                <a:cubicBezTo>
                  <a:pt x="105" y="61"/>
                  <a:pt x="109" y="90"/>
                  <a:pt x="111" y="108"/>
                </a:cubicBezTo>
                <a:cubicBezTo>
                  <a:pt x="113" y="126"/>
                  <a:pt x="111" y="144"/>
                  <a:pt x="111" y="153"/>
                </a:cubicBezTo>
              </a:path>
            </a:pathLst>
          </a:custGeom>
          <a:noFill/>
          <a:ln w="28575">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70" name="Freeform 167"/>
          <p:cNvSpPr>
            <a:spLocks/>
          </p:cNvSpPr>
          <p:nvPr/>
        </p:nvSpPr>
        <p:spPr bwMode="auto">
          <a:xfrm>
            <a:off x="2755900" y="6146802"/>
            <a:ext cx="171450" cy="238125"/>
          </a:xfrm>
          <a:custGeom>
            <a:avLst/>
            <a:gdLst>
              <a:gd name="T0" fmla="*/ 0 w 108"/>
              <a:gd name="T1" fmla="*/ 2147483647 h 150"/>
              <a:gd name="T2" fmla="*/ 2147483647 w 108"/>
              <a:gd name="T3" fmla="*/ 2147483647 h 150"/>
              <a:gd name="T4" fmla="*/ 2147483647 w 108"/>
              <a:gd name="T5" fmla="*/ 2147483647 h 150"/>
              <a:gd name="T6" fmla="*/ 2147483647 w 108"/>
              <a:gd name="T7" fmla="*/ 2147483647 h 150"/>
              <a:gd name="T8" fmla="*/ 2147483647 w 108"/>
              <a:gd name="T9" fmla="*/ 2147483647 h 150"/>
              <a:gd name="T10" fmla="*/ 2147483647 w 108"/>
              <a:gd name="T11" fmla="*/ 2147483647 h 150"/>
              <a:gd name="T12" fmla="*/ 0 60000 65536"/>
              <a:gd name="T13" fmla="*/ 0 60000 65536"/>
              <a:gd name="T14" fmla="*/ 0 60000 65536"/>
              <a:gd name="T15" fmla="*/ 0 60000 65536"/>
              <a:gd name="T16" fmla="*/ 0 60000 65536"/>
              <a:gd name="T17" fmla="*/ 0 60000 65536"/>
              <a:gd name="T18" fmla="*/ 0 w 108"/>
              <a:gd name="T19" fmla="*/ 0 h 150"/>
              <a:gd name="T20" fmla="*/ 108 w 108"/>
              <a:gd name="T21" fmla="*/ 150 h 150"/>
            </a:gdLst>
            <a:ahLst/>
            <a:cxnLst>
              <a:cxn ang="T12">
                <a:pos x="T0" y="T1"/>
              </a:cxn>
              <a:cxn ang="T13">
                <a:pos x="T2" y="T3"/>
              </a:cxn>
              <a:cxn ang="T14">
                <a:pos x="T4" y="T5"/>
              </a:cxn>
              <a:cxn ang="T15">
                <a:pos x="T6" y="T7"/>
              </a:cxn>
              <a:cxn ang="T16">
                <a:pos x="T8" y="T9"/>
              </a:cxn>
              <a:cxn ang="T17">
                <a:pos x="T10" y="T11"/>
              </a:cxn>
            </a:cxnLst>
            <a:rect l="T18" t="T19" r="T20" b="T21"/>
            <a:pathLst>
              <a:path w="108" h="150">
                <a:moveTo>
                  <a:pt x="0" y="7"/>
                </a:moveTo>
                <a:cubicBezTo>
                  <a:pt x="3" y="6"/>
                  <a:pt x="13" y="3"/>
                  <a:pt x="22" y="3"/>
                </a:cubicBezTo>
                <a:cubicBezTo>
                  <a:pt x="31" y="3"/>
                  <a:pt x="44" y="0"/>
                  <a:pt x="55" y="6"/>
                </a:cubicBezTo>
                <a:cubicBezTo>
                  <a:pt x="66" y="12"/>
                  <a:pt x="79" y="23"/>
                  <a:pt x="87" y="40"/>
                </a:cubicBezTo>
                <a:cubicBezTo>
                  <a:pt x="95" y="57"/>
                  <a:pt x="102" y="90"/>
                  <a:pt x="105" y="108"/>
                </a:cubicBezTo>
                <a:cubicBezTo>
                  <a:pt x="108" y="126"/>
                  <a:pt x="103" y="141"/>
                  <a:pt x="103" y="150"/>
                </a:cubicBezTo>
              </a:path>
            </a:pathLst>
          </a:custGeom>
          <a:noFill/>
          <a:ln w="12700">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71" name="Freeform 168"/>
          <p:cNvSpPr>
            <a:spLocks/>
          </p:cNvSpPr>
          <p:nvPr/>
        </p:nvSpPr>
        <p:spPr bwMode="auto">
          <a:xfrm>
            <a:off x="2305050" y="5824540"/>
            <a:ext cx="514350" cy="307975"/>
          </a:xfrm>
          <a:custGeom>
            <a:avLst/>
            <a:gdLst>
              <a:gd name="T0" fmla="*/ 2147483647 w 324"/>
              <a:gd name="T1" fmla="*/ 0 h 194"/>
              <a:gd name="T2" fmla="*/ 2147483647 w 324"/>
              <a:gd name="T3" fmla="*/ 2147483647 h 194"/>
              <a:gd name="T4" fmla="*/ 2147483647 w 324"/>
              <a:gd name="T5" fmla="*/ 2147483647 h 194"/>
              <a:gd name="T6" fmla="*/ 2147483647 w 324"/>
              <a:gd name="T7" fmla="*/ 2147483647 h 194"/>
              <a:gd name="T8" fmla="*/ 2147483647 w 324"/>
              <a:gd name="T9" fmla="*/ 2147483647 h 194"/>
              <a:gd name="T10" fmla="*/ 2147483647 w 324"/>
              <a:gd name="T11" fmla="*/ 2147483647 h 194"/>
              <a:gd name="T12" fmla="*/ 2147483647 w 324"/>
              <a:gd name="T13" fmla="*/ 2147483647 h 194"/>
              <a:gd name="T14" fmla="*/ 2147483647 w 324"/>
              <a:gd name="T15" fmla="*/ 2147483647 h 194"/>
              <a:gd name="T16" fmla="*/ 0 w 324"/>
              <a:gd name="T17" fmla="*/ 2147483647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4"/>
              <a:gd name="T28" fmla="*/ 0 h 194"/>
              <a:gd name="T29" fmla="*/ 324 w 324"/>
              <a:gd name="T30" fmla="*/ 194 h 1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4" h="194">
                <a:moveTo>
                  <a:pt x="324" y="0"/>
                </a:moveTo>
                <a:cubicBezTo>
                  <a:pt x="320" y="8"/>
                  <a:pt x="311" y="34"/>
                  <a:pt x="301" y="48"/>
                </a:cubicBezTo>
                <a:cubicBezTo>
                  <a:pt x="291" y="62"/>
                  <a:pt x="280" y="73"/>
                  <a:pt x="267" y="85"/>
                </a:cubicBezTo>
                <a:cubicBezTo>
                  <a:pt x="254" y="97"/>
                  <a:pt x="234" y="109"/>
                  <a:pt x="220" y="119"/>
                </a:cubicBezTo>
                <a:cubicBezTo>
                  <a:pt x="206" y="129"/>
                  <a:pt x="195" y="136"/>
                  <a:pt x="180" y="143"/>
                </a:cubicBezTo>
                <a:cubicBezTo>
                  <a:pt x="165" y="150"/>
                  <a:pt x="143" y="155"/>
                  <a:pt x="128" y="159"/>
                </a:cubicBezTo>
                <a:cubicBezTo>
                  <a:pt x="113" y="163"/>
                  <a:pt x="100" y="167"/>
                  <a:pt x="87" y="168"/>
                </a:cubicBezTo>
                <a:cubicBezTo>
                  <a:pt x="74" y="169"/>
                  <a:pt x="67" y="163"/>
                  <a:pt x="52" y="167"/>
                </a:cubicBezTo>
                <a:cubicBezTo>
                  <a:pt x="38" y="171"/>
                  <a:pt x="11" y="189"/>
                  <a:pt x="0" y="194"/>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172" name="Text Box 169"/>
          <p:cNvSpPr txBox="1">
            <a:spLocks noChangeArrowheads="1"/>
          </p:cNvSpPr>
          <p:nvPr/>
        </p:nvSpPr>
        <p:spPr bwMode="auto">
          <a:xfrm>
            <a:off x="4325817" y="535494"/>
            <a:ext cx="3037132" cy="324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1500" i="1"/>
              <a:t>M  A  D  H  Y  A    P  R  A  D  E  S  H</a:t>
            </a:r>
          </a:p>
        </p:txBody>
      </p:sp>
      <p:sp>
        <p:nvSpPr>
          <p:cNvPr id="2173" name="Text Box 170"/>
          <p:cNvSpPr txBox="1">
            <a:spLocks noChangeArrowheads="1"/>
          </p:cNvSpPr>
          <p:nvPr/>
        </p:nvSpPr>
        <p:spPr bwMode="auto">
          <a:xfrm>
            <a:off x="2424588" y="2371682"/>
            <a:ext cx="3642362" cy="339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1600" i="1" dirty="0"/>
              <a:t>M    A    H    A    R    A    S    H    T    R    A</a:t>
            </a:r>
          </a:p>
        </p:txBody>
      </p:sp>
      <p:sp>
        <p:nvSpPr>
          <p:cNvPr id="2174" name="Text Box 171"/>
          <p:cNvSpPr txBox="1">
            <a:spLocks noChangeArrowheads="1"/>
          </p:cNvSpPr>
          <p:nvPr/>
        </p:nvSpPr>
        <p:spPr bwMode="auto">
          <a:xfrm>
            <a:off x="5989482" y="3581906"/>
            <a:ext cx="3018152" cy="324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1500" i="1"/>
              <a:t>A  N  D  H  R  A    P  R  A  D  E  S  H</a:t>
            </a:r>
          </a:p>
        </p:txBody>
      </p:sp>
      <p:sp>
        <p:nvSpPr>
          <p:cNvPr id="2175" name="Text Box 172"/>
          <p:cNvSpPr txBox="1">
            <a:spLocks noChangeArrowheads="1"/>
          </p:cNvSpPr>
          <p:nvPr/>
        </p:nvSpPr>
        <p:spPr bwMode="auto">
          <a:xfrm rot="-2828811">
            <a:off x="2889307" y="5426340"/>
            <a:ext cx="1884251" cy="30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1400" i="1" dirty="0"/>
              <a:t>K  A  R  N  A  T  A  K  A</a:t>
            </a:r>
          </a:p>
        </p:txBody>
      </p:sp>
      <p:sp>
        <p:nvSpPr>
          <p:cNvPr id="2176" name="Text Box 173"/>
          <p:cNvSpPr txBox="1">
            <a:spLocks noChangeArrowheads="1"/>
          </p:cNvSpPr>
          <p:nvPr/>
        </p:nvSpPr>
        <p:spPr bwMode="auto">
          <a:xfrm>
            <a:off x="996963" y="1244213"/>
            <a:ext cx="363515" cy="4941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1500" i="1" dirty="0"/>
              <a:t>A</a:t>
            </a:r>
          </a:p>
          <a:p>
            <a:pPr algn="ctr"/>
            <a:r>
              <a:rPr lang="en-US" sz="1500" i="1" dirty="0"/>
              <a:t> </a:t>
            </a:r>
          </a:p>
          <a:p>
            <a:pPr algn="ctr"/>
            <a:r>
              <a:rPr lang="en-US" sz="1500" i="1" dirty="0"/>
              <a:t> R</a:t>
            </a:r>
          </a:p>
          <a:p>
            <a:pPr algn="ctr"/>
            <a:r>
              <a:rPr lang="en-US" sz="1500" i="1" dirty="0"/>
              <a:t> </a:t>
            </a:r>
          </a:p>
          <a:p>
            <a:pPr algn="ctr"/>
            <a:r>
              <a:rPr lang="en-US" sz="1500" i="1" dirty="0"/>
              <a:t> A</a:t>
            </a:r>
          </a:p>
          <a:p>
            <a:pPr algn="ctr"/>
            <a:r>
              <a:rPr lang="en-US" sz="1500" i="1" dirty="0"/>
              <a:t>  </a:t>
            </a:r>
          </a:p>
          <a:p>
            <a:pPr algn="ctr"/>
            <a:r>
              <a:rPr lang="en-US" sz="1500" i="1" dirty="0"/>
              <a:t>B</a:t>
            </a:r>
          </a:p>
          <a:p>
            <a:pPr algn="ctr"/>
            <a:r>
              <a:rPr lang="en-US" sz="1500" i="1" dirty="0"/>
              <a:t> </a:t>
            </a:r>
          </a:p>
          <a:p>
            <a:pPr algn="ctr"/>
            <a:r>
              <a:rPr lang="en-US" sz="1500" i="1" dirty="0"/>
              <a:t> I</a:t>
            </a:r>
          </a:p>
          <a:p>
            <a:pPr algn="ctr"/>
            <a:r>
              <a:rPr lang="en-US" sz="1500" i="1" dirty="0"/>
              <a:t> </a:t>
            </a:r>
          </a:p>
          <a:p>
            <a:pPr algn="ctr"/>
            <a:r>
              <a:rPr lang="en-US" sz="1500" i="1" dirty="0"/>
              <a:t> A</a:t>
            </a:r>
          </a:p>
          <a:p>
            <a:pPr algn="ctr"/>
            <a:r>
              <a:rPr lang="en-US" sz="1500" i="1" dirty="0"/>
              <a:t> </a:t>
            </a:r>
          </a:p>
          <a:p>
            <a:pPr algn="ctr"/>
            <a:r>
              <a:rPr lang="en-US" sz="1500" i="1" dirty="0"/>
              <a:t> N</a:t>
            </a:r>
          </a:p>
          <a:p>
            <a:pPr algn="ctr"/>
            <a:endParaRPr lang="en-US" sz="1500" i="1" dirty="0"/>
          </a:p>
          <a:p>
            <a:pPr algn="ctr"/>
            <a:endParaRPr lang="en-US" sz="1500" i="1" dirty="0"/>
          </a:p>
          <a:p>
            <a:pPr algn="ctr"/>
            <a:r>
              <a:rPr lang="en-US" sz="1500" i="1" dirty="0"/>
              <a:t>   </a:t>
            </a:r>
          </a:p>
          <a:p>
            <a:pPr algn="ctr"/>
            <a:r>
              <a:rPr lang="en-US" sz="1500" i="1" dirty="0"/>
              <a:t> S</a:t>
            </a:r>
          </a:p>
          <a:p>
            <a:pPr algn="ctr"/>
            <a:r>
              <a:rPr lang="en-US" sz="1500" i="1" dirty="0"/>
              <a:t> </a:t>
            </a:r>
          </a:p>
          <a:p>
            <a:pPr algn="ctr"/>
            <a:r>
              <a:rPr lang="en-US" sz="1500" i="1" dirty="0"/>
              <a:t> E</a:t>
            </a:r>
          </a:p>
          <a:p>
            <a:pPr algn="ctr"/>
            <a:r>
              <a:rPr lang="en-US" sz="1500" i="1" dirty="0"/>
              <a:t> </a:t>
            </a:r>
          </a:p>
          <a:p>
            <a:pPr algn="ctr"/>
            <a:r>
              <a:rPr lang="en-US" sz="1500" i="1" dirty="0"/>
              <a:t> A</a:t>
            </a:r>
          </a:p>
        </p:txBody>
      </p:sp>
      <p:sp>
        <p:nvSpPr>
          <p:cNvPr id="2177" name="Oval 174"/>
          <p:cNvSpPr>
            <a:spLocks noChangeArrowheads="1"/>
          </p:cNvSpPr>
          <p:nvPr/>
        </p:nvSpPr>
        <p:spPr bwMode="auto">
          <a:xfrm flipV="1">
            <a:off x="4733926" y="1733551"/>
            <a:ext cx="41275"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178" name="Text Box 175"/>
          <p:cNvSpPr txBox="1">
            <a:spLocks noChangeArrowheads="1"/>
          </p:cNvSpPr>
          <p:nvPr/>
        </p:nvSpPr>
        <p:spPr bwMode="auto">
          <a:xfrm>
            <a:off x="6681527" y="1043863"/>
            <a:ext cx="624805" cy="216704"/>
          </a:xfrm>
          <a:prstGeom prst="rect">
            <a:avLst/>
          </a:prstGeom>
          <a:solidFill>
            <a:srgbClr val="FFFF00"/>
          </a:solidFill>
          <a:ln>
            <a:noFill/>
          </a:ln>
          <a:extLs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b="1" dirty="0">
                <a:solidFill>
                  <a:srgbClr val="C00000"/>
                </a:solidFill>
              </a:rPr>
              <a:t>NAGPUR</a:t>
            </a:r>
            <a:endParaRPr lang="en-US" sz="800" dirty="0">
              <a:solidFill>
                <a:srgbClr val="C00000"/>
              </a:solidFill>
            </a:endParaRPr>
          </a:p>
        </p:txBody>
      </p:sp>
      <p:sp>
        <p:nvSpPr>
          <p:cNvPr id="2179" name="Rectangle 176"/>
          <p:cNvSpPr>
            <a:spLocks noChangeArrowheads="1"/>
          </p:cNvSpPr>
          <p:nvPr/>
        </p:nvSpPr>
        <p:spPr bwMode="auto">
          <a:xfrm>
            <a:off x="7925378" y="1056161"/>
            <a:ext cx="605569"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BHANDARA</a:t>
            </a:r>
          </a:p>
        </p:txBody>
      </p:sp>
      <p:sp>
        <p:nvSpPr>
          <p:cNvPr id="2180" name="Rectangle 177"/>
          <p:cNvSpPr>
            <a:spLocks noChangeArrowheads="1"/>
          </p:cNvSpPr>
          <p:nvPr/>
        </p:nvSpPr>
        <p:spPr bwMode="auto">
          <a:xfrm>
            <a:off x="6627249" y="1584476"/>
            <a:ext cx="528624"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WARDHA</a:t>
            </a:r>
          </a:p>
        </p:txBody>
      </p:sp>
      <p:sp>
        <p:nvSpPr>
          <p:cNvPr id="2181" name="Rectangle 178"/>
          <p:cNvSpPr>
            <a:spLocks noChangeArrowheads="1"/>
          </p:cNvSpPr>
          <p:nvPr/>
        </p:nvSpPr>
        <p:spPr bwMode="auto">
          <a:xfrm>
            <a:off x="7423996" y="2202595"/>
            <a:ext cx="706557"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CHANDRAPUR</a:t>
            </a:r>
          </a:p>
        </p:txBody>
      </p:sp>
      <p:sp>
        <p:nvSpPr>
          <p:cNvPr id="2182" name="Rectangle 179"/>
          <p:cNvSpPr>
            <a:spLocks noChangeArrowheads="1"/>
          </p:cNvSpPr>
          <p:nvPr/>
        </p:nvSpPr>
        <p:spPr bwMode="auto">
          <a:xfrm>
            <a:off x="8093722" y="2045091"/>
            <a:ext cx="693734"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GARHCHIROLI</a:t>
            </a:r>
          </a:p>
        </p:txBody>
      </p:sp>
      <p:sp>
        <p:nvSpPr>
          <p:cNvPr id="2183" name="Rectangle 180"/>
          <p:cNvSpPr>
            <a:spLocks noChangeArrowheads="1"/>
          </p:cNvSpPr>
          <p:nvPr/>
        </p:nvSpPr>
        <p:spPr bwMode="auto">
          <a:xfrm>
            <a:off x="5227888" y="1666596"/>
            <a:ext cx="434047"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AKOLA</a:t>
            </a:r>
          </a:p>
        </p:txBody>
      </p:sp>
      <p:sp>
        <p:nvSpPr>
          <p:cNvPr id="2184" name="Rectangle 181"/>
          <p:cNvSpPr>
            <a:spLocks noChangeArrowheads="1"/>
          </p:cNvSpPr>
          <p:nvPr/>
        </p:nvSpPr>
        <p:spPr bwMode="auto">
          <a:xfrm>
            <a:off x="4516147" y="3656162"/>
            <a:ext cx="426032"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LATUR</a:t>
            </a:r>
          </a:p>
        </p:txBody>
      </p:sp>
      <p:sp>
        <p:nvSpPr>
          <p:cNvPr id="2185" name="Rectangle 182"/>
          <p:cNvSpPr>
            <a:spLocks noChangeArrowheads="1"/>
          </p:cNvSpPr>
          <p:nvPr/>
        </p:nvSpPr>
        <p:spPr bwMode="auto">
          <a:xfrm>
            <a:off x="4249688" y="3068787"/>
            <a:ext cx="376340"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BEED</a:t>
            </a:r>
          </a:p>
        </p:txBody>
      </p:sp>
      <p:sp>
        <p:nvSpPr>
          <p:cNvPr id="2186" name="Oval 183"/>
          <p:cNvSpPr>
            <a:spLocks noChangeArrowheads="1"/>
          </p:cNvSpPr>
          <p:nvPr/>
        </p:nvSpPr>
        <p:spPr bwMode="auto">
          <a:xfrm flipV="1">
            <a:off x="6475413" y="1858963"/>
            <a:ext cx="38100" cy="38100"/>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187" name="Oval 184"/>
          <p:cNvSpPr>
            <a:spLocks noChangeArrowheads="1"/>
          </p:cNvSpPr>
          <p:nvPr/>
        </p:nvSpPr>
        <p:spPr bwMode="auto">
          <a:xfrm flipV="1">
            <a:off x="6169025" y="1484313"/>
            <a:ext cx="39688" cy="36512"/>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188" name="Rectangle 185"/>
          <p:cNvSpPr>
            <a:spLocks noChangeArrowheads="1"/>
          </p:cNvSpPr>
          <p:nvPr/>
        </p:nvSpPr>
        <p:spPr bwMode="auto">
          <a:xfrm>
            <a:off x="5724824" y="1333039"/>
            <a:ext cx="668337"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square" lIns="92687" tIns="46344" rIns="92687" bIns="46344" anchor="ctr">
            <a:spAutoFit/>
          </a:bodyPr>
          <a:lstStyle/>
          <a:p>
            <a:pPr algn="ctr" defTabSz="925513"/>
            <a:r>
              <a:rPr lang="en-US" sz="700" dirty="0"/>
              <a:t>AMRAVATI</a:t>
            </a:r>
          </a:p>
        </p:txBody>
      </p:sp>
      <p:sp>
        <p:nvSpPr>
          <p:cNvPr id="2189" name="Rectangle 186"/>
          <p:cNvSpPr>
            <a:spLocks noChangeArrowheads="1"/>
          </p:cNvSpPr>
          <p:nvPr/>
        </p:nvSpPr>
        <p:spPr bwMode="auto">
          <a:xfrm>
            <a:off x="5902040" y="1772967"/>
            <a:ext cx="594348"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YAVATMAL</a:t>
            </a:r>
          </a:p>
        </p:txBody>
      </p:sp>
      <p:sp>
        <p:nvSpPr>
          <p:cNvPr id="2190" name="Rectangle 187"/>
          <p:cNvSpPr>
            <a:spLocks noChangeArrowheads="1"/>
          </p:cNvSpPr>
          <p:nvPr/>
        </p:nvSpPr>
        <p:spPr bwMode="auto">
          <a:xfrm>
            <a:off x="4309984" y="1605112"/>
            <a:ext cx="546258"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BULDANA</a:t>
            </a:r>
          </a:p>
        </p:txBody>
      </p:sp>
      <p:sp>
        <p:nvSpPr>
          <p:cNvPr id="2191" name="Rectangle 188"/>
          <p:cNvSpPr>
            <a:spLocks noChangeArrowheads="1"/>
          </p:cNvSpPr>
          <p:nvPr/>
        </p:nvSpPr>
        <p:spPr bwMode="auto">
          <a:xfrm>
            <a:off x="4702088" y="2925095"/>
            <a:ext cx="568699"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PARBHANI</a:t>
            </a:r>
          </a:p>
        </p:txBody>
      </p:sp>
      <p:sp>
        <p:nvSpPr>
          <p:cNvPr id="2192" name="Rectangle 189"/>
          <p:cNvSpPr>
            <a:spLocks noChangeArrowheads="1"/>
          </p:cNvSpPr>
          <p:nvPr/>
        </p:nvSpPr>
        <p:spPr bwMode="auto">
          <a:xfrm>
            <a:off x="4113285" y="3775224"/>
            <a:ext cx="679307"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OSMANABAD</a:t>
            </a:r>
          </a:p>
        </p:txBody>
      </p:sp>
      <p:sp>
        <p:nvSpPr>
          <p:cNvPr id="2193" name="Rectangle 191"/>
          <p:cNvSpPr>
            <a:spLocks noChangeArrowheads="1"/>
          </p:cNvSpPr>
          <p:nvPr/>
        </p:nvSpPr>
        <p:spPr bwMode="auto">
          <a:xfrm>
            <a:off x="2335717" y="3692917"/>
            <a:ext cx="426032" cy="216704"/>
          </a:xfrm>
          <a:prstGeom prst="rect">
            <a:avLst/>
          </a:prstGeom>
          <a:solidFill>
            <a:srgbClr val="FFFF00"/>
          </a:solidFill>
          <a:ln>
            <a:noFill/>
          </a:ln>
          <a:extLs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800" b="1" dirty="0">
                <a:solidFill>
                  <a:srgbClr val="C00000"/>
                </a:solidFill>
              </a:rPr>
              <a:t>PUNE</a:t>
            </a:r>
          </a:p>
        </p:txBody>
      </p:sp>
      <p:sp>
        <p:nvSpPr>
          <p:cNvPr id="2194" name="Rectangle 192"/>
          <p:cNvSpPr>
            <a:spLocks noChangeArrowheads="1"/>
          </p:cNvSpPr>
          <p:nvPr/>
        </p:nvSpPr>
        <p:spPr bwMode="auto">
          <a:xfrm>
            <a:off x="2698227" y="4268937"/>
            <a:ext cx="474122"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SATARA</a:t>
            </a:r>
          </a:p>
        </p:txBody>
      </p:sp>
      <p:sp>
        <p:nvSpPr>
          <p:cNvPr id="2195" name="Rectangle 193"/>
          <p:cNvSpPr>
            <a:spLocks noChangeArrowheads="1"/>
          </p:cNvSpPr>
          <p:nvPr/>
        </p:nvSpPr>
        <p:spPr bwMode="auto">
          <a:xfrm>
            <a:off x="3116626" y="4883301"/>
            <a:ext cx="454886"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SANGLI</a:t>
            </a:r>
          </a:p>
        </p:txBody>
      </p:sp>
      <p:sp>
        <p:nvSpPr>
          <p:cNvPr id="2196" name="Rectangle 194"/>
          <p:cNvSpPr>
            <a:spLocks noChangeArrowheads="1"/>
          </p:cNvSpPr>
          <p:nvPr/>
        </p:nvSpPr>
        <p:spPr bwMode="auto">
          <a:xfrm>
            <a:off x="2588389" y="5127502"/>
            <a:ext cx="863600"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p>
            <a:pPr algn="ctr" defTabSz="925513"/>
            <a:r>
              <a:rPr lang="en-US" sz="700" dirty="0"/>
              <a:t>KOLHAPUR</a:t>
            </a:r>
          </a:p>
        </p:txBody>
      </p:sp>
      <p:sp>
        <p:nvSpPr>
          <p:cNvPr id="2197" name="Rectangle 195"/>
          <p:cNvSpPr>
            <a:spLocks noChangeArrowheads="1"/>
          </p:cNvSpPr>
          <p:nvPr/>
        </p:nvSpPr>
        <p:spPr bwMode="auto">
          <a:xfrm>
            <a:off x="1470540" y="4910287"/>
            <a:ext cx="587936"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RATNAGIRI</a:t>
            </a:r>
          </a:p>
        </p:txBody>
      </p:sp>
      <p:sp>
        <p:nvSpPr>
          <p:cNvPr id="2198" name="Rectangle 197"/>
          <p:cNvSpPr>
            <a:spLocks noChangeArrowheads="1"/>
          </p:cNvSpPr>
          <p:nvPr/>
        </p:nvSpPr>
        <p:spPr bwMode="auto">
          <a:xfrm>
            <a:off x="3162750" y="1481287"/>
            <a:ext cx="437253"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DHULE</a:t>
            </a:r>
          </a:p>
        </p:txBody>
      </p:sp>
      <p:sp>
        <p:nvSpPr>
          <p:cNvPr id="2199" name="Rectangle 198"/>
          <p:cNvSpPr>
            <a:spLocks noChangeArrowheads="1"/>
          </p:cNvSpPr>
          <p:nvPr/>
        </p:nvSpPr>
        <p:spPr bwMode="auto">
          <a:xfrm>
            <a:off x="3646702" y="1237016"/>
            <a:ext cx="530227"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JALGAON</a:t>
            </a:r>
          </a:p>
        </p:txBody>
      </p:sp>
      <p:sp>
        <p:nvSpPr>
          <p:cNvPr id="2200" name="Rectangle 199"/>
          <p:cNvSpPr>
            <a:spLocks noChangeArrowheads="1"/>
          </p:cNvSpPr>
          <p:nvPr/>
        </p:nvSpPr>
        <p:spPr bwMode="auto">
          <a:xfrm>
            <a:off x="2176266" y="2213126"/>
            <a:ext cx="406796"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NASIK</a:t>
            </a:r>
          </a:p>
        </p:txBody>
      </p:sp>
      <p:sp>
        <p:nvSpPr>
          <p:cNvPr id="2201" name="Oval 200"/>
          <p:cNvSpPr>
            <a:spLocks noChangeArrowheads="1"/>
          </p:cNvSpPr>
          <p:nvPr/>
        </p:nvSpPr>
        <p:spPr bwMode="auto">
          <a:xfrm flipV="1">
            <a:off x="2524125" y="2322515"/>
            <a:ext cx="38100" cy="39687"/>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02" name="Rectangle 201"/>
          <p:cNvSpPr>
            <a:spLocks noChangeArrowheads="1"/>
          </p:cNvSpPr>
          <p:nvPr/>
        </p:nvSpPr>
        <p:spPr bwMode="auto">
          <a:xfrm>
            <a:off x="1856229" y="2930676"/>
            <a:ext cx="438856"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THANE</a:t>
            </a:r>
          </a:p>
        </p:txBody>
      </p:sp>
      <p:sp>
        <p:nvSpPr>
          <p:cNvPr id="2203" name="Rectangle 202"/>
          <p:cNvSpPr>
            <a:spLocks noChangeArrowheads="1"/>
          </p:cNvSpPr>
          <p:nvPr/>
        </p:nvSpPr>
        <p:spPr bwMode="auto">
          <a:xfrm>
            <a:off x="1153864" y="3216667"/>
            <a:ext cx="581524"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800" b="1"/>
              <a:t>MUMBAI</a:t>
            </a:r>
            <a:endParaRPr lang="en-US" sz="700"/>
          </a:p>
        </p:txBody>
      </p:sp>
      <p:sp>
        <p:nvSpPr>
          <p:cNvPr id="2204" name="Oval 203"/>
          <p:cNvSpPr>
            <a:spLocks noChangeArrowheads="1"/>
          </p:cNvSpPr>
          <p:nvPr/>
        </p:nvSpPr>
        <p:spPr bwMode="auto">
          <a:xfrm flipV="1">
            <a:off x="1651001" y="3198813"/>
            <a:ext cx="41275" cy="38100"/>
          </a:xfrm>
          <a:prstGeom prst="ellipse">
            <a:avLst/>
          </a:prstGeom>
          <a:solidFill>
            <a:schemeClr val="bg1"/>
          </a:solidFill>
          <a:ln w="9525">
            <a:solidFill>
              <a:schemeClr val="tx1"/>
            </a:solidFill>
            <a:round/>
            <a:headEnd/>
            <a:tailEnd/>
          </a:ln>
        </p:spPr>
        <p:txBody>
          <a:bodyPr wrap="none" lIns="68415" tIns="34208" rIns="68415" bIns="34208" anchor="ctr"/>
          <a:lstStyle/>
          <a:p>
            <a:endParaRPr lang="en-IN"/>
          </a:p>
        </p:txBody>
      </p:sp>
      <p:sp>
        <p:nvSpPr>
          <p:cNvPr id="2205" name="Text Box 204"/>
          <p:cNvSpPr txBox="1">
            <a:spLocks noChangeArrowheads="1"/>
          </p:cNvSpPr>
          <p:nvPr/>
        </p:nvSpPr>
        <p:spPr bwMode="auto">
          <a:xfrm>
            <a:off x="2001839" y="1006475"/>
            <a:ext cx="5048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Tapi</a:t>
            </a:r>
            <a:endParaRPr lang="en-US" sz="2400"/>
          </a:p>
        </p:txBody>
      </p:sp>
      <p:sp>
        <p:nvSpPr>
          <p:cNvPr id="2207" name="Text Box 206"/>
          <p:cNvSpPr txBox="1">
            <a:spLocks noChangeArrowheads="1"/>
          </p:cNvSpPr>
          <p:nvPr/>
        </p:nvSpPr>
        <p:spPr bwMode="auto">
          <a:xfrm rot="-499922">
            <a:off x="3427414" y="1638300"/>
            <a:ext cx="5032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Girna</a:t>
            </a:r>
            <a:endParaRPr lang="en-US" sz="2400"/>
          </a:p>
        </p:txBody>
      </p:sp>
      <p:sp>
        <p:nvSpPr>
          <p:cNvPr id="2208" name="Text Box 207"/>
          <p:cNvSpPr txBox="1">
            <a:spLocks noChangeArrowheads="1"/>
          </p:cNvSpPr>
          <p:nvPr/>
        </p:nvSpPr>
        <p:spPr bwMode="auto">
          <a:xfrm rot="1782864">
            <a:off x="4870451" y="2678113"/>
            <a:ext cx="5762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Dudhna</a:t>
            </a:r>
            <a:endParaRPr lang="en-US" sz="2400"/>
          </a:p>
        </p:txBody>
      </p:sp>
      <p:sp>
        <p:nvSpPr>
          <p:cNvPr id="2209" name="Text Box 208"/>
          <p:cNvSpPr txBox="1">
            <a:spLocks noChangeArrowheads="1"/>
          </p:cNvSpPr>
          <p:nvPr/>
        </p:nvSpPr>
        <p:spPr bwMode="auto">
          <a:xfrm rot="-5444128">
            <a:off x="7554119" y="1892692"/>
            <a:ext cx="836612"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dirty="0" err="1"/>
              <a:t>Wainganga</a:t>
            </a:r>
            <a:endParaRPr lang="en-US" sz="2400" dirty="0"/>
          </a:p>
        </p:txBody>
      </p:sp>
      <p:sp>
        <p:nvSpPr>
          <p:cNvPr id="2210" name="Text Box 209"/>
          <p:cNvSpPr txBox="1">
            <a:spLocks noChangeArrowheads="1"/>
          </p:cNvSpPr>
          <p:nvPr/>
        </p:nvSpPr>
        <p:spPr bwMode="auto">
          <a:xfrm>
            <a:off x="3401562" y="1030296"/>
            <a:ext cx="6445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dirty="0" err="1"/>
              <a:t>Tapi</a:t>
            </a:r>
            <a:endParaRPr lang="en-US" sz="2400" dirty="0"/>
          </a:p>
        </p:txBody>
      </p:sp>
      <p:sp>
        <p:nvSpPr>
          <p:cNvPr id="2211" name="Text Box 210"/>
          <p:cNvSpPr txBox="1">
            <a:spLocks noChangeArrowheads="1"/>
          </p:cNvSpPr>
          <p:nvPr/>
        </p:nvSpPr>
        <p:spPr bwMode="auto">
          <a:xfrm rot="-2731765">
            <a:off x="5153819" y="956067"/>
            <a:ext cx="465138"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Wan</a:t>
            </a:r>
            <a:endParaRPr lang="en-US" sz="2400"/>
          </a:p>
        </p:txBody>
      </p:sp>
      <p:sp>
        <p:nvSpPr>
          <p:cNvPr id="2212" name="Text Box 211"/>
          <p:cNvSpPr txBox="1">
            <a:spLocks noChangeArrowheads="1"/>
          </p:cNvSpPr>
          <p:nvPr/>
        </p:nvSpPr>
        <p:spPr bwMode="auto">
          <a:xfrm rot="3420000">
            <a:off x="6248401" y="1341830"/>
            <a:ext cx="782637"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Wardha</a:t>
            </a:r>
            <a:endParaRPr lang="en-US" sz="2400"/>
          </a:p>
        </p:txBody>
      </p:sp>
      <p:sp>
        <p:nvSpPr>
          <p:cNvPr id="2213" name="Text Box 212"/>
          <p:cNvSpPr txBox="1">
            <a:spLocks noChangeArrowheads="1"/>
          </p:cNvSpPr>
          <p:nvPr/>
        </p:nvSpPr>
        <p:spPr bwMode="auto">
          <a:xfrm rot="294481">
            <a:off x="5697538" y="1993900"/>
            <a:ext cx="741362"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unavati</a:t>
            </a:r>
            <a:endParaRPr lang="en-US" sz="2400"/>
          </a:p>
        </p:txBody>
      </p:sp>
      <p:sp>
        <p:nvSpPr>
          <p:cNvPr id="2214" name="Text Box 213"/>
          <p:cNvSpPr txBox="1">
            <a:spLocks noChangeArrowheads="1"/>
          </p:cNvSpPr>
          <p:nvPr/>
        </p:nvSpPr>
        <p:spPr bwMode="auto">
          <a:xfrm rot="-832090">
            <a:off x="5453063" y="1997075"/>
            <a:ext cx="747712"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  Ar</a:t>
            </a:r>
            <a:endParaRPr lang="en-US" sz="2400"/>
          </a:p>
        </p:txBody>
      </p:sp>
      <p:sp>
        <p:nvSpPr>
          <p:cNvPr id="2215" name="Text Box 214"/>
          <p:cNvSpPr txBox="1">
            <a:spLocks noChangeArrowheads="1"/>
          </p:cNvSpPr>
          <p:nvPr/>
        </p:nvSpPr>
        <p:spPr bwMode="auto">
          <a:xfrm rot="2079287">
            <a:off x="4541838" y="1825625"/>
            <a:ext cx="7413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Penganga</a:t>
            </a:r>
            <a:endParaRPr lang="en-US" sz="2400"/>
          </a:p>
        </p:txBody>
      </p:sp>
      <p:sp>
        <p:nvSpPr>
          <p:cNvPr id="2216" name="Text Box 215"/>
          <p:cNvSpPr txBox="1">
            <a:spLocks noChangeArrowheads="1"/>
          </p:cNvSpPr>
          <p:nvPr/>
        </p:nvSpPr>
        <p:spPr bwMode="auto">
          <a:xfrm rot="-1081525">
            <a:off x="6521450" y="2982913"/>
            <a:ext cx="7413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Godavari</a:t>
            </a:r>
            <a:endParaRPr lang="en-US" sz="2400"/>
          </a:p>
        </p:txBody>
      </p:sp>
      <p:sp>
        <p:nvSpPr>
          <p:cNvPr id="2217" name="Text Box 216"/>
          <p:cNvSpPr txBox="1">
            <a:spLocks noChangeArrowheads="1"/>
          </p:cNvSpPr>
          <p:nvPr/>
        </p:nvSpPr>
        <p:spPr bwMode="auto">
          <a:xfrm rot="962519">
            <a:off x="3643313" y="2619375"/>
            <a:ext cx="8413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Godavari</a:t>
            </a:r>
            <a:endParaRPr lang="en-US" sz="2400"/>
          </a:p>
        </p:txBody>
      </p:sp>
      <p:sp>
        <p:nvSpPr>
          <p:cNvPr id="2218" name="Text Box 217"/>
          <p:cNvSpPr txBox="1">
            <a:spLocks noChangeArrowheads="1"/>
          </p:cNvSpPr>
          <p:nvPr/>
        </p:nvSpPr>
        <p:spPr bwMode="auto">
          <a:xfrm rot="-306082">
            <a:off x="5365750" y="3275015"/>
            <a:ext cx="742950" cy="217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Manar</a:t>
            </a:r>
            <a:endParaRPr lang="en-US" sz="2400"/>
          </a:p>
        </p:txBody>
      </p:sp>
      <p:sp>
        <p:nvSpPr>
          <p:cNvPr id="2219" name="Text Box 218"/>
          <p:cNvSpPr txBox="1">
            <a:spLocks noChangeArrowheads="1"/>
          </p:cNvSpPr>
          <p:nvPr/>
        </p:nvSpPr>
        <p:spPr bwMode="auto">
          <a:xfrm rot="1037883">
            <a:off x="3962400" y="3349625"/>
            <a:ext cx="7429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Manjra</a:t>
            </a:r>
            <a:endParaRPr lang="en-US" sz="2400"/>
          </a:p>
        </p:txBody>
      </p:sp>
      <p:sp>
        <p:nvSpPr>
          <p:cNvPr id="2220" name="Text Box 219"/>
          <p:cNvSpPr txBox="1">
            <a:spLocks noChangeArrowheads="1"/>
          </p:cNvSpPr>
          <p:nvPr/>
        </p:nvSpPr>
        <p:spPr bwMode="auto">
          <a:xfrm rot="-474758">
            <a:off x="4870450" y="3883025"/>
            <a:ext cx="742950"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dirty="0" err="1"/>
              <a:t>Terna</a:t>
            </a:r>
            <a:endParaRPr lang="en-US" sz="2400" dirty="0"/>
          </a:p>
        </p:txBody>
      </p:sp>
      <p:sp>
        <p:nvSpPr>
          <p:cNvPr id="2221" name="Text Box 220"/>
          <p:cNvSpPr txBox="1">
            <a:spLocks noChangeArrowheads="1"/>
          </p:cNvSpPr>
          <p:nvPr/>
        </p:nvSpPr>
        <p:spPr bwMode="auto">
          <a:xfrm rot="3530398">
            <a:off x="3716338" y="3733399"/>
            <a:ext cx="682625"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Sina</a:t>
            </a:r>
            <a:endParaRPr lang="en-US" sz="2400"/>
          </a:p>
        </p:txBody>
      </p:sp>
      <p:sp>
        <p:nvSpPr>
          <p:cNvPr id="2222" name="Text Box 221"/>
          <p:cNvSpPr txBox="1">
            <a:spLocks noChangeArrowheads="1"/>
          </p:cNvSpPr>
          <p:nvPr/>
        </p:nvSpPr>
        <p:spPr bwMode="auto">
          <a:xfrm rot="3530398">
            <a:off x="3502026" y="4126305"/>
            <a:ext cx="693737"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dirty="0" err="1"/>
              <a:t>Bhima</a:t>
            </a:r>
            <a:endParaRPr lang="en-US" sz="2400" dirty="0"/>
          </a:p>
        </p:txBody>
      </p:sp>
      <p:sp>
        <p:nvSpPr>
          <p:cNvPr id="2223" name="Text Box 222"/>
          <p:cNvSpPr txBox="1">
            <a:spLocks noChangeArrowheads="1"/>
          </p:cNvSpPr>
          <p:nvPr/>
        </p:nvSpPr>
        <p:spPr bwMode="auto">
          <a:xfrm rot="3168463">
            <a:off x="2860556" y="4845938"/>
            <a:ext cx="526365"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squar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dirty="0"/>
              <a:t>Krishna</a:t>
            </a:r>
            <a:endParaRPr lang="en-US" sz="2400" dirty="0"/>
          </a:p>
        </p:txBody>
      </p:sp>
      <p:sp>
        <p:nvSpPr>
          <p:cNvPr id="2224" name="Text Box 223"/>
          <p:cNvSpPr txBox="1">
            <a:spLocks noChangeArrowheads="1"/>
          </p:cNvSpPr>
          <p:nvPr/>
        </p:nvSpPr>
        <p:spPr bwMode="auto">
          <a:xfrm rot="-207305">
            <a:off x="2643188" y="3441700"/>
            <a:ext cx="741362"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   Mula</a:t>
            </a:r>
            <a:endParaRPr lang="en-US" sz="2400"/>
          </a:p>
        </p:txBody>
      </p:sp>
      <p:sp>
        <p:nvSpPr>
          <p:cNvPr id="2225" name="Text Box 224"/>
          <p:cNvSpPr txBox="1">
            <a:spLocks noChangeArrowheads="1"/>
          </p:cNvSpPr>
          <p:nvPr/>
        </p:nvSpPr>
        <p:spPr bwMode="auto">
          <a:xfrm rot="-207305">
            <a:off x="2592388" y="4948238"/>
            <a:ext cx="7429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800"/>
              <a:t>  </a:t>
            </a:r>
            <a:endParaRPr lang="en-US" sz="2400"/>
          </a:p>
        </p:txBody>
      </p:sp>
      <p:sp>
        <p:nvSpPr>
          <p:cNvPr id="2226" name="Text Box 225"/>
          <p:cNvSpPr txBox="1">
            <a:spLocks noChangeArrowheads="1"/>
          </p:cNvSpPr>
          <p:nvPr/>
        </p:nvSpPr>
        <p:spPr bwMode="auto">
          <a:xfrm>
            <a:off x="1665289" y="307975"/>
            <a:ext cx="668337"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73</a:t>
            </a:r>
            <a:r>
              <a:rPr lang="en-US" sz="800" baseline="30000"/>
              <a:t>0</a:t>
            </a:r>
            <a:endParaRPr lang="en-US" sz="800"/>
          </a:p>
        </p:txBody>
      </p:sp>
      <p:sp>
        <p:nvSpPr>
          <p:cNvPr id="2228" name="Rectangle 227"/>
          <p:cNvSpPr>
            <a:spLocks noChangeArrowheads="1"/>
          </p:cNvSpPr>
          <p:nvPr/>
        </p:nvSpPr>
        <p:spPr bwMode="auto">
          <a:xfrm>
            <a:off x="825501" y="327025"/>
            <a:ext cx="8785225" cy="6210300"/>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229" name="Text Box 229"/>
          <p:cNvSpPr txBox="1">
            <a:spLocks noChangeArrowheads="1"/>
          </p:cNvSpPr>
          <p:nvPr/>
        </p:nvSpPr>
        <p:spPr bwMode="auto">
          <a:xfrm>
            <a:off x="2559050" y="307975"/>
            <a:ext cx="6683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74</a:t>
            </a:r>
            <a:r>
              <a:rPr lang="en-US" sz="800" baseline="30000"/>
              <a:t>0</a:t>
            </a:r>
            <a:endParaRPr lang="en-US" sz="800"/>
          </a:p>
        </p:txBody>
      </p:sp>
      <p:sp>
        <p:nvSpPr>
          <p:cNvPr id="2230" name="Text Box 230"/>
          <p:cNvSpPr txBox="1">
            <a:spLocks noChangeArrowheads="1"/>
          </p:cNvSpPr>
          <p:nvPr/>
        </p:nvSpPr>
        <p:spPr bwMode="auto">
          <a:xfrm>
            <a:off x="3448050" y="300038"/>
            <a:ext cx="7254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75</a:t>
            </a:r>
            <a:r>
              <a:rPr lang="en-US" sz="800" baseline="30000"/>
              <a:t>0</a:t>
            </a:r>
            <a:endParaRPr lang="en-US" sz="800"/>
          </a:p>
        </p:txBody>
      </p:sp>
      <p:sp>
        <p:nvSpPr>
          <p:cNvPr id="2231" name="Text Box 231"/>
          <p:cNvSpPr txBox="1">
            <a:spLocks noChangeArrowheads="1"/>
          </p:cNvSpPr>
          <p:nvPr/>
        </p:nvSpPr>
        <p:spPr bwMode="auto">
          <a:xfrm>
            <a:off x="4364039" y="295275"/>
            <a:ext cx="6683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76</a:t>
            </a:r>
            <a:r>
              <a:rPr lang="en-US" sz="800" baseline="30000"/>
              <a:t>0</a:t>
            </a:r>
            <a:endParaRPr lang="en-US" sz="800"/>
          </a:p>
        </p:txBody>
      </p:sp>
      <p:sp>
        <p:nvSpPr>
          <p:cNvPr id="2232" name="Text Box 232"/>
          <p:cNvSpPr txBox="1">
            <a:spLocks noChangeArrowheads="1"/>
          </p:cNvSpPr>
          <p:nvPr/>
        </p:nvSpPr>
        <p:spPr bwMode="auto">
          <a:xfrm>
            <a:off x="5354638" y="284165"/>
            <a:ext cx="558800" cy="217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77</a:t>
            </a:r>
            <a:r>
              <a:rPr lang="en-US" sz="800" baseline="30000"/>
              <a:t>0</a:t>
            </a:r>
            <a:endParaRPr lang="en-US" sz="800"/>
          </a:p>
        </p:txBody>
      </p:sp>
      <p:sp>
        <p:nvSpPr>
          <p:cNvPr id="2233" name="Text Box 233"/>
          <p:cNvSpPr txBox="1">
            <a:spLocks noChangeArrowheads="1"/>
          </p:cNvSpPr>
          <p:nvPr/>
        </p:nvSpPr>
        <p:spPr bwMode="auto">
          <a:xfrm>
            <a:off x="6284913" y="285750"/>
            <a:ext cx="360362"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78</a:t>
            </a:r>
            <a:r>
              <a:rPr lang="en-US" sz="800" baseline="30000"/>
              <a:t>0</a:t>
            </a:r>
            <a:endParaRPr lang="en-US" sz="800"/>
          </a:p>
        </p:txBody>
      </p:sp>
      <p:sp>
        <p:nvSpPr>
          <p:cNvPr id="2234" name="Text Box 234"/>
          <p:cNvSpPr txBox="1">
            <a:spLocks noChangeArrowheads="1"/>
          </p:cNvSpPr>
          <p:nvPr/>
        </p:nvSpPr>
        <p:spPr bwMode="auto">
          <a:xfrm>
            <a:off x="7002464" y="284165"/>
            <a:ext cx="725487" cy="217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79</a:t>
            </a:r>
            <a:r>
              <a:rPr lang="en-US" sz="800" baseline="30000"/>
              <a:t>0</a:t>
            </a:r>
            <a:endParaRPr lang="en-US" sz="800"/>
          </a:p>
        </p:txBody>
      </p:sp>
      <p:sp>
        <p:nvSpPr>
          <p:cNvPr id="2235" name="Text Box 235"/>
          <p:cNvSpPr txBox="1">
            <a:spLocks noChangeArrowheads="1"/>
          </p:cNvSpPr>
          <p:nvPr/>
        </p:nvSpPr>
        <p:spPr bwMode="auto">
          <a:xfrm>
            <a:off x="7970838" y="292100"/>
            <a:ext cx="438150"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80</a:t>
            </a:r>
            <a:r>
              <a:rPr lang="en-US" sz="800" baseline="30000"/>
              <a:t>0</a:t>
            </a:r>
            <a:endParaRPr lang="en-US" sz="800"/>
          </a:p>
        </p:txBody>
      </p:sp>
      <p:sp>
        <p:nvSpPr>
          <p:cNvPr id="2236" name="Text Box 236"/>
          <p:cNvSpPr txBox="1">
            <a:spLocks noChangeArrowheads="1"/>
          </p:cNvSpPr>
          <p:nvPr/>
        </p:nvSpPr>
        <p:spPr bwMode="auto">
          <a:xfrm>
            <a:off x="8780463" y="112714"/>
            <a:ext cx="64135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endParaRPr lang="en-US" sz="800"/>
          </a:p>
          <a:p>
            <a:pPr algn="ctr">
              <a:spcBef>
                <a:spcPct val="50000"/>
              </a:spcBef>
            </a:pPr>
            <a:r>
              <a:rPr lang="en-US" sz="800"/>
              <a:t>81</a:t>
            </a:r>
            <a:r>
              <a:rPr lang="en-US" sz="800" baseline="30000"/>
              <a:t>0</a:t>
            </a:r>
            <a:endParaRPr lang="en-US" sz="800" b="1" u="sng">
              <a:solidFill>
                <a:srgbClr val="FF0000"/>
              </a:solidFill>
            </a:endParaRPr>
          </a:p>
          <a:p>
            <a:pPr algn="ctr">
              <a:spcBef>
                <a:spcPct val="50000"/>
              </a:spcBef>
            </a:pPr>
            <a:endParaRPr lang="en-US" sz="800" b="1" u="sng">
              <a:solidFill>
                <a:srgbClr val="FF0000"/>
              </a:solidFill>
            </a:endParaRPr>
          </a:p>
        </p:txBody>
      </p:sp>
      <p:sp>
        <p:nvSpPr>
          <p:cNvPr id="2237" name="Text Box 237"/>
          <p:cNvSpPr txBox="1">
            <a:spLocks noChangeArrowheads="1"/>
          </p:cNvSpPr>
          <p:nvPr/>
        </p:nvSpPr>
        <p:spPr bwMode="auto">
          <a:xfrm>
            <a:off x="8118514" y="6221726"/>
            <a:ext cx="187249" cy="46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endParaRPr lang="en-US" sz="2400"/>
          </a:p>
        </p:txBody>
      </p:sp>
      <p:sp>
        <p:nvSpPr>
          <p:cNvPr id="2238" name="Text Box 238"/>
          <p:cNvSpPr txBox="1">
            <a:spLocks noChangeArrowheads="1"/>
          </p:cNvSpPr>
          <p:nvPr/>
        </p:nvSpPr>
        <p:spPr bwMode="auto">
          <a:xfrm>
            <a:off x="7187612" y="6340073"/>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dirty="0"/>
              <a:t>79</a:t>
            </a:r>
            <a:r>
              <a:rPr lang="en-US" sz="800" baseline="30000" dirty="0"/>
              <a:t>0</a:t>
            </a:r>
            <a:endParaRPr lang="en-US" sz="800" dirty="0"/>
          </a:p>
        </p:txBody>
      </p:sp>
      <p:sp>
        <p:nvSpPr>
          <p:cNvPr id="2239" name="Text Box 239"/>
          <p:cNvSpPr txBox="1">
            <a:spLocks noChangeArrowheads="1"/>
          </p:cNvSpPr>
          <p:nvPr/>
        </p:nvSpPr>
        <p:spPr bwMode="auto">
          <a:xfrm>
            <a:off x="8012318" y="6340073"/>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80</a:t>
            </a:r>
            <a:r>
              <a:rPr lang="en-US" sz="800" baseline="30000"/>
              <a:t>0</a:t>
            </a:r>
            <a:endParaRPr lang="en-US" sz="800"/>
          </a:p>
        </p:txBody>
      </p:sp>
      <p:sp>
        <p:nvSpPr>
          <p:cNvPr id="2240" name="Text Box 240"/>
          <p:cNvSpPr txBox="1">
            <a:spLocks noChangeArrowheads="1"/>
          </p:cNvSpPr>
          <p:nvPr/>
        </p:nvSpPr>
        <p:spPr bwMode="auto">
          <a:xfrm>
            <a:off x="8907668" y="6340073"/>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81</a:t>
            </a:r>
            <a:r>
              <a:rPr lang="en-US" sz="800" baseline="30000"/>
              <a:t>0</a:t>
            </a:r>
            <a:endParaRPr lang="en-US" sz="800"/>
          </a:p>
        </p:txBody>
      </p:sp>
      <p:sp>
        <p:nvSpPr>
          <p:cNvPr id="2241" name="Line 241"/>
          <p:cNvSpPr>
            <a:spLocks noChangeShapeType="1"/>
          </p:cNvSpPr>
          <p:nvPr/>
        </p:nvSpPr>
        <p:spPr bwMode="auto">
          <a:xfrm>
            <a:off x="9080500" y="6365875"/>
            <a:ext cx="0" cy="333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242" name="Text Box 242"/>
          <p:cNvSpPr txBox="1">
            <a:spLocks noChangeArrowheads="1"/>
          </p:cNvSpPr>
          <p:nvPr/>
        </p:nvSpPr>
        <p:spPr bwMode="auto">
          <a:xfrm>
            <a:off x="6278768" y="6340073"/>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78</a:t>
            </a:r>
            <a:r>
              <a:rPr lang="en-US" sz="800" baseline="30000"/>
              <a:t>0</a:t>
            </a:r>
            <a:endParaRPr lang="en-US" sz="800"/>
          </a:p>
        </p:txBody>
      </p:sp>
      <p:sp>
        <p:nvSpPr>
          <p:cNvPr id="2243" name="Text Box 243"/>
          <p:cNvSpPr txBox="1">
            <a:spLocks noChangeArrowheads="1"/>
          </p:cNvSpPr>
          <p:nvPr/>
        </p:nvSpPr>
        <p:spPr bwMode="auto">
          <a:xfrm>
            <a:off x="5370718" y="6340073"/>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77</a:t>
            </a:r>
            <a:r>
              <a:rPr lang="en-US" sz="800" baseline="30000"/>
              <a:t>0</a:t>
            </a:r>
            <a:endParaRPr lang="en-US" sz="800"/>
          </a:p>
        </p:txBody>
      </p:sp>
      <p:sp>
        <p:nvSpPr>
          <p:cNvPr id="2244" name="Text Box 244"/>
          <p:cNvSpPr txBox="1">
            <a:spLocks noChangeArrowheads="1"/>
          </p:cNvSpPr>
          <p:nvPr/>
        </p:nvSpPr>
        <p:spPr bwMode="auto">
          <a:xfrm>
            <a:off x="4465843" y="6340073"/>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76</a:t>
            </a:r>
            <a:r>
              <a:rPr lang="en-US" sz="800" baseline="30000"/>
              <a:t>0</a:t>
            </a:r>
            <a:endParaRPr lang="en-US" sz="800"/>
          </a:p>
        </p:txBody>
      </p:sp>
      <p:sp>
        <p:nvSpPr>
          <p:cNvPr id="2245" name="Text Box 245"/>
          <p:cNvSpPr txBox="1">
            <a:spLocks noChangeArrowheads="1"/>
          </p:cNvSpPr>
          <p:nvPr/>
        </p:nvSpPr>
        <p:spPr bwMode="auto">
          <a:xfrm>
            <a:off x="3556205" y="6340073"/>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75</a:t>
            </a:r>
            <a:r>
              <a:rPr lang="en-US" sz="800" baseline="30000"/>
              <a:t>0</a:t>
            </a:r>
            <a:endParaRPr lang="en-US" sz="800"/>
          </a:p>
        </p:txBody>
      </p:sp>
      <p:sp>
        <p:nvSpPr>
          <p:cNvPr id="2246" name="Text Box 246"/>
          <p:cNvSpPr txBox="1">
            <a:spLocks noChangeArrowheads="1"/>
          </p:cNvSpPr>
          <p:nvPr/>
        </p:nvSpPr>
        <p:spPr bwMode="auto">
          <a:xfrm>
            <a:off x="2728324" y="6348805"/>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74</a:t>
            </a:r>
            <a:r>
              <a:rPr lang="en-US" sz="800" baseline="30000"/>
              <a:t>0</a:t>
            </a:r>
            <a:endParaRPr lang="en-US" sz="800"/>
          </a:p>
        </p:txBody>
      </p:sp>
      <p:sp>
        <p:nvSpPr>
          <p:cNvPr id="2247" name="Text Box 247"/>
          <p:cNvSpPr txBox="1">
            <a:spLocks noChangeArrowheads="1"/>
          </p:cNvSpPr>
          <p:nvPr/>
        </p:nvSpPr>
        <p:spPr bwMode="auto">
          <a:xfrm>
            <a:off x="1821068" y="6340073"/>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73</a:t>
            </a:r>
            <a:r>
              <a:rPr lang="en-US" sz="800" baseline="30000"/>
              <a:t>0</a:t>
            </a:r>
            <a:endParaRPr lang="en-US" sz="800"/>
          </a:p>
        </p:txBody>
      </p:sp>
      <p:sp>
        <p:nvSpPr>
          <p:cNvPr id="2248" name="Text Box 248"/>
          <p:cNvSpPr txBox="1">
            <a:spLocks noChangeArrowheads="1"/>
          </p:cNvSpPr>
          <p:nvPr/>
        </p:nvSpPr>
        <p:spPr bwMode="auto">
          <a:xfrm>
            <a:off x="755855" y="4813692"/>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17</a:t>
            </a:r>
            <a:r>
              <a:rPr lang="en-US" sz="800" baseline="30000"/>
              <a:t>0</a:t>
            </a:r>
            <a:endParaRPr lang="en-US" sz="800"/>
          </a:p>
        </p:txBody>
      </p:sp>
      <p:sp>
        <p:nvSpPr>
          <p:cNvPr id="2249" name="Text Box 249"/>
          <p:cNvSpPr txBox="1">
            <a:spLocks noChangeArrowheads="1"/>
          </p:cNvSpPr>
          <p:nvPr/>
        </p:nvSpPr>
        <p:spPr bwMode="auto">
          <a:xfrm>
            <a:off x="755855" y="3889767"/>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18</a:t>
            </a:r>
            <a:r>
              <a:rPr lang="en-US" sz="800" baseline="30000"/>
              <a:t>0</a:t>
            </a:r>
            <a:endParaRPr lang="en-US" sz="800"/>
          </a:p>
        </p:txBody>
      </p:sp>
      <p:sp>
        <p:nvSpPr>
          <p:cNvPr id="2250" name="Text Box 250"/>
          <p:cNvSpPr txBox="1">
            <a:spLocks noChangeArrowheads="1"/>
          </p:cNvSpPr>
          <p:nvPr/>
        </p:nvSpPr>
        <p:spPr bwMode="auto">
          <a:xfrm>
            <a:off x="755855" y="3052361"/>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19</a:t>
            </a:r>
            <a:r>
              <a:rPr lang="en-US" sz="800" baseline="30000"/>
              <a:t>0</a:t>
            </a:r>
            <a:endParaRPr lang="en-US" sz="800"/>
          </a:p>
        </p:txBody>
      </p:sp>
      <p:sp>
        <p:nvSpPr>
          <p:cNvPr id="2251" name="Text Box 251"/>
          <p:cNvSpPr txBox="1">
            <a:spLocks noChangeArrowheads="1"/>
          </p:cNvSpPr>
          <p:nvPr/>
        </p:nvSpPr>
        <p:spPr bwMode="auto">
          <a:xfrm>
            <a:off x="755855" y="2149073"/>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20</a:t>
            </a:r>
            <a:r>
              <a:rPr lang="en-US" sz="800" baseline="30000"/>
              <a:t>0</a:t>
            </a:r>
            <a:endParaRPr lang="en-US" sz="800"/>
          </a:p>
        </p:txBody>
      </p:sp>
      <p:sp>
        <p:nvSpPr>
          <p:cNvPr id="2252" name="Text Box 252"/>
          <p:cNvSpPr txBox="1">
            <a:spLocks noChangeArrowheads="1"/>
          </p:cNvSpPr>
          <p:nvPr/>
        </p:nvSpPr>
        <p:spPr bwMode="auto">
          <a:xfrm>
            <a:off x="745538" y="1318017"/>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21</a:t>
            </a:r>
            <a:r>
              <a:rPr lang="en-US" sz="800" baseline="30000"/>
              <a:t>0</a:t>
            </a:r>
            <a:endParaRPr lang="en-US" sz="800"/>
          </a:p>
        </p:txBody>
      </p:sp>
      <p:sp>
        <p:nvSpPr>
          <p:cNvPr id="2253" name="Text Box 253"/>
          <p:cNvSpPr txBox="1">
            <a:spLocks noChangeArrowheads="1"/>
          </p:cNvSpPr>
          <p:nvPr/>
        </p:nvSpPr>
        <p:spPr bwMode="auto">
          <a:xfrm>
            <a:off x="9356930" y="1306111"/>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21</a:t>
            </a:r>
            <a:r>
              <a:rPr lang="en-US" sz="800" baseline="30000"/>
              <a:t>0</a:t>
            </a:r>
            <a:endParaRPr lang="en-US" sz="800"/>
          </a:p>
        </p:txBody>
      </p:sp>
      <p:sp>
        <p:nvSpPr>
          <p:cNvPr id="2254" name="Text Box 254"/>
          <p:cNvSpPr txBox="1">
            <a:spLocks noChangeArrowheads="1"/>
          </p:cNvSpPr>
          <p:nvPr/>
        </p:nvSpPr>
        <p:spPr bwMode="auto">
          <a:xfrm>
            <a:off x="9356930" y="2059380"/>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20</a:t>
            </a:r>
            <a:r>
              <a:rPr lang="en-US" sz="800" baseline="30000"/>
              <a:t>0</a:t>
            </a:r>
            <a:endParaRPr lang="en-US" sz="800"/>
          </a:p>
        </p:txBody>
      </p:sp>
      <p:sp>
        <p:nvSpPr>
          <p:cNvPr id="2255" name="Text Box 255"/>
          <p:cNvSpPr txBox="1">
            <a:spLocks noChangeArrowheads="1"/>
          </p:cNvSpPr>
          <p:nvPr/>
        </p:nvSpPr>
        <p:spPr bwMode="auto">
          <a:xfrm>
            <a:off x="9343437" y="3038867"/>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19</a:t>
            </a:r>
            <a:r>
              <a:rPr lang="en-US" sz="800" baseline="30000"/>
              <a:t>0</a:t>
            </a:r>
            <a:endParaRPr lang="en-US" sz="800"/>
          </a:p>
        </p:txBody>
      </p:sp>
      <p:sp>
        <p:nvSpPr>
          <p:cNvPr id="2256" name="Text Box 256"/>
          <p:cNvSpPr txBox="1">
            <a:spLocks noChangeArrowheads="1"/>
          </p:cNvSpPr>
          <p:nvPr/>
        </p:nvSpPr>
        <p:spPr bwMode="auto">
          <a:xfrm>
            <a:off x="9354549" y="3880242"/>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18</a:t>
            </a:r>
            <a:r>
              <a:rPr lang="en-US" sz="800" baseline="30000"/>
              <a:t>0</a:t>
            </a:r>
            <a:endParaRPr lang="en-US" sz="800"/>
          </a:p>
        </p:txBody>
      </p:sp>
      <p:sp>
        <p:nvSpPr>
          <p:cNvPr id="2257" name="Text Box 257"/>
          <p:cNvSpPr txBox="1">
            <a:spLocks noChangeArrowheads="1"/>
          </p:cNvSpPr>
          <p:nvPr/>
        </p:nvSpPr>
        <p:spPr bwMode="auto">
          <a:xfrm>
            <a:off x="9347405" y="4796230"/>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17</a:t>
            </a:r>
            <a:r>
              <a:rPr lang="en-US" sz="800" baseline="30000"/>
              <a:t>0</a:t>
            </a:r>
            <a:endParaRPr lang="en-US" sz="800"/>
          </a:p>
        </p:txBody>
      </p:sp>
      <p:sp>
        <p:nvSpPr>
          <p:cNvPr id="2258" name="Line 258"/>
          <p:cNvSpPr>
            <a:spLocks noChangeShapeType="1"/>
          </p:cNvSpPr>
          <p:nvPr/>
        </p:nvSpPr>
        <p:spPr bwMode="auto">
          <a:xfrm>
            <a:off x="9432925" y="5867400"/>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259" name="Text Box 259"/>
          <p:cNvSpPr txBox="1">
            <a:spLocks noChangeArrowheads="1"/>
          </p:cNvSpPr>
          <p:nvPr/>
        </p:nvSpPr>
        <p:spPr bwMode="auto">
          <a:xfrm>
            <a:off x="9347405" y="5716186"/>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16</a:t>
            </a:r>
            <a:r>
              <a:rPr lang="en-US" sz="800" baseline="30000"/>
              <a:t>0</a:t>
            </a:r>
            <a:endParaRPr lang="en-US" sz="800"/>
          </a:p>
        </p:txBody>
      </p:sp>
      <p:sp>
        <p:nvSpPr>
          <p:cNvPr id="2260" name="Line 260"/>
          <p:cNvSpPr>
            <a:spLocks noChangeShapeType="1"/>
          </p:cNvSpPr>
          <p:nvPr/>
        </p:nvSpPr>
        <p:spPr bwMode="auto">
          <a:xfrm>
            <a:off x="990601" y="5867400"/>
            <a:ext cx="4127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261" name="Text Box 261"/>
          <p:cNvSpPr txBox="1">
            <a:spLocks noChangeArrowheads="1"/>
          </p:cNvSpPr>
          <p:nvPr/>
        </p:nvSpPr>
        <p:spPr bwMode="auto">
          <a:xfrm>
            <a:off x="755855" y="5742380"/>
            <a:ext cx="323440"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16</a:t>
            </a:r>
            <a:r>
              <a:rPr lang="en-US" sz="800" baseline="30000"/>
              <a:t>0</a:t>
            </a:r>
            <a:endParaRPr lang="en-US" sz="800"/>
          </a:p>
        </p:txBody>
      </p:sp>
      <p:sp>
        <p:nvSpPr>
          <p:cNvPr id="3334" name="Text Box 262"/>
          <p:cNvSpPr txBox="1">
            <a:spLocks noChangeArrowheads="1"/>
          </p:cNvSpPr>
          <p:nvPr/>
        </p:nvSpPr>
        <p:spPr bwMode="auto">
          <a:xfrm>
            <a:off x="6924958" y="4519277"/>
            <a:ext cx="2472804" cy="1863308"/>
          </a:xfrm>
          <a:prstGeom prst="rect">
            <a:avLst/>
          </a:prstGeom>
          <a:solidFill>
            <a:schemeClr val="bg1"/>
          </a:solidFill>
          <a:ln w="3175">
            <a:solidFill>
              <a:schemeClr val="tx1"/>
            </a:solidFill>
            <a:miter lim="800000"/>
            <a:headEnd/>
            <a:tailEnd/>
          </a:ln>
          <a:effectLst/>
        </p:spPr>
        <p:txBody>
          <a:bodyPr wrap="square" lIns="92687" tIns="46344" rIns="92687" bIns="46344" anchor="ctr">
            <a:spAutoFit/>
          </a:bodyPr>
          <a:lstStyle/>
          <a:p>
            <a:pPr algn="ctr" defTabSz="926459">
              <a:defRPr/>
            </a:pPr>
            <a:r>
              <a:rPr lang="en-US" sz="900" b="1" dirty="0" smtClean="0"/>
              <a:t>PROJECTS  </a:t>
            </a:r>
            <a:r>
              <a:rPr lang="en-US" sz="900" b="1" dirty="0"/>
              <a:t>OF  MAHARASHTRA  BEING  MONITORED  </a:t>
            </a:r>
            <a:r>
              <a:rPr lang="en-US" sz="900" b="1" dirty="0" smtClean="0"/>
              <a:t>BY </a:t>
            </a:r>
          </a:p>
          <a:p>
            <a:pPr algn="ctr" defTabSz="926459">
              <a:defRPr/>
            </a:pPr>
            <a:r>
              <a:rPr lang="en-US" sz="900" b="1" dirty="0" smtClean="0"/>
              <a:t>MONITORING CENTRAL </a:t>
            </a:r>
            <a:r>
              <a:rPr lang="en-US" sz="900" b="1" dirty="0"/>
              <a:t>ORGANISATION</a:t>
            </a:r>
          </a:p>
          <a:p>
            <a:pPr algn="ctr" defTabSz="926459">
              <a:defRPr/>
            </a:pPr>
            <a:r>
              <a:rPr lang="en-US" sz="900" b="1" dirty="0"/>
              <a:t>CENTRAL WATER COMMISSION, </a:t>
            </a:r>
            <a:r>
              <a:rPr lang="en-US" sz="900" b="1" dirty="0" smtClean="0"/>
              <a:t>NAGPUR</a:t>
            </a:r>
          </a:p>
          <a:p>
            <a:pPr algn="ctr" defTabSz="926459">
              <a:defRPr/>
            </a:pPr>
            <a:endParaRPr lang="en-US" sz="900" b="1" dirty="0" smtClean="0"/>
          </a:p>
          <a:p>
            <a:pPr algn="ctr" defTabSz="926459">
              <a:defRPr/>
            </a:pPr>
            <a:r>
              <a:rPr lang="en-US" sz="1100" b="1" dirty="0" smtClean="0">
                <a:solidFill>
                  <a:srgbClr val="C00000"/>
                </a:solidFill>
              </a:rPr>
              <a:t>       (PMKSY-CADWM PROJECTS)</a:t>
            </a:r>
            <a:endParaRPr lang="en-US" sz="1100" dirty="0" smtClean="0">
              <a:solidFill>
                <a:srgbClr val="C00000"/>
              </a:solidFill>
            </a:endParaRPr>
          </a:p>
          <a:p>
            <a:pPr algn="ctr" defTabSz="926459">
              <a:defRPr/>
            </a:pPr>
            <a:r>
              <a:rPr lang="en-US" sz="900" dirty="0" smtClean="0"/>
              <a:t>    </a:t>
            </a:r>
          </a:p>
          <a:p>
            <a:pPr algn="ctr" defTabSz="926459">
              <a:defRPr/>
            </a:pPr>
            <a:r>
              <a:rPr lang="en-US" sz="900" dirty="0" smtClean="0"/>
              <a:t>District HQs</a:t>
            </a:r>
            <a:r>
              <a:rPr lang="en-US" sz="1000" dirty="0" smtClean="0"/>
              <a:t>                     </a:t>
            </a:r>
          </a:p>
          <a:p>
            <a:pPr algn="ctr" defTabSz="926459">
              <a:defRPr/>
            </a:pPr>
            <a:r>
              <a:rPr lang="en-US" sz="1000" dirty="0" smtClean="0"/>
              <a:t>                       Ongoing </a:t>
            </a:r>
            <a:r>
              <a:rPr lang="en-US" sz="1000" dirty="0"/>
              <a:t>Major Project</a:t>
            </a:r>
          </a:p>
          <a:p>
            <a:pPr algn="ctr" defTabSz="926459">
              <a:defRPr/>
            </a:pPr>
            <a:r>
              <a:rPr lang="en-US" sz="1000" dirty="0"/>
              <a:t>                            </a:t>
            </a:r>
            <a:r>
              <a:rPr lang="en-US" sz="1000" dirty="0" smtClean="0"/>
              <a:t>Ongoing </a:t>
            </a:r>
            <a:r>
              <a:rPr lang="en-US" sz="1000" dirty="0"/>
              <a:t>Medium Project</a:t>
            </a:r>
          </a:p>
          <a:p>
            <a:pPr algn="ctr" defTabSz="926459">
              <a:defRPr/>
            </a:pPr>
            <a:endParaRPr lang="en-US" sz="1000" dirty="0"/>
          </a:p>
          <a:p>
            <a:pPr algn="ctr" defTabSz="926459">
              <a:defRPr/>
            </a:pPr>
            <a:r>
              <a:rPr lang="en-US" sz="1000" dirty="0"/>
              <a:t>         </a:t>
            </a:r>
          </a:p>
        </p:txBody>
      </p:sp>
      <p:sp>
        <p:nvSpPr>
          <p:cNvPr id="2264" name="Text Box 270"/>
          <p:cNvSpPr txBox="1">
            <a:spLocks noChangeArrowheads="1"/>
          </p:cNvSpPr>
          <p:nvPr/>
        </p:nvSpPr>
        <p:spPr bwMode="auto">
          <a:xfrm>
            <a:off x="7751412" y="1298726"/>
            <a:ext cx="602363"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700" b="1" dirty="0" err="1">
                <a:solidFill>
                  <a:srgbClr val="0000FF"/>
                </a:solidFill>
              </a:rPr>
              <a:t>Gosikhurd</a:t>
            </a:r>
            <a:endParaRPr lang="en-US" sz="700" b="1" dirty="0">
              <a:solidFill>
                <a:srgbClr val="0000FF"/>
              </a:solidFill>
            </a:endParaRPr>
          </a:p>
        </p:txBody>
      </p:sp>
      <p:sp>
        <p:nvSpPr>
          <p:cNvPr id="2268" name="Text Box 275"/>
          <p:cNvSpPr txBox="1">
            <a:spLocks noChangeArrowheads="1"/>
          </p:cNvSpPr>
          <p:nvPr/>
        </p:nvSpPr>
        <p:spPr bwMode="auto">
          <a:xfrm>
            <a:off x="4118823" y="1465536"/>
            <a:ext cx="839788"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700" b="1" dirty="0" err="1">
                <a:solidFill>
                  <a:srgbClr val="0000FF"/>
                </a:solidFill>
              </a:rPr>
              <a:t>Waghur</a:t>
            </a:r>
            <a:endParaRPr lang="en-US" sz="700" b="1" dirty="0">
              <a:solidFill>
                <a:srgbClr val="0000FF"/>
              </a:solidFill>
            </a:endParaRPr>
          </a:p>
        </p:txBody>
      </p:sp>
      <p:sp>
        <p:nvSpPr>
          <p:cNvPr id="2270" name="Text Box 278"/>
          <p:cNvSpPr txBox="1">
            <a:spLocks noChangeArrowheads="1"/>
          </p:cNvSpPr>
          <p:nvPr/>
        </p:nvSpPr>
        <p:spPr bwMode="auto">
          <a:xfrm>
            <a:off x="6570485" y="4041373"/>
            <a:ext cx="238481"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0</a:t>
            </a:r>
          </a:p>
        </p:txBody>
      </p:sp>
      <p:sp>
        <p:nvSpPr>
          <p:cNvPr id="2271" name="Text Box 279"/>
          <p:cNvSpPr txBox="1">
            <a:spLocks noChangeArrowheads="1"/>
          </p:cNvSpPr>
          <p:nvPr/>
        </p:nvSpPr>
        <p:spPr bwMode="auto">
          <a:xfrm>
            <a:off x="6889326" y="4041373"/>
            <a:ext cx="289776"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60</a:t>
            </a:r>
          </a:p>
        </p:txBody>
      </p:sp>
      <p:sp>
        <p:nvSpPr>
          <p:cNvPr id="2272" name="Text Box 280"/>
          <p:cNvSpPr txBox="1">
            <a:spLocks noChangeArrowheads="1"/>
          </p:cNvSpPr>
          <p:nvPr/>
        </p:nvSpPr>
        <p:spPr bwMode="auto">
          <a:xfrm>
            <a:off x="7214514" y="4041373"/>
            <a:ext cx="341074"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120</a:t>
            </a:r>
          </a:p>
        </p:txBody>
      </p:sp>
      <p:sp>
        <p:nvSpPr>
          <p:cNvPr id="2273" name="Text Box 281"/>
          <p:cNvSpPr txBox="1">
            <a:spLocks noChangeArrowheads="1"/>
          </p:cNvSpPr>
          <p:nvPr/>
        </p:nvSpPr>
        <p:spPr bwMode="auto">
          <a:xfrm>
            <a:off x="7573289" y="4041373"/>
            <a:ext cx="341074"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180</a:t>
            </a:r>
          </a:p>
        </p:txBody>
      </p:sp>
      <p:sp>
        <p:nvSpPr>
          <p:cNvPr id="2274" name="Text Box 282"/>
          <p:cNvSpPr txBox="1">
            <a:spLocks noChangeArrowheads="1"/>
          </p:cNvSpPr>
          <p:nvPr/>
        </p:nvSpPr>
        <p:spPr bwMode="auto">
          <a:xfrm>
            <a:off x="7929682" y="4041373"/>
            <a:ext cx="341074"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240</a:t>
            </a:r>
          </a:p>
        </p:txBody>
      </p:sp>
      <p:sp>
        <p:nvSpPr>
          <p:cNvPr id="2275" name="Text Box 283"/>
          <p:cNvSpPr txBox="1">
            <a:spLocks noChangeArrowheads="1"/>
          </p:cNvSpPr>
          <p:nvPr/>
        </p:nvSpPr>
        <p:spPr bwMode="auto">
          <a:xfrm>
            <a:off x="8067895" y="4041373"/>
            <a:ext cx="648849"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      360Km</a:t>
            </a:r>
          </a:p>
        </p:txBody>
      </p:sp>
      <p:sp>
        <p:nvSpPr>
          <p:cNvPr id="2276" name="Rectangle 284"/>
          <p:cNvSpPr>
            <a:spLocks noChangeArrowheads="1"/>
          </p:cNvSpPr>
          <p:nvPr/>
        </p:nvSpPr>
        <p:spPr bwMode="auto">
          <a:xfrm>
            <a:off x="7013575" y="3836988"/>
            <a:ext cx="90328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p>
            <a:pPr algn="ctr" defTabSz="925513"/>
            <a:r>
              <a:rPr lang="en-US" sz="1000" b="1"/>
              <a:t>SCALE</a:t>
            </a:r>
            <a:endParaRPr lang="en-US" sz="1000"/>
          </a:p>
        </p:txBody>
      </p:sp>
      <p:sp>
        <p:nvSpPr>
          <p:cNvPr id="2277" name="Oval 285"/>
          <p:cNvSpPr>
            <a:spLocks noChangeArrowheads="1"/>
          </p:cNvSpPr>
          <p:nvPr/>
        </p:nvSpPr>
        <p:spPr bwMode="auto">
          <a:xfrm flipV="1">
            <a:off x="3840163" y="2387602"/>
            <a:ext cx="41275"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78" name="Rectangle 286"/>
          <p:cNvSpPr>
            <a:spLocks noChangeArrowheads="1"/>
          </p:cNvSpPr>
          <p:nvPr/>
        </p:nvSpPr>
        <p:spPr bwMode="auto">
          <a:xfrm>
            <a:off x="3132286" y="2292228"/>
            <a:ext cx="714573"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AURANGABAD</a:t>
            </a:r>
          </a:p>
        </p:txBody>
      </p:sp>
      <p:sp>
        <p:nvSpPr>
          <p:cNvPr id="2279" name="Freeform 287"/>
          <p:cNvSpPr>
            <a:spLocks/>
          </p:cNvSpPr>
          <p:nvPr/>
        </p:nvSpPr>
        <p:spPr bwMode="auto">
          <a:xfrm>
            <a:off x="4452939" y="1533527"/>
            <a:ext cx="2676525" cy="2847975"/>
          </a:xfrm>
          <a:custGeom>
            <a:avLst/>
            <a:gdLst>
              <a:gd name="T0" fmla="*/ 2147483647 w 1557"/>
              <a:gd name="T1" fmla="*/ 0 h 1794"/>
              <a:gd name="T2" fmla="*/ 2147483647 w 1557"/>
              <a:gd name="T3" fmla="*/ 2147483647 h 1794"/>
              <a:gd name="T4" fmla="*/ 2147483647 w 1557"/>
              <a:gd name="T5" fmla="*/ 2147483647 h 1794"/>
              <a:gd name="T6" fmla="*/ 2147483647 w 1557"/>
              <a:gd name="T7" fmla="*/ 2147483647 h 1794"/>
              <a:gd name="T8" fmla="*/ 2147483647 w 1557"/>
              <a:gd name="T9" fmla="*/ 2147483647 h 1794"/>
              <a:gd name="T10" fmla="*/ 2147483647 w 1557"/>
              <a:gd name="T11" fmla="*/ 2147483647 h 1794"/>
              <a:gd name="T12" fmla="*/ 2147483647 w 1557"/>
              <a:gd name="T13" fmla="*/ 2147483647 h 1794"/>
              <a:gd name="T14" fmla="*/ 2147483647 w 1557"/>
              <a:gd name="T15" fmla="*/ 2147483647 h 1794"/>
              <a:gd name="T16" fmla="*/ 2147483647 w 1557"/>
              <a:gd name="T17" fmla="*/ 2147483647 h 1794"/>
              <a:gd name="T18" fmla="*/ 2147483647 w 1557"/>
              <a:gd name="T19" fmla="*/ 2147483647 h 1794"/>
              <a:gd name="T20" fmla="*/ 2147483647 w 1557"/>
              <a:gd name="T21" fmla="*/ 2147483647 h 1794"/>
              <a:gd name="T22" fmla="*/ 2147483647 w 1557"/>
              <a:gd name="T23" fmla="*/ 2147483647 h 1794"/>
              <a:gd name="T24" fmla="*/ 2147483647 w 1557"/>
              <a:gd name="T25" fmla="*/ 2147483647 h 1794"/>
              <a:gd name="T26" fmla="*/ 2147483647 w 1557"/>
              <a:gd name="T27" fmla="*/ 2147483647 h 1794"/>
              <a:gd name="T28" fmla="*/ 2147483647 w 1557"/>
              <a:gd name="T29" fmla="*/ 2147483647 h 1794"/>
              <a:gd name="T30" fmla="*/ 2147483647 w 1557"/>
              <a:gd name="T31" fmla="*/ 2147483647 h 1794"/>
              <a:gd name="T32" fmla="*/ 0 w 1557"/>
              <a:gd name="T33" fmla="*/ 2147483647 h 17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57"/>
              <a:gd name="T52" fmla="*/ 0 h 1794"/>
              <a:gd name="T53" fmla="*/ 1557 w 1557"/>
              <a:gd name="T54" fmla="*/ 1794 h 17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57" h="1794">
                <a:moveTo>
                  <a:pt x="1557" y="0"/>
                </a:moveTo>
                <a:cubicBezTo>
                  <a:pt x="1531" y="21"/>
                  <a:pt x="1438" y="93"/>
                  <a:pt x="1401" y="126"/>
                </a:cubicBezTo>
                <a:cubicBezTo>
                  <a:pt x="1364" y="159"/>
                  <a:pt x="1368" y="180"/>
                  <a:pt x="1335" y="198"/>
                </a:cubicBezTo>
                <a:cubicBezTo>
                  <a:pt x="1302" y="216"/>
                  <a:pt x="1233" y="188"/>
                  <a:pt x="1203" y="234"/>
                </a:cubicBezTo>
                <a:cubicBezTo>
                  <a:pt x="1173" y="280"/>
                  <a:pt x="1183" y="417"/>
                  <a:pt x="1155" y="474"/>
                </a:cubicBezTo>
                <a:cubicBezTo>
                  <a:pt x="1127" y="531"/>
                  <a:pt x="1074" y="521"/>
                  <a:pt x="1035" y="576"/>
                </a:cubicBezTo>
                <a:cubicBezTo>
                  <a:pt x="996" y="631"/>
                  <a:pt x="962" y="742"/>
                  <a:pt x="921" y="802"/>
                </a:cubicBezTo>
                <a:cubicBezTo>
                  <a:pt x="880" y="862"/>
                  <a:pt x="806" y="902"/>
                  <a:pt x="787" y="936"/>
                </a:cubicBezTo>
                <a:cubicBezTo>
                  <a:pt x="768" y="970"/>
                  <a:pt x="814" y="984"/>
                  <a:pt x="809" y="1004"/>
                </a:cubicBezTo>
                <a:cubicBezTo>
                  <a:pt x="804" y="1024"/>
                  <a:pt x="782" y="1045"/>
                  <a:pt x="757" y="1056"/>
                </a:cubicBezTo>
                <a:cubicBezTo>
                  <a:pt x="732" y="1067"/>
                  <a:pt x="699" y="1039"/>
                  <a:pt x="661" y="1070"/>
                </a:cubicBezTo>
                <a:cubicBezTo>
                  <a:pt x="623" y="1101"/>
                  <a:pt x="589" y="1192"/>
                  <a:pt x="531" y="1242"/>
                </a:cubicBezTo>
                <a:cubicBezTo>
                  <a:pt x="473" y="1292"/>
                  <a:pt x="364" y="1327"/>
                  <a:pt x="315" y="1368"/>
                </a:cubicBezTo>
                <a:cubicBezTo>
                  <a:pt x="266" y="1409"/>
                  <a:pt x="274" y="1460"/>
                  <a:pt x="239" y="1486"/>
                </a:cubicBezTo>
                <a:cubicBezTo>
                  <a:pt x="204" y="1512"/>
                  <a:pt x="125" y="1501"/>
                  <a:pt x="105" y="1526"/>
                </a:cubicBezTo>
                <a:cubicBezTo>
                  <a:pt x="85" y="1551"/>
                  <a:pt x="136" y="1591"/>
                  <a:pt x="119" y="1636"/>
                </a:cubicBezTo>
                <a:cubicBezTo>
                  <a:pt x="102" y="1681"/>
                  <a:pt x="25" y="1761"/>
                  <a:pt x="0" y="1794"/>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280" name="Oval 288"/>
          <p:cNvSpPr>
            <a:spLocks noChangeArrowheads="1"/>
          </p:cNvSpPr>
          <p:nvPr/>
        </p:nvSpPr>
        <p:spPr bwMode="auto">
          <a:xfrm flipV="1">
            <a:off x="4413250" y="4330702"/>
            <a:ext cx="39688"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81" name="Rectangle 289"/>
          <p:cNvSpPr>
            <a:spLocks noChangeArrowheads="1"/>
          </p:cNvSpPr>
          <p:nvPr/>
        </p:nvSpPr>
        <p:spPr bwMode="auto">
          <a:xfrm>
            <a:off x="4209256" y="4340376"/>
            <a:ext cx="530227"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SOLAPUR</a:t>
            </a:r>
          </a:p>
        </p:txBody>
      </p:sp>
      <p:sp>
        <p:nvSpPr>
          <p:cNvPr id="2282" name="Oval 290"/>
          <p:cNvSpPr>
            <a:spLocks noChangeArrowheads="1"/>
          </p:cNvSpPr>
          <p:nvPr/>
        </p:nvSpPr>
        <p:spPr bwMode="auto">
          <a:xfrm flipV="1">
            <a:off x="4371975" y="2284415"/>
            <a:ext cx="39688" cy="39687"/>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83" name="Rectangle 291"/>
          <p:cNvSpPr>
            <a:spLocks noChangeArrowheads="1"/>
          </p:cNvSpPr>
          <p:nvPr/>
        </p:nvSpPr>
        <p:spPr bwMode="auto">
          <a:xfrm>
            <a:off x="4418569" y="2244082"/>
            <a:ext cx="414812"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JALNA</a:t>
            </a:r>
          </a:p>
        </p:txBody>
      </p:sp>
      <p:sp>
        <p:nvSpPr>
          <p:cNvPr id="2284" name="Freeform 294"/>
          <p:cNvSpPr>
            <a:spLocks/>
          </p:cNvSpPr>
          <p:nvPr/>
        </p:nvSpPr>
        <p:spPr bwMode="auto">
          <a:xfrm>
            <a:off x="2454275" y="2362200"/>
            <a:ext cx="153988" cy="1169988"/>
          </a:xfrm>
          <a:custGeom>
            <a:avLst/>
            <a:gdLst>
              <a:gd name="T0" fmla="*/ 2147483647 w 88"/>
              <a:gd name="T1" fmla="*/ 0 h 738"/>
              <a:gd name="T2" fmla="*/ 2147483647 w 88"/>
              <a:gd name="T3" fmla="*/ 2147483647 h 738"/>
              <a:gd name="T4" fmla="*/ 0 w 88"/>
              <a:gd name="T5" fmla="*/ 2147483647 h 738"/>
              <a:gd name="T6" fmla="*/ 2147483647 w 88"/>
              <a:gd name="T7" fmla="*/ 2147483647 h 738"/>
              <a:gd name="T8" fmla="*/ 0 60000 65536"/>
              <a:gd name="T9" fmla="*/ 0 60000 65536"/>
              <a:gd name="T10" fmla="*/ 0 60000 65536"/>
              <a:gd name="T11" fmla="*/ 0 60000 65536"/>
              <a:gd name="T12" fmla="*/ 0 w 88"/>
              <a:gd name="T13" fmla="*/ 0 h 738"/>
              <a:gd name="T14" fmla="*/ 88 w 88"/>
              <a:gd name="T15" fmla="*/ 738 h 738"/>
            </a:gdLst>
            <a:ahLst/>
            <a:cxnLst>
              <a:cxn ang="T8">
                <a:pos x="T0" y="T1"/>
              </a:cxn>
              <a:cxn ang="T9">
                <a:pos x="T2" y="T3"/>
              </a:cxn>
              <a:cxn ang="T10">
                <a:pos x="T4" y="T5"/>
              </a:cxn>
              <a:cxn ang="T11">
                <a:pos x="T6" y="T7"/>
              </a:cxn>
            </a:cxnLst>
            <a:rect l="T12" t="T13" r="T14" b="T15"/>
            <a:pathLst>
              <a:path w="88" h="738">
                <a:moveTo>
                  <a:pt x="60" y="0"/>
                </a:moveTo>
                <a:cubicBezTo>
                  <a:pt x="63" y="41"/>
                  <a:pt x="88" y="157"/>
                  <a:pt x="78" y="246"/>
                </a:cubicBezTo>
                <a:cubicBezTo>
                  <a:pt x="68" y="335"/>
                  <a:pt x="0" y="452"/>
                  <a:pt x="0" y="534"/>
                </a:cubicBezTo>
                <a:cubicBezTo>
                  <a:pt x="0" y="616"/>
                  <a:pt x="62" y="696"/>
                  <a:pt x="78" y="738"/>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285" name="Oval 296"/>
          <p:cNvSpPr>
            <a:spLocks noChangeArrowheads="1"/>
          </p:cNvSpPr>
          <p:nvPr/>
        </p:nvSpPr>
        <p:spPr bwMode="auto">
          <a:xfrm flipV="1">
            <a:off x="5767388" y="2971802"/>
            <a:ext cx="38100"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86" name="Rectangle 297"/>
          <p:cNvSpPr>
            <a:spLocks noChangeArrowheads="1"/>
          </p:cNvSpPr>
          <p:nvPr/>
        </p:nvSpPr>
        <p:spPr bwMode="auto">
          <a:xfrm>
            <a:off x="5769450" y="2873108"/>
            <a:ext cx="506182"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dirty="0"/>
              <a:t>NANDED</a:t>
            </a:r>
          </a:p>
        </p:txBody>
      </p:sp>
      <p:sp>
        <p:nvSpPr>
          <p:cNvPr id="2287" name="Oval 298"/>
          <p:cNvSpPr>
            <a:spLocks noChangeArrowheads="1"/>
          </p:cNvSpPr>
          <p:nvPr/>
        </p:nvSpPr>
        <p:spPr bwMode="auto">
          <a:xfrm flipV="1">
            <a:off x="4129088" y="1371602"/>
            <a:ext cx="38100"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88" name="Rectangle 299"/>
          <p:cNvSpPr>
            <a:spLocks noChangeArrowheads="1"/>
          </p:cNvSpPr>
          <p:nvPr/>
        </p:nvSpPr>
        <p:spPr bwMode="auto">
          <a:xfrm>
            <a:off x="5221356" y="2061519"/>
            <a:ext cx="515800"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WASHIM</a:t>
            </a:r>
          </a:p>
        </p:txBody>
      </p:sp>
      <p:sp>
        <p:nvSpPr>
          <p:cNvPr id="2289" name="Oval 300"/>
          <p:cNvSpPr>
            <a:spLocks noChangeArrowheads="1"/>
          </p:cNvSpPr>
          <p:nvPr/>
        </p:nvSpPr>
        <p:spPr bwMode="auto">
          <a:xfrm flipV="1">
            <a:off x="5424489" y="1676402"/>
            <a:ext cx="41275"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90" name="Oval 301"/>
          <p:cNvSpPr>
            <a:spLocks noChangeArrowheads="1"/>
          </p:cNvSpPr>
          <p:nvPr/>
        </p:nvSpPr>
        <p:spPr bwMode="auto">
          <a:xfrm flipV="1">
            <a:off x="5591175" y="2209802"/>
            <a:ext cx="39688"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91" name="Rectangle 302"/>
          <p:cNvSpPr>
            <a:spLocks noChangeArrowheads="1"/>
          </p:cNvSpPr>
          <p:nvPr/>
        </p:nvSpPr>
        <p:spPr bwMode="auto">
          <a:xfrm>
            <a:off x="1255759" y="3692676"/>
            <a:ext cx="520610"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RAIGARH</a:t>
            </a:r>
          </a:p>
        </p:txBody>
      </p:sp>
      <p:sp>
        <p:nvSpPr>
          <p:cNvPr id="2292" name="Freeform 15"/>
          <p:cNvSpPr>
            <a:spLocks/>
          </p:cNvSpPr>
          <p:nvPr/>
        </p:nvSpPr>
        <p:spPr bwMode="auto">
          <a:xfrm>
            <a:off x="1828801" y="1905000"/>
            <a:ext cx="812800" cy="4357688"/>
          </a:xfrm>
          <a:custGeom>
            <a:avLst/>
            <a:gdLst>
              <a:gd name="T0" fmla="*/ 2147483647 w 471"/>
              <a:gd name="T1" fmla="*/ 0 h 2746"/>
              <a:gd name="T2" fmla="*/ 2147483647 w 471"/>
              <a:gd name="T3" fmla="*/ 2147483647 h 2746"/>
              <a:gd name="T4" fmla="*/ 2147483647 w 471"/>
              <a:gd name="T5" fmla="*/ 2147483647 h 2746"/>
              <a:gd name="T6" fmla="*/ 2147483647 w 471"/>
              <a:gd name="T7" fmla="*/ 2147483647 h 2746"/>
              <a:gd name="T8" fmla="*/ 2147483647 w 471"/>
              <a:gd name="T9" fmla="*/ 2147483647 h 2746"/>
              <a:gd name="T10" fmla="*/ 2147483647 w 471"/>
              <a:gd name="T11" fmla="*/ 2147483647 h 2746"/>
              <a:gd name="T12" fmla="*/ 2147483647 w 471"/>
              <a:gd name="T13" fmla="*/ 2147483647 h 2746"/>
              <a:gd name="T14" fmla="*/ 2147483647 w 471"/>
              <a:gd name="T15" fmla="*/ 2147483647 h 2746"/>
              <a:gd name="T16" fmla="*/ 2147483647 w 471"/>
              <a:gd name="T17" fmla="*/ 2147483647 h 2746"/>
              <a:gd name="T18" fmla="*/ 2147483647 w 471"/>
              <a:gd name="T19" fmla="*/ 2147483647 h 27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1"/>
              <a:gd name="T31" fmla="*/ 0 h 2746"/>
              <a:gd name="T32" fmla="*/ 471 w 471"/>
              <a:gd name="T33" fmla="*/ 2746 h 27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1" h="2746">
                <a:moveTo>
                  <a:pt x="81" y="0"/>
                </a:moveTo>
                <a:cubicBezTo>
                  <a:pt x="77" y="52"/>
                  <a:pt x="67" y="224"/>
                  <a:pt x="58" y="310"/>
                </a:cubicBezTo>
                <a:cubicBezTo>
                  <a:pt x="49" y="396"/>
                  <a:pt x="34" y="439"/>
                  <a:pt x="28" y="517"/>
                </a:cubicBezTo>
                <a:cubicBezTo>
                  <a:pt x="22" y="595"/>
                  <a:pt x="0" y="657"/>
                  <a:pt x="22" y="777"/>
                </a:cubicBezTo>
                <a:cubicBezTo>
                  <a:pt x="44" y="897"/>
                  <a:pt x="135" y="1137"/>
                  <a:pt x="163" y="1239"/>
                </a:cubicBezTo>
                <a:cubicBezTo>
                  <a:pt x="191" y="1341"/>
                  <a:pt x="190" y="1289"/>
                  <a:pt x="192" y="1392"/>
                </a:cubicBezTo>
                <a:cubicBezTo>
                  <a:pt x="194" y="1495"/>
                  <a:pt x="167" y="1760"/>
                  <a:pt x="174" y="1858"/>
                </a:cubicBezTo>
                <a:cubicBezTo>
                  <a:pt x="181" y="1956"/>
                  <a:pt x="226" y="1895"/>
                  <a:pt x="232" y="1978"/>
                </a:cubicBezTo>
                <a:cubicBezTo>
                  <a:pt x="238" y="2061"/>
                  <a:pt x="170" y="2227"/>
                  <a:pt x="210" y="2355"/>
                </a:cubicBezTo>
                <a:cubicBezTo>
                  <a:pt x="250" y="2483"/>
                  <a:pt x="417" y="2665"/>
                  <a:pt x="471" y="2746"/>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293" name="Oval 293"/>
          <p:cNvSpPr>
            <a:spLocks noChangeArrowheads="1"/>
          </p:cNvSpPr>
          <p:nvPr/>
        </p:nvSpPr>
        <p:spPr bwMode="auto">
          <a:xfrm flipV="1">
            <a:off x="1817689" y="2971802"/>
            <a:ext cx="39687" cy="36513"/>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94" name="Oval 18"/>
          <p:cNvSpPr>
            <a:spLocks noChangeArrowheads="1"/>
          </p:cNvSpPr>
          <p:nvPr/>
        </p:nvSpPr>
        <p:spPr bwMode="auto">
          <a:xfrm flipV="1">
            <a:off x="2146300" y="5564190"/>
            <a:ext cx="38100" cy="34925"/>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295" name="Rectangle 196"/>
          <p:cNvSpPr>
            <a:spLocks noChangeArrowheads="1"/>
          </p:cNvSpPr>
          <p:nvPr/>
        </p:nvSpPr>
        <p:spPr bwMode="auto">
          <a:xfrm>
            <a:off x="1279525" y="5522915"/>
            <a:ext cx="10795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p>
            <a:pPr algn="ctr" defTabSz="925513"/>
            <a:r>
              <a:rPr lang="en-US" sz="700"/>
              <a:t>SINDHUDURG</a:t>
            </a:r>
          </a:p>
        </p:txBody>
      </p:sp>
      <p:sp>
        <p:nvSpPr>
          <p:cNvPr id="2296" name="Freeform 39"/>
          <p:cNvSpPr>
            <a:spLocks/>
          </p:cNvSpPr>
          <p:nvPr/>
        </p:nvSpPr>
        <p:spPr bwMode="auto">
          <a:xfrm>
            <a:off x="2443164" y="1612900"/>
            <a:ext cx="796925" cy="247650"/>
          </a:xfrm>
          <a:custGeom>
            <a:avLst/>
            <a:gdLst>
              <a:gd name="T0" fmla="*/ 0 w 463"/>
              <a:gd name="T1" fmla="*/ 0 h 157"/>
              <a:gd name="T2" fmla="*/ 2147483647 w 463"/>
              <a:gd name="T3" fmla="*/ 2147483647 h 157"/>
              <a:gd name="T4" fmla="*/ 2147483647 w 463"/>
              <a:gd name="T5" fmla="*/ 2147483647 h 157"/>
              <a:gd name="T6" fmla="*/ 2147483647 w 463"/>
              <a:gd name="T7" fmla="*/ 2147483647 h 157"/>
              <a:gd name="T8" fmla="*/ 2147483647 w 463"/>
              <a:gd name="T9" fmla="*/ 2147483647 h 157"/>
              <a:gd name="T10" fmla="*/ 2147483647 w 463"/>
              <a:gd name="T11" fmla="*/ 2147483647 h 157"/>
              <a:gd name="T12" fmla="*/ 2147483647 w 463"/>
              <a:gd name="T13" fmla="*/ 2147483647 h 157"/>
              <a:gd name="T14" fmla="*/ 0 60000 65536"/>
              <a:gd name="T15" fmla="*/ 0 60000 65536"/>
              <a:gd name="T16" fmla="*/ 0 60000 65536"/>
              <a:gd name="T17" fmla="*/ 0 60000 65536"/>
              <a:gd name="T18" fmla="*/ 0 60000 65536"/>
              <a:gd name="T19" fmla="*/ 0 60000 65536"/>
              <a:gd name="T20" fmla="*/ 0 60000 65536"/>
              <a:gd name="T21" fmla="*/ 0 w 463"/>
              <a:gd name="T22" fmla="*/ 0 h 157"/>
              <a:gd name="T23" fmla="*/ 463 w 463"/>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 h="157">
                <a:moveTo>
                  <a:pt x="0" y="0"/>
                </a:moveTo>
                <a:cubicBezTo>
                  <a:pt x="18" y="3"/>
                  <a:pt x="73" y="17"/>
                  <a:pt x="109" y="18"/>
                </a:cubicBezTo>
                <a:cubicBezTo>
                  <a:pt x="145" y="19"/>
                  <a:pt x="180" y="7"/>
                  <a:pt x="216" y="7"/>
                </a:cubicBezTo>
                <a:cubicBezTo>
                  <a:pt x="252" y="7"/>
                  <a:pt x="291" y="4"/>
                  <a:pt x="324" y="15"/>
                </a:cubicBezTo>
                <a:cubicBezTo>
                  <a:pt x="357" y="26"/>
                  <a:pt x="393" y="55"/>
                  <a:pt x="415" y="73"/>
                </a:cubicBezTo>
                <a:cubicBezTo>
                  <a:pt x="437" y="91"/>
                  <a:pt x="449" y="110"/>
                  <a:pt x="456" y="124"/>
                </a:cubicBezTo>
                <a:cubicBezTo>
                  <a:pt x="463" y="138"/>
                  <a:pt x="457" y="150"/>
                  <a:pt x="457" y="15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297" name="Freeform 40"/>
          <p:cNvSpPr>
            <a:spLocks/>
          </p:cNvSpPr>
          <p:nvPr/>
        </p:nvSpPr>
        <p:spPr bwMode="auto">
          <a:xfrm>
            <a:off x="1603375" y="985840"/>
            <a:ext cx="2184400" cy="409575"/>
          </a:xfrm>
          <a:custGeom>
            <a:avLst/>
            <a:gdLst>
              <a:gd name="T0" fmla="*/ 2147483647 w 1376"/>
              <a:gd name="T1" fmla="*/ 2147483647 h 258"/>
              <a:gd name="T2" fmla="*/ 2147483647 w 1376"/>
              <a:gd name="T3" fmla="*/ 2147483647 h 258"/>
              <a:gd name="T4" fmla="*/ 2147483647 w 1376"/>
              <a:gd name="T5" fmla="*/ 2147483647 h 258"/>
              <a:gd name="T6" fmla="*/ 2147483647 w 1376"/>
              <a:gd name="T7" fmla="*/ 2147483647 h 258"/>
              <a:gd name="T8" fmla="*/ 2147483647 w 1376"/>
              <a:gd name="T9" fmla="*/ 2147483647 h 258"/>
              <a:gd name="T10" fmla="*/ 2147483647 w 1376"/>
              <a:gd name="T11" fmla="*/ 2147483647 h 258"/>
              <a:gd name="T12" fmla="*/ 2147483647 w 1376"/>
              <a:gd name="T13" fmla="*/ 2147483647 h 258"/>
              <a:gd name="T14" fmla="*/ 2147483647 w 1376"/>
              <a:gd name="T15" fmla="*/ 2147483647 h 258"/>
              <a:gd name="T16" fmla="*/ 2147483647 w 1376"/>
              <a:gd name="T17" fmla="*/ 2147483647 h 258"/>
              <a:gd name="T18" fmla="*/ 2147483647 w 1376"/>
              <a:gd name="T19" fmla="*/ 2147483647 h 258"/>
              <a:gd name="T20" fmla="*/ 2147483647 w 1376"/>
              <a:gd name="T21" fmla="*/ 2147483647 h 258"/>
              <a:gd name="T22" fmla="*/ 2147483647 w 1376"/>
              <a:gd name="T23" fmla="*/ 2147483647 h 258"/>
              <a:gd name="T24" fmla="*/ 2147483647 w 1376"/>
              <a:gd name="T25" fmla="*/ 2147483647 h 258"/>
              <a:gd name="T26" fmla="*/ 2147483647 w 1376"/>
              <a:gd name="T27" fmla="*/ 2147483647 h 258"/>
              <a:gd name="T28" fmla="*/ 2147483647 w 1376"/>
              <a:gd name="T29" fmla="*/ 2147483647 h 258"/>
              <a:gd name="T30" fmla="*/ 2147483647 w 1376"/>
              <a:gd name="T31" fmla="*/ 2147483647 h 258"/>
              <a:gd name="T32" fmla="*/ 2147483647 w 1376"/>
              <a:gd name="T33" fmla="*/ 2147483647 h 258"/>
              <a:gd name="T34" fmla="*/ 2147483647 w 1376"/>
              <a:gd name="T35" fmla="*/ 2147483647 h 258"/>
              <a:gd name="T36" fmla="*/ 2147483647 w 1376"/>
              <a:gd name="T37" fmla="*/ 2147483647 h 258"/>
              <a:gd name="T38" fmla="*/ 2147483647 w 1376"/>
              <a:gd name="T39" fmla="*/ 2147483647 h 258"/>
              <a:gd name="T40" fmla="*/ 2147483647 w 1376"/>
              <a:gd name="T41" fmla="*/ 2147483647 h 258"/>
              <a:gd name="T42" fmla="*/ 2147483647 w 1376"/>
              <a:gd name="T43" fmla="*/ 2147483647 h 258"/>
              <a:gd name="T44" fmla="*/ 2147483647 w 1376"/>
              <a:gd name="T45" fmla="*/ 2147483647 h 258"/>
              <a:gd name="T46" fmla="*/ 2147483647 w 1376"/>
              <a:gd name="T47" fmla="*/ 2147483647 h 258"/>
              <a:gd name="T48" fmla="*/ 2147483647 w 1376"/>
              <a:gd name="T49" fmla="*/ 2147483647 h 258"/>
              <a:gd name="T50" fmla="*/ 2147483647 w 1376"/>
              <a:gd name="T51" fmla="*/ 2147483647 h 258"/>
              <a:gd name="T52" fmla="*/ 2147483647 w 1376"/>
              <a:gd name="T53" fmla="*/ 2147483647 h 258"/>
              <a:gd name="T54" fmla="*/ 2147483647 w 1376"/>
              <a:gd name="T55" fmla="*/ 2147483647 h 258"/>
              <a:gd name="T56" fmla="*/ 2147483647 w 1376"/>
              <a:gd name="T57" fmla="*/ 0 h 258"/>
              <a:gd name="T58" fmla="*/ 2147483647 w 1376"/>
              <a:gd name="T59" fmla="*/ 2147483647 h 258"/>
              <a:gd name="T60" fmla="*/ 2147483647 w 1376"/>
              <a:gd name="T61" fmla="*/ 2147483647 h 258"/>
              <a:gd name="T62" fmla="*/ 2147483647 w 1376"/>
              <a:gd name="T63" fmla="*/ 2147483647 h 258"/>
              <a:gd name="T64" fmla="*/ 2147483647 w 1376"/>
              <a:gd name="T65" fmla="*/ 2147483647 h 258"/>
              <a:gd name="T66" fmla="*/ 2147483647 w 1376"/>
              <a:gd name="T67" fmla="*/ 2147483647 h 258"/>
              <a:gd name="T68" fmla="*/ 2147483647 w 1376"/>
              <a:gd name="T69" fmla="*/ 2147483647 h 258"/>
              <a:gd name="T70" fmla="*/ 2147483647 w 1376"/>
              <a:gd name="T71" fmla="*/ 2147483647 h 258"/>
              <a:gd name="T72" fmla="*/ 2147483647 w 1376"/>
              <a:gd name="T73" fmla="*/ 2147483647 h 258"/>
              <a:gd name="T74" fmla="*/ 2147483647 w 1376"/>
              <a:gd name="T75" fmla="*/ 2147483647 h 258"/>
              <a:gd name="T76" fmla="*/ 2147483647 w 1376"/>
              <a:gd name="T77" fmla="*/ 2147483647 h 258"/>
              <a:gd name="T78" fmla="*/ 2147483647 w 1376"/>
              <a:gd name="T79" fmla="*/ 2147483647 h 258"/>
              <a:gd name="T80" fmla="*/ 2147483647 w 1376"/>
              <a:gd name="T81" fmla="*/ 2147483647 h 258"/>
              <a:gd name="T82" fmla="*/ 2147483647 w 1376"/>
              <a:gd name="T83" fmla="*/ 2147483647 h 258"/>
              <a:gd name="T84" fmla="*/ 0 w 1376"/>
              <a:gd name="T85" fmla="*/ 2147483647 h 258"/>
              <a:gd name="T86" fmla="*/ 2147483647 w 1376"/>
              <a:gd name="T87" fmla="*/ 2147483647 h 2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76"/>
              <a:gd name="T133" fmla="*/ 0 h 258"/>
              <a:gd name="T134" fmla="*/ 1376 w 1376"/>
              <a:gd name="T135" fmla="*/ 258 h 2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76" h="258">
                <a:moveTo>
                  <a:pt x="15" y="258"/>
                </a:moveTo>
                <a:lnTo>
                  <a:pt x="90" y="188"/>
                </a:lnTo>
                <a:lnTo>
                  <a:pt x="163" y="144"/>
                </a:lnTo>
                <a:lnTo>
                  <a:pt x="220" y="138"/>
                </a:lnTo>
                <a:lnTo>
                  <a:pt x="241" y="141"/>
                </a:lnTo>
                <a:lnTo>
                  <a:pt x="288" y="153"/>
                </a:lnTo>
                <a:lnTo>
                  <a:pt x="342" y="147"/>
                </a:lnTo>
                <a:lnTo>
                  <a:pt x="380" y="137"/>
                </a:lnTo>
                <a:lnTo>
                  <a:pt x="445" y="137"/>
                </a:lnTo>
                <a:lnTo>
                  <a:pt x="490" y="135"/>
                </a:lnTo>
                <a:lnTo>
                  <a:pt x="506" y="151"/>
                </a:lnTo>
                <a:lnTo>
                  <a:pt x="542" y="143"/>
                </a:lnTo>
                <a:lnTo>
                  <a:pt x="618" y="107"/>
                </a:lnTo>
                <a:lnTo>
                  <a:pt x="672" y="71"/>
                </a:lnTo>
                <a:lnTo>
                  <a:pt x="746" y="23"/>
                </a:lnTo>
                <a:lnTo>
                  <a:pt x="834" y="11"/>
                </a:lnTo>
                <a:lnTo>
                  <a:pt x="922" y="3"/>
                </a:lnTo>
                <a:lnTo>
                  <a:pt x="1054" y="31"/>
                </a:lnTo>
                <a:lnTo>
                  <a:pt x="1098" y="51"/>
                </a:lnTo>
                <a:lnTo>
                  <a:pt x="1154" y="75"/>
                </a:lnTo>
                <a:lnTo>
                  <a:pt x="1218" y="87"/>
                </a:lnTo>
                <a:lnTo>
                  <a:pt x="1250" y="107"/>
                </a:lnTo>
                <a:lnTo>
                  <a:pt x="1286" y="127"/>
                </a:lnTo>
                <a:lnTo>
                  <a:pt x="1333" y="153"/>
                </a:lnTo>
                <a:lnTo>
                  <a:pt x="1376" y="168"/>
                </a:lnTo>
                <a:lnTo>
                  <a:pt x="1204" y="81"/>
                </a:lnTo>
                <a:lnTo>
                  <a:pt x="1064" y="39"/>
                </a:lnTo>
                <a:lnTo>
                  <a:pt x="991" y="17"/>
                </a:lnTo>
                <a:lnTo>
                  <a:pt x="942" y="0"/>
                </a:lnTo>
                <a:lnTo>
                  <a:pt x="862" y="3"/>
                </a:lnTo>
                <a:lnTo>
                  <a:pt x="712" y="35"/>
                </a:lnTo>
                <a:lnTo>
                  <a:pt x="588" y="122"/>
                </a:lnTo>
                <a:lnTo>
                  <a:pt x="526" y="140"/>
                </a:lnTo>
                <a:lnTo>
                  <a:pt x="471" y="135"/>
                </a:lnTo>
                <a:lnTo>
                  <a:pt x="429" y="123"/>
                </a:lnTo>
                <a:lnTo>
                  <a:pt x="363" y="123"/>
                </a:lnTo>
                <a:lnTo>
                  <a:pt x="301" y="134"/>
                </a:lnTo>
                <a:lnTo>
                  <a:pt x="254" y="123"/>
                </a:lnTo>
                <a:lnTo>
                  <a:pt x="171" y="119"/>
                </a:lnTo>
                <a:lnTo>
                  <a:pt x="110" y="143"/>
                </a:lnTo>
                <a:lnTo>
                  <a:pt x="70" y="173"/>
                </a:lnTo>
                <a:lnTo>
                  <a:pt x="39" y="200"/>
                </a:lnTo>
                <a:lnTo>
                  <a:pt x="0" y="231"/>
                </a:lnTo>
                <a:lnTo>
                  <a:pt x="15" y="258"/>
                </a:lnTo>
                <a:close/>
              </a:path>
            </a:pathLst>
          </a:custGeom>
          <a:solidFill>
            <a:srgbClr val="00CCFF"/>
          </a:solidFill>
          <a:ln w="9525">
            <a:solidFill>
              <a:srgbClr val="00CCFF"/>
            </a:solidFill>
            <a:round/>
            <a:headEnd/>
            <a:tailEnd/>
          </a:ln>
        </p:spPr>
        <p:txBody>
          <a:bodyPr wrap="none" lIns="68415" tIns="34208" rIns="68415" bIns="34208" anchor="ctr"/>
          <a:lstStyle/>
          <a:p>
            <a:endParaRPr lang="en-IN"/>
          </a:p>
        </p:txBody>
      </p:sp>
      <p:sp>
        <p:nvSpPr>
          <p:cNvPr id="2298" name="Freeform 45"/>
          <p:cNvSpPr>
            <a:spLocks/>
          </p:cNvSpPr>
          <p:nvPr/>
        </p:nvSpPr>
        <p:spPr bwMode="auto">
          <a:xfrm>
            <a:off x="3552825" y="782638"/>
            <a:ext cx="709613" cy="812800"/>
          </a:xfrm>
          <a:custGeom>
            <a:avLst/>
            <a:gdLst>
              <a:gd name="T0" fmla="*/ 2147483647 w 412"/>
              <a:gd name="T1" fmla="*/ 2147483647 h 512"/>
              <a:gd name="T2" fmla="*/ 2147483647 w 412"/>
              <a:gd name="T3" fmla="*/ 2147483647 h 512"/>
              <a:gd name="T4" fmla="*/ 2147483647 w 412"/>
              <a:gd name="T5" fmla="*/ 2147483647 h 512"/>
              <a:gd name="T6" fmla="*/ 2147483647 w 412"/>
              <a:gd name="T7" fmla="*/ 2147483647 h 512"/>
              <a:gd name="T8" fmla="*/ 2147483647 w 412"/>
              <a:gd name="T9" fmla="*/ 0 h 512"/>
              <a:gd name="T10" fmla="*/ 0 60000 65536"/>
              <a:gd name="T11" fmla="*/ 0 60000 65536"/>
              <a:gd name="T12" fmla="*/ 0 60000 65536"/>
              <a:gd name="T13" fmla="*/ 0 60000 65536"/>
              <a:gd name="T14" fmla="*/ 0 60000 65536"/>
              <a:gd name="T15" fmla="*/ 0 w 412"/>
              <a:gd name="T16" fmla="*/ 0 h 512"/>
              <a:gd name="T17" fmla="*/ 412 w 412"/>
              <a:gd name="T18" fmla="*/ 512 h 512"/>
            </a:gdLst>
            <a:ahLst/>
            <a:cxnLst>
              <a:cxn ang="T10">
                <a:pos x="T0" y="T1"/>
              </a:cxn>
              <a:cxn ang="T11">
                <a:pos x="T2" y="T3"/>
              </a:cxn>
              <a:cxn ang="T12">
                <a:pos x="T4" y="T5"/>
              </a:cxn>
              <a:cxn ang="T13">
                <a:pos x="T6" y="T7"/>
              </a:cxn>
              <a:cxn ang="T14">
                <a:pos x="T8" y="T9"/>
              </a:cxn>
            </a:cxnLst>
            <a:rect l="T15" t="T16" r="T17" b="T18"/>
            <a:pathLst>
              <a:path w="412" h="512">
                <a:moveTo>
                  <a:pt x="24" y="512"/>
                </a:moveTo>
                <a:cubicBezTo>
                  <a:pt x="25" y="488"/>
                  <a:pt x="0" y="407"/>
                  <a:pt x="27" y="365"/>
                </a:cubicBezTo>
                <a:cubicBezTo>
                  <a:pt x="54" y="323"/>
                  <a:pt x="132" y="300"/>
                  <a:pt x="183" y="258"/>
                </a:cubicBezTo>
                <a:cubicBezTo>
                  <a:pt x="234" y="216"/>
                  <a:pt x="292" y="156"/>
                  <a:pt x="330" y="113"/>
                </a:cubicBezTo>
                <a:cubicBezTo>
                  <a:pt x="368" y="70"/>
                  <a:pt x="395" y="24"/>
                  <a:pt x="412" y="0"/>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299" name="Freeform 43"/>
          <p:cNvSpPr>
            <a:spLocks/>
          </p:cNvSpPr>
          <p:nvPr/>
        </p:nvSpPr>
        <p:spPr bwMode="auto">
          <a:xfrm>
            <a:off x="4573588" y="687390"/>
            <a:ext cx="2179637" cy="638175"/>
          </a:xfrm>
          <a:custGeom>
            <a:avLst/>
            <a:gdLst>
              <a:gd name="T0" fmla="*/ 0 w 1268"/>
              <a:gd name="T1" fmla="*/ 2147483647 h 402"/>
              <a:gd name="T2" fmla="*/ 2147483647 w 1268"/>
              <a:gd name="T3" fmla="*/ 2147483647 h 402"/>
              <a:gd name="T4" fmla="*/ 2147483647 w 1268"/>
              <a:gd name="T5" fmla="*/ 2147483647 h 402"/>
              <a:gd name="T6" fmla="*/ 2147483647 w 1268"/>
              <a:gd name="T7" fmla="*/ 2147483647 h 402"/>
              <a:gd name="T8" fmla="*/ 2147483647 w 1268"/>
              <a:gd name="T9" fmla="*/ 2147483647 h 402"/>
              <a:gd name="T10" fmla="*/ 2147483647 w 1268"/>
              <a:gd name="T11" fmla="*/ 2147483647 h 402"/>
              <a:gd name="T12" fmla="*/ 2147483647 w 1268"/>
              <a:gd name="T13" fmla="*/ 2147483647 h 402"/>
              <a:gd name="T14" fmla="*/ 2147483647 w 1268"/>
              <a:gd name="T15" fmla="*/ 2147483647 h 402"/>
              <a:gd name="T16" fmla="*/ 2147483647 w 1268"/>
              <a:gd name="T17" fmla="*/ 2147483647 h 402"/>
              <a:gd name="T18" fmla="*/ 2147483647 w 1268"/>
              <a:gd name="T19" fmla="*/ 2147483647 h 402"/>
              <a:gd name="T20" fmla="*/ 2147483647 w 1268"/>
              <a:gd name="T21" fmla="*/ 2147483647 h 402"/>
              <a:gd name="T22" fmla="*/ 2147483647 w 1268"/>
              <a:gd name="T23" fmla="*/ 2147483647 h 4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8"/>
              <a:gd name="T37" fmla="*/ 0 h 402"/>
              <a:gd name="T38" fmla="*/ 1268 w 1268"/>
              <a:gd name="T39" fmla="*/ 402 h 4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8" h="402">
                <a:moveTo>
                  <a:pt x="0" y="402"/>
                </a:moveTo>
                <a:cubicBezTo>
                  <a:pt x="14" y="394"/>
                  <a:pt x="67" y="366"/>
                  <a:pt x="86" y="356"/>
                </a:cubicBezTo>
                <a:cubicBezTo>
                  <a:pt x="105" y="346"/>
                  <a:pt x="105" y="350"/>
                  <a:pt x="114" y="342"/>
                </a:cubicBezTo>
                <a:cubicBezTo>
                  <a:pt x="123" y="334"/>
                  <a:pt x="116" y="330"/>
                  <a:pt x="138" y="309"/>
                </a:cubicBezTo>
                <a:cubicBezTo>
                  <a:pt x="160" y="288"/>
                  <a:pt x="203" y="237"/>
                  <a:pt x="249" y="216"/>
                </a:cubicBezTo>
                <a:cubicBezTo>
                  <a:pt x="295" y="195"/>
                  <a:pt x="366" y="196"/>
                  <a:pt x="414" y="182"/>
                </a:cubicBezTo>
                <a:cubicBezTo>
                  <a:pt x="462" y="168"/>
                  <a:pt x="490" y="154"/>
                  <a:pt x="537" y="129"/>
                </a:cubicBezTo>
                <a:cubicBezTo>
                  <a:pt x="584" y="104"/>
                  <a:pt x="646" y="49"/>
                  <a:pt x="696" y="29"/>
                </a:cubicBezTo>
                <a:cubicBezTo>
                  <a:pt x="746" y="9"/>
                  <a:pt x="787" y="12"/>
                  <a:pt x="836" y="8"/>
                </a:cubicBezTo>
                <a:cubicBezTo>
                  <a:pt x="885" y="4"/>
                  <a:pt x="947" y="0"/>
                  <a:pt x="989" y="3"/>
                </a:cubicBezTo>
                <a:cubicBezTo>
                  <a:pt x="1031" y="6"/>
                  <a:pt x="1042" y="20"/>
                  <a:pt x="1088" y="26"/>
                </a:cubicBezTo>
                <a:cubicBezTo>
                  <a:pt x="1134" y="32"/>
                  <a:pt x="1231" y="36"/>
                  <a:pt x="1268" y="39"/>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00" name="Freeform 76"/>
          <p:cNvSpPr>
            <a:spLocks/>
          </p:cNvSpPr>
          <p:nvPr/>
        </p:nvSpPr>
        <p:spPr bwMode="auto">
          <a:xfrm>
            <a:off x="6678613" y="827088"/>
            <a:ext cx="68262" cy="220662"/>
          </a:xfrm>
          <a:custGeom>
            <a:avLst/>
            <a:gdLst>
              <a:gd name="T0" fmla="*/ 2147483647 w 39"/>
              <a:gd name="T1" fmla="*/ 0 h 138"/>
              <a:gd name="T2" fmla="*/ 2147483647 w 39"/>
              <a:gd name="T3" fmla="*/ 2147483647 h 138"/>
              <a:gd name="T4" fmla="*/ 0 w 39"/>
              <a:gd name="T5" fmla="*/ 2147483647 h 138"/>
              <a:gd name="T6" fmla="*/ 0 60000 65536"/>
              <a:gd name="T7" fmla="*/ 0 60000 65536"/>
              <a:gd name="T8" fmla="*/ 0 60000 65536"/>
              <a:gd name="T9" fmla="*/ 0 w 39"/>
              <a:gd name="T10" fmla="*/ 0 h 138"/>
              <a:gd name="T11" fmla="*/ 39 w 39"/>
              <a:gd name="T12" fmla="*/ 138 h 138"/>
            </a:gdLst>
            <a:ahLst/>
            <a:cxnLst>
              <a:cxn ang="T6">
                <a:pos x="T0" y="T1"/>
              </a:cxn>
              <a:cxn ang="T7">
                <a:pos x="T2" y="T3"/>
              </a:cxn>
              <a:cxn ang="T8">
                <a:pos x="T4" y="T5"/>
              </a:cxn>
            </a:cxnLst>
            <a:rect l="T9" t="T10" r="T11" b="T12"/>
            <a:pathLst>
              <a:path w="39" h="138">
                <a:moveTo>
                  <a:pt x="34" y="0"/>
                </a:moveTo>
                <a:cubicBezTo>
                  <a:pt x="34" y="14"/>
                  <a:pt x="39" y="59"/>
                  <a:pt x="33" y="82"/>
                </a:cubicBezTo>
                <a:cubicBezTo>
                  <a:pt x="27" y="105"/>
                  <a:pt x="7" y="126"/>
                  <a:pt x="0" y="138"/>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01" name="Freeform 20"/>
          <p:cNvSpPr>
            <a:spLocks/>
          </p:cNvSpPr>
          <p:nvPr/>
        </p:nvSpPr>
        <p:spPr bwMode="auto">
          <a:xfrm>
            <a:off x="2479676" y="5089525"/>
            <a:ext cx="950913" cy="260350"/>
          </a:xfrm>
          <a:custGeom>
            <a:avLst/>
            <a:gdLst>
              <a:gd name="T0" fmla="*/ 0 w 554"/>
              <a:gd name="T1" fmla="*/ 2147483647 h 164"/>
              <a:gd name="T2" fmla="*/ 2147483647 w 554"/>
              <a:gd name="T3" fmla="*/ 2147483647 h 164"/>
              <a:gd name="T4" fmla="*/ 2147483647 w 554"/>
              <a:gd name="T5" fmla="*/ 2147483647 h 164"/>
              <a:gd name="T6" fmla="*/ 2147483647 w 554"/>
              <a:gd name="T7" fmla="*/ 2147483647 h 164"/>
              <a:gd name="T8" fmla="*/ 2147483647 w 554"/>
              <a:gd name="T9" fmla="*/ 2147483647 h 164"/>
              <a:gd name="T10" fmla="*/ 2147483647 w 554"/>
              <a:gd name="T11" fmla="*/ 2147483647 h 164"/>
              <a:gd name="T12" fmla="*/ 2147483647 w 554"/>
              <a:gd name="T13" fmla="*/ 2147483647 h 164"/>
              <a:gd name="T14" fmla="*/ 2147483647 w 554"/>
              <a:gd name="T15" fmla="*/ 2147483647 h 164"/>
              <a:gd name="T16" fmla="*/ 2147483647 w 554"/>
              <a:gd name="T17" fmla="*/ 2147483647 h 164"/>
              <a:gd name="T18" fmla="*/ 2147483647 w 554"/>
              <a:gd name="T19" fmla="*/ 2147483647 h 1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4"/>
              <a:gd name="T31" fmla="*/ 0 h 164"/>
              <a:gd name="T32" fmla="*/ 554 w 554"/>
              <a:gd name="T33" fmla="*/ 164 h 1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4" h="164">
                <a:moveTo>
                  <a:pt x="0" y="57"/>
                </a:moveTo>
                <a:cubicBezTo>
                  <a:pt x="7" y="54"/>
                  <a:pt x="26" y="46"/>
                  <a:pt x="42" y="38"/>
                </a:cubicBezTo>
                <a:cubicBezTo>
                  <a:pt x="58" y="30"/>
                  <a:pt x="71" y="14"/>
                  <a:pt x="96" y="9"/>
                </a:cubicBezTo>
                <a:cubicBezTo>
                  <a:pt x="121" y="4"/>
                  <a:pt x="151" y="9"/>
                  <a:pt x="191" y="9"/>
                </a:cubicBezTo>
                <a:cubicBezTo>
                  <a:pt x="231" y="9"/>
                  <a:pt x="304" y="9"/>
                  <a:pt x="336" y="9"/>
                </a:cubicBezTo>
                <a:cubicBezTo>
                  <a:pt x="368" y="9"/>
                  <a:pt x="370" y="0"/>
                  <a:pt x="386" y="6"/>
                </a:cubicBezTo>
                <a:cubicBezTo>
                  <a:pt x="402" y="12"/>
                  <a:pt x="424" y="22"/>
                  <a:pt x="432" y="44"/>
                </a:cubicBezTo>
                <a:cubicBezTo>
                  <a:pt x="440" y="66"/>
                  <a:pt x="422" y="121"/>
                  <a:pt x="434" y="140"/>
                </a:cubicBezTo>
                <a:cubicBezTo>
                  <a:pt x="446" y="159"/>
                  <a:pt x="484" y="152"/>
                  <a:pt x="504" y="156"/>
                </a:cubicBezTo>
                <a:cubicBezTo>
                  <a:pt x="524" y="160"/>
                  <a:pt x="544" y="162"/>
                  <a:pt x="554" y="164"/>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02" name="Freeform 19"/>
          <p:cNvSpPr>
            <a:spLocks/>
          </p:cNvSpPr>
          <p:nvPr/>
        </p:nvSpPr>
        <p:spPr bwMode="auto">
          <a:xfrm>
            <a:off x="2625725" y="5351465"/>
            <a:ext cx="736600" cy="320675"/>
          </a:xfrm>
          <a:custGeom>
            <a:avLst/>
            <a:gdLst>
              <a:gd name="T0" fmla="*/ 0 w 429"/>
              <a:gd name="T1" fmla="*/ 2147483647 h 200"/>
              <a:gd name="T2" fmla="*/ 2147483647 w 429"/>
              <a:gd name="T3" fmla="*/ 2147483647 h 200"/>
              <a:gd name="T4" fmla="*/ 2147483647 w 429"/>
              <a:gd name="T5" fmla="*/ 2147483647 h 200"/>
              <a:gd name="T6" fmla="*/ 2147483647 w 429"/>
              <a:gd name="T7" fmla="*/ 2147483647 h 200"/>
              <a:gd name="T8" fmla="*/ 2147483647 w 429"/>
              <a:gd name="T9" fmla="*/ 2147483647 h 200"/>
              <a:gd name="T10" fmla="*/ 2147483647 w 429"/>
              <a:gd name="T11" fmla="*/ 2147483647 h 200"/>
              <a:gd name="T12" fmla="*/ 2147483647 w 429"/>
              <a:gd name="T13" fmla="*/ 2147483647 h 200"/>
              <a:gd name="T14" fmla="*/ 2147483647 w 429"/>
              <a:gd name="T15" fmla="*/ 0 h 200"/>
              <a:gd name="T16" fmla="*/ 2147483647 w 429"/>
              <a:gd name="T17" fmla="*/ 2147483647 h 200"/>
              <a:gd name="T18" fmla="*/ 2147483647 w 429"/>
              <a:gd name="T19" fmla="*/ 2147483647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9"/>
              <a:gd name="T31" fmla="*/ 0 h 200"/>
              <a:gd name="T32" fmla="*/ 429 w 429"/>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9" h="200">
                <a:moveTo>
                  <a:pt x="0" y="200"/>
                </a:moveTo>
                <a:cubicBezTo>
                  <a:pt x="3" y="193"/>
                  <a:pt x="9" y="168"/>
                  <a:pt x="19" y="158"/>
                </a:cubicBezTo>
                <a:cubicBezTo>
                  <a:pt x="29" y="148"/>
                  <a:pt x="45" y="153"/>
                  <a:pt x="61" y="141"/>
                </a:cubicBezTo>
                <a:cubicBezTo>
                  <a:pt x="77" y="129"/>
                  <a:pt x="97" y="101"/>
                  <a:pt x="115" y="87"/>
                </a:cubicBezTo>
                <a:cubicBezTo>
                  <a:pt x="133" y="73"/>
                  <a:pt x="146" y="68"/>
                  <a:pt x="168" y="60"/>
                </a:cubicBezTo>
                <a:cubicBezTo>
                  <a:pt x="190" y="52"/>
                  <a:pt x="220" y="43"/>
                  <a:pt x="250" y="36"/>
                </a:cubicBezTo>
                <a:cubicBezTo>
                  <a:pt x="280" y="29"/>
                  <a:pt x="324" y="21"/>
                  <a:pt x="346" y="15"/>
                </a:cubicBezTo>
                <a:cubicBezTo>
                  <a:pt x="368" y="9"/>
                  <a:pt x="373" y="0"/>
                  <a:pt x="382" y="0"/>
                </a:cubicBezTo>
                <a:cubicBezTo>
                  <a:pt x="391" y="0"/>
                  <a:pt x="394" y="14"/>
                  <a:pt x="402" y="17"/>
                </a:cubicBezTo>
                <a:cubicBezTo>
                  <a:pt x="410" y="20"/>
                  <a:pt x="424" y="17"/>
                  <a:pt x="429" y="1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03" name="Freeform 24"/>
          <p:cNvSpPr>
            <a:spLocks/>
          </p:cNvSpPr>
          <p:nvPr/>
        </p:nvSpPr>
        <p:spPr bwMode="auto">
          <a:xfrm>
            <a:off x="2273301" y="2968627"/>
            <a:ext cx="2489200" cy="1857375"/>
          </a:xfrm>
          <a:custGeom>
            <a:avLst/>
            <a:gdLst>
              <a:gd name="T0" fmla="*/ 0 w 1445"/>
              <a:gd name="T1" fmla="*/ 0 h 1169"/>
              <a:gd name="T2" fmla="*/ 2147483647 w 1445"/>
              <a:gd name="T3" fmla="*/ 2147483647 h 1169"/>
              <a:gd name="T4" fmla="*/ 2147483647 w 1445"/>
              <a:gd name="T5" fmla="*/ 2147483647 h 1169"/>
              <a:gd name="T6" fmla="*/ 2147483647 w 1445"/>
              <a:gd name="T7" fmla="*/ 2147483647 h 1169"/>
              <a:gd name="T8" fmla="*/ 2147483647 w 1445"/>
              <a:gd name="T9" fmla="*/ 2147483647 h 1169"/>
              <a:gd name="T10" fmla="*/ 2147483647 w 1445"/>
              <a:gd name="T11" fmla="*/ 2147483647 h 1169"/>
              <a:gd name="T12" fmla="*/ 2147483647 w 1445"/>
              <a:gd name="T13" fmla="*/ 2147483647 h 1169"/>
              <a:gd name="T14" fmla="*/ 2147483647 w 1445"/>
              <a:gd name="T15" fmla="*/ 2147483647 h 1169"/>
              <a:gd name="T16" fmla="*/ 2147483647 w 1445"/>
              <a:gd name="T17" fmla="*/ 2147483647 h 1169"/>
              <a:gd name="T18" fmla="*/ 2147483647 w 1445"/>
              <a:gd name="T19" fmla="*/ 2147483647 h 1169"/>
              <a:gd name="T20" fmla="*/ 2147483647 w 1445"/>
              <a:gd name="T21" fmla="*/ 2147483647 h 1169"/>
              <a:gd name="T22" fmla="*/ 2147483647 w 1445"/>
              <a:gd name="T23" fmla="*/ 2147483647 h 1169"/>
              <a:gd name="T24" fmla="*/ 2147483647 w 1445"/>
              <a:gd name="T25" fmla="*/ 2147483647 h 1169"/>
              <a:gd name="T26" fmla="*/ 2147483647 w 1445"/>
              <a:gd name="T27" fmla="*/ 2147483647 h 1169"/>
              <a:gd name="T28" fmla="*/ 2147483647 w 1445"/>
              <a:gd name="T29" fmla="*/ 2147483647 h 1169"/>
              <a:gd name="T30" fmla="*/ 2147483647 w 1445"/>
              <a:gd name="T31" fmla="*/ 2147483647 h 1169"/>
              <a:gd name="T32" fmla="*/ 2147483647 w 1445"/>
              <a:gd name="T33" fmla="*/ 2147483647 h 1169"/>
              <a:gd name="T34" fmla="*/ 2147483647 w 1445"/>
              <a:gd name="T35" fmla="*/ 2147483647 h 1169"/>
              <a:gd name="T36" fmla="*/ 2147483647 w 1445"/>
              <a:gd name="T37" fmla="*/ 2147483647 h 1169"/>
              <a:gd name="T38" fmla="*/ 2147483647 w 1445"/>
              <a:gd name="T39" fmla="*/ 2147483647 h 1169"/>
              <a:gd name="T40" fmla="*/ 2147483647 w 1445"/>
              <a:gd name="T41" fmla="*/ 2147483647 h 1169"/>
              <a:gd name="T42" fmla="*/ 2147483647 w 1445"/>
              <a:gd name="T43" fmla="*/ 2147483647 h 1169"/>
              <a:gd name="T44" fmla="*/ 2147483647 w 1445"/>
              <a:gd name="T45" fmla="*/ 2147483647 h 1169"/>
              <a:gd name="T46" fmla="*/ 2147483647 w 1445"/>
              <a:gd name="T47" fmla="*/ 2147483647 h 1169"/>
              <a:gd name="T48" fmla="*/ 2147483647 w 1445"/>
              <a:gd name="T49" fmla="*/ 2147483647 h 1169"/>
              <a:gd name="T50" fmla="*/ 2147483647 w 1445"/>
              <a:gd name="T51" fmla="*/ 2147483647 h 1169"/>
              <a:gd name="T52" fmla="*/ 2147483647 w 1445"/>
              <a:gd name="T53" fmla="*/ 2147483647 h 1169"/>
              <a:gd name="T54" fmla="*/ 2147483647 w 1445"/>
              <a:gd name="T55" fmla="*/ 2147483647 h 11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45"/>
              <a:gd name="T85" fmla="*/ 0 h 1169"/>
              <a:gd name="T86" fmla="*/ 1445 w 1445"/>
              <a:gd name="T87" fmla="*/ 1169 h 116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45" h="1169">
                <a:moveTo>
                  <a:pt x="0" y="0"/>
                </a:moveTo>
                <a:cubicBezTo>
                  <a:pt x="16" y="7"/>
                  <a:pt x="69" y="26"/>
                  <a:pt x="96" y="42"/>
                </a:cubicBezTo>
                <a:cubicBezTo>
                  <a:pt x="123" y="58"/>
                  <a:pt x="145" y="84"/>
                  <a:pt x="165" y="96"/>
                </a:cubicBezTo>
                <a:cubicBezTo>
                  <a:pt x="185" y="108"/>
                  <a:pt x="201" y="111"/>
                  <a:pt x="218" y="117"/>
                </a:cubicBezTo>
                <a:cubicBezTo>
                  <a:pt x="235" y="123"/>
                  <a:pt x="244" y="121"/>
                  <a:pt x="269" y="132"/>
                </a:cubicBezTo>
                <a:cubicBezTo>
                  <a:pt x="294" y="143"/>
                  <a:pt x="352" y="177"/>
                  <a:pt x="369" y="186"/>
                </a:cubicBezTo>
                <a:cubicBezTo>
                  <a:pt x="386" y="195"/>
                  <a:pt x="360" y="169"/>
                  <a:pt x="374" y="186"/>
                </a:cubicBezTo>
                <a:cubicBezTo>
                  <a:pt x="388" y="203"/>
                  <a:pt x="422" y="258"/>
                  <a:pt x="453" y="288"/>
                </a:cubicBezTo>
                <a:cubicBezTo>
                  <a:pt x="484" y="318"/>
                  <a:pt x="536" y="345"/>
                  <a:pt x="560" y="369"/>
                </a:cubicBezTo>
                <a:cubicBezTo>
                  <a:pt x="584" y="393"/>
                  <a:pt x="580" y="414"/>
                  <a:pt x="597" y="432"/>
                </a:cubicBezTo>
                <a:cubicBezTo>
                  <a:pt x="614" y="450"/>
                  <a:pt x="639" y="454"/>
                  <a:pt x="660" y="477"/>
                </a:cubicBezTo>
                <a:cubicBezTo>
                  <a:pt x="681" y="500"/>
                  <a:pt x="705" y="554"/>
                  <a:pt x="725" y="573"/>
                </a:cubicBezTo>
                <a:cubicBezTo>
                  <a:pt x="745" y="592"/>
                  <a:pt x="769" y="580"/>
                  <a:pt x="782" y="588"/>
                </a:cubicBezTo>
                <a:cubicBezTo>
                  <a:pt x="795" y="596"/>
                  <a:pt x="796" y="609"/>
                  <a:pt x="804" y="621"/>
                </a:cubicBezTo>
                <a:cubicBezTo>
                  <a:pt x="812" y="633"/>
                  <a:pt x="830" y="650"/>
                  <a:pt x="833" y="663"/>
                </a:cubicBezTo>
                <a:cubicBezTo>
                  <a:pt x="836" y="676"/>
                  <a:pt x="817" y="678"/>
                  <a:pt x="821" y="702"/>
                </a:cubicBezTo>
                <a:cubicBezTo>
                  <a:pt x="825" y="726"/>
                  <a:pt x="843" y="781"/>
                  <a:pt x="857" y="806"/>
                </a:cubicBezTo>
                <a:cubicBezTo>
                  <a:pt x="871" y="831"/>
                  <a:pt x="894" y="840"/>
                  <a:pt x="903" y="852"/>
                </a:cubicBezTo>
                <a:cubicBezTo>
                  <a:pt x="912" y="864"/>
                  <a:pt x="894" y="874"/>
                  <a:pt x="914" y="881"/>
                </a:cubicBezTo>
                <a:cubicBezTo>
                  <a:pt x="934" y="888"/>
                  <a:pt x="995" y="882"/>
                  <a:pt x="1022" y="896"/>
                </a:cubicBezTo>
                <a:cubicBezTo>
                  <a:pt x="1049" y="910"/>
                  <a:pt x="1056" y="943"/>
                  <a:pt x="1073" y="962"/>
                </a:cubicBezTo>
                <a:cubicBezTo>
                  <a:pt x="1090" y="981"/>
                  <a:pt x="1104" y="996"/>
                  <a:pt x="1125" y="1008"/>
                </a:cubicBezTo>
                <a:cubicBezTo>
                  <a:pt x="1146" y="1020"/>
                  <a:pt x="1182" y="1031"/>
                  <a:pt x="1197" y="1037"/>
                </a:cubicBezTo>
                <a:cubicBezTo>
                  <a:pt x="1212" y="1043"/>
                  <a:pt x="1203" y="1038"/>
                  <a:pt x="1217" y="1043"/>
                </a:cubicBezTo>
                <a:cubicBezTo>
                  <a:pt x="1231" y="1048"/>
                  <a:pt x="1258" y="1054"/>
                  <a:pt x="1283" y="1068"/>
                </a:cubicBezTo>
                <a:cubicBezTo>
                  <a:pt x="1308" y="1082"/>
                  <a:pt x="1347" y="1115"/>
                  <a:pt x="1368" y="1130"/>
                </a:cubicBezTo>
                <a:cubicBezTo>
                  <a:pt x="1389" y="1145"/>
                  <a:pt x="1396" y="1154"/>
                  <a:pt x="1409" y="1160"/>
                </a:cubicBezTo>
                <a:cubicBezTo>
                  <a:pt x="1422" y="1166"/>
                  <a:pt x="1438" y="1167"/>
                  <a:pt x="1445" y="1169"/>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04" name="Freeform 165"/>
          <p:cNvSpPr>
            <a:spLocks/>
          </p:cNvSpPr>
          <p:nvPr/>
        </p:nvSpPr>
        <p:spPr bwMode="auto">
          <a:xfrm>
            <a:off x="2654300" y="3636963"/>
            <a:ext cx="2894013" cy="760412"/>
          </a:xfrm>
          <a:custGeom>
            <a:avLst/>
            <a:gdLst>
              <a:gd name="T0" fmla="*/ 0 w 1824"/>
              <a:gd name="T1" fmla="*/ 0 h 479"/>
              <a:gd name="T2" fmla="*/ 2147483647 w 1824"/>
              <a:gd name="T3" fmla="*/ 2147483647 h 479"/>
              <a:gd name="T4" fmla="*/ 2147483647 w 1824"/>
              <a:gd name="T5" fmla="*/ 2147483647 h 479"/>
              <a:gd name="T6" fmla="*/ 2147483647 w 1824"/>
              <a:gd name="T7" fmla="*/ 2147483647 h 479"/>
              <a:gd name="T8" fmla="*/ 2147483647 w 1824"/>
              <a:gd name="T9" fmla="*/ 2147483647 h 479"/>
              <a:gd name="T10" fmla="*/ 2147483647 w 1824"/>
              <a:gd name="T11" fmla="*/ 2147483647 h 479"/>
              <a:gd name="T12" fmla="*/ 2147483647 w 1824"/>
              <a:gd name="T13" fmla="*/ 2147483647 h 479"/>
              <a:gd name="T14" fmla="*/ 2147483647 w 1824"/>
              <a:gd name="T15" fmla="*/ 2147483647 h 479"/>
              <a:gd name="T16" fmla="*/ 0 60000 65536"/>
              <a:gd name="T17" fmla="*/ 0 60000 65536"/>
              <a:gd name="T18" fmla="*/ 0 60000 65536"/>
              <a:gd name="T19" fmla="*/ 0 60000 65536"/>
              <a:gd name="T20" fmla="*/ 0 60000 65536"/>
              <a:gd name="T21" fmla="*/ 0 60000 65536"/>
              <a:gd name="T22" fmla="*/ 0 60000 65536"/>
              <a:gd name="T23" fmla="*/ 0 60000 65536"/>
              <a:gd name="T24" fmla="*/ 0 w 1824"/>
              <a:gd name="T25" fmla="*/ 0 h 479"/>
              <a:gd name="T26" fmla="*/ 1824 w 1824"/>
              <a:gd name="T27" fmla="*/ 479 h 4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4" h="479">
                <a:moveTo>
                  <a:pt x="0" y="0"/>
                </a:moveTo>
                <a:cubicBezTo>
                  <a:pt x="26" y="7"/>
                  <a:pt x="100" y="29"/>
                  <a:pt x="154" y="43"/>
                </a:cubicBezTo>
                <a:cubicBezTo>
                  <a:pt x="208" y="57"/>
                  <a:pt x="253" y="63"/>
                  <a:pt x="323" y="85"/>
                </a:cubicBezTo>
                <a:cubicBezTo>
                  <a:pt x="393" y="107"/>
                  <a:pt x="485" y="131"/>
                  <a:pt x="578" y="177"/>
                </a:cubicBezTo>
                <a:cubicBezTo>
                  <a:pt x="670" y="223"/>
                  <a:pt x="785" y="314"/>
                  <a:pt x="873" y="363"/>
                </a:cubicBezTo>
                <a:cubicBezTo>
                  <a:pt x="961" y="412"/>
                  <a:pt x="1000" y="459"/>
                  <a:pt x="1103" y="469"/>
                </a:cubicBezTo>
                <a:cubicBezTo>
                  <a:pt x="1206" y="479"/>
                  <a:pt x="1369" y="433"/>
                  <a:pt x="1489" y="420"/>
                </a:cubicBezTo>
                <a:cubicBezTo>
                  <a:pt x="1610" y="407"/>
                  <a:pt x="1755" y="396"/>
                  <a:pt x="1824" y="390"/>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05" name="Freeform 100"/>
          <p:cNvSpPr>
            <a:spLocks/>
          </p:cNvSpPr>
          <p:nvPr/>
        </p:nvSpPr>
        <p:spPr bwMode="auto">
          <a:xfrm>
            <a:off x="2671764" y="2517775"/>
            <a:ext cx="1187450" cy="1119188"/>
          </a:xfrm>
          <a:custGeom>
            <a:avLst/>
            <a:gdLst>
              <a:gd name="T0" fmla="*/ 0 w 748"/>
              <a:gd name="T1" fmla="*/ 2147483647 h 705"/>
              <a:gd name="T2" fmla="*/ 2147483647 w 748"/>
              <a:gd name="T3" fmla="*/ 2147483647 h 705"/>
              <a:gd name="T4" fmla="*/ 2147483647 w 748"/>
              <a:gd name="T5" fmla="*/ 2147483647 h 705"/>
              <a:gd name="T6" fmla="*/ 2147483647 w 748"/>
              <a:gd name="T7" fmla="*/ 2147483647 h 705"/>
              <a:gd name="T8" fmla="*/ 2147483647 w 748"/>
              <a:gd name="T9" fmla="*/ 2147483647 h 705"/>
              <a:gd name="T10" fmla="*/ 2147483647 w 748"/>
              <a:gd name="T11" fmla="*/ 2147483647 h 705"/>
              <a:gd name="T12" fmla="*/ 2147483647 w 748"/>
              <a:gd name="T13" fmla="*/ 2147483647 h 705"/>
              <a:gd name="T14" fmla="*/ 2147483647 w 748"/>
              <a:gd name="T15" fmla="*/ 0 h 705"/>
              <a:gd name="T16" fmla="*/ 0 60000 65536"/>
              <a:gd name="T17" fmla="*/ 0 60000 65536"/>
              <a:gd name="T18" fmla="*/ 0 60000 65536"/>
              <a:gd name="T19" fmla="*/ 0 60000 65536"/>
              <a:gd name="T20" fmla="*/ 0 60000 65536"/>
              <a:gd name="T21" fmla="*/ 0 60000 65536"/>
              <a:gd name="T22" fmla="*/ 0 60000 65536"/>
              <a:gd name="T23" fmla="*/ 0 60000 65536"/>
              <a:gd name="T24" fmla="*/ 0 w 748"/>
              <a:gd name="T25" fmla="*/ 0 h 705"/>
              <a:gd name="T26" fmla="*/ 748 w 748"/>
              <a:gd name="T27" fmla="*/ 705 h 7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48" h="705">
                <a:moveTo>
                  <a:pt x="0" y="705"/>
                </a:moveTo>
                <a:cubicBezTo>
                  <a:pt x="48" y="682"/>
                  <a:pt x="221" y="601"/>
                  <a:pt x="285" y="566"/>
                </a:cubicBezTo>
                <a:cubicBezTo>
                  <a:pt x="349" y="531"/>
                  <a:pt x="360" y="516"/>
                  <a:pt x="381" y="494"/>
                </a:cubicBezTo>
                <a:cubicBezTo>
                  <a:pt x="401" y="472"/>
                  <a:pt x="392" y="456"/>
                  <a:pt x="409" y="434"/>
                </a:cubicBezTo>
                <a:cubicBezTo>
                  <a:pt x="425" y="412"/>
                  <a:pt x="460" y="385"/>
                  <a:pt x="481" y="360"/>
                </a:cubicBezTo>
                <a:cubicBezTo>
                  <a:pt x="502" y="335"/>
                  <a:pt x="508" y="315"/>
                  <a:pt x="537" y="286"/>
                </a:cubicBezTo>
                <a:cubicBezTo>
                  <a:pt x="566" y="257"/>
                  <a:pt x="618" y="234"/>
                  <a:pt x="653" y="186"/>
                </a:cubicBezTo>
                <a:cubicBezTo>
                  <a:pt x="688" y="138"/>
                  <a:pt x="728" y="39"/>
                  <a:pt x="748" y="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06" name="Rectangle 190"/>
          <p:cNvSpPr>
            <a:spLocks noChangeArrowheads="1"/>
          </p:cNvSpPr>
          <p:nvPr/>
        </p:nvSpPr>
        <p:spPr bwMode="auto">
          <a:xfrm>
            <a:off x="3031895" y="2930676"/>
            <a:ext cx="741823"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p>
            <a:pPr algn="ctr" defTabSz="925513"/>
            <a:r>
              <a:rPr lang="en-US" sz="700"/>
              <a:t>AHMADNAGAR</a:t>
            </a:r>
          </a:p>
        </p:txBody>
      </p:sp>
      <p:sp>
        <p:nvSpPr>
          <p:cNvPr id="2307" name="Freeform 29"/>
          <p:cNvSpPr>
            <a:spLocks/>
          </p:cNvSpPr>
          <p:nvPr/>
        </p:nvSpPr>
        <p:spPr bwMode="auto">
          <a:xfrm>
            <a:off x="2365376" y="3351215"/>
            <a:ext cx="265113" cy="282575"/>
          </a:xfrm>
          <a:custGeom>
            <a:avLst/>
            <a:gdLst>
              <a:gd name="T0" fmla="*/ 0 w 152"/>
              <a:gd name="T1" fmla="*/ 0 h 177"/>
              <a:gd name="T2" fmla="*/ 2147483647 w 152"/>
              <a:gd name="T3" fmla="*/ 2147483647 h 177"/>
              <a:gd name="T4" fmla="*/ 2147483647 w 152"/>
              <a:gd name="T5" fmla="*/ 2147483647 h 177"/>
              <a:gd name="T6" fmla="*/ 0 60000 65536"/>
              <a:gd name="T7" fmla="*/ 0 60000 65536"/>
              <a:gd name="T8" fmla="*/ 0 60000 65536"/>
              <a:gd name="T9" fmla="*/ 0 w 152"/>
              <a:gd name="T10" fmla="*/ 0 h 177"/>
              <a:gd name="T11" fmla="*/ 152 w 152"/>
              <a:gd name="T12" fmla="*/ 177 h 177"/>
            </a:gdLst>
            <a:ahLst/>
            <a:cxnLst>
              <a:cxn ang="T6">
                <a:pos x="T0" y="T1"/>
              </a:cxn>
              <a:cxn ang="T7">
                <a:pos x="T2" y="T3"/>
              </a:cxn>
              <a:cxn ang="T8">
                <a:pos x="T4" y="T5"/>
              </a:cxn>
            </a:cxnLst>
            <a:rect l="T9" t="T10" r="T11" b="T12"/>
            <a:pathLst>
              <a:path w="152" h="177">
                <a:moveTo>
                  <a:pt x="0" y="0"/>
                </a:moveTo>
                <a:cubicBezTo>
                  <a:pt x="10" y="16"/>
                  <a:pt x="38" y="64"/>
                  <a:pt x="63" y="94"/>
                </a:cubicBezTo>
                <a:cubicBezTo>
                  <a:pt x="88" y="124"/>
                  <a:pt x="133" y="160"/>
                  <a:pt x="152" y="17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08" name="Freeform 292"/>
          <p:cNvSpPr>
            <a:spLocks/>
          </p:cNvSpPr>
          <p:nvPr/>
        </p:nvSpPr>
        <p:spPr bwMode="auto">
          <a:xfrm>
            <a:off x="1851026" y="3016250"/>
            <a:ext cx="1071563" cy="2508250"/>
          </a:xfrm>
          <a:custGeom>
            <a:avLst/>
            <a:gdLst>
              <a:gd name="T0" fmla="*/ 0 w 673"/>
              <a:gd name="T1" fmla="*/ 0 h 1579"/>
              <a:gd name="T2" fmla="*/ 2147483647 w 673"/>
              <a:gd name="T3" fmla="*/ 2147483647 h 1579"/>
              <a:gd name="T4" fmla="*/ 2147483647 w 673"/>
              <a:gd name="T5" fmla="*/ 2147483647 h 1579"/>
              <a:gd name="T6" fmla="*/ 2147483647 w 673"/>
              <a:gd name="T7" fmla="*/ 2147483647 h 1579"/>
              <a:gd name="T8" fmla="*/ 2147483647 w 673"/>
              <a:gd name="T9" fmla="*/ 2147483647 h 1579"/>
              <a:gd name="T10" fmla="*/ 2147483647 w 673"/>
              <a:gd name="T11" fmla="*/ 2147483647 h 1579"/>
              <a:gd name="T12" fmla="*/ 2147483647 w 673"/>
              <a:gd name="T13" fmla="*/ 2147483647 h 1579"/>
              <a:gd name="T14" fmla="*/ 2147483647 w 673"/>
              <a:gd name="T15" fmla="*/ 2147483647 h 1579"/>
              <a:gd name="T16" fmla="*/ 0 60000 65536"/>
              <a:gd name="T17" fmla="*/ 0 60000 65536"/>
              <a:gd name="T18" fmla="*/ 0 60000 65536"/>
              <a:gd name="T19" fmla="*/ 0 60000 65536"/>
              <a:gd name="T20" fmla="*/ 0 60000 65536"/>
              <a:gd name="T21" fmla="*/ 0 60000 65536"/>
              <a:gd name="T22" fmla="*/ 0 60000 65536"/>
              <a:gd name="T23" fmla="*/ 0 60000 65536"/>
              <a:gd name="T24" fmla="*/ 0 w 673"/>
              <a:gd name="T25" fmla="*/ 0 h 1579"/>
              <a:gd name="T26" fmla="*/ 673 w 673"/>
              <a:gd name="T27" fmla="*/ 1579 h 15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3" h="1579">
                <a:moveTo>
                  <a:pt x="0" y="0"/>
                </a:moveTo>
                <a:cubicBezTo>
                  <a:pt x="22" y="28"/>
                  <a:pt x="63" y="120"/>
                  <a:pt x="131" y="168"/>
                </a:cubicBezTo>
                <a:cubicBezTo>
                  <a:pt x="199" y="216"/>
                  <a:pt x="343" y="249"/>
                  <a:pt x="406" y="286"/>
                </a:cubicBezTo>
                <a:cubicBezTo>
                  <a:pt x="469" y="323"/>
                  <a:pt x="477" y="331"/>
                  <a:pt x="504" y="391"/>
                </a:cubicBezTo>
                <a:cubicBezTo>
                  <a:pt x="531" y="451"/>
                  <a:pt x="567" y="547"/>
                  <a:pt x="569" y="643"/>
                </a:cubicBezTo>
                <a:cubicBezTo>
                  <a:pt x="571" y="739"/>
                  <a:pt x="517" y="841"/>
                  <a:pt x="517" y="967"/>
                </a:cubicBezTo>
                <a:cubicBezTo>
                  <a:pt x="517" y="1093"/>
                  <a:pt x="543" y="1297"/>
                  <a:pt x="569" y="1399"/>
                </a:cubicBezTo>
                <a:cubicBezTo>
                  <a:pt x="595" y="1501"/>
                  <a:pt x="651" y="1541"/>
                  <a:pt x="673" y="1579"/>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10" name="Text Box 335"/>
          <p:cNvSpPr txBox="1">
            <a:spLocks noChangeArrowheads="1"/>
          </p:cNvSpPr>
          <p:nvPr/>
        </p:nvSpPr>
        <p:spPr bwMode="auto">
          <a:xfrm>
            <a:off x="5385049" y="2618885"/>
            <a:ext cx="864096" cy="20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squar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700" b="1" dirty="0" smtClean="0">
                <a:solidFill>
                  <a:srgbClr val="0000FF"/>
                </a:solidFill>
              </a:rPr>
              <a:t>Upper Penganga</a:t>
            </a:r>
            <a:endParaRPr lang="en-US" sz="700" b="1" dirty="0">
              <a:solidFill>
                <a:srgbClr val="0000FF"/>
              </a:solidFill>
            </a:endParaRPr>
          </a:p>
        </p:txBody>
      </p:sp>
      <p:sp>
        <p:nvSpPr>
          <p:cNvPr id="2311" name="Text Box 337"/>
          <p:cNvSpPr txBox="1">
            <a:spLocks noChangeArrowheads="1"/>
          </p:cNvSpPr>
          <p:nvPr/>
        </p:nvSpPr>
        <p:spPr bwMode="auto">
          <a:xfrm>
            <a:off x="2143125" y="5013327"/>
            <a:ext cx="577850"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687" tIns="46344" rIns="92687" bIns="46344">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r>
              <a:rPr lang="en-US" sz="700"/>
              <a:t>     </a:t>
            </a:r>
          </a:p>
        </p:txBody>
      </p:sp>
      <p:sp>
        <p:nvSpPr>
          <p:cNvPr id="2313" name="Text Box 352"/>
          <p:cNvSpPr txBox="1">
            <a:spLocks noChangeArrowheads="1"/>
          </p:cNvSpPr>
          <p:nvPr/>
        </p:nvSpPr>
        <p:spPr bwMode="auto">
          <a:xfrm>
            <a:off x="2351089" y="4891088"/>
            <a:ext cx="398462"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345" tIns="34673" rIns="69345" bIns="34673">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endParaRPr lang="en-US" sz="700"/>
          </a:p>
        </p:txBody>
      </p:sp>
      <p:sp>
        <p:nvSpPr>
          <p:cNvPr id="2314" name="Text Box 353"/>
          <p:cNvSpPr txBox="1">
            <a:spLocks noChangeArrowheads="1"/>
          </p:cNvSpPr>
          <p:nvPr/>
        </p:nvSpPr>
        <p:spPr bwMode="auto">
          <a:xfrm rot="-132118">
            <a:off x="2287588" y="5207000"/>
            <a:ext cx="79375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345" tIns="34673" rIns="69345" bIns="34673">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endParaRPr lang="en-US" sz="700"/>
          </a:p>
          <a:p>
            <a:endParaRPr lang="en-US" sz="700"/>
          </a:p>
          <a:p>
            <a:endParaRPr lang="en-US" sz="700"/>
          </a:p>
          <a:p>
            <a:r>
              <a:rPr lang="en-US" sz="700"/>
              <a:t>    </a:t>
            </a:r>
            <a:endParaRPr lang="en-US" sz="700">
              <a:solidFill>
                <a:srgbClr val="0066FF"/>
              </a:solidFill>
            </a:endParaRPr>
          </a:p>
        </p:txBody>
      </p:sp>
      <p:sp>
        <p:nvSpPr>
          <p:cNvPr id="2316" name="Oval 375"/>
          <p:cNvSpPr>
            <a:spLocks noChangeArrowheads="1"/>
          </p:cNvSpPr>
          <p:nvPr/>
        </p:nvSpPr>
        <p:spPr bwMode="auto">
          <a:xfrm flipV="1">
            <a:off x="1944689" y="3584577"/>
            <a:ext cx="39687" cy="36513"/>
          </a:xfrm>
          <a:prstGeom prst="ellipse">
            <a:avLst/>
          </a:prstGeom>
          <a:solidFill>
            <a:schemeClr val="bg1"/>
          </a:solidFill>
          <a:ln w="9525">
            <a:solidFill>
              <a:schemeClr val="tx1"/>
            </a:solidFill>
            <a:round/>
            <a:headEnd/>
            <a:tailEnd/>
          </a:ln>
        </p:spPr>
        <p:txBody>
          <a:bodyPr wrap="none" lIns="68415" tIns="34208" rIns="68415" bIns="34208" anchor="ctr"/>
          <a:lstStyle/>
          <a:p>
            <a:endParaRPr lang="en-IN"/>
          </a:p>
        </p:txBody>
      </p:sp>
      <p:sp>
        <p:nvSpPr>
          <p:cNvPr id="2317" name="Line 424"/>
          <p:cNvSpPr>
            <a:spLocks noChangeShapeType="1"/>
          </p:cNvSpPr>
          <p:nvPr/>
        </p:nvSpPr>
        <p:spPr bwMode="auto">
          <a:xfrm flipV="1">
            <a:off x="6345238" y="4041775"/>
            <a:ext cx="2062162" cy="0"/>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18" name="Line 425"/>
          <p:cNvSpPr>
            <a:spLocks noChangeShapeType="1"/>
          </p:cNvSpPr>
          <p:nvPr/>
        </p:nvSpPr>
        <p:spPr bwMode="auto">
          <a:xfrm>
            <a:off x="6678614" y="4087813"/>
            <a:ext cx="1736725" cy="0"/>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19" name="Line 426"/>
          <p:cNvSpPr>
            <a:spLocks noChangeShapeType="1"/>
          </p:cNvSpPr>
          <p:nvPr/>
        </p:nvSpPr>
        <p:spPr bwMode="auto">
          <a:xfrm>
            <a:off x="6678613" y="4044952"/>
            <a:ext cx="0" cy="3651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20" name="Line 427"/>
          <p:cNvSpPr>
            <a:spLocks noChangeShapeType="1"/>
          </p:cNvSpPr>
          <p:nvPr/>
        </p:nvSpPr>
        <p:spPr bwMode="auto">
          <a:xfrm>
            <a:off x="8415338" y="4044952"/>
            <a:ext cx="0" cy="3651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21" name="Line 428"/>
          <p:cNvSpPr>
            <a:spLocks noChangeShapeType="1"/>
          </p:cNvSpPr>
          <p:nvPr/>
        </p:nvSpPr>
        <p:spPr bwMode="auto">
          <a:xfrm>
            <a:off x="7034213" y="4044952"/>
            <a:ext cx="0" cy="3651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22" name="Line 429"/>
          <p:cNvSpPr>
            <a:spLocks noChangeShapeType="1"/>
          </p:cNvSpPr>
          <p:nvPr/>
        </p:nvSpPr>
        <p:spPr bwMode="auto">
          <a:xfrm>
            <a:off x="7391400" y="4044952"/>
            <a:ext cx="0" cy="3651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23" name="Line 430"/>
          <p:cNvSpPr>
            <a:spLocks noChangeShapeType="1"/>
          </p:cNvSpPr>
          <p:nvPr/>
        </p:nvSpPr>
        <p:spPr bwMode="auto">
          <a:xfrm>
            <a:off x="7747000" y="4044952"/>
            <a:ext cx="0" cy="3651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24" name="Line 431"/>
          <p:cNvSpPr>
            <a:spLocks noChangeShapeType="1"/>
          </p:cNvSpPr>
          <p:nvPr/>
        </p:nvSpPr>
        <p:spPr bwMode="auto">
          <a:xfrm>
            <a:off x="8102600" y="4044952"/>
            <a:ext cx="0" cy="3651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25" name="Oval 433"/>
          <p:cNvSpPr>
            <a:spLocks noChangeArrowheads="1"/>
          </p:cNvSpPr>
          <p:nvPr/>
        </p:nvSpPr>
        <p:spPr bwMode="auto">
          <a:xfrm flipV="1">
            <a:off x="2714625" y="5208590"/>
            <a:ext cx="38100" cy="34925"/>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326" name="Oval 434"/>
          <p:cNvSpPr>
            <a:spLocks noChangeArrowheads="1"/>
          </p:cNvSpPr>
          <p:nvPr/>
        </p:nvSpPr>
        <p:spPr bwMode="auto">
          <a:xfrm flipV="1">
            <a:off x="2578100" y="3684590"/>
            <a:ext cx="38100" cy="34925"/>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327" name="Oval 442"/>
          <p:cNvSpPr>
            <a:spLocks noChangeArrowheads="1"/>
          </p:cNvSpPr>
          <p:nvPr/>
        </p:nvSpPr>
        <p:spPr bwMode="auto">
          <a:xfrm flipV="1">
            <a:off x="7783281" y="5529580"/>
            <a:ext cx="84138" cy="77788"/>
          </a:xfrm>
          <a:prstGeom prst="ellipse">
            <a:avLst/>
          </a:prstGeom>
          <a:solidFill>
            <a:srgbClr val="FFFF00"/>
          </a:solidFill>
          <a:ln w="9525">
            <a:solidFill>
              <a:schemeClr val="tx1"/>
            </a:solidFill>
            <a:round/>
            <a:headEnd/>
            <a:tailEnd/>
          </a:ln>
        </p:spPr>
        <p:txBody>
          <a:bodyPr wrap="none" lIns="68415" tIns="34208" rIns="68415" bIns="34208" anchor="ctr"/>
          <a:lstStyle/>
          <a:p>
            <a:endParaRPr lang="en-IN"/>
          </a:p>
        </p:txBody>
      </p:sp>
      <p:sp>
        <p:nvSpPr>
          <p:cNvPr id="2328" name="Rectangle 443"/>
          <p:cNvSpPr>
            <a:spLocks noChangeArrowheads="1"/>
          </p:cNvSpPr>
          <p:nvPr/>
        </p:nvSpPr>
        <p:spPr bwMode="auto">
          <a:xfrm>
            <a:off x="6678614" y="4044950"/>
            <a:ext cx="357187" cy="50800"/>
          </a:xfrm>
          <a:prstGeom prst="rect">
            <a:avLst/>
          </a:prstGeom>
          <a:solidFill>
            <a:srgbClr val="FF0000"/>
          </a:solidFill>
          <a:ln w="9525">
            <a:solidFill>
              <a:schemeClr val="tx1"/>
            </a:solidFill>
            <a:miter lim="800000"/>
            <a:headEnd/>
            <a:tailEnd/>
          </a:ln>
        </p:spPr>
        <p:txBody>
          <a:bodyPr wrap="none" lIns="68415" tIns="34208" rIns="68415" bIns="34208" anchor="ctr"/>
          <a:lstStyle/>
          <a:p>
            <a:endParaRPr lang="en-IN"/>
          </a:p>
        </p:txBody>
      </p:sp>
      <p:sp>
        <p:nvSpPr>
          <p:cNvPr id="2329" name="Rectangle 444"/>
          <p:cNvSpPr>
            <a:spLocks noChangeArrowheads="1"/>
          </p:cNvSpPr>
          <p:nvPr/>
        </p:nvSpPr>
        <p:spPr bwMode="auto">
          <a:xfrm>
            <a:off x="7391400" y="4044950"/>
            <a:ext cx="355600" cy="50800"/>
          </a:xfrm>
          <a:prstGeom prst="rect">
            <a:avLst/>
          </a:prstGeom>
          <a:solidFill>
            <a:srgbClr val="FF0000"/>
          </a:solidFill>
          <a:ln w="9525">
            <a:solidFill>
              <a:schemeClr val="tx1"/>
            </a:solidFill>
            <a:miter lim="800000"/>
            <a:headEnd/>
            <a:tailEnd/>
          </a:ln>
        </p:spPr>
        <p:txBody>
          <a:bodyPr wrap="none" lIns="68415" tIns="34208" rIns="68415" bIns="34208" anchor="ctr"/>
          <a:lstStyle/>
          <a:p>
            <a:endParaRPr lang="en-IN"/>
          </a:p>
        </p:txBody>
      </p:sp>
      <p:sp>
        <p:nvSpPr>
          <p:cNvPr id="2330" name="Rectangle 445"/>
          <p:cNvSpPr>
            <a:spLocks noChangeArrowheads="1"/>
          </p:cNvSpPr>
          <p:nvPr/>
        </p:nvSpPr>
        <p:spPr bwMode="auto">
          <a:xfrm>
            <a:off x="8053388" y="4044950"/>
            <a:ext cx="354012" cy="50800"/>
          </a:xfrm>
          <a:prstGeom prst="rect">
            <a:avLst/>
          </a:prstGeom>
          <a:solidFill>
            <a:srgbClr val="FF0000"/>
          </a:solidFill>
          <a:ln w="9525">
            <a:solidFill>
              <a:schemeClr val="tx1"/>
            </a:solidFill>
            <a:miter lim="800000"/>
            <a:headEnd/>
            <a:tailEnd/>
          </a:ln>
        </p:spPr>
        <p:txBody>
          <a:bodyPr wrap="none" lIns="68415" tIns="34208" rIns="68415" bIns="34208" anchor="ctr"/>
          <a:lstStyle/>
          <a:p>
            <a:endParaRPr lang="en-IN"/>
          </a:p>
        </p:txBody>
      </p:sp>
      <p:sp>
        <p:nvSpPr>
          <p:cNvPr id="2331" name="Line 446"/>
          <p:cNvSpPr>
            <a:spLocks noChangeShapeType="1"/>
          </p:cNvSpPr>
          <p:nvPr/>
        </p:nvSpPr>
        <p:spPr bwMode="auto">
          <a:xfrm flipV="1">
            <a:off x="6350000" y="4081463"/>
            <a:ext cx="2063750" cy="0"/>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32" name="Line 447"/>
          <p:cNvSpPr>
            <a:spLocks noChangeShapeType="1"/>
          </p:cNvSpPr>
          <p:nvPr/>
        </p:nvSpPr>
        <p:spPr bwMode="auto">
          <a:xfrm>
            <a:off x="6345238" y="4041777"/>
            <a:ext cx="0" cy="3651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wrap="none" lIns="68415" tIns="34208" rIns="68415" bIns="34208" anchor="ctr"/>
          <a:lstStyle/>
          <a:p>
            <a:endParaRPr lang="en-IN"/>
          </a:p>
        </p:txBody>
      </p:sp>
      <p:sp>
        <p:nvSpPr>
          <p:cNvPr id="2333" name="Text Box 448"/>
          <p:cNvSpPr txBox="1">
            <a:spLocks noChangeArrowheads="1"/>
          </p:cNvSpPr>
          <p:nvPr/>
        </p:nvSpPr>
        <p:spPr bwMode="auto">
          <a:xfrm>
            <a:off x="6196381" y="4041373"/>
            <a:ext cx="289776" cy="21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spcBef>
                <a:spcPct val="50000"/>
              </a:spcBef>
            </a:pPr>
            <a:r>
              <a:rPr lang="en-US" sz="800"/>
              <a:t>60</a:t>
            </a:r>
          </a:p>
        </p:txBody>
      </p:sp>
      <p:sp>
        <p:nvSpPr>
          <p:cNvPr id="2334" name="Text Box 478"/>
          <p:cNvSpPr txBox="1">
            <a:spLocks noChangeArrowheads="1"/>
          </p:cNvSpPr>
          <p:nvPr/>
        </p:nvSpPr>
        <p:spPr bwMode="auto">
          <a:xfrm>
            <a:off x="4300226" y="2708277"/>
            <a:ext cx="692463" cy="92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23" tIns="45712" rIns="91423" bIns="45712">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endParaRPr lang="en-US" sz="3300"/>
          </a:p>
        </p:txBody>
      </p:sp>
      <p:sp>
        <p:nvSpPr>
          <p:cNvPr id="2335" name="Text Box 481"/>
          <p:cNvSpPr txBox="1">
            <a:spLocks noChangeArrowheads="1"/>
          </p:cNvSpPr>
          <p:nvPr/>
        </p:nvSpPr>
        <p:spPr bwMode="auto">
          <a:xfrm>
            <a:off x="4149692" y="2592125"/>
            <a:ext cx="8890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3" tIns="45712" rIns="91423" bIns="45712" anchor="ctr">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r>
              <a:rPr lang="en-US" sz="700" b="1" dirty="0">
                <a:solidFill>
                  <a:srgbClr val="0000FF"/>
                </a:solidFill>
              </a:rPr>
              <a:t>Lower </a:t>
            </a:r>
            <a:r>
              <a:rPr lang="en-US" sz="700" b="1" dirty="0" err="1">
                <a:solidFill>
                  <a:srgbClr val="0000FF"/>
                </a:solidFill>
              </a:rPr>
              <a:t>Dudhna</a:t>
            </a:r>
            <a:endParaRPr lang="en-US" sz="700" b="1" dirty="0">
              <a:solidFill>
                <a:srgbClr val="0000FF"/>
              </a:solidFill>
            </a:endParaRPr>
          </a:p>
        </p:txBody>
      </p:sp>
      <p:sp>
        <p:nvSpPr>
          <p:cNvPr id="2337" name="Text Box 492"/>
          <p:cNvSpPr txBox="1">
            <a:spLocks noChangeArrowheads="1"/>
          </p:cNvSpPr>
          <p:nvPr/>
        </p:nvSpPr>
        <p:spPr bwMode="auto">
          <a:xfrm>
            <a:off x="7956550" y="620683"/>
            <a:ext cx="647900" cy="20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3" tIns="45712" rIns="91423" bIns="45712" anchor="ctr">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r>
              <a:rPr lang="en-US" sz="700" b="1" dirty="0" err="1">
                <a:solidFill>
                  <a:srgbClr val="0000FF"/>
                </a:solidFill>
              </a:rPr>
              <a:t>Bawanthadi</a:t>
            </a:r>
            <a:endParaRPr lang="en-US" sz="700" b="1" dirty="0">
              <a:solidFill>
                <a:srgbClr val="0000FF"/>
              </a:solidFill>
            </a:endParaRPr>
          </a:p>
        </p:txBody>
      </p:sp>
      <p:sp>
        <p:nvSpPr>
          <p:cNvPr id="2339" name="Text Box 494"/>
          <p:cNvSpPr txBox="1">
            <a:spLocks noChangeArrowheads="1"/>
          </p:cNvSpPr>
          <p:nvPr/>
        </p:nvSpPr>
        <p:spPr bwMode="auto">
          <a:xfrm>
            <a:off x="5961064" y="5502275"/>
            <a:ext cx="360089"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3" tIns="45712" rIns="91423" bIns="45712" anchor="ctr">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endParaRPr lang="en-US" sz="800"/>
          </a:p>
        </p:txBody>
      </p:sp>
      <p:sp>
        <p:nvSpPr>
          <p:cNvPr id="2340" name="Text Box 503"/>
          <p:cNvSpPr txBox="1">
            <a:spLocks noChangeArrowheads="1"/>
          </p:cNvSpPr>
          <p:nvPr/>
        </p:nvSpPr>
        <p:spPr bwMode="auto">
          <a:xfrm>
            <a:off x="2636868" y="5856893"/>
            <a:ext cx="863600" cy="200025"/>
          </a:xfrm>
          <a:prstGeom prst="rect">
            <a:avLst/>
          </a:prstGeom>
          <a:noFill/>
          <a:ln>
            <a:noFill/>
          </a:ln>
          <a:extLst/>
        </p:spPr>
        <p:txBody>
          <a:bodyPr lIns="91423" tIns="45712" rIns="91423" bIns="45712" anchor="ctr">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r>
              <a:rPr lang="en-US" sz="700" b="1" dirty="0" err="1">
                <a:solidFill>
                  <a:srgbClr val="0000FF"/>
                </a:solidFill>
              </a:rPr>
              <a:t>Tillari</a:t>
            </a:r>
            <a:endParaRPr lang="en-US" sz="700" b="1" dirty="0">
              <a:solidFill>
                <a:srgbClr val="0000FF"/>
              </a:solidFill>
            </a:endParaRPr>
          </a:p>
        </p:txBody>
      </p:sp>
      <p:sp>
        <p:nvSpPr>
          <p:cNvPr id="2341" name="Freeform 504"/>
          <p:cNvSpPr>
            <a:spLocks/>
          </p:cNvSpPr>
          <p:nvPr/>
        </p:nvSpPr>
        <p:spPr bwMode="auto">
          <a:xfrm>
            <a:off x="2720975" y="5445127"/>
            <a:ext cx="215900" cy="360363"/>
          </a:xfrm>
          <a:custGeom>
            <a:avLst/>
            <a:gdLst>
              <a:gd name="T0" fmla="*/ 2147483647 w 136"/>
              <a:gd name="T1" fmla="*/ 0 h 227"/>
              <a:gd name="T2" fmla="*/ 2147483647 w 136"/>
              <a:gd name="T3" fmla="*/ 2147483647 h 227"/>
              <a:gd name="T4" fmla="*/ 2147483647 w 136"/>
              <a:gd name="T5" fmla="*/ 2147483647 h 227"/>
              <a:gd name="T6" fmla="*/ 2147483647 w 136"/>
              <a:gd name="T7" fmla="*/ 2147483647 h 227"/>
              <a:gd name="T8" fmla="*/ 0 w 136"/>
              <a:gd name="T9" fmla="*/ 2147483647 h 227"/>
              <a:gd name="T10" fmla="*/ 0 60000 65536"/>
              <a:gd name="T11" fmla="*/ 0 60000 65536"/>
              <a:gd name="T12" fmla="*/ 0 60000 65536"/>
              <a:gd name="T13" fmla="*/ 0 60000 65536"/>
              <a:gd name="T14" fmla="*/ 0 60000 65536"/>
              <a:gd name="T15" fmla="*/ 0 w 136"/>
              <a:gd name="T16" fmla="*/ 0 h 227"/>
              <a:gd name="T17" fmla="*/ 136 w 136"/>
              <a:gd name="T18" fmla="*/ 227 h 227"/>
            </a:gdLst>
            <a:ahLst/>
            <a:cxnLst>
              <a:cxn ang="T10">
                <a:pos x="T0" y="T1"/>
              </a:cxn>
              <a:cxn ang="T11">
                <a:pos x="T2" y="T3"/>
              </a:cxn>
              <a:cxn ang="T12">
                <a:pos x="T4" y="T5"/>
              </a:cxn>
              <a:cxn ang="T13">
                <a:pos x="T6" y="T7"/>
              </a:cxn>
              <a:cxn ang="T14">
                <a:pos x="T8" y="T9"/>
              </a:cxn>
            </a:cxnLst>
            <a:rect l="T15" t="T16" r="T17" b="T18"/>
            <a:pathLst>
              <a:path w="136" h="227">
                <a:moveTo>
                  <a:pt x="136" y="0"/>
                </a:moveTo>
                <a:cubicBezTo>
                  <a:pt x="121" y="15"/>
                  <a:pt x="106" y="30"/>
                  <a:pt x="91" y="45"/>
                </a:cubicBezTo>
                <a:cubicBezTo>
                  <a:pt x="76" y="60"/>
                  <a:pt x="53" y="76"/>
                  <a:pt x="45" y="91"/>
                </a:cubicBezTo>
                <a:cubicBezTo>
                  <a:pt x="37" y="106"/>
                  <a:pt x="52" y="113"/>
                  <a:pt x="45" y="136"/>
                </a:cubicBezTo>
                <a:cubicBezTo>
                  <a:pt x="38" y="159"/>
                  <a:pt x="7" y="212"/>
                  <a:pt x="0" y="227"/>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42" name="Text Box 509"/>
          <p:cNvSpPr txBox="1">
            <a:spLocks noChangeArrowheads="1"/>
          </p:cNvSpPr>
          <p:nvPr/>
        </p:nvSpPr>
        <p:spPr bwMode="auto">
          <a:xfrm>
            <a:off x="6105525" y="5846763"/>
            <a:ext cx="4286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3" tIns="45712" rIns="91423" bIns="45712" anchor="ctr">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endParaRPr lang="en-US" sz="800"/>
          </a:p>
        </p:txBody>
      </p:sp>
      <p:sp>
        <p:nvSpPr>
          <p:cNvPr id="2345" name="Freeform 518"/>
          <p:cNvSpPr>
            <a:spLocks/>
          </p:cNvSpPr>
          <p:nvPr/>
        </p:nvSpPr>
        <p:spPr bwMode="auto">
          <a:xfrm>
            <a:off x="7061201" y="1739900"/>
            <a:ext cx="425450" cy="1112838"/>
          </a:xfrm>
          <a:custGeom>
            <a:avLst/>
            <a:gdLst>
              <a:gd name="T0" fmla="*/ 0 w 268"/>
              <a:gd name="T1" fmla="*/ 0 h 701"/>
              <a:gd name="T2" fmla="*/ 2147483647 w 268"/>
              <a:gd name="T3" fmla="*/ 2147483647 h 701"/>
              <a:gd name="T4" fmla="*/ 2147483647 w 268"/>
              <a:gd name="T5" fmla="*/ 2147483647 h 701"/>
              <a:gd name="T6" fmla="*/ 2147483647 w 268"/>
              <a:gd name="T7" fmla="*/ 2147483647 h 701"/>
              <a:gd name="T8" fmla="*/ 2147483647 w 268"/>
              <a:gd name="T9" fmla="*/ 2147483647 h 701"/>
              <a:gd name="T10" fmla="*/ 2147483647 w 268"/>
              <a:gd name="T11" fmla="*/ 2147483647 h 701"/>
              <a:gd name="T12" fmla="*/ 2147483647 w 268"/>
              <a:gd name="T13" fmla="*/ 2147483647 h 701"/>
              <a:gd name="T14" fmla="*/ 0 60000 65536"/>
              <a:gd name="T15" fmla="*/ 0 60000 65536"/>
              <a:gd name="T16" fmla="*/ 0 60000 65536"/>
              <a:gd name="T17" fmla="*/ 0 60000 65536"/>
              <a:gd name="T18" fmla="*/ 0 60000 65536"/>
              <a:gd name="T19" fmla="*/ 0 60000 65536"/>
              <a:gd name="T20" fmla="*/ 0 60000 65536"/>
              <a:gd name="T21" fmla="*/ 0 w 268"/>
              <a:gd name="T22" fmla="*/ 0 h 701"/>
              <a:gd name="T23" fmla="*/ 268 w 268"/>
              <a:gd name="T24" fmla="*/ 701 h 7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8" h="701">
                <a:moveTo>
                  <a:pt x="0" y="0"/>
                </a:moveTo>
                <a:cubicBezTo>
                  <a:pt x="14" y="28"/>
                  <a:pt x="56" y="127"/>
                  <a:pt x="84" y="168"/>
                </a:cubicBezTo>
                <a:cubicBezTo>
                  <a:pt x="112" y="209"/>
                  <a:pt x="146" y="217"/>
                  <a:pt x="169" y="248"/>
                </a:cubicBezTo>
                <a:cubicBezTo>
                  <a:pt x="192" y="279"/>
                  <a:pt x="212" y="314"/>
                  <a:pt x="220" y="352"/>
                </a:cubicBezTo>
                <a:cubicBezTo>
                  <a:pt x="228" y="390"/>
                  <a:pt x="207" y="438"/>
                  <a:pt x="214" y="474"/>
                </a:cubicBezTo>
                <a:cubicBezTo>
                  <a:pt x="221" y="510"/>
                  <a:pt x="252" y="527"/>
                  <a:pt x="260" y="565"/>
                </a:cubicBezTo>
                <a:cubicBezTo>
                  <a:pt x="268" y="603"/>
                  <a:pt x="264" y="652"/>
                  <a:pt x="260" y="701"/>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46" name="Freeform 519"/>
          <p:cNvSpPr>
            <a:spLocks/>
          </p:cNvSpPr>
          <p:nvPr/>
        </p:nvSpPr>
        <p:spPr bwMode="auto">
          <a:xfrm>
            <a:off x="7473950" y="2492377"/>
            <a:ext cx="165100" cy="98425"/>
          </a:xfrm>
          <a:custGeom>
            <a:avLst/>
            <a:gdLst>
              <a:gd name="T0" fmla="*/ 0 w 104"/>
              <a:gd name="T1" fmla="*/ 0 h 62"/>
              <a:gd name="T2" fmla="*/ 2147483647 w 104"/>
              <a:gd name="T3" fmla="*/ 2147483647 h 62"/>
              <a:gd name="T4" fmla="*/ 2147483647 w 104"/>
              <a:gd name="T5" fmla="*/ 2147483647 h 62"/>
              <a:gd name="T6" fmla="*/ 0 60000 65536"/>
              <a:gd name="T7" fmla="*/ 0 60000 65536"/>
              <a:gd name="T8" fmla="*/ 0 60000 65536"/>
              <a:gd name="T9" fmla="*/ 0 w 104"/>
              <a:gd name="T10" fmla="*/ 0 h 62"/>
              <a:gd name="T11" fmla="*/ 104 w 104"/>
              <a:gd name="T12" fmla="*/ 62 h 62"/>
            </a:gdLst>
            <a:ahLst/>
            <a:cxnLst>
              <a:cxn ang="T6">
                <a:pos x="T0" y="T1"/>
              </a:cxn>
              <a:cxn ang="T7">
                <a:pos x="T2" y="T3"/>
              </a:cxn>
              <a:cxn ang="T8">
                <a:pos x="T4" y="T5"/>
              </a:cxn>
            </a:cxnLst>
            <a:rect l="T9" t="T10" r="T11" b="T12"/>
            <a:pathLst>
              <a:path w="104" h="62">
                <a:moveTo>
                  <a:pt x="0" y="0"/>
                </a:moveTo>
                <a:cubicBezTo>
                  <a:pt x="10" y="2"/>
                  <a:pt x="43" y="0"/>
                  <a:pt x="60" y="10"/>
                </a:cubicBezTo>
                <a:cubicBezTo>
                  <a:pt x="77" y="20"/>
                  <a:pt x="95" y="51"/>
                  <a:pt x="104" y="62"/>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47" name="Freeform 522"/>
          <p:cNvSpPr>
            <a:spLocks/>
          </p:cNvSpPr>
          <p:nvPr/>
        </p:nvSpPr>
        <p:spPr bwMode="auto">
          <a:xfrm>
            <a:off x="3536950" y="2012950"/>
            <a:ext cx="355600" cy="730250"/>
          </a:xfrm>
          <a:custGeom>
            <a:avLst/>
            <a:gdLst>
              <a:gd name="T0" fmla="*/ 2147483647 w 224"/>
              <a:gd name="T1" fmla="*/ 0 h 460"/>
              <a:gd name="T2" fmla="*/ 2147483647 w 224"/>
              <a:gd name="T3" fmla="*/ 2147483647 h 460"/>
              <a:gd name="T4" fmla="*/ 2147483647 w 224"/>
              <a:gd name="T5" fmla="*/ 2147483647 h 460"/>
              <a:gd name="T6" fmla="*/ 2147483647 w 224"/>
              <a:gd name="T7" fmla="*/ 2147483647 h 460"/>
              <a:gd name="T8" fmla="*/ 2147483647 w 224"/>
              <a:gd name="T9" fmla="*/ 2147483647 h 460"/>
              <a:gd name="T10" fmla="*/ 2147483647 w 224"/>
              <a:gd name="T11" fmla="*/ 2147483647 h 460"/>
              <a:gd name="T12" fmla="*/ 2147483647 w 224"/>
              <a:gd name="T13" fmla="*/ 2147483647 h 460"/>
              <a:gd name="T14" fmla="*/ 2147483647 w 224"/>
              <a:gd name="T15" fmla="*/ 2147483647 h 460"/>
              <a:gd name="T16" fmla="*/ 0 60000 65536"/>
              <a:gd name="T17" fmla="*/ 0 60000 65536"/>
              <a:gd name="T18" fmla="*/ 0 60000 65536"/>
              <a:gd name="T19" fmla="*/ 0 60000 65536"/>
              <a:gd name="T20" fmla="*/ 0 60000 65536"/>
              <a:gd name="T21" fmla="*/ 0 60000 65536"/>
              <a:gd name="T22" fmla="*/ 0 60000 65536"/>
              <a:gd name="T23" fmla="*/ 0 60000 65536"/>
              <a:gd name="T24" fmla="*/ 0 w 224"/>
              <a:gd name="T25" fmla="*/ 0 h 460"/>
              <a:gd name="T26" fmla="*/ 224 w 224"/>
              <a:gd name="T27" fmla="*/ 460 h 4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4" h="460">
                <a:moveTo>
                  <a:pt x="88" y="0"/>
                </a:moveTo>
                <a:cubicBezTo>
                  <a:pt x="78" y="5"/>
                  <a:pt x="44" y="9"/>
                  <a:pt x="30" y="30"/>
                </a:cubicBezTo>
                <a:cubicBezTo>
                  <a:pt x="16" y="51"/>
                  <a:pt x="0" y="103"/>
                  <a:pt x="4" y="128"/>
                </a:cubicBezTo>
                <a:cubicBezTo>
                  <a:pt x="8" y="153"/>
                  <a:pt x="40" y="159"/>
                  <a:pt x="52" y="180"/>
                </a:cubicBezTo>
                <a:cubicBezTo>
                  <a:pt x="64" y="201"/>
                  <a:pt x="61" y="235"/>
                  <a:pt x="76" y="257"/>
                </a:cubicBezTo>
                <a:cubicBezTo>
                  <a:pt x="91" y="279"/>
                  <a:pt x="129" y="289"/>
                  <a:pt x="144" y="312"/>
                </a:cubicBezTo>
                <a:cubicBezTo>
                  <a:pt x="159" y="335"/>
                  <a:pt x="153" y="368"/>
                  <a:pt x="166" y="393"/>
                </a:cubicBezTo>
                <a:cubicBezTo>
                  <a:pt x="179" y="418"/>
                  <a:pt x="212" y="446"/>
                  <a:pt x="224" y="46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48" name="Text Box 529"/>
          <p:cNvSpPr txBox="1">
            <a:spLocks noChangeArrowheads="1"/>
          </p:cNvSpPr>
          <p:nvPr/>
        </p:nvSpPr>
        <p:spPr bwMode="auto">
          <a:xfrm>
            <a:off x="2130425" y="6140452"/>
            <a:ext cx="10160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lIns="92687" tIns="46344" rIns="92687" bIns="46344" anchor="ctr">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pPr algn="ctr"/>
            <a:r>
              <a:rPr lang="en-US" sz="1200" b="1" i="1"/>
              <a:t>GOA</a:t>
            </a:r>
            <a:r>
              <a:rPr lang="en-US" sz="1600" i="1"/>
              <a:t>   </a:t>
            </a:r>
          </a:p>
        </p:txBody>
      </p:sp>
      <p:sp>
        <p:nvSpPr>
          <p:cNvPr id="2351" name="Freeform 578"/>
          <p:cNvSpPr>
            <a:spLocks/>
          </p:cNvSpPr>
          <p:nvPr/>
        </p:nvSpPr>
        <p:spPr bwMode="auto">
          <a:xfrm>
            <a:off x="6375400" y="1149350"/>
            <a:ext cx="560388" cy="84138"/>
          </a:xfrm>
          <a:custGeom>
            <a:avLst/>
            <a:gdLst>
              <a:gd name="T0" fmla="*/ 0 w 456"/>
              <a:gd name="T1" fmla="*/ 2147483647 h 74"/>
              <a:gd name="T2" fmla="*/ 2147483647 w 456"/>
              <a:gd name="T3" fmla="*/ 0 h 74"/>
              <a:gd name="T4" fmla="*/ 2147483647 w 456"/>
              <a:gd name="T5" fmla="*/ 2147483647 h 74"/>
              <a:gd name="T6" fmla="*/ 2147483647 w 456"/>
              <a:gd name="T7" fmla="*/ 2147483647 h 74"/>
              <a:gd name="T8" fmla="*/ 2147483647 w 456"/>
              <a:gd name="T9" fmla="*/ 2147483647 h 74"/>
              <a:gd name="T10" fmla="*/ 0 60000 65536"/>
              <a:gd name="T11" fmla="*/ 0 60000 65536"/>
              <a:gd name="T12" fmla="*/ 0 60000 65536"/>
              <a:gd name="T13" fmla="*/ 0 60000 65536"/>
              <a:gd name="T14" fmla="*/ 0 60000 65536"/>
              <a:gd name="T15" fmla="*/ 0 w 456"/>
              <a:gd name="T16" fmla="*/ 0 h 74"/>
              <a:gd name="T17" fmla="*/ 456 w 456"/>
              <a:gd name="T18" fmla="*/ 74 h 74"/>
            </a:gdLst>
            <a:ahLst/>
            <a:cxnLst>
              <a:cxn ang="T10">
                <a:pos x="T0" y="T1"/>
              </a:cxn>
              <a:cxn ang="T11">
                <a:pos x="T2" y="T3"/>
              </a:cxn>
              <a:cxn ang="T12">
                <a:pos x="T4" y="T5"/>
              </a:cxn>
              <a:cxn ang="T13">
                <a:pos x="T6" y="T7"/>
              </a:cxn>
              <a:cxn ang="T14">
                <a:pos x="T8" y="T9"/>
              </a:cxn>
            </a:cxnLst>
            <a:rect l="T15" t="T16" r="T17" b="T18"/>
            <a:pathLst>
              <a:path w="456" h="74">
                <a:moveTo>
                  <a:pt x="0" y="18"/>
                </a:moveTo>
                <a:cubicBezTo>
                  <a:pt x="42" y="14"/>
                  <a:pt x="65" y="9"/>
                  <a:pt x="102" y="0"/>
                </a:cubicBezTo>
                <a:cubicBezTo>
                  <a:pt x="183" y="6"/>
                  <a:pt x="253" y="20"/>
                  <a:pt x="330" y="42"/>
                </a:cubicBezTo>
                <a:cubicBezTo>
                  <a:pt x="350" y="48"/>
                  <a:pt x="364" y="59"/>
                  <a:pt x="384" y="66"/>
                </a:cubicBezTo>
                <a:cubicBezTo>
                  <a:pt x="450" y="59"/>
                  <a:pt x="430" y="74"/>
                  <a:pt x="456" y="48"/>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52" name="Freeform 579"/>
          <p:cNvSpPr>
            <a:spLocks/>
          </p:cNvSpPr>
          <p:nvPr/>
        </p:nvSpPr>
        <p:spPr bwMode="auto">
          <a:xfrm>
            <a:off x="6545264" y="1143000"/>
            <a:ext cx="206375" cy="101600"/>
          </a:xfrm>
          <a:custGeom>
            <a:avLst/>
            <a:gdLst>
              <a:gd name="T0" fmla="*/ 0 w 168"/>
              <a:gd name="T1" fmla="*/ 0 h 90"/>
              <a:gd name="T2" fmla="*/ 2147483647 w 168"/>
              <a:gd name="T3" fmla="*/ 2147483647 h 90"/>
              <a:gd name="T4" fmla="*/ 0 60000 65536"/>
              <a:gd name="T5" fmla="*/ 0 60000 65536"/>
              <a:gd name="T6" fmla="*/ 0 w 168"/>
              <a:gd name="T7" fmla="*/ 0 h 90"/>
              <a:gd name="T8" fmla="*/ 168 w 168"/>
              <a:gd name="T9" fmla="*/ 90 h 90"/>
            </a:gdLst>
            <a:ahLst/>
            <a:cxnLst>
              <a:cxn ang="T4">
                <a:pos x="T0" y="T1"/>
              </a:cxn>
              <a:cxn ang="T5">
                <a:pos x="T2" y="T3"/>
              </a:cxn>
            </a:cxnLst>
            <a:rect l="T6" t="T7" r="T8" b="T9"/>
            <a:pathLst>
              <a:path w="168" h="90">
                <a:moveTo>
                  <a:pt x="0" y="0"/>
                </a:moveTo>
                <a:cubicBezTo>
                  <a:pt x="45" y="67"/>
                  <a:pt x="89" y="90"/>
                  <a:pt x="168" y="9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54" name="Freeform 582"/>
          <p:cNvSpPr>
            <a:spLocks/>
          </p:cNvSpPr>
          <p:nvPr/>
        </p:nvSpPr>
        <p:spPr bwMode="auto">
          <a:xfrm>
            <a:off x="7112001" y="1517652"/>
            <a:ext cx="546100" cy="449263"/>
          </a:xfrm>
          <a:custGeom>
            <a:avLst/>
            <a:gdLst>
              <a:gd name="T0" fmla="*/ 0 w 444"/>
              <a:gd name="T1" fmla="*/ 2147483647 h 396"/>
              <a:gd name="T2" fmla="*/ 2147483647 w 444"/>
              <a:gd name="T3" fmla="*/ 2147483647 h 396"/>
              <a:gd name="T4" fmla="*/ 2147483647 w 444"/>
              <a:gd name="T5" fmla="*/ 2147483647 h 396"/>
              <a:gd name="T6" fmla="*/ 2147483647 w 444"/>
              <a:gd name="T7" fmla="*/ 2147483647 h 396"/>
              <a:gd name="T8" fmla="*/ 2147483647 w 444"/>
              <a:gd name="T9" fmla="*/ 2147483647 h 396"/>
              <a:gd name="T10" fmla="*/ 2147483647 w 444"/>
              <a:gd name="T11" fmla="*/ 2147483647 h 396"/>
              <a:gd name="T12" fmla="*/ 2147483647 w 444"/>
              <a:gd name="T13" fmla="*/ 2147483647 h 396"/>
              <a:gd name="T14" fmla="*/ 2147483647 w 444"/>
              <a:gd name="T15" fmla="*/ 2147483647 h 396"/>
              <a:gd name="T16" fmla="*/ 2147483647 w 444"/>
              <a:gd name="T17" fmla="*/ 2147483647 h 396"/>
              <a:gd name="T18" fmla="*/ 2147483647 w 444"/>
              <a:gd name="T19" fmla="*/ 2147483647 h 396"/>
              <a:gd name="T20" fmla="*/ 2147483647 w 444"/>
              <a:gd name="T21" fmla="*/ 0 h 396"/>
              <a:gd name="T22" fmla="*/ 2147483647 w 444"/>
              <a:gd name="T23" fmla="*/ 2147483647 h 3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4"/>
              <a:gd name="T37" fmla="*/ 0 h 396"/>
              <a:gd name="T38" fmla="*/ 444 w 444"/>
              <a:gd name="T39" fmla="*/ 396 h 3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4" h="396">
                <a:moveTo>
                  <a:pt x="0" y="396"/>
                </a:moveTo>
                <a:cubicBezTo>
                  <a:pt x="32" y="348"/>
                  <a:pt x="53" y="291"/>
                  <a:pt x="102" y="258"/>
                </a:cubicBezTo>
                <a:cubicBezTo>
                  <a:pt x="116" y="237"/>
                  <a:pt x="158" y="193"/>
                  <a:pt x="180" y="186"/>
                </a:cubicBezTo>
                <a:cubicBezTo>
                  <a:pt x="184" y="180"/>
                  <a:pt x="186" y="173"/>
                  <a:pt x="192" y="168"/>
                </a:cubicBezTo>
                <a:cubicBezTo>
                  <a:pt x="197" y="164"/>
                  <a:pt x="206" y="166"/>
                  <a:pt x="210" y="162"/>
                </a:cubicBezTo>
                <a:cubicBezTo>
                  <a:pt x="214" y="158"/>
                  <a:pt x="213" y="150"/>
                  <a:pt x="216" y="144"/>
                </a:cubicBezTo>
                <a:cubicBezTo>
                  <a:pt x="226" y="124"/>
                  <a:pt x="228" y="126"/>
                  <a:pt x="246" y="114"/>
                </a:cubicBezTo>
                <a:cubicBezTo>
                  <a:pt x="273" y="73"/>
                  <a:pt x="390" y="78"/>
                  <a:pt x="390" y="78"/>
                </a:cubicBezTo>
                <a:cubicBezTo>
                  <a:pt x="402" y="70"/>
                  <a:pt x="421" y="68"/>
                  <a:pt x="426" y="54"/>
                </a:cubicBezTo>
                <a:cubicBezTo>
                  <a:pt x="430" y="42"/>
                  <a:pt x="434" y="30"/>
                  <a:pt x="438" y="18"/>
                </a:cubicBezTo>
                <a:cubicBezTo>
                  <a:pt x="440" y="12"/>
                  <a:pt x="444" y="0"/>
                  <a:pt x="444" y="0"/>
                </a:cubicBezTo>
                <a:cubicBezTo>
                  <a:pt x="444" y="0"/>
                  <a:pt x="434" y="22"/>
                  <a:pt x="426" y="3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55" name="Freeform 584"/>
          <p:cNvSpPr>
            <a:spLocks/>
          </p:cNvSpPr>
          <p:nvPr/>
        </p:nvSpPr>
        <p:spPr bwMode="auto">
          <a:xfrm>
            <a:off x="7275514" y="1593852"/>
            <a:ext cx="500062" cy="182563"/>
          </a:xfrm>
          <a:custGeom>
            <a:avLst/>
            <a:gdLst>
              <a:gd name="T0" fmla="*/ 0 w 408"/>
              <a:gd name="T1" fmla="*/ 2147483647 h 161"/>
              <a:gd name="T2" fmla="*/ 2147483647 w 408"/>
              <a:gd name="T3" fmla="*/ 2147483647 h 161"/>
              <a:gd name="T4" fmla="*/ 2147483647 w 408"/>
              <a:gd name="T5" fmla="*/ 2147483647 h 161"/>
              <a:gd name="T6" fmla="*/ 2147483647 w 408"/>
              <a:gd name="T7" fmla="*/ 2147483647 h 161"/>
              <a:gd name="T8" fmla="*/ 0 60000 65536"/>
              <a:gd name="T9" fmla="*/ 0 60000 65536"/>
              <a:gd name="T10" fmla="*/ 0 60000 65536"/>
              <a:gd name="T11" fmla="*/ 0 60000 65536"/>
              <a:gd name="T12" fmla="*/ 0 w 408"/>
              <a:gd name="T13" fmla="*/ 0 h 161"/>
              <a:gd name="T14" fmla="*/ 408 w 408"/>
              <a:gd name="T15" fmla="*/ 161 h 161"/>
            </a:gdLst>
            <a:ahLst/>
            <a:cxnLst>
              <a:cxn ang="T8">
                <a:pos x="T0" y="T1"/>
              </a:cxn>
              <a:cxn ang="T9">
                <a:pos x="T2" y="T3"/>
              </a:cxn>
              <a:cxn ang="T10">
                <a:pos x="T4" y="T5"/>
              </a:cxn>
              <a:cxn ang="T11">
                <a:pos x="T6" y="T7"/>
              </a:cxn>
            </a:cxnLst>
            <a:rect l="T12" t="T13" r="T14" b="T15"/>
            <a:pathLst>
              <a:path w="408" h="161">
                <a:moveTo>
                  <a:pt x="0" y="161"/>
                </a:moveTo>
                <a:cubicBezTo>
                  <a:pt x="65" y="154"/>
                  <a:pt x="126" y="147"/>
                  <a:pt x="192" y="143"/>
                </a:cubicBezTo>
                <a:cubicBezTo>
                  <a:pt x="242" y="110"/>
                  <a:pt x="282" y="68"/>
                  <a:pt x="342" y="53"/>
                </a:cubicBezTo>
                <a:cubicBezTo>
                  <a:pt x="378" y="0"/>
                  <a:pt x="327" y="5"/>
                  <a:pt x="408" y="5"/>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58" name="Freeform 589"/>
          <p:cNvSpPr>
            <a:spLocks/>
          </p:cNvSpPr>
          <p:nvPr/>
        </p:nvSpPr>
        <p:spPr bwMode="auto">
          <a:xfrm>
            <a:off x="5092700" y="1490663"/>
            <a:ext cx="184150" cy="550862"/>
          </a:xfrm>
          <a:custGeom>
            <a:avLst/>
            <a:gdLst>
              <a:gd name="T0" fmla="*/ 2147483647 w 150"/>
              <a:gd name="T1" fmla="*/ 0 h 486"/>
              <a:gd name="T2" fmla="*/ 2147483647 w 150"/>
              <a:gd name="T3" fmla="*/ 2147483647 h 486"/>
              <a:gd name="T4" fmla="*/ 2147483647 w 150"/>
              <a:gd name="T5" fmla="*/ 2147483647 h 486"/>
              <a:gd name="T6" fmla="*/ 2147483647 w 150"/>
              <a:gd name="T7" fmla="*/ 2147483647 h 486"/>
              <a:gd name="T8" fmla="*/ 2147483647 w 150"/>
              <a:gd name="T9" fmla="*/ 2147483647 h 486"/>
              <a:gd name="T10" fmla="*/ 0 w 150"/>
              <a:gd name="T11" fmla="*/ 2147483647 h 486"/>
              <a:gd name="T12" fmla="*/ 0 60000 65536"/>
              <a:gd name="T13" fmla="*/ 0 60000 65536"/>
              <a:gd name="T14" fmla="*/ 0 60000 65536"/>
              <a:gd name="T15" fmla="*/ 0 60000 65536"/>
              <a:gd name="T16" fmla="*/ 0 60000 65536"/>
              <a:gd name="T17" fmla="*/ 0 60000 65536"/>
              <a:gd name="T18" fmla="*/ 0 w 150"/>
              <a:gd name="T19" fmla="*/ 0 h 486"/>
              <a:gd name="T20" fmla="*/ 150 w 150"/>
              <a:gd name="T21" fmla="*/ 486 h 486"/>
            </a:gdLst>
            <a:ahLst/>
            <a:cxnLst>
              <a:cxn ang="T12">
                <a:pos x="T0" y="T1"/>
              </a:cxn>
              <a:cxn ang="T13">
                <a:pos x="T2" y="T3"/>
              </a:cxn>
              <a:cxn ang="T14">
                <a:pos x="T4" y="T5"/>
              </a:cxn>
              <a:cxn ang="T15">
                <a:pos x="T6" y="T7"/>
              </a:cxn>
              <a:cxn ang="T16">
                <a:pos x="T8" y="T9"/>
              </a:cxn>
              <a:cxn ang="T17">
                <a:pos x="T10" y="T11"/>
              </a:cxn>
            </a:cxnLst>
            <a:rect l="T18" t="T19" r="T20" b="T21"/>
            <a:pathLst>
              <a:path w="150" h="486">
                <a:moveTo>
                  <a:pt x="150" y="0"/>
                </a:moveTo>
                <a:cubicBezTo>
                  <a:pt x="142" y="23"/>
                  <a:pt x="125" y="49"/>
                  <a:pt x="120" y="72"/>
                </a:cubicBezTo>
                <a:cubicBezTo>
                  <a:pt x="120" y="72"/>
                  <a:pt x="114" y="118"/>
                  <a:pt x="108" y="126"/>
                </a:cubicBezTo>
                <a:cubicBezTo>
                  <a:pt x="95" y="142"/>
                  <a:pt x="65" y="151"/>
                  <a:pt x="48" y="162"/>
                </a:cubicBezTo>
                <a:cubicBezTo>
                  <a:pt x="31" y="248"/>
                  <a:pt x="68" y="345"/>
                  <a:pt x="18" y="420"/>
                </a:cubicBezTo>
                <a:cubicBezTo>
                  <a:pt x="15" y="440"/>
                  <a:pt x="16" y="470"/>
                  <a:pt x="0" y="486"/>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59" name="Freeform 590"/>
          <p:cNvSpPr>
            <a:spLocks/>
          </p:cNvSpPr>
          <p:nvPr/>
        </p:nvSpPr>
        <p:spPr bwMode="auto">
          <a:xfrm>
            <a:off x="5167313" y="1660525"/>
            <a:ext cx="168275" cy="244475"/>
          </a:xfrm>
          <a:custGeom>
            <a:avLst/>
            <a:gdLst>
              <a:gd name="T0" fmla="*/ 0 w 138"/>
              <a:gd name="T1" fmla="*/ 0 h 216"/>
              <a:gd name="T2" fmla="*/ 2147483647 w 138"/>
              <a:gd name="T3" fmla="*/ 2147483647 h 216"/>
              <a:gd name="T4" fmla="*/ 2147483647 w 138"/>
              <a:gd name="T5" fmla="*/ 2147483647 h 216"/>
              <a:gd name="T6" fmla="*/ 2147483647 w 138"/>
              <a:gd name="T7" fmla="*/ 2147483647 h 216"/>
              <a:gd name="T8" fmla="*/ 2147483647 w 138"/>
              <a:gd name="T9" fmla="*/ 2147483647 h 216"/>
              <a:gd name="T10" fmla="*/ 0 60000 65536"/>
              <a:gd name="T11" fmla="*/ 0 60000 65536"/>
              <a:gd name="T12" fmla="*/ 0 60000 65536"/>
              <a:gd name="T13" fmla="*/ 0 60000 65536"/>
              <a:gd name="T14" fmla="*/ 0 60000 65536"/>
              <a:gd name="T15" fmla="*/ 0 w 138"/>
              <a:gd name="T16" fmla="*/ 0 h 216"/>
              <a:gd name="T17" fmla="*/ 138 w 138"/>
              <a:gd name="T18" fmla="*/ 216 h 216"/>
            </a:gdLst>
            <a:ahLst/>
            <a:cxnLst>
              <a:cxn ang="T10">
                <a:pos x="T0" y="T1"/>
              </a:cxn>
              <a:cxn ang="T11">
                <a:pos x="T2" y="T3"/>
              </a:cxn>
              <a:cxn ang="T12">
                <a:pos x="T4" y="T5"/>
              </a:cxn>
              <a:cxn ang="T13">
                <a:pos x="T6" y="T7"/>
              </a:cxn>
              <a:cxn ang="T14">
                <a:pos x="T8" y="T9"/>
              </a:cxn>
            </a:cxnLst>
            <a:rect l="T15" t="T16" r="T17" b="T18"/>
            <a:pathLst>
              <a:path w="138" h="216">
                <a:moveTo>
                  <a:pt x="0" y="0"/>
                </a:moveTo>
                <a:cubicBezTo>
                  <a:pt x="2" y="22"/>
                  <a:pt x="0" y="45"/>
                  <a:pt x="6" y="66"/>
                </a:cubicBezTo>
                <a:cubicBezTo>
                  <a:pt x="11" y="81"/>
                  <a:pt x="32" y="84"/>
                  <a:pt x="42" y="96"/>
                </a:cubicBezTo>
                <a:cubicBezTo>
                  <a:pt x="64" y="125"/>
                  <a:pt x="77" y="161"/>
                  <a:pt x="102" y="186"/>
                </a:cubicBezTo>
                <a:cubicBezTo>
                  <a:pt x="109" y="206"/>
                  <a:pt x="115" y="216"/>
                  <a:pt x="138" y="216"/>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60" name="Freeform 591"/>
          <p:cNvSpPr>
            <a:spLocks/>
          </p:cNvSpPr>
          <p:nvPr/>
        </p:nvSpPr>
        <p:spPr bwMode="auto">
          <a:xfrm>
            <a:off x="4953000" y="1768475"/>
            <a:ext cx="192088" cy="115888"/>
          </a:xfrm>
          <a:custGeom>
            <a:avLst/>
            <a:gdLst>
              <a:gd name="T0" fmla="*/ 2147483647 w 157"/>
              <a:gd name="T1" fmla="*/ 0 h 102"/>
              <a:gd name="T2" fmla="*/ 2147483647 w 157"/>
              <a:gd name="T3" fmla="*/ 2147483647 h 102"/>
              <a:gd name="T4" fmla="*/ 2147483647 w 157"/>
              <a:gd name="T5" fmla="*/ 2147483647 h 102"/>
              <a:gd name="T6" fmla="*/ 2147483647 w 157"/>
              <a:gd name="T7" fmla="*/ 2147483647 h 102"/>
              <a:gd name="T8" fmla="*/ 2147483647 w 157"/>
              <a:gd name="T9" fmla="*/ 2147483647 h 102"/>
              <a:gd name="T10" fmla="*/ 0 w 157"/>
              <a:gd name="T11" fmla="*/ 2147483647 h 102"/>
              <a:gd name="T12" fmla="*/ 0 60000 65536"/>
              <a:gd name="T13" fmla="*/ 0 60000 65536"/>
              <a:gd name="T14" fmla="*/ 0 60000 65536"/>
              <a:gd name="T15" fmla="*/ 0 60000 65536"/>
              <a:gd name="T16" fmla="*/ 0 60000 65536"/>
              <a:gd name="T17" fmla="*/ 0 60000 65536"/>
              <a:gd name="T18" fmla="*/ 0 w 157"/>
              <a:gd name="T19" fmla="*/ 0 h 102"/>
              <a:gd name="T20" fmla="*/ 157 w 157"/>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157" h="102">
                <a:moveTo>
                  <a:pt x="156" y="0"/>
                </a:moveTo>
                <a:cubicBezTo>
                  <a:pt x="154" y="12"/>
                  <a:pt x="157" y="26"/>
                  <a:pt x="150" y="36"/>
                </a:cubicBezTo>
                <a:cubicBezTo>
                  <a:pt x="142" y="48"/>
                  <a:pt x="121" y="41"/>
                  <a:pt x="108" y="48"/>
                </a:cubicBezTo>
                <a:cubicBezTo>
                  <a:pt x="87" y="58"/>
                  <a:pt x="76" y="82"/>
                  <a:pt x="54" y="90"/>
                </a:cubicBezTo>
                <a:cubicBezTo>
                  <a:pt x="44" y="94"/>
                  <a:pt x="34" y="94"/>
                  <a:pt x="24" y="96"/>
                </a:cubicBezTo>
                <a:cubicBezTo>
                  <a:pt x="16" y="98"/>
                  <a:pt x="0" y="102"/>
                  <a:pt x="0" y="102"/>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61" name="Freeform 592"/>
          <p:cNvSpPr>
            <a:spLocks/>
          </p:cNvSpPr>
          <p:nvPr/>
        </p:nvSpPr>
        <p:spPr bwMode="auto">
          <a:xfrm>
            <a:off x="5108576" y="1952625"/>
            <a:ext cx="58738" cy="128588"/>
          </a:xfrm>
          <a:custGeom>
            <a:avLst/>
            <a:gdLst>
              <a:gd name="T0" fmla="*/ 2147483647 w 47"/>
              <a:gd name="T1" fmla="*/ 0 h 114"/>
              <a:gd name="T2" fmla="*/ 2147483647 w 47"/>
              <a:gd name="T3" fmla="*/ 2147483647 h 114"/>
              <a:gd name="T4" fmla="*/ 2147483647 w 47"/>
              <a:gd name="T5" fmla="*/ 2147483647 h 114"/>
              <a:gd name="T6" fmla="*/ 0 60000 65536"/>
              <a:gd name="T7" fmla="*/ 0 60000 65536"/>
              <a:gd name="T8" fmla="*/ 0 60000 65536"/>
              <a:gd name="T9" fmla="*/ 0 w 47"/>
              <a:gd name="T10" fmla="*/ 0 h 114"/>
              <a:gd name="T11" fmla="*/ 47 w 47"/>
              <a:gd name="T12" fmla="*/ 114 h 114"/>
            </a:gdLst>
            <a:ahLst/>
            <a:cxnLst>
              <a:cxn ang="T6">
                <a:pos x="T0" y="T1"/>
              </a:cxn>
              <a:cxn ang="T7">
                <a:pos x="T2" y="T3"/>
              </a:cxn>
              <a:cxn ang="T8">
                <a:pos x="T4" y="T5"/>
              </a:cxn>
            </a:cxnLst>
            <a:rect l="T9" t="T10" r="T11" b="T12"/>
            <a:pathLst>
              <a:path w="47" h="114">
                <a:moveTo>
                  <a:pt x="11" y="0"/>
                </a:moveTo>
                <a:cubicBezTo>
                  <a:pt x="4" y="28"/>
                  <a:pt x="0" y="38"/>
                  <a:pt x="29" y="48"/>
                </a:cubicBezTo>
                <a:cubicBezTo>
                  <a:pt x="38" y="76"/>
                  <a:pt x="47" y="82"/>
                  <a:pt x="47" y="114"/>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62" name="Text Box 595"/>
          <p:cNvSpPr txBox="1">
            <a:spLocks noChangeArrowheads="1"/>
          </p:cNvSpPr>
          <p:nvPr/>
        </p:nvSpPr>
        <p:spPr bwMode="auto">
          <a:xfrm>
            <a:off x="6249989" y="1573213"/>
            <a:ext cx="1778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415" tIns="34208" rIns="68415" bIns="34208">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pPr>
              <a:spcBef>
                <a:spcPct val="50000"/>
              </a:spcBef>
            </a:pPr>
            <a:endParaRPr lang="en-US" sz="700"/>
          </a:p>
        </p:txBody>
      </p:sp>
      <p:sp>
        <p:nvSpPr>
          <p:cNvPr id="2363" name="Text Box 596"/>
          <p:cNvSpPr txBox="1">
            <a:spLocks noChangeArrowheads="1"/>
          </p:cNvSpPr>
          <p:nvPr/>
        </p:nvSpPr>
        <p:spPr bwMode="auto">
          <a:xfrm>
            <a:off x="5817097" y="1484784"/>
            <a:ext cx="864096" cy="176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15" tIns="34208" rIns="68415" bIns="34208">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pPr algn="ctr" defTabSz="925513"/>
            <a:r>
              <a:rPr lang="en-US" sz="700" b="1" dirty="0" smtClean="0">
                <a:solidFill>
                  <a:srgbClr val="0000FF"/>
                </a:solidFill>
              </a:rPr>
              <a:t>Lower </a:t>
            </a:r>
            <a:r>
              <a:rPr lang="en-US" sz="700" b="1" dirty="0" err="1" smtClean="0">
                <a:solidFill>
                  <a:srgbClr val="0000FF"/>
                </a:solidFill>
              </a:rPr>
              <a:t>Wardha</a:t>
            </a:r>
            <a:r>
              <a:rPr lang="en-US" sz="700" b="1" dirty="0" smtClean="0">
                <a:solidFill>
                  <a:srgbClr val="0000FF"/>
                </a:solidFill>
              </a:rPr>
              <a:t> </a:t>
            </a:r>
            <a:endParaRPr lang="en-US" sz="700" b="1" dirty="0">
              <a:solidFill>
                <a:srgbClr val="0000FF"/>
              </a:solidFill>
            </a:endParaRPr>
          </a:p>
        </p:txBody>
      </p:sp>
      <p:sp>
        <p:nvSpPr>
          <p:cNvPr id="2365" name="Text Box 600"/>
          <p:cNvSpPr txBox="1">
            <a:spLocks noChangeArrowheads="1"/>
          </p:cNvSpPr>
          <p:nvPr/>
        </p:nvSpPr>
        <p:spPr bwMode="auto">
          <a:xfrm>
            <a:off x="4518968" y="2072068"/>
            <a:ext cx="760413"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415" tIns="34208" rIns="68415" bIns="34208">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pPr>
              <a:spcBef>
                <a:spcPct val="50000"/>
              </a:spcBef>
            </a:pPr>
            <a:r>
              <a:rPr lang="en-US" sz="700" b="1" dirty="0" err="1">
                <a:solidFill>
                  <a:srgbClr val="0000FF"/>
                </a:solidFill>
              </a:rPr>
              <a:t>Khadakpurna</a:t>
            </a:r>
            <a:endParaRPr lang="en-US" sz="700" b="1" dirty="0">
              <a:solidFill>
                <a:srgbClr val="0000FF"/>
              </a:solidFill>
            </a:endParaRPr>
          </a:p>
        </p:txBody>
      </p:sp>
      <p:sp>
        <p:nvSpPr>
          <p:cNvPr id="2368" name="Freeform 607"/>
          <p:cNvSpPr>
            <a:spLocks/>
          </p:cNvSpPr>
          <p:nvPr/>
        </p:nvSpPr>
        <p:spPr bwMode="auto">
          <a:xfrm>
            <a:off x="5678489" y="1049338"/>
            <a:ext cx="336550" cy="476250"/>
          </a:xfrm>
          <a:custGeom>
            <a:avLst/>
            <a:gdLst>
              <a:gd name="T0" fmla="*/ 0 w 273"/>
              <a:gd name="T1" fmla="*/ 2147483647 h 420"/>
              <a:gd name="T2" fmla="*/ 2147483647 w 273"/>
              <a:gd name="T3" fmla="*/ 2147483647 h 420"/>
              <a:gd name="T4" fmla="*/ 2147483647 w 273"/>
              <a:gd name="T5" fmla="*/ 2147483647 h 420"/>
              <a:gd name="T6" fmla="*/ 2147483647 w 273"/>
              <a:gd name="T7" fmla="*/ 2147483647 h 420"/>
              <a:gd name="T8" fmla="*/ 2147483647 w 273"/>
              <a:gd name="T9" fmla="*/ 2147483647 h 420"/>
              <a:gd name="T10" fmla="*/ 2147483647 w 273"/>
              <a:gd name="T11" fmla="*/ 2147483647 h 420"/>
              <a:gd name="T12" fmla="*/ 2147483647 w 273"/>
              <a:gd name="T13" fmla="*/ 2147483647 h 420"/>
              <a:gd name="T14" fmla="*/ 2147483647 w 273"/>
              <a:gd name="T15" fmla="*/ 2147483647 h 420"/>
              <a:gd name="T16" fmla="*/ 2147483647 w 273"/>
              <a:gd name="T17" fmla="*/ 0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3"/>
              <a:gd name="T28" fmla="*/ 0 h 420"/>
              <a:gd name="T29" fmla="*/ 273 w 273"/>
              <a:gd name="T30" fmla="*/ 420 h 4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3" h="420">
                <a:moveTo>
                  <a:pt x="0" y="420"/>
                </a:moveTo>
                <a:cubicBezTo>
                  <a:pt x="6" y="385"/>
                  <a:pt x="11" y="402"/>
                  <a:pt x="20" y="376"/>
                </a:cubicBezTo>
                <a:cubicBezTo>
                  <a:pt x="21" y="360"/>
                  <a:pt x="17" y="342"/>
                  <a:pt x="24" y="328"/>
                </a:cubicBezTo>
                <a:cubicBezTo>
                  <a:pt x="28" y="320"/>
                  <a:pt x="75" y="313"/>
                  <a:pt x="84" y="312"/>
                </a:cubicBezTo>
                <a:cubicBezTo>
                  <a:pt x="117" y="290"/>
                  <a:pt x="93" y="260"/>
                  <a:pt x="140" y="244"/>
                </a:cubicBezTo>
                <a:cubicBezTo>
                  <a:pt x="148" y="219"/>
                  <a:pt x="174" y="219"/>
                  <a:pt x="196" y="212"/>
                </a:cubicBezTo>
                <a:cubicBezTo>
                  <a:pt x="209" y="173"/>
                  <a:pt x="237" y="171"/>
                  <a:pt x="264" y="144"/>
                </a:cubicBezTo>
                <a:cubicBezTo>
                  <a:pt x="269" y="110"/>
                  <a:pt x="272" y="96"/>
                  <a:pt x="268" y="60"/>
                </a:cubicBezTo>
                <a:cubicBezTo>
                  <a:pt x="273" y="13"/>
                  <a:pt x="272" y="33"/>
                  <a:pt x="272"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69" name="Freeform 608"/>
          <p:cNvSpPr>
            <a:spLocks/>
          </p:cNvSpPr>
          <p:nvPr/>
        </p:nvSpPr>
        <p:spPr bwMode="auto">
          <a:xfrm>
            <a:off x="5876925" y="1071563"/>
            <a:ext cx="23813" cy="247650"/>
          </a:xfrm>
          <a:custGeom>
            <a:avLst/>
            <a:gdLst>
              <a:gd name="T0" fmla="*/ 0 w 19"/>
              <a:gd name="T1" fmla="*/ 2147483647 h 219"/>
              <a:gd name="T2" fmla="*/ 2147483647 w 19"/>
              <a:gd name="T3" fmla="*/ 2147483647 h 219"/>
              <a:gd name="T4" fmla="*/ 2147483647 w 19"/>
              <a:gd name="T5" fmla="*/ 0 h 219"/>
              <a:gd name="T6" fmla="*/ 0 60000 65536"/>
              <a:gd name="T7" fmla="*/ 0 60000 65536"/>
              <a:gd name="T8" fmla="*/ 0 60000 65536"/>
              <a:gd name="T9" fmla="*/ 0 w 19"/>
              <a:gd name="T10" fmla="*/ 0 h 219"/>
              <a:gd name="T11" fmla="*/ 19 w 19"/>
              <a:gd name="T12" fmla="*/ 219 h 219"/>
            </a:gdLst>
            <a:ahLst/>
            <a:cxnLst>
              <a:cxn ang="T6">
                <a:pos x="T0" y="T1"/>
              </a:cxn>
              <a:cxn ang="T7">
                <a:pos x="T2" y="T3"/>
              </a:cxn>
              <a:cxn ang="T8">
                <a:pos x="T4" y="T5"/>
              </a:cxn>
            </a:cxnLst>
            <a:rect l="T9" t="T10" r="T11" b="T12"/>
            <a:pathLst>
              <a:path w="19" h="219">
                <a:moveTo>
                  <a:pt x="0" y="219"/>
                </a:moveTo>
                <a:cubicBezTo>
                  <a:pt x="5" y="141"/>
                  <a:pt x="19" y="170"/>
                  <a:pt x="14" y="96"/>
                </a:cubicBezTo>
                <a:cubicBezTo>
                  <a:pt x="19" y="29"/>
                  <a:pt x="18" y="61"/>
                  <a:pt x="18"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70" name="Freeform 609"/>
          <p:cNvSpPr>
            <a:spLocks/>
          </p:cNvSpPr>
          <p:nvPr/>
        </p:nvSpPr>
        <p:spPr bwMode="auto">
          <a:xfrm>
            <a:off x="5773739" y="1277938"/>
            <a:ext cx="14287" cy="144462"/>
          </a:xfrm>
          <a:custGeom>
            <a:avLst/>
            <a:gdLst>
              <a:gd name="T0" fmla="*/ 2147483647 w 12"/>
              <a:gd name="T1" fmla="*/ 2147483647 h 128"/>
              <a:gd name="T2" fmla="*/ 2147483647 w 12"/>
              <a:gd name="T3" fmla="*/ 2147483647 h 128"/>
              <a:gd name="T4" fmla="*/ 2147483647 w 12"/>
              <a:gd name="T5" fmla="*/ 0 h 128"/>
              <a:gd name="T6" fmla="*/ 0 60000 65536"/>
              <a:gd name="T7" fmla="*/ 0 60000 65536"/>
              <a:gd name="T8" fmla="*/ 0 60000 65536"/>
              <a:gd name="T9" fmla="*/ 0 w 12"/>
              <a:gd name="T10" fmla="*/ 0 h 128"/>
              <a:gd name="T11" fmla="*/ 12 w 12"/>
              <a:gd name="T12" fmla="*/ 128 h 128"/>
            </a:gdLst>
            <a:ahLst/>
            <a:cxnLst>
              <a:cxn ang="T6">
                <a:pos x="T0" y="T1"/>
              </a:cxn>
              <a:cxn ang="T7">
                <a:pos x="T2" y="T3"/>
              </a:cxn>
              <a:cxn ang="T8">
                <a:pos x="T4" y="T5"/>
              </a:cxn>
            </a:cxnLst>
            <a:rect l="T9" t="T10" r="T11" b="T12"/>
            <a:pathLst>
              <a:path w="12" h="128">
                <a:moveTo>
                  <a:pt x="2" y="128"/>
                </a:moveTo>
                <a:cubicBezTo>
                  <a:pt x="9" y="100"/>
                  <a:pt x="12" y="78"/>
                  <a:pt x="2" y="48"/>
                </a:cubicBezTo>
                <a:cubicBezTo>
                  <a:pt x="6" y="5"/>
                  <a:pt x="0" y="20"/>
                  <a:pt x="10"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73" name="Freeform 614"/>
          <p:cNvSpPr>
            <a:spLocks/>
          </p:cNvSpPr>
          <p:nvPr/>
        </p:nvSpPr>
        <p:spPr bwMode="auto">
          <a:xfrm rot="-777870">
            <a:off x="6513514" y="1938340"/>
            <a:ext cx="471487" cy="320675"/>
          </a:xfrm>
          <a:custGeom>
            <a:avLst/>
            <a:gdLst>
              <a:gd name="T0" fmla="*/ 2147483647 w 336"/>
              <a:gd name="T1" fmla="*/ 0 h 270"/>
              <a:gd name="T2" fmla="*/ 2147483647 w 336"/>
              <a:gd name="T3" fmla="*/ 2147483647 h 270"/>
              <a:gd name="T4" fmla="*/ 2147483647 w 336"/>
              <a:gd name="T5" fmla="*/ 2147483647 h 270"/>
              <a:gd name="T6" fmla="*/ 2147483647 w 336"/>
              <a:gd name="T7" fmla="*/ 2147483647 h 270"/>
              <a:gd name="T8" fmla="*/ 2147483647 w 336"/>
              <a:gd name="T9" fmla="*/ 2147483647 h 270"/>
              <a:gd name="T10" fmla="*/ 0 w 336"/>
              <a:gd name="T11" fmla="*/ 2147483647 h 270"/>
              <a:gd name="T12" fmla="*/ 0 60000 65536"/>
              <a:gd name="T13" fmla="*/ 0 60000 65536"/>
              <a:gd name="T14" fmla="*/ 0 60000 65536"/>
              <a:gd name="T15" fmla="*/ 0 60000 65536"/>
              <a:gd name="T16" fmla="*/ 0 60000 65536"/>
              <a:gd name="T17" fmla="*/ 0 60000 65536"/>
              <a:gd name="T18" fmla="*/ 0 w 336"/>
              <a:gd name="T19" fmla="*/ 0 h 270"/>
              <a:gd name="T20" fmla="*/ 336 w 336"/>
              <a:gd name="T21" fmla="*/ 270 h 270"/>
            </a:gdLst>
            <a:ahLst/>
            <a:cxnLst>
              <a:cxn ang="T12">
                <a:pos x="T0" y="T1"/>
              </a:cxn>
              <a:cxn ang="T13">
                <a:pos x="T2" y="T3"/>
              </a:cxn>
              <a:cxn ang="T14">
                <a:pos x="T4" y="T5"/>
              </a:cxn>
              <a:cxn ang="T15">
                <a:pos x="T6" y="T7"/>
              </a:cxn>
              <a:cxn ang="T16">
                <a:pos x="T8" y="T9"/>
              </a:cxn>
              <a:cxn ang="T17">
                <a:pos x="T10" y="T11"/>
              </a:cxn>
            </a:cxnLst>
            <a:rect l="T18" t="T19" r="T20" b="T21"/>
            <a:pathLst>
              <a:path w="336" h="270">
                <a:moveTo>
                  <a:pt x="336" y="0"/>
                </a:moveTo>
                <a:cubicBezTo>
                  <a:pt x="325" y="9"/>
                  <a:pt x="289" y="40"/>
                  <a:pt x="270" y="57"/>
                </a:cubicBezTo>
                <a:cubicBezTo>
                  <a:pt x="251" y="74"/>
                  <a:pt x="237" y="81"/>
                  <a:pt x="222" y="102"/>
                </a:cubicBezTo>
                <a:cubicBezTo>
                  <a:pt x="207" y="123"/>
                  <a:pt x="200" y="167"/>
                  <a:pt x="180" y="186"/>
                </a:cubicBezTo>
                <a:cubicBezTo>
                  <a:pt x="160" y="205"/>
                  <a:pt x="132" y="202"/>
                  <a:pt x="102" y="216"/>
                </a:cubicBezTo>
                <a:cubicBezTo>
                  <a:pt x="72" y="230"/>
                  <a:pt x="21" y="259"/>
                  <a:pt x="0" y="27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lIns="68415" tIns="34208" rIns="68415" bIns="34208" anchor="ctr"/>
          <a:lstStyle/>
          <a:p>
            <a:endParaRPr lang="en-IN"/>
          </a:p>
        </p:txBody>
      </p:sp>
      <p:sp>
        <p:nvSpPr>
          <p:cNvPr id="2374" name="Rectangle 617"/>
          <p:cNvSpPr>
            <a:spLocks noChangeArrowheads="1"/>
          </p:cNvSpPr>
          <p:nvPr/>
        </p:nvSpPr>
        <p:spPr bwMode="auto">
          <a:xfrm>
            <a:off x="6445680" y="2033722"/>
            <a:ext cx="433388" cy="17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415" tIns="34208" rIns="68415" bIns="34208">
            <a:spAutoFit/>
          </a:bodyPr>
          <a:lstStyle/>
          <a:p>
            <a:r>
              <a:rPr lang="en-US" sz="700" b="1" dirty="0">
                <a:solidFill>
                  <a:srgbClr val="0000FF"/>
                </a:solidFill>
              </a:rPr>
              <a:t>Bembla</a:t>
            </a:r>
          </a:p>
        </p:txBody>
      </p:sp>
      <p:sp>
        <p:nvSpPr>
          <p:cNvPr id="2375" name="Rectangle 618"/>
          <p:cNvSpPr>
            <a:spLocks noChangeArrowheads="1"/>
          </p:cNvSpPr>
          <p:nvPr/>
        </p:nvSpPr>
        <p:spPr bwMode="auto">
          <a:xfrm>
            <a:off x="2037052" y="5093718"/>
            <a:ext cx="388235" cy="176806"/>
          </a:xfrm>
          <a:prstGeom prst="rect">
            <a:avLst/>
          </a:prstGeom>
          <a:noFill/>
          <a:ln>
            <a:noFill/>
          </a:ln>
          <a:extLst/>
        </p:spPr>
        <p:txBody>
          <a:bodyPr wrap="none" lIns="68415" tIns="34208" rIns="68415" bIns="34208">
            <a:spAutoFit/>
          </a:bodyPr>
          <a:lstStyle/>
          <a:p>
            <a:r>
              <a:rPr lang="en-US" sz="700" b="1" dirty="0" err="1">
                <a:solidFill>
                  <a:srgbClr val="0000FF"/>
                </a:solidFill>
              </a:rPr>
              <a:t>Arjuna</a:t>
            </a:r>
            <a:endParaRPr lang="en-US" sz="700" b="1" dirty="0">
              <a:solidFill>
                <a:srgbClr val="0000FF"/>
              </a:solidFill>
            </a:endParaRPr>
          </a:p>
        </p:txBody>
      </p:sp>
      <p:sp>
        <p:nvSpPr>
          <p:cNvPr id="2376" name="Rectangle 620"/>
          <p:cNvSpPr>
            <a:spLocks noChangeArrowheads="1"/>
          </p:cNvSpPr>
          <p:nvPr/>
        </p:nvSpPr>
        <p:spPr bwMode="auto">
          <a:xfrm>
            <a:off x="2463726" y="4448988"/>
            <a:ext cx="587376" cy="176212"/>
          </a:xfrm>
          <a:prstGeom prst="rect">
            <a:avLst/>
          </a:prstGeom>
          <a:noFill/>
          <a:ln>
            <a:noFill/>
          </a:ln>
          <a:extLst/>
        </p:spPr>
        <p:txBody>
          <a:bodyPr wrap="square" lIns="68415" tIns="34208" rIns="68415" bIns="34208">
            <a:spAutoFit/>
          </a:bodyPr>
          <a:lstStyle/>
          <a:p>
            <a:r>
              <a:rPr lang="en-US" sz="700" b="1" dirty="0" err="1" smtClean="0">
                <a:solidFill>
                  <a:srgbClr val="0000FF"/>
                </a:solidFill>
              </a:rPr>
              <a:t>Tarali</a:t>
            </a:r>
            <a:endParaRPr lang="en-US" sz="700" b="1" dirty="0">
              <a:solidFill>
                <a:srgbClr val="0000FF"/>
              </a:solidFill>
            </a:endParaRPr>
          </a:p>
        </p:txBody>
      </p:sp>
      <p:sp>
        <p:nvSpPr>
          <p:cNvPr id="2377" name="Freeform 621"/>
          <p:cNvSpPr>
            <a:spLocks/>
          </p:cNvSpPr>
          <p:nvPr/>
        </p:nvSpPr>
        <p:spPr bwMode="auto">
          <a:xfrm>
            <a:off x="2413001" y="4300538"/>
            <a:ext cx="396875" cy="139700"/>
          </a:xfrm>
          <a:custGeom>
            <a:avLst/>
            <a:gdLst>
              <a:gd name="T0" fmla="*/ 0 w 336"/>
              <a:gd name="T1" fmla="*/ 0 h 124"/>
              <a:gd name="T2" fmla="*/ 2147483647 w 336"/>
              <a:gd name="T3" fmla="*/ 2147483647 h 124"/>
              <a:gd name="T4" fmla="*/ 2147483647 w 336"/>
              <a:gd name="T5" fmla="*/ 2147483647 h 124"/>
              <a:gd name="T6" fmla="*/ 2147483647 w 336"/>
              <a:gd name="T7" fmla="*/ 2147483647 h 124"/>
              <a:gd name="T8" fmla="*/ 2147483647 w 336"/>
              <a:gd name="T9" fmla="*/ 2147483647 h 124"/>
              <a:gd name="T10" fmla="*/ 2147483647 w 336"/>
              <a:gd name="T11" fmla="*/ 2147483647 h 124"/>
              <a:gd name="T12" fmla="*/ 2147483647 w 336"/>
              <a:gd name="T13" fmla="*/ 2147483647 h 124"/>
              <a:gd name="T14" fmla="*/ 0 60000 65536"/>
              <a:gd name="T15" fmla="*/ 0 60000 65536"/>
              <a:gd name="T16" fmla="*/ 0 60000 65536"/>
              <a:gd name="T17" fmla="*/ 0 60000 65536"/>
              <a:gd name="T18" fmla="*/ 0 60000 65536"/>
              <a:gd name="T19" fmla="*/ 0 60000 65536"/>
              <a:gd name="T20" fmla="*/ 0 60000 65536"/>
              <a:gd name="T21" fmla="*/ 0 w 336"/>
              <a:gd name="T22" fmla="*/ 0 h 124"/>
              <a:gd name="T23" fmla="*/ 336 w 336"/>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124">
                <a:moveTo>
                  <a:pt x="0" y="0"/>
                </a:moveTo>
                <a:cubicBezTo>
                  <a:pt x="61" y="8"/>
                  <a:pt x="33" y="1"/>
                  <a:pt x="84" y="18"/>
                </a:cubicBezTo>
                <a:cubicBezTo>
                  <a:pt x="98" y="23"/>
                  <a:pt x="106" y="39"/>
                  <a:pt x="120" y="42"/>
                </a:cubicBezTo>
                <a:cubicBezTo>
                  <a:pt x="140" y="46"/>
                  <a:pt x="180" y="54"/>
                  <a:pt x="180" y="54"/>
                </a:cubicBezTo>
                <a:cubicBezTo>
                  <a:pt x="186" y="60"/>
                  <a:pt x="193" y="65"/>
                  <a:pt x="198" y="72"/>
                </a:cubicBezTo>
                <a:cubicBezTo>
                  <a:pt x="202" y="77"/>
                  <a:pt x="200" y="85"/>
                  <a:pt x="204" y="90"/>
                </a:cubicBezTo>
                <a:cubicBezTo>
                  <a:pt x="232" y="124"/>
                  <a:pt x="300" y="120"/>
                  <a:pt x="336" y="12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78" name="Freeform 622"/>
          <p:cNvSpPr>
            <a:spLocks/>
          </p:cNvSpPr>
          <p:nvPr/>
        </p:nvSpPr>
        <p:spPr bwMode="auto">
          <a:xfrm>
            <a:off x="2478089" y="4457702"/>
            <a:ext cx="333375" cy="125413"/>
          </a:xfrm>
          <a:custGeom>
            <a:avLst/>
            <a:gdLst>
              <a:gd name="T0" fmla="*/ 0 w 282"/>
              <a:gd name="T1" fmla="*/ 0 h 111"/>
              <a:gd name="T2" fmla="*/ 2147483647 w 282"/>
              <a:gd name="T3" fmla="*/ 2147483647 h 111"/>
              <a:gd name="T4" fmla="*/ 2147483647 w 282"/>
              <a:gd name="T5" fmla="*/ 2147483647 h 111"/>
              <a:gd name="T6" fmla="*/ 0 60000 65536"/>
              <a:gd name="T7" fmla="*/ 0 60000 65536"/>
              <a:gd name="T8" fmla="*/ 0 60000 65536"/>
              <a:gd name="T9" fmla="*/ 0 w 282"/>
              <a:gd name="T10" fmla="*/ 0 h 111"/>
              <a:gd name="T11" fmla="*/ 282 w 282"/>
              <a:gd name="T12" fmla="*/ 111 h 111"/>
            </a:gdLst>
            <a:ahLst/>
            <a:cxnLst>
              <a:cxn ang="T6">
                <a:pos x="T0" y="T1"/>
              </a:cxn>
              <a:cxn ang="T7">
                <a:pos x="T2" y="T3"/>
              </a:cxn>
              <a:cxn ang="T8">
                <a:pos x="T4" y="T5"/>
              </a:cxn>
            </a:cxnLst>
            <a:rect l="T9" t="T10" r="T11" b="T12"/>
            <a:pathLst>
              <a:path w="282" h="111">
                <a:moveTo>
                  <a:pt x="0" y="0"/>
                </a:moveTo>
                <a:cubicBezTo>
                  <a:pt x="83" y="28"/>
                  <a:pt x="67" y="34"/>
                  <a:pt x="162" y="42"/>
                </a:cubicBezTo>
                <a:cubicBezTo>
                  <a:pt x="208" y="111"/>
                  <a:pt x="167" y="96"/>
                  <a:pt x="282" y="9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79" name="Rectangle 625"/>
          <p:cNvSpPr>
            <a:spLocks noChangeArrowheads="1"/>
          </p:cNvSpPr>
          <p:nvPr/>
        </p:nvSpPr>
        <p:spPr bwMode="auto">
          <a:xfrm>
            <a:off x="2482384" y="4567910"/>
            <a:ext cx="542132"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15" tIns="34208" rIns="68415" bIns="34208">
            <a:spAutoFit/>
          </a:bodyPr>
          <a:lstStyle/>
          <a:p>
            <a:r>
              <a:rPr lang="en-US" sz="700" b="1" dirty="0" err="1">
                <a:solidFill>
                  <a:srgbClr val="0000FF"/>
                </a:solidFill>
              </a:rPr>
              <a:t>Morna</a:t>
            </a:r>
            <a:r>
              <a:rPr lang="en-US" sz="700" b="1" dirty="0">
                <a:solidFill>
                  <a:srgbClr val="0000FF"/>
                </a:solidFill>
              </a:rPr>
              <a:t>(G)</a:t>
            </a:r>
          </a:p>
        </p:txBody>
      </p:sp>
      <p:sp>
        <p:nvSpPr>
          <p:cNvPr id="2380" name="Freeform 626"/>
          <p:cNvSpPr>
            <a:spLocks/>
          </p:cNvSpPr>
          <p:nvPr/>
        </p:nvSpPr>
        <p:spPr bwMode="auto">
          <a:xfrm>
            <a:off x="2262189" y="3890963"/>
            <a:ext cx="1495425" cy="392112"/>
          </a:xfrm>
          <a:custGeom>
            <a:avLst/>
            <a:gdLst>
              <a:gd name="T0" fmla="*/ 2147483647 w 1260"/>
              <a:gd name="T1" fmla="*/ 2147483647 h 345"/>
              <a:gd name="T2" fmla="*/ 2147483647 w 1260"/>
              <a:gd name="T3" fmla="*/ 2147483647 h 345"/>
              <a:gd name="T4" fmla="*/ 2147483647 w 1260"/>
              <a:gd name="T5" fmla="*/ 2147483647 h 345"/>
              <a:gd name="T6" fmla="*/ 2147483647 w 1260"/>
              <a:gd name="T7" fmla="*/ 2147483647 h 345"/>
              <a:gd name="T8" fmla="*/ 2147483647 w 1260"/>
              <a:gd name="T9" fmla="*/ 2147483647 h 345"/>
              <a:gd name="T10" fmla="*/ 2147483647 w 1260"/>
              <a:gd name="T11" fmla="*/ 2147483647 h 345"/>
              <a:gd name="T12" fmla="*/ 2147483647 w 1260"/>
              <a:gd name="T13" fmla="*/ 2147483647 h 345"/>
              <a:gd name="T14" fmla="*/ 2147483647 w 1260"/>
              <a:gd name="T15" fmla="*/ 2147483647 h 345"/>
              <a:gd name="T16" fmla="*/ 2147483647 w 1260"/>
              <a:gd name="T17" fmla="*/ 2147483647 h 345"/>
              <a:gd name="T18" fmla="*/ 2147483647 w 1260"/>
              <a:gd name="T19" fmla="*/ 2147483647 h 345"/>
              <a:gd name="T20" fmla="*/ 2147483647 w 1260"/>
              <a:gd name="T21" fmla="*/ 2147483647 h 345"/>
              <a:gd name="T22" fmla="*/ 2147483647 w 1260"/>
              <a:gd name="T23" fmla="*/ 2147483647 h 345"/>
              <a:gd name="T24" fmla="*/ 2147483647 w 1260"/>
              <a:gd name="T25" fmla="*/ 2147483647 h 345"/>
              <a:gd name="T26" fmla="*/ 2147483647 w 1260"/>
              <a:gd name="T27" fmla="*/ 2147483647 h 345"/>
              <a:gd name="T28" fmla="*/ 0 w 1260"/>
              <a:gd name="T29" fmla="*/ 2147483647 h 34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0"/>
              <a:gd name="T46" fmla="*/ 0 h 345"/>
              <a:gd name="T47" fmla="*/ 1260 w 1260"/>
              <a:gd name="T48" fmla="*/ 345 h 34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0" h="345">
                <a:moveTo>
                  <a:pt x="1260" y="345"/>
                </a:moveTo>
                <a:cubicBezTo>
                  <a:pt x="1215" y="336"/>
                  <a:pt x="1178" y="314"/>
                  <a:pt x="1134" y="303"/>
                </a:cubicBezTo>
                <a:cubicBezTo>
                  <a:pt x="1105" y="283"/>
                  <a:pt x="1074" y="275"/>
                  <a:pt x="1044" y="255"/>
                </a:cubicBezTo>
                <a:cubicBezTo>
                  <a:pt x="963" y="201"/>
                  <a:pt x="1039" y="229"/>
                  <a:pt x="990" y="213"/>
                </a:cubicBezTo>
                <a:cubicBezTo>
                  <a:pt x="943" y="218"/>
                  <a:pt x="904" y="219"/>
                  <a:pt x="858" y="207"/>
                </a:cubicBezTo>
                <a:cubicBezTo>
                  <a:pt x="842" y="196"/>
                  <a:pt x="820" y="194"/>
                  <a:pt x="804" y="183"/>
                </a:cubicBezTo>
                <a:cubicBezTo>
                  <a:pt x="765" y="157"/>
                  <a:pt x="717" y="132"/>
                  <a:pt x="672" y="117"/>
                </a:cubicBezTo>
                <a:cubicBezTo>
                  <a:pt x="630" y="103"/>
                  <a:pt x="584" y="113"/>
                  <a:pt x="540" y="111"/>
                </a:cubicBezTo>
                <a:cubicBezTo>
                  <a:pt x="509" y="103"/>
                  <a:pt x="473" y="101"/>
                  <a:pt x="444" y="87"/>
                </a:cubicBezTo>
                <a:cubicBezTo>
                  <a:pt x="418" y="74"/>
                  <a:pt x="435" y="75"/>
                  <a:pt x="408" y="69"/>
                </a:cubicBezTo>
                <a:cubicBezTo>
                  <a:pt x="363" y="59"/>
                  <a:pt x="316" y="58"/>
                  <a:pt x="270" y="51"/>
                </a:cubicBezTo>
                <a:cubicBezTo>
                  <a:pt x="194" y="26"/>
                  <a:pt x="178" y="26"/>
                  <a:pt x="84" y="21"/>
                </a:cubicBezTo>
                <a:cubicBezTo>
                  <a:pt x="80" y="15"/>
                  <a:pt x="79" y="5"/>
                  <a:pt x="72" y="3"/>
                </a:cubicBezTo>
                <a:cubicBezTo>
                  <a:pt x="64" y="0"/>
                  <a:pt x="56" y="8"/>
                  <a:pt x="48" y="9"/>
                </a:cubicBezTo>
                <a:cubicBezTo>
                  <a:pt x="32" y="10"/>
                  <a:pt x="16" y="9"/>
                  <a:pt x="0" y="9"/>
                </a:cubicBezTo>
              </a:path>
            </a:pathLst>
          </a:custGeom>
          <a:noFill/>
          <a:ln w="9525">
            <a:solidFill>
              <a:srgbClr val="33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81" name="Freeform 627"/>
          <p:cNvSpPr>
            <a:spLocks/>
          </p:cNvSpPr>
          <p:nvPr/>
        </p:nvSpPr>
        <p:spPr bwMode="auto">
          <a:xfrm>
            <a:off x="2424113" y="3994152"/>
            <a:ext cx="1387475" cy="538163"/>
          </a:xfrm>
          <a:custGeom>
            <a:avLst/>
            <a:gdLst>
              <a:gd name="T0" fmla="*/ 0 w 1170"/>
              <a:gd name="T1" fmla="*/ 0 h 474"/>
              <a:gd name="T2" fmla="*/ 2147483647 w 1170"/>
              <a:gd name="T3" fmla="*/ 2147483647 h 474"/>
              <a:gd name="T4" fmla="*/ 2147483647 w 1170"/>
              <a:gd name="T5" fmla="*/ 2147483647 h 474"/>
              <a:gd name="T6" fmla="*/ 2147483647 w 1170"/>
              <a:gd name="T7" fmla="*/ 2147483647 h 474"/>
              <a:gd name="T8" fmla="*/ 2147483647 w 1170"/>
              <a:gd name="T9" fmla="*/ 2147483647 h 474"/>
              <a:gd name="T10" fmla="*/ 2147483647 w 1170"/>
              <a:gd name="T11" fmla="*/ 2147483647 h 474"/>
              <a:gd name="T12" fmla="*/ 2147483647 w 1170"/>
              <a:gd name="T13" fmla="*/ 2147483647 h 474"/>
              <a:gd name="T14" fmla="*/ 2147483647 w 1170"/>
              <a:gd name="T15" fmla="*/ 2147483647 h 474"/>
              <a:gd name="T16" fmla="*/ 2147483647 w 1170"/>
              <a:gd name="T17" fmla="*/ 2147483647 h 474"/>
              <a:gd name="T18" fmla="*/ 2147483647 w 1170"/>
              <a:gd name="T19" fmla="*/ 2147483647 h 474"/>
              <a:gd name="T20" fmla="*/ 2147483647 w 1170"/>
              <a:gd name="T21" fmla="*/ 2147483647 h 474"/>
              <a:gd name="T22" fmla="*/ 2147483647 w 1170"/>
              <a:gd name="T23" fmla="*/ 2147483647 h 474"/>
              <a:gd name="T24" fmla="*/ 2147483647 w 1170"/>
              <a:gd name="T25" fmla="*/ 2147483647 h 474"/>
              <a:gd name="T26" fmla="*/ 2147483647 w 1170"/>
              <a:gd name="T27" fmla="*/ 2147483647 h 47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70"/>
              <a:gd name="T43" fmla="*/ 0 h 474"/>
              <a:gd name="T44" fmla="*/ 1170 w 1170"/>
              <a:gd name="T45" fmla="*/ 474 h 47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70" h="474">
                <a:moveTo>
                  <a:pt x="0" y="0"/>
                </a:moveTo>
                <a:cubicBezTo>
                  <a:pt x="46" y="9"/>
                  <a:pt x="91" y="17"/>
                  <a:pt x="138" y="24"/>
                </a:cubicBezTo>
                <a:cubicBezTo>
                  <a:pt x="157" y="30"/>
                  <a:pt x="173" y="42"/>
                  <a:pt x="192" y="48"/>
                </a:cubicBezTo>
                <a:cubicBezTo>
                  <a:pt x="213" y="54"/>
                  <a:pt x="236" y="55"/>
                  <a:pt x="258" y="60"/>
                </a:cubicBezTo>
                <a:cubicBezTo>
                  <a:pt x="307" y="93"/>
                  <a:pt x="363" y="94"/>
                  <a:pt x="420" y="102"/>
                </a:cubicBezTo>
                <a:cubicBezTo>
                  <a:pt x="465" y="117"/>
                  <a:pt x="501" y="153"/>
                  <a:pt x="546" y="168"/>
                </a:cubicBezTo>
                <a:cubicBezTo>
                  <a:pt x="608" y="189"/>
                  <a:pt x="667" y="199"/>
                  <a:pt x="732" y="204"/>
                </a:cubicBezTo>
                <a:cubicBezTo>
                  <a:pt x="784" y="238"/>
                  <a:pt x="718" y="197"/>
                  <a:pt x="768" y="222"/>
                </a:cubicBezTo>
                <a:cubicBezTo>
                  <a:pt x="774" y="225"/>
                  <a:pt x="780" y="229"/>
                  <a:pt x="786" y="234"/>
                </a:cubicBezTo>
                <a:cubicBezTo>
                  <a:pt x="793" y="239"/>
                  <a:pt x="797" y="248"/>
                  <a:pt x="804" y="252"/>
                </a:cubicBezTo>
                <a:cubicBezTo>
                  <a:pt x="816" y="259"/>
                  <a:pt x="849" y="266"/>
                  <a:pt x="864" y="270"/>
                </a:cubicBezTo>
                <a:cubicBezTo>
                  <a:pt x="900" y="323"/>
                  <a:pt x="984" y="364"/>
                  <a:pt x="1044" y="384"/>
                </a:cubicBezTo>
                <a:cubicBezTo>
                  <a:pt x="1067" y="418"/>
                  <a:pt x="1102" y="398"/>
                  <a:pt x="1134" y="420"/>
                </a:cubicBezTo>
                <a:cubicBezTo>
                  <a:pt x="1141" y="442"/>
                  <a:pt x="1153" y="457"/>
                  <a:pt x="1170" y="474"/>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84" name="Freeform 630"/>
          <p:cNvSpPr>
            <a:spLocks/>
          </p:cNvSpPr>
          <p:nvPr/>
        </p:nvSpPr>
        <p:spPr bwMode="auto">
          <a:xfrm>
            <a:off x="3392488" y="4303715"/>
            <a:ext cx="292100" cy="357187"/>
          </a:xfrm>
          <a:custGeom>
            <a:avLst/>
            <a:gdLst>
              <a:gd name="T0" fmla="*/ 2147483647 w 246"/>
              <a:gd name="T1" fmla="*/ 0 h 315"/>
              <a:gd name="T2" fmla="*/ 2147483647 w 246"/>
              <a:gd name="T3" fmla="*/ 2147483647 h 315"/>
              <a:gd name="T4" fmla="*/ 2147483647 w 246"/>
              <a:gd name="T5" fmla="*/ 2147483647 h 315"/>
              <a:gd name="T6" fmla="*/ 2147483647 w 246"/>
              <a:gd name="T7" fmla="*/ 2147483647 h 315"/>
              <a:gd name="T8" fmla="*/ 2147483647 w 246"/>
              <a:gd name="T9" fmla="*/ 2147483647 h 315"/>
              <a:gd name="T10" fmla="*/ 2147483647 w 246"/>
              <a:gd name="T11" fmla="*/ 2147483647 h 315"/>
              <a:gd name="T12" fmla="*/ 2147483647 w 246"/>
              <a:gd name="T13" fmla="*/ 2147483647 h 315"/>
              <a:gd name="T14" fmla="*/ 2147483647 w 246"/>
              <a:gd name="T15" fmla="*/ 2147483647 h 315"/>
              <a:gd name="T16" fmla="*/ 2147483647 w 246"/>
              <a:gd name="T17" fmla="*/ 2147483647 h 3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6"/>
              <a:gd name="T28" fmla="*/ 0 h 315"/>
              <a:gd name="T29" fmla="*/ 246 w 246"/>
              <a:gd name="T30" fmla="*/ 315 h 3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6" h="315">
                <a:moveTo>
                  <a:pt x="18" y="0"/>
                </a:moveTo>
                <a:cubicBezTo>
                  <a:pt x="0" y="27"/>
                  <a:pt x="8" y="32"/>
                  <a:pt x="30" y="54"/>
                </a:cubicBezTo>
                <a:cubicBezTo>
                  <a:pt x="32" y="62"/>
                  <a:pt x="34" y="70"/>
                  <a:pt x="36" y="78"/>
                </a:cubicBezTo>
                <a:cubicBezTo>
                  <a:pt x="40" y="90"/>
                  <a:pt x="48" y="114"/>
                  <a:pt x="48" y="114"/>
                </a:cubicBezTo>
                <a:cubicBezTo>
                  <a:pt x="51" y="173"/>
                  <a:pt x="31" y="264"/>
                  <a:pt x="102" y="288"/>
                </a:cubicBezTo>
                <a:cubicBezTo>
                  <a:pt x="203" y="283"/>
                  <a:pt x="223" y="315"/>
                  <a:pt x="246" y="246"/>
                </a:cubicBezTo>
                <a:cubicBezTo>
                  <a:pt x="244" y="234"/>
                  <a:pt x="245" y="221"/>
                  <a:pt x="240" y="210"/>
                </a:cubicBezTo>
                <a:cubicBezTo>
                  <a:pt x="237" y="204"/>
                  <a:pt x="227" y="203"/>
                  <a:pt x="222" y="198"/>
                </a:cubicBezTo>
                <a:cubicBezTo>
                  <a:pt x="203" y="179"/>
                  <a:pt x="210" y="172"/>
                  <a:pt x="210" y="144"/>
                </a:cubicBezTo>
              </a:path>
            </a:pathLst>
          </a:custGeom>
          <a:noFill/>
          <a:ln w="9525">
            <a:solidFill>
              <a:srgbClr val="FF99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85" name="Rectangle 631"/>
          <p:cNvSpPr>
            <a:spLocks noChangeArrowheads="1"/>
          </p:cNvSpPr>
          <p:nvPr/>
        </p:nvSpPr>
        <p:spPr bwMode="auto">
          <a:xfrm>
            <a:off x="3224809" y="4620940"/>
            <a:ext cx="852487"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415" tIns="34208" rIns="68415" bIns="34208">
            <a:spAutoFit/>
          </a:bodyPr>
          <a:lstStyle/>
          <a:p>
            <a:r>
              <a:rPr lang="en-US" sz="700" b="1" dirty="0" err="1">
                <a:solidFill>
                  <a:srgbClr val="0000FF"/>
                </a:solidFill>
              </a:rPr>
              <a:t>Sangola</a:t>
            </a:r>
            <a:r>
              <a:rPr lang="en-US" sz="700" b="1" dirty="0">
                <a:solidFill>
                  <a:srgbClr val="0000FF"/>
                </a:solidFill>
              </a:rPr>
              <a:t> </a:t>
            </a:r>
            <a:r>
              <a:rPr lang="en-US" sz="700" b="1" dirty="0" err="1">
                <a:solidFill>
                  <a:srgbClr val="0000FF"/>
                </a:solidFill>
              </a:rPr>
              <a:t>Br.Canal</a:t>
            </a:r>
            <a:endParaRPr lang="en-US" sz="700" b="1" dirty="0">
              <a:solidFill>
                <a:srgbClr val="0000FF"/>
              </a:solidFill>
            </a:endParaRPr>
          </a:p>
        </p:txBody>
      </p:sp>
      <p:sp>
        <p:nvSpPr>
          <p:cNvPr id="2387" name="Freeform 636"/>
          <p:cNvSpPr>
            <a:spLocks/>
          </p:cNvSpPr>
          <p:nvPr/>
        </p:nvSpPr>
        <p:spPr bwMode="auto">
          <a:xfrm>
            <a:off x="3074988" y="1041400"/>
            <a:ext cx="146050" cy="152400"/>
          </a:xfrm>
          <a:custGeom>
            <a:avLst/>
            <a:gdLst>
              <a:gd name="T0" fmla="*/ 2147483647 w 84"/>
              <a:gd name="T1" fmla="*/ 0 h 91"/>
              <a:gd name="T2" fmla="*/ 2147483647 w 84"/>
              <a:gd name="T3" fmla="*/ 2147483647 h 91"/>
              <a:gd name="T4" fmla="*/ 2147483647 w 84"/>
              <a:gd name="T5" fmla="*/ 2147483647 h 91"/>
              <a:gd name="T6" fmla="*/ 0 w 84"/>
              <a:gd name="T7" fmla="*/ 2147483647 h 91"/>
              <a:gd name="T8" fmla="*/ 0 60000 65536"/>
              <a:gd name="T9" fmla="*/ 0 60000 65536"/>
              <a:gd name="T10" fmla="*/ 0 60000 65536"/>
              <a:gd name="T11" fmla="*/ 0 60000 65536"/>
              <a:gd name="T12" fmla="*/ 0 w 84"/>
              <a:gd name="T13" fmla="*/ 0 h 91"/>
              <a:gd name="T14" fmla="*/ 84 w 84"/>
              <a:gd name="T15" fmla="*/ 91 h 91"/>
            </a:gdLst>
            <a:ahLst/>
            <a:cxnLst>
              <a:cxn ang="T8">
                <a:pos x="T0" y="T1"/>
              </a:cxn>
              <a:cxn ang="T9">
                <a:pos x="T2" y="T3"/>
              </a:cxn>
              <a:cxn ang="T10">
                <a:pos x="T4" y="T5"/>
              </a:cxn>
              <a:cxn ang="T11">
                <a:pos x="T6" y="T7"/>
              </a:cxn>
            </a:cxnLst>
            <a:rect l="T12" t="T13" r="T14" b="T15"/>
            <a:pathLst>
              <a:path w="84" h="91">
                <a:moveTo>
                  <a:pt x="84" y="0"/>
                </a:moveTo>
                <a:cubicBezTo>
                  <a:pt x="82" y="5"/>
                  <a:pt x="76" y="23"/>
                  <a:pt x="70" y="33"/>
                </a:cubicBezTo>
                <a:cubicBezTo>
                  <a:pt x="64" y="43"/>
                  <a:pt x="62" y="51"/>
                  <a:pt x="50" y="61"/>
                </a:cubicBezTo>
                <a:cubicBezTo>
                  <a:pt x="38" y="71"/>
                  <a:pt x="10" y="85"/>
                  <a:pt x="0" y="91"/>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91" name="Freeform 656"/>
          <p:cNvSpPr>
            <a:spLocks/>
          </p:cNvSpPr>
          <p:nvPr/>
        </p:nvSpPr>
        <p:spPr bwMode="auto">
          <a:xfrm>
            <a:off x="4673601" y="3122615"/>
            <a:ext cx="390525" cy="257175"/>
          </a:xfrm>
          <a:custGeom>
            <a:avLst/>
            <a:gdLst>
              <a:gd name="T0" fmla="*/ 0 w 317"/>
              <a:gd name="T1" fmla="*/ 2147483647 h 227"/>
              <a:gd name="T2" fmla="*/ 2147483647 w 317"/>
              <a:gd name="T3" fmla="*/ 2147483647 h 227"/>
              <a:gd name="T4" fmla="*/ 2147483647 w 317"/>
              <a:gd name="T5" fmla="*/ 0 h 227"/>
              <a:gd name="T6" fmla="*/ 0 60000 65536"/>
              <a:gd name="T7" fmla="*/ 0 60000 65536"/>
              <a:gd name="T8" fmla="*/ 0 60000 65536"/>
              <a:gd name="T9" fmla="*/ 0 w 317"/>
              <a:gd name="T10" fmla="*/ 0 h 227"/>
              <a:gd name="T11" fmla="*/ 317 w 317"/>
              <a:gd name="T12" fmla="*/ 227 h 227"/>
            </a:gdLst>
            <a:ahLst/>
            <a:cxnLst>
              <a:cxn ang="T6">
                <a:pos x="T0" y="T1"/>
              </a:cxn>
              <a:cxn ang="T7">
                <a:pos x="T2" y="T3"/>
              </a:cxn>
              <a:cxn ang="T8">
                <a:pos x="T4" y="T5"/>
              </a:cxn>
            </a:cxnLst>
            <a:rect l="T9" t="T10" r="T11" b="T12"/>
            <a:pathLst>
              <a:path w="317" h="227">
                <a:moveTo>
                  <a:pt x="0" y="227"/>
                </a:moveTo>
                <a:cubicBezTo>
                  <a:pt x="86" y="200"/>
                  <a:pt x="173" y="174"/>
                  <a:pt x="226" y="136"/>
                </a:cubicBezTo>
                <a:cubicBezTo>
                  <a:pt x="279" y="98"/>
                  <a:pt x="302" y="23"/>
                  <a:pt x="317" y="0"/>
                </a:cubicBezTo>
              </a:path>
            </a:pathLst>
          </a:custGeom>
          <a:noFill/>
          <a:ln w="9525">
            <a:solidFill>
              <a:srgbClr val="3366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92" name="Freeform 657"/>
          <p:cNvSpPr>
            <a:spLocks/>
          </p:cNvSpPr>
          <p:nvPr/>
        </p:nvSpPr>
        <p:spPr bwMode="auto">
          <a:xfrm>
            <a:off x="2724151" y="4911727"/>
            <a:ext cx="296863" cy="60325"/>
          </a:xfrm>
          <a:custGeom>
            <a:avLst/>
            <a:gdLst>
              <a:gd name="T0" fmla="*/ 0 w 241"/>
              <a:gd name="T1" fmla="*/ 2147483647 h 54"/>
              <a:gd name="T2" fmla="*/ 2147483647 w 241"/>
              <a:gd name="T3" fmla="*/ 2147483647 h 54"/>
              <a:gd name="T4" fmla="*/ 2147483647 w 241"/>
              <a:gd name="T5" fmla="*/ 2147483647 h 54"/>
              <a:gd name="T6" fmla="*/ 2147483647 w 241"/>
              <a:gd name="T7" fmla="*/ 2147483647 h 54"/>
              <a:gd name="T8" fmla="*/ 0 60000 65536"/>
              <a:gd name="T9" fmla="*/ 0 60000 65536"/>
              <a:gd name="T10" fmla="*/ 0 60000 65536"/>
              <a:gd name="T11" fmla="*/ 0 60000 65536"/>
              <a:gd name="T12" fmla="*/ 0 w 241"/>
              <a:gd name="T13" fmla="*/ 0 h 54"/>
              <a:gd name="T14" fmla="*/ 241 w 241"/>
              <a:gd name="T15" fmla="*/ 54 h 54"/>
            </a:gdLst>
            <a:ahLst/>
            <a:cxnLst>
              <a:cxn ang="T8">
                <a:pos x="T0" y="T1"/>
              </a:cxn>
              <a:cxn ang="T9">
                <a:pos x="T2" y="T3"/>
              </a:cxn>
              <a:cxn ang="T10">
                <a:pos x="T4" y="T5"/>
              </a:cxn>
              <a:cxn ang="T11">
                <a:pos x="T6" y="T7"/>
              </a:cxn>
            </a:cxnLst>
            <a:rect l="T12" t="T13" r="T14" b="T15"/>
            <a:pathLst>
              <a:path w="241" h="54">
                <a:moveTo>
                  <a:pt x="0" y="54"/>
                </a:moveTo>
                <a:cubicBezTo>
                  <a:pt x="26" y="35"/>
                  <a:pt x="52" y="16"/>
                  <a:pt x="90" y="8"/>
                </a:cubicBezTo>
                <a:cubicBezTo>
                  <a:pt x="128" y="0"/>
                  <a:pt x="211" y="8"/>
                  <a:pt x="226" y="8"/>
                </a:cubicBezTo>
                <a:cubicBezTo>
                  <a:pt x="241" y="8"/>
                  <a:pt x="211" y="8"/>
                  <a:pt x="181" y="8"/>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68415" tIns="34208" rIns="68415" bIns="34208"/>
          <a:lstStyle/>
          <a:p>
            <a:endParaRPr lang="en-IN"/>
          </a:p>
        </p:txBody>
      </p:sp>
      <p:sp>
        <p:nvSpPr>
          <p:cNvPr id="2393" name="Text Box 661"/>
          <p:cNvSpPr txBox="1">
            <a:spLocks noChangeArrowheads="1"/>
          </p:cNvSpPr>
          <p:nvPr/>
        </p:nvSpPr>
        <p:spPr bwMode="auto">
          <a:xfrm>
            <a:off x="2087261" y="4293301"/>
            <a:ext cx="473194" cy="176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15" tIns="34208" rIns="68415" bIns="34208" anchor="ctr">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r>
              <a:rPr lang="en-US" sz="700" b="1" dirty="0" err="1">
                <a:solidFill>
                  <a:srgbClr val="0000FF"/>
                </a:solidFill>
              </a:rPr>
              <a:t>Gadnadi</a:t>
            </a:r>
            <a:endParaRPr lang="en-US" sz="700" b="1" dirty="0">
              <a:solidFill>
                <a:srgbClr val="0000FF"/>
              </a:solidFill>
            </a:endParaRPr>
          </a:p>
        </p:txBody>
      </p:sp>
      <p:sp>
        <p:nvSpPr>
          <p:cNvPr id="2394" name="Text Box 663"/>
          <p:cNvSpPr txBox="1">
            <a:spLocks noChangeArrowheads="1"/>
          </p:cNvSpPr>
          <p:nvPr/>
        </p:nvSpPr>
        <p:spPr bwMode="auto">
          <a:xfrm>
            <a:off x="3376613" y="3260727"/>
            <a:ext cx="138231" cy="453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15" tIns="34208" rIns="68415" bIns="34208">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endParaRPr lang="en-US"/>
          </a:p>
        </p:txBody>
      </p:sp>
      <p:sp>
        <p:nvSpPr>
          <p:cNvPr id="2395" name="Text Box 664"/>
          <p:cNvSpPr txBox="1">
            <a:spLocks noChangeArrowheads="1"/>
          </p:cNvSpPr>
          <p:nvPr/>
        </p:nvSpPr>
        <p:spPr bwMode="auto">
          <a:xfrm>
            <a:off x="2234511" y="5623115"/>
            <a:ext cx="446087" cy="17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415" tIns="34208" rIns="68415" bIns="34208">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r>
              <a:rPr lang="en-US" sz="700" b="1" dirty="0">
                <a:solidFill>
                  <a:srgbClr val="0000FF"/>
                </a:solidFill>
              </a:rPr>
              <a:t>Aruna</a:t>
            </a:r>
          </a:p>
        </p:txBody>
      </p:sp>
      <p:sp>
        <p:nvSpPr>
          <p:cNvPr id="2397" name="Rectangle 620"/>
          <p:cNvSpPr>
            <a:spLocks noChangeArrowheads="1"/>
          </p:cNvSpPr>
          <p:nvPr/>
        </p:nvSpPr>
        <p:spPr bwMode="auto">
          <a:xfrm>
            <a:off x="2524814" y="3987250"/>
            <a:ext cx="927895" cy="176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15" tIns="34208" rIns="68415" bIns="34208">
            <a:spAutoFit/>
          </a:bodyPr>
          <a:lstStyle/>
          <a:p>
            <a:r>
              <a:rPr lang="en-US" sz="700" b="1" dirty="0" err="1" smtClean="0">
                <a:solidFill>
                  <a:srgbClr val="0000FF"/>
                </a:solidFill>
              </a:rPr>
              <a:t>Dhom</a:t>
            </a:r>
            <a:r>
              <a:rPr lang="en-US" sz="700" b="1" dirty="0" smtClean="0">
                <a:solidFill>
                  <a:srgbClr val="0000FF"/>
                </a:solidFill>
              </a:rPr>
              <a:t> </a:t>
            </a:r>
            <a:r>
              <a:rPr lang="en-US" sz="700" b="1" dirty="0" err="1" smtClean="0">
                <a:solidFill>
                  <a:srgbClr val="0000FF"/>
                </a:solidFill>
              </a:rPr>
              <a:t>Balakwadi</a:t>
            </a:r>
            <a:endParaRPr lang="en-US" sz="700" b="1" dirty="0">
              <a:solidFill>
                <a:srgbClr val="0000FF"/>
              </a:solidFill>
            </a:endParaRPr>
          </a:p>
        </p:txBody>
      </p:sp>
      <p:sp>
        <p:nvSpPr>
          <p:cNvPr id="2400" name="Text Box 664"/>
          <p:cNvSpPr txBox="1">
            <a:spLocks noChangeArrowheads="1"/>
          </p:cNvSpPr>
          <p:nvPr/>
        </p:nvSpPr>
        <p:spPr bwMode="auto">
          <a:xfrm>
            <a:off x="3218881" y="5065022"/>
            <a:ext cx="1014040" cy="176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15" tIns="34208" rIns="68415" bIns="34208">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r>
              <a:rPr lang="en-US" sz="700" b="1" dirty="0">
                <a:solidFill>
                  <a:srgbClr val="0000FF"/>
                </a:solidFill>
              </a:rPr>
              <a:t>Krishna </a:t>
            </a:r>
            <a:r>
              <a:rPr lang="en-US" sz="700" b="1" dirty="0" err="1" smtClean="0">
                <a:solidFill>
                  <a:srgbClr val="0000FF"/>
                </a:solidFill>
              </a:rPr>
              <a:t>Koyna</a:t>
            </a:r>
            <a:r>
              <a:rPr lang="en-US" sz="700" b="1" dirty="0" smtClean="0">
                <a:solidFill>
                  <a:srgbClr val="0000FF"/>
                </a:solidFill>
              </a:rPr>
              <a:t> LIS</a:t>
            </a:r>
            <a:endParaRPr lang="en-US" sz="700" b="1" dirty="0">
              <a:solidFill>
                <a:srgbClr val="0000FF"/>
              </a:solidFill>
            </a:endParaRPr>
          </a:p>
        </p:txBody>
      </p:sp>
      <p:sp>
        <p:nvSpPr>
          <p:cNvPr id="2403" name="Oval 442"/>
          <p:cNvSpPr>
            <a:spLocks noChangeArrowheads="1"/>
          </p:cNvSpPr>
          <p:nvPr/>
        </p:nvSpPr>
        <p:spPr bwMode="auto">
          <a:xfrm flipV="1">
            <a:off x="7788828" y="5679817"/>
            <a:ext cx="84137" cy="79375"/>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04" name="Oval 442"/>
          <p:cNvSpPr>
            <a:spLocks noChangeArrowheads="1"/>
          </p:cNvSpPr>
          <p:nvPr/>
        </p:nvSpPr>
        <p:spPr bwMode="auto">
          <a:xfrm flipV="1">
            <a:off x="7785054" y="5853856"/>
            <a:ext cx="84137" cy="77788"/>
          </a:xfrm>
          <a:prstGeom prst="ellipse">
            <a:avLst/>
          </a:prstGeom>
          <a:solidFill>
            <a:srgbClr val="7030A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2406" name="Oval 442"/>
          <p:cNvSpPr>
            <a:spLocks noChangeArrowheads="1"/>
          </p:cNvSpPr>
          <p:nvPr/>
        </p:nvSpPr>
        <p:spPr bwMode="auto">
          <a:xfrm flipV="1">
            <a:off x="2741613" y="6003925"/>
            <a:ext cx="85725" cy="77788"/>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08" name="Oval 442"/>
          <p:cNvSpPr>
            <a:spLocks noChangeArrowheads="1"/>
          </p:cNvSpPr>
          <p:nvPr/>
        </p:nvSpPr>
        <p:spPr bwMode="auto">
          <a:xfrm flipV="1">
            <a:off x="2576514" y="5673727"/>
            <a:ext cx="84137" cy="79375"/>
          </a:xfrm>
          <a:prstGeom prst="ellipse">
            <a:avLst/>
          </a:prstGeom>
          <a:solidFill>
            <a:srgbClr val="7030A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2409" name="Oval 442"/>
          <p:cNvSpPr>
            <a:spLocks noChangeArrowheads="1"/>
          </p:cNvSpPr>
          <p:nvPr/>
        </p:nvSpPr>
        <p:spPr bwMode="auto">
          <a:xfrm flipV="1">
            <a:off x="2300289" y="5062540"/>
            <a:ext cx="84137" cy="77787"/>
          </a:xfrm>
          <a:prstGeom prst="ellipse">
            <a:avLst/>
          </a:prstGeom>
          <a:solidFill>
            <a:srgbClr val="7030A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2410" name="Oval 442"/>
          <p:cNvSpPr>
            <a:spLocks noChangeArrowheads="1"/>
          </p:cNvSpPr>
          <p:nvPr/>
        </p:nvSpPr>
        <p:spPr bwMode="auto">
          <a:xfrm flipV="1">
            <a:off x="2244725" y="4449765"/>
            <a:ext cx="84138" cy="77787"/>
          </a:xfrm>
          <a:prstGeom prst="ellipse">
            <a:avLst/>
          </a:prstGeom>
          <a:solidFill>
            <a:srgbClr val="7030A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2414" name="Oval 442"/>
          <p:cNvSpPr>
            <a:spLocks noChangeArrowheads="1"/>
          </p:cNvSpPr>
          <p:nvPr/>
        </p:nvSpPr>
        <p:spPr bwMode="auto">
          <a:xfrm flipV="1">
            <a:off x="2435225" y="4625977"/>
            <a:ext cx="85725" cy="79375"/>
          </a:xfrm>
          <a:prstGeom prst="ellipse">
            <a:avLst/>
          </a:prstGeom>
          <a:solidFill>
            <a:srgbClr val="7030A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2415" name="Oval 442"/>
          <p:cNvSpPr>
            <a:spLocks noChangeArrowheads="1"/>
          </p:cNvSpPr>
          <p:nvPr/>
        </p:nvSpPr>
        <p:spPr bwMode="auto">
          <a:xfrm flipV="1">
            <a:off x="2435225" y="4473575"/>
            <a:ext cx="85725" cy="77788"/>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solidFill>
                <a:srgbClr val="00B0F0"/>
              </a:solidFill>
            </a:endParaRPr>
          </a:p>
        </p:txBody>
      </p:sp>
      <p:sp>
        <p:nvSpPr>
          <p:cNvPr id="2416" name="Oval 442"/>
          <p:cNvSpPr>
            <a:spLocks noChangeArrowheads="1"/>
          </p:cNvSpPr>
          <p:nvPr/>
        </p:nvSpPr>
        <p:spPr bwMode="auto">
          <a:xfrm flipV="1">
            <a:off x="2490789" y="4041775"/>
            <a:ext cx="85725" cy="77788"/>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2417" name="Oval 442"/>
          <p:cNvSpPr>
            <a:spLocks noChangeArrowheads="1"/>
          </p:cNvSpPr>
          <p:nvPr/>
        </p:nvSpPr>
        <p:spPr bwMode="auto">
          <a:xfrm flipV="1">
            <a:off x="3184525" y="5113340"/>
            <a:ext cx="84138" cy="77787"/>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20" name="Oval 442"/>
          <p:cNvSpPr>
            <a:spLocks noChangeArrowheads="1"/>
          </p:cNvSpPr>
          <p:nvPr/>
        </p:nvSpPr>
        <p:spPr bwMode="auto">
          <a:xfrm flipV="1">
            <a:off x="3486150" y="4575175"/>
            <a:ext cx="84138" cy="77788"/>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23" name="Oval 442"/>
          <p:cNvSpPr>
            <a:spLocks noChangeArrowheads="1"/>
          </p:cNvSpPr>
          <p:nvPr/>
        </p:nvSpPr>
        <p:spPr bwMode="auto">
          <a:xfrm flipV="1">
            <a:off x="2936776" y="1556794"/>
            <a:ext cx="84138" cy="77787"/>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2424" name="Text Box 514"/>
          <p:cNvSpPr txBox="1">
            <a:spLocks noChangeArrowheads="1"/>
          </p:cNvSpPr>
          <p:nvPr/>
        </p:nvSpPr>
        <p:spPr bwMode="auto">
          <a:xfrm>
            <a:off x="2576736" y="1628793"/>
            <a:ext cx="774537" cy="20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3" tIns="45712" rIns="91423" bIns="45712" anchor="ctr">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r>
              <a:rPr lang="en-US" sz="700" b="1" dirty="0">
                <a:solidFill>
                  <a:srgbClr val="0000FF"/>
                </a:solidFill>
              </a:rPr>
              <a:t>Lower </a:t>
            </a:r>
            <a:r>
              <a:rPr lang="en-US" sz="700" b="1" dirty="0" err="1">
                <a:solidFill>
                  <a:srgbClr val="0000FF"/>
                </a:solidFill>
              </a:rPr>
              <a:t>Panzara</a:t>
            </a:r>
            <a:endParaRPr lang="en-US" sz="700" b="1" dirty="0">
              <a:solidFill>
                <a:srgbClr val="0000FF"/>
              </a:solidFill>
            </a:endParaRPr>
          </a:p>
        </p:txBody>
      </p:sp>
      <p:sp>
        <p:nvSpPr>
          <p:cNvPr id="2427" name="Oval 442"/>
          <p:cNvSpPr>
            <a:spLocks noChangeArrowheads="1"/>
          </p:cNvSpPr>
          <p:nvPr/>
        </p:nvSpPr>
        <p:spPr bwMode="auto">
          <a:xfrm flipV="1">
            <a:off x="4787900" y="3276600"/>
            <a:ext cx="84138" cy="77788"/>
          </a:xfrm>
          <a:prstGeom prst="ellipse">
            <a:avLst/>
          </a:prstGeom>
          <a:solidFill>
            <a:srgbClr val="7030A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2428" name="Text Box 355"/>
          <p:cNvSpPr txBox="1">
            <a:spLocks noChangeArrowheads="1"/>
          </p:cNvSpPr>
          <p:nvPr/>
        </p:nvSpPr>
        <p:spPr bwMode="auto">
          <a:xfrm>
            <a:off x="4953000" y="3218464"/>
            <a:ext cx="636852" cy="28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9345" tIns="34673" rIns="69345" bIns="34673">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r>
              <a:rPr lang="en-US" sz="700" b="1" dirty="0">
                <a:solidFill>
                  <a:srgbClr val="0000FF"/>
                </a:solidFill>
              </a:rPr>
              <a:t>Upper Kundlika</a:t>
            </a:r>
          </a:p>
        </p:txBody>
      </p:sp>
      <p:sp>
        <p:nvSpPr>
          <p:cNvPr id="2430" name="Oval 442"/>
          <p:cNvSpPr>
            <a:spLocks noChangeArrowheads="1"/>
          </p:cNvSpPr>
          <p:nvPr/>
        </p:nvSpPr>
        <p:spPr bwMode="auto">
          <a:xfrm flipV="1">
            <a:off x="4841875" y="2663825"/>
            <a:ext cx="85725" cy="77788"/>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31" name="Oval 442"/>
          <p:cNvSpPr>
            <a:spLocks noChangeArrowheads="1"/>
          </p:cNvSpPr>
          <p:nvPr/>
        </p:nvSpPr>
        <p:spPr bwMode="auto">
          <a:xfrm flipV="1">
            <a:off x="5918201" y="2613025"/>
            <a:ext cx="85725" cy="77788"/>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32" name="Oval 442"/>
          <p:cNvSpPr>
            <a:spLocks noChangeArrowheads="1"/>
          </p:cNvSpPr>
          <p:nvPr/>
        </p:nvSpPr>
        <p:spPr bwMode="auto">
          <a:xfrm flipV="1">
            <a:off x="4481514" y="2125665"/>
            <a:ext cx="84137" cy="79375"/>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35" name="Oval 442"/>
          <p:cNvSpPr>
            <a:spLocks noChangeArrowheads="1"/>
          </p:cNvSpPr>
          <p:nvPr/>
        </p:nvSpPr>
        <p:spPr bwMode="auto">
          <a:xfrm flipV="1">
            <a:off x="4289426" y="1541465"/>
            <a:ext cx="85725" cy="77787"/>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44" name="Oval 442"/>
          <p:cNvSpPr>
            <a:spLocks noChangeArrowheads="1"/>
          </p:cNvSpPr>
          <p:nvPr/>
        </p:nvSpPr>
        <p:spPr bwMode="auto">
          <a:xfrm flipV="1">
            <a:off x="6637339" y="2176465"/>
            <a:ext cx="84137" cy="79375"/>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46" name="Oval 442"/>
          <p:cNvSpPr>
            <a:spLocks noChangeArrowheads="1"/>
          </p:cNvSpPr>
          <p:nvPr/>
        </p:nvSpPr>
        <p:spPr bwMode="auto">
          <a:xfrm flipV="1">
            <a:off x="6581775" y="1541465"/>
            <a:ext cx="84138" cy="77787"/>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47" name="Oval 442"/>
          <p:cNvSpPr>
            <a:spLocks noChangeArrowheads="1"/>
          </p:cNvSpPr>
          <p:nvPr/>
        </p:nvSpPr>
        <p:spPr bwMode="auto">
          <a:xfrm flipV="1">
            <a:off x="7742239" y="1360490"/>
            <a:ext cx="85725" cy="77787"/>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53" name="Oval 442"/>
          <p:cNvSpPr>
            <a:spLocks noChangeArrowheads="1"/>
          </p:cNvSpPr>
          <p:nvPr/>
        </p:nvSpPr>
        <p:spPr bwMode="auto">
          <a:xfrm flipV="1">
            <a:off x="5726113" y="1235075"/>
            <a:ext cx="85725" cy="77788"/>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p>
        </p:txBody>
      </p:sp>
      <p:sp>
        <p:nvSpPr>
          <p:cNvPr id="2454" name="Text Box 355"/>
          <p:cNvSpPr txBox="1">
            <a:spLocks noChangeArrowheads="1"/>
          </p:cNvSpPr>
          <p:nvPr/>
        </p:nvSpPr>
        <p:spPr bwMode="auto">
          <a:xfrm>
            <a:off x="5318652" y="1085475"/>
            <a:ext cx="630563" cy="177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9345" tIns="34673" rIns="69345" bIns="34673">
            <a:spAutoFit/>
          </a:bodyPr>
          <a:lstStyle>
            <a:lvl1pPr defTabSz="925513">
              <a:defRPr sz="2500">
                <a:solidFill>
                  <a:schemeClr val="tx1"/>
                </a:solidFill>
                <a:latin typeface="Times New Roman" pitchFamily="18" charset="0"/>
              </a:defRPr>
            </a:lvl1pPr>
            <a:lvl2pPr marL="742950" indent="-285750" defTabSz="925513">
              <a:defRPr sz="2500">
                <a:solidFill>
                  <a:schemeClr val="tx1"/>
                </a:solidFill>
                <a:latin typeface="Times New Roman" pitchFamily="18" charset="0"/>
              </a:defRPr>
            </a:lvl2pPr>
            <a:lvl3pPr marL="1143000" indent="-228600" defTabSz="925513">
              <a:defRPr sz="2500">
                <a:solidFill>
                  <a:schemeClr val="tx1"/>
                </a:solidFill>
                <a:latin typeface="Times New Roman" pitchFamily="18" charset="0"/>
              </a:defRPr>
            </a:lvl3pPr>
            <a:lvl4pPr marL="1600200" indent="-228600" defTabSz="925513">
              <a:defRPr sz="2500">
                <a:solidFill>
                  <a:schemeClr val="tx1"/>
                </a:solidFill>
                <a:latin typeface="Times New Roman" pitchFamily="18" charset="0"/>
              </a:defRPr>
            </a:lvl4pPr>
            <a:lvl5pPr marL="2057400" indent="-228600" defTabSz="925513">
              <a:defRPr sz="2500">
                <a:solidFill>
                  <a:schemeClr val="tx1"/>
                </a:solidFill>
                <a:latin typeface="Times New Roman" pitchFamily="18" charset="0"/>
              </a:defRPr>
            </a:lvl5pPr>
            <a:lvl6pPr marL="2514600" indent="-228600" defTabSz="925513" eaLnBrk="0" fontAlgn="base" hangingPunct="0">
              <a:spcBef>
                <a:spcPct val="0"/>
              </a:spcBef>
              <a:spcAft>
                <a:spcPct val="0"/>
              </a:spcAft>
              <a:defRPr sz="2500">
                <a:solidFill>
                  <a:schemeClr val="tx1"/>
                </a:solidFill>
                <a:latin typeface="Times New Roman" pitchFamily="18" charset="0"/>
              </a:defRPr>
            </a:lvl6pPr>
            <a:lvl7pPr marL="2971800" indent="-228600" defTabSz="925513" eaLnBrk="0" fontAlgn="base" hangingPunct="0">
              <a:spcBef>
                <a:spcPct val="0"/>
              </a:spcBef>
              <a:spcAft>
                <a:spcPct val="0"/>
              </a:spcAft>
              <a:defRPr sz="2500">
                <a:solidFill>
                  <a:schemeClr val="tx1"/>
                </a:solidFill>
                <a:latin typeface="Times New Roman" pitchFamily="18" charset="0"/>
              </a:defRPr>
            </a:lvl7pPr>
            <a:lvl8pPr marL="3429000" indent="-228600" defTabSz="925513" eaLnBrk="0" fontAlgn="base" hangingPunct="0">
              <a:spcBef>
                <a:spcPct val="0"/>
              </a:spcBef>
              <a:spcAft>
                <a:spcPct val="0"/>
              </a:spcAft>
              <a:defRPr sz="2500">
                <a:solidFill>
                  <a:schemeClr val="tx1"/>
                </a:solidFill>
                <a:latin typeface="Times New Roman" pitchFamily="18" charset="0"/>
              </a:defRPr>
            </a:lvl8pPr>
            <a:lvl9pPr marL="3886200" indent="-228600" defTabSz="925513" eaLnBrk="0" fontAlgn="base" hangingPunct="0">
              <a:spcBef>
                <a:spcPct val="0"/>
              </a:spcBef>
              <a:spcAft>
                <a:spcPct val="0"/>
              </a:spcAft>
              <a:defRPr sz="2500">
                <a:solidFill>
                  <a:schemeClr val="tx1"/>
                </a:solidFill>
                <a:latin typeface="Times New Roman" pitchFamily="18" charset="0"/>
              </a:defRPr>
            </a:lvl9pPr>
          </a:lstStyle>
          <a:p>
            <a:r>
              <a:rPr lang="en-US" sz="700" b="1" dirty="0">
                <a:solidFill>
                  <a:srgbClr val="0000FF"/>
                </a:solidFill>
              </a:rPr>
              <a:t>Lower </a:t>
            </a:r>
            <a:r>
              <a:rPr lang="en-US" sz="700" b="1" dirty="0" err="1">
                <a:solidFill>
                  <a:srgbClr val="0000FF"/>
                </a:solidFill>
              </a:rPr>
              <a:t>Pedhi</a:t>
            </a:r>
            <a:endParaRPr lang="en-US" sz="700" b="1" dirty="0">
              <a:solidFill>
                <a:srgbClr val="0000FF"/>
              </a:solidFill>
            </a:endParaRPr>
          </a:p>
        </p:txBody>
      </p:sp>
      <p:sp>
        <p:nvSpPr>
          <p:cNvPr id="2459" name="Oval 442"/>
          <p:cNvSpPr>
            <a:spLocks noChangeArrowheads="1"/>
          </p:cNvSpPr>
          <p:nvPr/>
        </p:nvSpPr>
        <p:spPr bwMode="auto">
          <a:xfrm flipV="1">
            <a:off x="8269289" y="776290"/>
            <a:ext cx="85725" cy="77787"/>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dirty="0">
              <a:solidFill>
                <a:srgbClr val="00B050"/>
              </a:solidFill>
            </a:endParaRPr>
          </a:p>
        </p:txBody>
      </p:sp>
      <p:sp>
        <p:nvSpPr>
          <p:cNvPr id="460" name="Down Arrow 459"/>
          <p:cNvSpPr/>
          <p:nvPr/>
        </p:nvSpPr>
        <p:spPr bwMode="auto">
          <a:xfrm>
            <a:off x="6321153" y="1052736"/>
            <a:ext cx="45719" cy="115888"/>
          </a:xfrm>
          <a:prstGeom prst="downArrow">
            <a:avLst/>
          </a:prstGeom>
          <a:solidFill>
            <a:schemeClr val="accent1"/>
          </a:solidFill>
          <a:ln w="9525" cap="flat" cmpd="sng" algn="ctr">
            <a:solidFill>
              <a:schemeClr val="tx1"/>
            </a:solidFill>
            <a:prstDash val="solid"/>
            <a:round/>
            <a:headEnd type="none" w="med" len="med"/>
            <a:tailEnd type="none" w="med" len="med"/>
          </a:ln>
          <a:effectLst/>
          <a:scene3d>
            <a:camera prst="orthographicFront">
              <a:rot lat="0" lon="0" rev="1800000"/>
            </a:camera>
            <a:lightRig rig="threePt" dir="t"/>
          </a:scene3d>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IN" sz="3300" b="0" i="0" u="none" strike="noStrike" cap="none" normalizeH="0" baseline="0" smtClean="0">
              <a:ln>
                <a:noFill/>
              </a:ln>
              <a:solidFill>
                <a:schemeClr val="tx1"/>
              </a:solidFill>
              <a:effectLst/>
              <a:latin typeface="Times New Roman" pitchFamily="18" charset="0"/>
            </a:endParaRPr>
          </a:p>
        </p:txBody>
      </p:sp>
      <p:sp>
        <p:nvSpPr>
          <p:cNvPr id="418" name="Oval 442"/>
          <p:cNvSpPr>
            <a:spLocks noChangeArrowheads="1"/>
          </p:cNvSpPr>
          <p:nvPr/>
        </p:nvSpPr>
        <p:spPr bwMode="auto">
          <a:xfrm flipV="1">
            <a:off x="2360712" y="4221090"/>
            <a:ext cx="84138" cy="77787"/>
          </a:xfrm>
          <a:prstGeom prst="ellipse">
            <a:avLst/>
          </a:prstGeom>
          <a:solidFill>
            <a:srgbClr val="7030A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419" name="Text Box 661"/>
          <p:cNvSpPr txBox="1">
            <a:spLocks noChangeArrowheads="1"/>
          </p:cNvSpPr>
          <p:nvPr/>
        </p:nvSpPr>
        <p:spPr bwMode="auto">
          <a:xfrm>
            <a:off x="2120366" y="4089291"/>
            <a:ext cx="404265" cy="176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415" tIns="34208" rIns="68415" bIns="34208" anchor="ctr">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r>
              <a:rPr lang="en-US" sz="700" b="1" dirty="0" err="1" smtClean="0">
                <a:solidFill>
                  <a:srgbClr val="0000FF"/>
                </a:solidFill>
              </a:rPr>
              <a:t>Kudali</a:t>
            </a:r>
            <a:endParaRPr lang="en-US" sz="700" b="1" dirty="0">
              <a:solidFill>
                <a:srgbClr val="0000FF"/>
              </a:solidFill>
            </a:endParaRPr>
          </a:p>
        </p:txBody>
      </p:sp>
      <p:sp>
        <p:nvSpPr>
          <p:cNvPr id="358" name="Oval 442"/>
          <p:cNvSpPr>
            <a:spLocks noChangeArrowheads="1"/>
          </p:cNvSpPr>
          <p:nvPr/>
        </p:nvSpPr>
        <p:spPr bwMode="auto">
          <a:xfrm flipV="1">
            <a:off x="2864768" y="2276874"/>
            <a:ext cx="84138" cy="77787"/>
          </a:xfrm>
          <a:prstGeom prst="ellipse">
            <a:avLst/>
          </a:prstGeom>
          <a:solidFill>
            <a:srgbClr val="00B050"/>
          </a:solidFill>
          <a:ln w="9525">
            <a:solidFill>
              <a:schemeClr val="tx1"/>
            </a:solidFill>
            <a:round/>
            <a:headEnd/>
            <a:tailEnd/>
          </a:ln>
        </p:spPr>
        <p:txBody>
          <a:bodyPr wrap="none" lIns="68415" tIns="34208" rIns="68415" bIns="34208" anchor="ctr"/>
          <a:lstStyle/>
          <a:p>
            <a:endParaRPr lang="en-IN">
              <a:solidFill>
                <a:srgbClr val="0066FF"/>
              </a:solidFill>
            </a:endParaRPr>
          </a:p>
        </p:txBody>
      </p:sp>
      <p:sp>
        <p:nvSpPr>
          <p:cNvPr id="359" name="Text Box 514"/>
          <p:cNvSpPr txBox="1">
            <a:spLocks noChangeArrowheads="1"/>
          </p:cNvSpPr>
          <p:nvPr/>
        </p:nvSpPr>
        <p:spPr bwMode="auto">
          <a:xfrm>
            <a:off x="2720753" y="2132851"/>
            <a:ext cx="1079107" cy="20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3" tIns="45712" rIns="91423" bIns="45712" anchor="ctr">
            <a:spAutoFit/>
          </a:bodyPr>
          <a:lstStyle>
            <a:lvl1pPr>
              <a:defRPr sz="2500">
                <a:solidFill>
                  <a:schemeClr val="tx1"/>
                </a:solidFill>
                <a:latin typeface="Times New Roman" pitchFamily="18" charset="0"/>
              </a:defRPr>
            </a:lvl1pPr>
            <a:lvl2pPr marL="742950" indent="-285750">
              <a:defRPr sz="2500">
                <a:solidFill>
                  <a:schemeClr val="tx1"/>
                </a:solidFill>
                <a:latin typeface="Times New Roman" pitchFamily="18" charset="0"/>
              </a:defRPr>
            </a:lvl2pPr>
            <a:lvl3pPr marL="1143000" indent="-228600">
              <a:defRPr sz="2500">
                <a:solidFill>
                  <a:schemeClr val="tx1"/>
                </a:solidFill>
                <a:latin typeface="Times New Roman" pitchFamily="18" charset="0"/>
              </a:defRPr>
            </a:lvl3pPr>
            <a:lvl4pPr marL="1600200" indent="-228600">
              <a:defRPr sz="2500">
                <a:solidFill>
                  <a:schemeClr val="tx1"/>
                </a:solidFill>
                <a:latin typeface="Times New Roman" pitchFamily="18" charset="0"/>
              </a:defRPr>
            </a:lvl4pPr>
            <a:lvl5pPr marL="2057400" indent="-228600">
              <a:defRPr sz="2500">
                <a:solidFill>
                  <a:schemeClr val="tx1"/>
                </a:solidFill>
                <a:latin typeface="Times New Roman" pitchFamily="18" charset="0"/>
              </a:defRPr>
            </a:lvl5pPr>
            <a:lvl6pPr marL="2514600" indent="-228600" eaLnBrk="0" fontAlgn="base" hangingPunct="0">
              <a:spcBef>
                <a:spcPct val="0"/>
              </a:spcBef>
              <a:spcAft>
                <a:spcPct val="0"/>
              </a:spcAft>
              <a:defRPr sz="2500">
                <a:solidFill>
                  <a:schemeClr val="tx1"/>
                </a:solidFill>
                <a:latin typeface="Times New Roman" pitchFamily="18" charset="0"/>
              </a:defRPr>
            </a:lvl6pPr>
            <a:lvl7pPr marL="2971800" indent="-228600" eaLnBrk="0" fontAlgn="base" hangingPunct="0">
              <a:spcBef>
                <a:spcPct val="0"/>
              </a:spcBef>
              <a:spcAft>
                <a:spcPct val="0"/>
              </a:spcAft>
              <a:defRPr sz="2500">
                <a:solidFill>
                  <a:schemeClr val="tx1"/>
                </a:solidFill>
                <a:latin typeface="Times New Roman" pitchFamily="18" charset="0"/>
              </a:defRPr>
            </a:lvl7pPr>
            <a:lvl8pPr marL="3429000" indent="-228600" eaLnBrk="0" fontAlgn="base" hangingPunct="0">
              <a:spcBef>
                <a:spcPct val="0"/>
              </a:spcBef>
              <a:spcAft>
                <a:spcPct val="0"/>
              </a:spcAft>
              <a:defRPr sz="2500">
                <a:solidFill>
                  <a:schemeClr val="tx1"/>
                </a:solidFill>
                <a:latin typeface="Times New Roman" pitchFamily="18" charset="0"/>
              </a:defRPr>
            </a:lvl8pPr>
            <a:lvl9pPr marL="3886200" indent="-228600" eaLnBrk="0" fontAlgn="base" hangingPunct="0">
              <a:spcBef>
                <a:spcPct val="0"/>
              </a:spcBef>
              <a:spcAft>
                <a:spcPct val="0"/>
              </a:spcAft>
              <a:defRPr sz="2500">
                <a:solidFill>
                  <a:schemeClr val="tx1"/>
                </a:solidFill>
                <a:latin typeface="Times New Roman" pitchFamily="18" charset="0"/>
              </a:defRPr>
            </a:lvl9pPr>
          </a:lstStyle>
          <a:p>
            <a:r>
              <a:rPr lang="en-US" sz="700" b="1" dirty="0" err="1" smtClean="0">
                <a:solidFill>
                  <a:srgbClr val="0000FF"/>
                </a:solidFill>
              </a:rPr>
              <a:t>Nandur</a:t>
            </a:r>
            <a:r>
              <a:rPr lang="en-US" sz="700" b="1" dirty="0" smtClean="0">
                <a:solidFill>
                  <a:srgbClr val="0000FF"/>
                </a:solidFill>
              </a:rPr>
              <a:t> </a:t>
            </a:r>
            <a:r>
              <a:rPr lang="en-US" sz="700" b="1" dirty="0" err="1" smtClean="0">
                <a:solidFill>
                  <a:srgbClr val="0000FF"/>
                </a:solidFill>
              </a:rPr>
              <a:t>Madhameswar</a:t>
            </a:r>
            <a:endParaRPr lang="en-US" sz="700" b="1" dirty="0">
              <a:solidFill>
                <a:srgbClr val="0000FF"/>
              </a:solidFill>
            </a:endParaRPr>
          </a:p>
        </p:txBody>
      </p:sp>
      <p:sp>
        <p:nvSpPr>
          <p:cNvPr id="351" name="TextBox 350"/>
          <p:cNvSpPr txBox="1"/>
          <p:nvPr/>
        </p:nvSpPr>
        <p:spPr>
          <a:xfrm>
            <a:off x="4780124" y="0"/>
            <a:ext cx="3882965" cy="400110"/>
          </a:xfrm>
          <a:prstGeom prst="rect">
            <a:avLst/>
          </a:prstGeom>
          <a:noFill/>
        </p:spPr>
        <p:txBody>
          <a:bodyPr wrap="square" rtlCol="0">
            <a:spAutoFit/>
          </a:bodyPr>
          <a:lstStyle/>
          <a:p>
            <a:r>
              <a:rPr lang="en-IN" sz="2000" b="1" dirty="0" smtClean="0">
                <a:solidFill>
                  <a:srgbClr val="C00000"/>
                </a:solidFill>
              </a:rPr>
              <a:t>LOCATION MAP</a:t>
            </a:r>
            <a:endParaRPr lang="en-US" sz="2000" b="1" dirty="0">
              <a:solidFill>
                <a:srgbClr val="C00000"/>
              </a:solidFill>
            </a:endParaRPr>
          </a:p>
        </p:txBody>
      </p:sp>
    </p:spTree>
    <p:extLst>
      <p:ext uri="{BB962C8B-B14F-4D97-AF65-F5344CB8AC3E}">
        <p14:creationId xmlns:p14="http://schemas.microsoft.com/office/powerpoint/2010/main" val="209424320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35182" y="510545"/>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4000" b="1" dirty="0" smtClean="0">
                <a:solidFill>
                  <a:srgbClr val="800000"/>
                </a:solidFill>
                <a:effectLst>
                  <a:outerShdw blurRad="38100" dist="38100" dir="2700000" algn="tl">
                    <a:srgbClr val="C0C0C0"/>
                  </a:outerShdw>
                </a:effectLst>
              </a:rPr>
              <a:t>MAHARASHTRA</a:t>
            </a:r>
            <a:endParaRPr lang="en-US" sz="4000" b="1" dirty="0"/>
          </a:p>
        </p:txBody>
      </p:sp>
      <p:sp>
        <p:nvSpPr>
          <p:cNvPr id="8" name="Rectangle 7"/>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graphicFrame>
        <p:nvGraphicFramePr>
          <p:cNvPr id="7" name="Chart 6"/>
          <p:cNvGraphicFramePr/>
          <p:nvPr>
            <p:extLst>
              <p:ext uri="{D42A27DB-BD31-4B8C-83A1-F6EECF244321}">
                <p14:modId xmlns:p14="http://schemas.microsoft.com/office/powerpoint/2010/main" val="1683454234"/>
              </p:ext>
            </p:extLst>
          </p:nvPr>
        </p:nvGraphicFramePr>
        <p:xfrm>
          <a:off x="505530" y="1623106"/>
          <a:ext cx="9079307" cy="4554746"/>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6570984" y="1916169"/>
            <a:ext cx="2151993" cy="830997"/>
          </a:xfrm>
          <a:prstGeom prst="rect">
            <a:avLst/>
          </a:prstGeom>
          <a:noFill/>
        </p:spPr>
        <p:txBody>
          <a:bodyPr wrap="square" rtlCol="0">
            <a:spAutoFit/>
          </a:bodyPr>
          <a:lstStyle/>
          <a:p>
            <a:r>
              <a:rPr lang="en-IN" sz="2400" b="1" u="sng" dirty="0" smtClean="0"/>
              <a:t>Physical Progress</a:t>
            </a:r>
            <a:endParaRPr lang="en-US" sz="2400" b="1" u="sng" dirty="0"/>
          </a:p>
        </p:txBody>
      </p:sp>
      <p:cxnSp>
        <p:nvCxnSpPr>
          <p:cNvPr id="5" name="Straight Arrow Connector 4"/>
          <p:cNvCxnSpPr/>
          <p:nvPr/>
        </p:nvCxnSpPr>
        <p:spPr>
          <a:xfrm flipH="1">
            <a:off x="4909704" y="3364302"/>
            <a:ext cx="10588" cy="1980544"/>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1849946" y="4077330"/>
            <a:ext cx="1159954" cy="369332"/>
          </a:xfrm>
          <a:prstGeom prst="rect">
            <a:avLst/>
          </a:prstGeom>
          <a:noFill/>
        </p:spPr>
        <p:txBody>
          <a:bodyPr wrap="square" rtlCol="0">
            <a:spAutoFit/>
          </a:bodyPr>
          <a:lstStyle/>
          <a:p>
            <a:r>
              <a:rPr lang="en-IN" dirty="0" smtClean="0"/>
              <a:t>(15.07%)</a:t>
            </a:r>
            <a:endParaRPr lang="en-US" dirty="0"/>
          </a:p>
        </p:txBody>
      </p:sp>
    </p:spTree>
    <p:extLst>
      <p:ext uri="{BB962C8B-B14F-4D97-AF65-F5344CB8AC3E}">
        <p14:creationId xmlns:p14="http://schemas.microsoft.com/office/powerpoint/2010/main" val="3439491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335666"/>
            <a:ext cx="9906000" cy="451024"/>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MI Progress </a:t>
            </a:r>
          </a:p>
        </p:txBody>
      </p:sp>
      <p:graphicFrame>
        <p:nvGraphicFramePr>
          <p:cNvPr id="4" name="Table 3"/>
          <p:cNvGraphicFramePr>
            <a:graphicFrameLocks noGrp="1"/>
          </p:cNvGraphicFramePr>
          <p:nvPr>
            <p:extLst>
              <p:ext uri="{D42A27DB-BD31-4B8C-83A1-F6EECF244321}">
                <p14:modId xmlns:p14="http://schemas.microsoft.com/office/powerpoint/2010/main" val="1937718316"/>
              </p:ext>
            </p:extLst>
          </p:nvPr>
        </p:nvGraphicFramePr>
        <p:xfrm>
          <a:off x="312519" y="1125245"/>
          <a:ext cx="9317255" cy="5252407"/>
        </p:xfrm>
        <a:graphic>
          <a:graphicData uri="http://schemas.openxmlformats.org/drawingml/2006/table">
            <a:tbl>
              <a:tblPr/>
              <a:tblGrid>
                <a:gridCol w="1166344"/>
                <a:gridCol w="2631280"/>
                <a:gridCol w="1799549"/>
                <a:gridCol w="1860041"/>
                <a:gridCol w="1860041"/>
              </a:tblGrid>
              <a:tr h="327291">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2">
                  <a:txBody>
                    <a:bodyPr/>
                    <a:lstStyle/>
                    <a:p>
                      <a:pPr algn="ctr" fontAlgn="t"/>
                      <a:r>
                        <a:rPr lang="en-IN" sz="1400" b="1" i="0" u="none" strike="noStrike" dirty="0" smtClean="0">
                          <a:solidFill>
                            <a:schemeClr val="tx1"/>
                          </a:solidFill>
                          <a:latin typeface="Arial" pitchFamily="34" charset="0"/>
                          <a:cs typeface="Arial" pitchFamily="34" charset="0"/>
                        </a:rPr>
                        <a:t>CCA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879571">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Created</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50357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AP</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45701">
                <a:tc>
                  <a:txBody>
                    <a:bodyPr/>
                    <a:lstStyle/>
                    <a:p>
                      <a:pPr algn="ctr" rtl="0" fontAlgn="ctr"/>
                      <a:r>
                        <a:rPr lang="en-US" sz="1400" b="1" i="0" u="none" strike="noStrike" dirty="0" smtClean="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Assam</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6.342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2.509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39.56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88904">
                <a:tc>
                  <a:txBody>
                    <a:bodyPr/>
                    <a:lstStyle/>
                    <a:p>
                      <a:pPr algn="ctr" rtl="0" fontAlgn="ctr"/>
                      <a:r>
                        <a:rPr lang="en-US" sz="1400" b="1" i="0" u="none" strike="noStrike" dirty="0" smtClean="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Bihar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0819">
                <a:tc>
                  <a:txBody>
                    <a:bodyPr/>
                    <a:lstStyle/>
                    <a:p>
                      <a:pPr algn="ctr" rtl="0" fontAlgn="ctr"/>
                      <a:r>
                        <a:rPr lang="en-IN" sz="1400" b="1" i="0" u="none" strike="noStrike" dirty="0" smtClean="0">
                          <a:solidFill>
                            <a:srgbClr val="000000"/>
                          </a:solidFill>
                          <a:effectLst/>
                          <a:latin typeface="Arial" panose="020B0604020202020204" pitchFamily="34" charset="0"/>
                        </a:rPr>
                        <a:t>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Chhattisgarh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1.981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3540">
                <a:tc>
                  <a:txBody>
                    <a:bodyPr/>
                    <a:lstStyle/>
                    <a:p>
                      <a:pPr algn="ctr" rtl="0" fontAlgn="ctr"/>
                      <a:r>
                        <a:rPr lang="en-IN" sz="1400" b="1" i="0" u="none" strike="noStrike" dirty="0" smtClean="0">
                          <a:solidFill>
                            <a:srgbClr val="000000"/>
                          </a:solidFill>
                          <a:effectLst/>
                          <a:latin typeface="Arial" panose="020B0604020202020204" pitchFamily="34" charset="0"/>
                        </a:rPr>
                        <a:t>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Goa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203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Gujarat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365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J&amp;K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0.199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0.035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17.59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365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Jharkhand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13.33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365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Karnataka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a:solidFill>
                            <a:srgbClr val="000000"/>
                          </a:solidFill>
                          <a:effectLst/>
                          <a:latin typeface="Arial"/>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a:solidFill>
                            <a:srgbClr val="000000"/>
                          </a:solidFill>
                          <a:effectLst/>
                          <a:latin typeface="Arial"/>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6" name="Footer Placeholder 5"/>
          <p:cNvSpPr>
            <a:spLocks noGrp="1"/>
          </p:cNvSpPr>
          <p:nvPr>
            <p:ph type="ftr" sz="quarter" idx="11"/>
          </p:nvPr>
        </p:nvSpPr>
        <p:spPr>
          <a:xfrm>
            <a:off x="3281363" y="6492876"/>
            <a:ext cx="3343275" cy="365125"/>
          </a:xfrm>
        </p:spPr>
        <p:txBody>
          <a:bodyPr/>
          <a:lstStyle/>
          <a:p>
            <a:r>
              <a:rPr lang="en-IN" sz="1800" b="1" smtClean="0">
                <a:solidFill>
                  <a:schemeClr val="tx1"/>
                </a:solidFill>
                <a:latin typeface="Book Antiqua" pitchFamily="18" charset="0"/>
              </a:rPr>
              <a:t>Consolidated</a:t>
            </a:r>
            <a:endParaRPr lang="en-IN" sz="1800" b="1" dirty="0">
              <a:solidFill>
                <a:schemeClr val="tx1"/>
              </a:solidFill>
              <a:latin typeface="Book Antiqua" pitchFamily="18" charset="0"/>
            </a:endParaRPr>
          </a:p>
        </p:txBody>
      </p:sp>
      <p:sp>
        <p:nvSpPr>
          <p:cNvPr id="7" name="Rectangle 6"/>
          <p:cNvSpPr/>
          <p:nvPr/>
        </p:nvSpPr>
        <p:spPr>
          <a:xfrm>
            <a:off x="1" y="0"/>
            <a:ext cx="9906000" cy="33566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
        <p:nvSpPr>
          <p:cNvPr id="8" name="TextBox 7"/>
          <p:cNvSpPr txBox="1"/>
          <p:nvPr/>
        </p:nvSpPr>
        <p:spPr>
          <a:xfrm>
            <a:off x="7734365" y="786690"/>
            <a:ext cx="1786066" cy="338554"/>
          </a:xfrm>
          <a:prstGeom prst="rect">
            <a:avLst/>
          </a:prstGeom>
          <a:noFill/>
        </p:spPr>
        <p:txBody>
          <a:bodyPr wrap="none" rtlCol="0">
            <a:spAutoFit/>
          </a:bodyPr>
          <a:lstStyle/>
          <a:p>
            <a:r>
              <a:rPr lang="en-US" sz="1200" b="1" dirty="0" smtClean="0">
                <a:latin typeface="Arial" panose="020B0604020202020204" pitchFamily="34" charset="0"/>
                <a:cs typeface="Arial" panose="020B0604020202020204" pitchFamily="34" charset="0"/>
              </a:rPr>
              <a:t>( </a:t>
            </a:r>
            <a:r>
              <a:rPr lang="en-US" sz="1600" b="1" dirty="0" smtClean="0">
                <a:latin typeface="Arial" panose="020B0604020202020204" pitchFamily="34" charset="0"/>
                <a:cs typeface="Arial" panose="020B0604020202020204" pitchFamily="34" charset="0"/>
              </a:rPr>
              <a:t>Area in Th. Ha.)</a:t>
            </a:r>
            <a:endParaRPr lang="en-IN" sz="1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03569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496614"/>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CCA Progress </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365574681"/>
              </p:ext>
            </p:extLst>
          </p:nvPr>
        </p:nvGraphicFramePr>
        <p:xfrm>
          <a:off x="104745" y="1367734"/>
          <a:ext cx="9714424" cy="5428614"/>
        </p:xfrm>
        <a:graphic>
          <a:graphicData uri="http://schemas.openxmlformats.org/drawingml/2006/table">
            <a:tbl>
              <a:tblPr/>
              <a:tblGrid>
                <a:gridCol w="270710"/>
                <a:gridCol w="1334732"/>
                <a:gridCol w="756968"/>
                <a:gridCol w="756968"/>
                <a:gridCol w="728932"/>
                <a:gridCol w="728932"/>
                <a:gridCol w="911165"/>
                <a:gridCol w="1205542"/>
                <a:gridCol w="630806"/>
                <a:gridCol w="756968"/>
                <a:gridCol w="756968"/>
                <a:gridCol w="875733"/>
              </a:tblGrid>
              <a:tr h="382541">
                <a:tc rowSpan="2">
                  <a:txBody>
                    <a:bodyPr/>
                    <a:lstStyle/>
                    <a:p>
                      <a:pPr algn="ctr" fontAlgn="t"/>
                      <a:r>
                        <a:rPr lang="en-US" sz="1500" b="1" i="0" u="none" strike="noStrike" dirty="0" smtClean="0">
                          <a:solidFill>
                            <a:schemeClr val="tx1"/>
                          </a:solidFill>
                          <a:latin typeface="Arial" pitchFamily="34" charset="0"/>
                          <a:cs typeface="Arial" pitchFamily="34" charset="0"/>
                        </a:rPr>
                        <a:t>Sr. No.</a:t>
                      </a:r>
                      <a:endParaRPr lang="en-US" sz="15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Project</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Balance 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500" b="1" i="0" u="none" strike="noStrike" dirty="0" smtClean="0">
                          <a:solidFill>
                            <a:schemeClr val="tx1"/>
                          </a:solidFill>
                          <a:latin typeface="Arial" pitchFamily="34" charset="0"/>
                          <a:cs typeface="Arial" pitchFamily="34" charset="0"/>
                        </a:rPr>
                        <a:t>CCA Progress</a:t>
                      </a:r>
                      <a:endParaRPr lang="en-US" sz="15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Target</a:t>
                      </a:r>
                      <a:r>
                        <a:rPr lang="en-US" sz="1400" b="1" i="0" u="none" strike="noStrike" baseline="0" dirty="0" smtClean="0">
                          <a:solidFill>
                            <a:schemeClr val="tx1"/>
                          </a:solidFill>
                          <a:latin typeface="Arial" pitchFamily="34" charset="0"/>
                          <a:cs typeface="Arial" pitchFamily="34" charset="0"/>
                        </a:rPr>
                        <a:t> date of Completion</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01975">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 </a:t>
                      </a:r>
                    </a:p>
                    <a:p>
                      <a:pPr algn="ctr" fontAlgn="t"/>
                      <a:r>
                        <a:rPr lang="en-US" sz="1400" b="1" i="0" u="none" strike="noStrike" dirty="0" smtClean="0">
                          <a:solidFill>
                            <a:schemeClr val="tx1"/>
                          </a:solidFill>
                          <a:latin typeface="Arial" pitchFamily="34" charset="0"/>
                          <a:cs typeface="Arial" pitchFamily="34" charset="0"/>
                        </a:rPr>
                        <a:t>(upto 07/20)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r>
              <a:tr h="296637">
                <a:tc>
                  <a:txBody>
                    <a:bodyPr/>
                    <a:lstStyle/>
                    <a:p>
                      <a:pPr marL="0" algn="ctr" defTabSz="914400" rtl="0" eaLnBrk="1" fontAlgn="ctr" latinLnBrk="0" hangingPunct="1"/>
                      <a:r>
                        <a:rPr lang="en-IN" sz="1500" b="0"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5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IN" sz="1400" b="0" i="0" u="none" strike="noStrike" dirty="0" smtClean="0">
                          <a:solidFill>
                            <a:srgbClr val="000000"/>
                          </a:solidFill>
                          <a:effectLst/>
                          <a:latin typeface="Arial" panose="020B0604020202020204" pitchFamily="34" charset="0"/>
                        </a:rPr>
                        <a:t>Arjuna</a:t>
                      </a:r>
                      <a:endParaRPr lang="en-IN" sz="1400" b="0" i="0" u="none" strike="noStrike" dirty="0">
                        <a:solidFill>
                          <a:srgbClr val="000000"/>
                        </a:solidFill>
                        <a:effectLst/>
                        <a:latin typeface="Arial" panose="020B0604020202020204" pitchFamily="34" charset="0"/>
                      </a:endParaRP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5.704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2.787</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Mar-22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96637">
                <a:tc>
                  <a:txBody>
                    <a:bodyPr/>
                    <a:lstStyle/>
                    <a:p>
                      <a:pPr marL="0" algn="ctr" defTabSz="914400" rtl="0" eaLnBrk="1" fontAlgn="ctr" latinLnBrk="0" hangingPunct="1"/>
                      <a:r>
                        <a:rPr lang="en-IN" sz="1500" b="0" i="0" u="none" strike="noStrike" kern="1200" dirty="0" smtClean="0">
                          <a:solidFill>
                            <a:srgbClr val="000000"/>
                          </a:solidFill>
                          <a:effectLst/>
                          <a:latin typeface="Arial" panose="020B0604020202020204" pitchFamily="34" charset="0"/>
                          <a:ea typeface="+mn-ea"/>
                          <a:cs typeface="Arial" panose="020B0604020202020204" pitchFamily="34" charset="0"/>
                        </a:rPr>
                        <a:t>2.</a:t>
                      </a:r>
                      <a:endParaRPr lang="en-IN" sz="15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IN" sz="1400" b="0" i="0" u="none" strike="noStrike" dirty="0" smtClean="0">
                          <a:solidFill>
                            <a:srgbClr val="000000"/>
                          </a:solidFill>
                          <a:effectLst/>
                          <a:latin typeface="Arial" panose="020B0604020202020204" pitchFamily="34" charset="0"/>
                        </a:rPr>
                        <a:t>Aruna </a:t>
                      </a:r>
                      <a:endParaRPr lang="en-IN" sz="1400" b="0" i="0" u="none" strike="noStrike" dirty="0">
                        <a:solidFill>
                          <a:srgbClr val="000000"/>
                        </a:solidFill>
                        <a:effectLst/>
                        <a:latin typeface="Arial" panose="020B0604020202020204" pitchFamily="34" charset="0"/>
                      </a:endParaRP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5.31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1.735</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Mar-23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43938">
                <a:tc>
                  <a:txBody>
                    <a:bodyPr/>
                    <a:lstStyle/>
                    <a:p>
                      <a:pPr algn="ctr" rtl="0" fontAlgn="ctr"/>
                      <a:r>
                        <a:rPr lang="en-US" sz="1500" b="0" i="0" u="none" strike="noStrike" dirty="0" smtClean="0">
                          <a:solidFill>
                            <a:srgbClr val="000000"/>
                          </a:solidFill>
                          <a:effectLst/>
                          <a:latin typeface="Arial" panose="020B0604020202020204" pitchFamily="34" charset="0"/>
                        </a:rPr>
                        <a:t>3.</a:t>
                      </a:r>
                      <a:endParaRPr lang="en-IN" sz="15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Bawanthadi (IS)</a:t>
                      </a:r>
                      <a:endParaRPr lang="en-IN" sz="14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2.5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0.30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0.62</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0.35</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0.36</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1.63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65.20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1.210</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Jun-21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69845">
                <a:tc>
                  <a:txBody>
                    <a:bodyPr/>
                    <a:lstStyle/>
                    <a:p>
                      <a:pPr algn="ctr" rtl="0" fontAlgn="ctr"/>
                      <a:r>
                        <a:rPr lang="en-US" sz="1500" b="0" i="0" u="none" strike="noStrike" dirty="0" smtClean="0">
                          <a:solidFill>
                            <a:srgbClr val="000000"/>
                          </a:solidFill>
                          <a:effectLst/>
                          <a:latin typeface="Arial" panose="020B0604020202020204" pitchFamily="34" charset="0"/>
                        </a:rPr>
                        <a:t>4.</a:t>
                      </a:r>
                      <a:endParaRPr lang="en-IN" sz="15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IN" sz="1400" b="0" i="0" u="none" strike="noStrike" dirty="0" smtClean="0">
                          <a:solidFill>
                            <a:srgbClr val="000000"/>
                          </a:solidFill>
                          <a:effectLst/>
                          <a:latin typeface="Arial" panose="020B0604020202020204" pitchFamily="34" charset="0"/>
                        </a:rPr>
                        <a:t>Bembla</a:t>
                      </a:r>
                      <a:endParaRPr lang="en-IN" sz="1400" b="0" i="0" u="none" strike="noStrike" dirty="0">
                        <a:solidFill>
                          <a:srgbClr val="000000"/>
                        </a:solidFill>
                        <a:effectLst/>
                        <a:latin typeface="Arial" panose="020B0604020202020204" pitchFamily="34" charset="0"/>
                      </a:endParaRP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29.78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2.306</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3.817</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1.812</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3.207</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11.142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37.41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4.000</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Mar-23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63541">
                <a:tc>
                  <a:txBody>
                    <a:bodyPr/>
                    <a:lstStyle/>
                    <a:p>
                      <a:pPr algn="ctr" rtl="0" fontAlgn="ctr"/>
                      <a:r>
                        <a:rPr lang="en-IN" sz="1500" b="0" i="0" u="none" strike="noStrike" dirty="0" smtClean="0">
                          <a:solidFill>
                            <a:srgbClr val="000000"/>
                          </a:solidFill>
                          <a:effectLst/>
                          <a:latin typeface="Arial" panose="020B0604020202020204" pitchFamily="34" charset="0"/>
                        </a:rPr>
                        <a:t>5.</a:t>
                      </a:r>
                      <a:endParaRPr lang="en-IN" sz="15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Dhom Balakwadi</a:t>
                      </a:r>
                      <a:endParaRPr lang="en-IN" sz="14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18.10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11.806</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1.2</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1.456</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1.029</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0.125</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15.616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a:solidFill>
                            <a:srgbClr val="000000"/>
                          </a:solidFill>
                          <a:effectLst/>
                          <a:latin typeface="Arial"/>
                        </a:rPr>
                        <a:t>86.28</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2.608</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Mar-21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76416">
                <a:tc>
                  <a:txBody>
                    <a:bodyPr/>
                    <a:lstStyle/>
                    <a:p>
                      <a:pPr algn="ctr" rtl="0" fontAlgn="ctr"/>
                      <a:r>
                        <a:rPr lang="en-IN" sz="1500" b="0" i="0" u="none" strike="noStrike" dirty="0" smtClean="0">
                          <a:solidFill>
                            <a:srgbClr val="000000"/>
                          </a:solidFill>
                          <a:effectLst/>
                          <a:latin typeface="Arial" panose="020B0604020202020204" pitchFamily="34" charset="0"/>
                        </a:rPr>
                        <a:t>6.</a:t>
                      </a:r>
                      <a:endParaRPr lang="en-IN" sz="15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Gadnadi</a:t>
                      </a:r>
                      <a:endParaRPr lang="en-IN" sz="14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3.111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0.025</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0.025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a:solidFill>
                            <a:srgbClr val="000000"/>
                          </a:solidFill>
                          <a:effectLst/>
                          <a:latin typeface="Arial"/>
                        </a:rPr>
                        <a:t>0.80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3.111</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Mar-21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28228">
                <a:tc>
                  <a:txBody>
                    <a:bodyPr/>
                    <a:lstStyle/>
                    <a:p>
                      <a:pPr algn="ctr" rtl="0" fontAlgn="ctr"/>
                      <a:r>
                        <a:rPr lang="en-IN" sz="1500" b="0" i="0" u="none" strike="noStrike" dirty="0" smtClean="0">
                          <a:solidFill>
                            <a:srgbClr val="000000"/>
                          </a:solidFill>
                          <a:effectLst/>
                          <a:latin typeface="Arial" panose="020B0604020202020204" pitchFamily="34" charset="0"/>
                        </a:rPr>
                        <a:t>7.</a:t>
                      </a:r>
                      <a:endParaRPr lang="en-IN" sz="15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Gosikhurd (NP)</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176.1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35.553</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Mar-24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7951">
                <a:tc>
                  <a:txBody>
                    <a:bodyPr/>
                    <a:lstStyle/>
                    <a:p>
                      <a:pPr algn="ctr" rtl="0" fontAlgn="ctr"/>
                      <a:r>
                        <a:rPr lang="en-IN" sz="1500" b="0" i="0" u="none" strike="noStrike" dirty="0" smtClean="0">
                          <a:solidFill>
                            <a:srgbClr val="000000"/>
                          </a:solidFill>
                          <a:effectLst/>
                          <a:latin typeface="Arial" panose="020B0604020202020204" pitchFamily="34" charset="0"/>
                        </a:rPr>
                        <a:t>8.</a:t>
                      </a:r>
                      <a:endParaRPr lang="en-IN" sz="15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Khadakpurna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15.72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1.937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0.485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0.796</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3.413</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0.06</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6.691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42.56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9.089</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Mar-22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67150">
                <a:tc>
                  <a:txBody>
                    <a:bodyPr/>
                    <a:lstStyle/>
                    <a:p>
                      <a:pPr algn="ctr" rtl="0" fontAlgn="ctr"/>
                      <a:r>
                        <a:rPr lang="en-IN" sz="1500" b="0" i="0" u="none" strike="noStrike" dirty="0" smtClean="0">
                          <a:solidFill>
                            <a:srgbClr val="000000"/>
                          </a:solidFill>
                          <a:effectLst/>
                          <a:latin typeface="Arial" panose="020B0604020202020204" pitchFamily="34" charset="0"/>
                        </a:rPr>
                        <a:t>9.</a:t>
                      </a:r>
                      <a:endParaRPr lang="en-IN" sz="15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Krishna Koyana LIS</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52.82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1.62</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2.002</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2.172</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5.794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10.97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49.202</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Jun-21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0136">
                <a:tc>
                  <a:txBody>
                    <a:bodyPr/>
                    <a:lstStyle/>
                    <a:p>
                      <a:pPr algn="ctr" rtl="0" fontAlgn="ctr"/>
                      <a:r>
                        <a:rPr lang="en-IN" sz="1500" b="0" i="0" u="none" strike="noStrike" dirty="0" smtClean="0">
                          <a:solidFill>
                            <a:srgbClr val="000000"/>
                          </a:solidFill>
                          <a:effectLst/>
                          <a:latin typeface="Arial" panose="020B0604020202020204" pitchFamily="34" charset="0"/>
                        </a:rPr>
                        <a:t>10.</a:t>
                      </a:r>
                      <a:endParaRPr lang="en-IN" sz="15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Kudali </a:t>
                      </a:r>
                      <a:endParaRPr lang="en-IN" sz="14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5.327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2.8770</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Mar-22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5104">
                <a:tc>
                  <a:txBody>
                    <a:bodyPr/>
                    <a:lstStyle/>
                    <a:p>
                      <a:pPr algn="ctr" rtl="0" fontAlgn="ctr"/>
                      <a:r>
                        <a:rPr lang="en-IN" sz="1500" b="0" i="0" u="none" strike="noStrike" dirty="0" smtClean="0">
                          <a:solidFill>
                            <a:srgbClr val="000000"/>
                          </a:solidFill>
                          <a:effectLst/>
                          <a:latin typeface="Arial" panose="020B0604020202020204" pitchFamily="34" charset="0"/>
                        </a:rPr>
                        <a:t>11.</a:t>
                      </a:r>
                      <a:endParaRPr lang="en-IN" sz="15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Lower Dudhna</a:t>
                      </a:r>
                      <a:endParaRPr lang="en-IN" sz="14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30.04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a:solidFill>
                            <a:srgbClr val="000000"/>
                          </a:solidFill>
                          <a:effectLst/>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0</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6.127</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4.688</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400" b="0" i="0" u="none" strike="noStrike" dirty="0" smtClean="0">
                          <a:solidFill>
                            <a:srgbClr val="000000"/>
                          </a:solidFill>
                          <a:effectLst/>
                          <a:latin typeface="Arial"/>
                        </a:rPr>
                        <a:t>3.456</a:t>
                      </a:r>
                      <a:endParaRPr lang="en-IN" sz="14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14.271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400" b="0" i="0" u="none" strike="noStrike" dirty="0">
                          <a:solidFill>
                            <a:srgbClr val="000000"/>
                          </a:solidFill>
                          <a:effectLst/>
                          <a:latin typeface="Arial"/>
                        </a:rPr>
                        <a:t>47.51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400" b="0" i="0" u="none" strike="noStrike" kern="1200" dirty="0" smtClean="0">
                          <a:solidFill>
                            <a:srgbClr val="000000"/>
                          </a:solidFill>
                          <a:effectLst/>
                          <a:latin typeface="Arial" panose="020B0604020202020204" pitchFamily="34" charset="0"/>
                          <a:ea typeface="+mn-ea"/>
                          <a:cs typeface="Arial" panose="020B0604020202020204" pitchFamily="34" charset="0"/>
                        </a:rPr>
                        <a:t>15.40</a:t>
                      </a:r>
                      <a:endPar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400" b="0" i="0" u="none" strike="noStrike" kern="1200" dirty="0" smtClean="0">
                          <a:solidFill>
                            <a:srgbClr val="000000"/>
                          </a:solidFill>
                          <a:effectLst/>
                          <a:latin typeface="Arial" panose="020B0604020202020204" pitchFamily="34" charset="0"/>
                          <a:ea typeface="+mn-ea"/>
                          <a:cs typeface="Arial" panose="020B0604020202020204" pitchFamily="34" charset="0"/>
                        </a:rPr>
                        <a:t>Mar-22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852758" y="976849"/>
            <a:ext cx="1954381"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a:t>
            </a:r>
            <a:r>
              <a:rPr lang="en-US" b="1" dirty="0" smtClean="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spTree>
    <p:extLst>
      <p:ext uri="{BB962C8B-B14F-4D97-AF65-F5344CB8AC3E}">
        <p14:creationId xmlns:p14="http://schemas.microsoft.com/office/powerpoint/2010/main" val="3361689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0" y="46721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CCA Progress-Contd.. </a:t>
            </a:r>
            <a:endParaRPr lang="en-US" sz="2800" b="1" dirty="0">
              <a:cs typeface="Arial" panose="020B0604020202020204" pitchFamily="34" charset="0"/>
            </a:endParaRPr>
          </a:p>
        </p:txBody>
      </p:sp>
      <p:sp>
        <p:nvSpPr>
          <p:cNvPr id="5" name="TextBox 4"/>
          <p:cNvSpPr txBox="1"/>
          <p:nvPr/>
        </p:nvSpPr>
        <p:spPr>
          <a:xfrm>
            <a:off x="7805259" y="922394"/>
            <a:ext cx="1986441" cy="369332"/>
          </a:xfrm>
          <a:prstGeom prst="rect">
            <a:avLst/>
          </a:prstGeom>
          <a:noFill/>
        </p:spPr>
        <p:txBody>
          <a:bodyPr wrap="none" rtlCol="0">
            <a:spAutoFit/>
          </a:bodyPr>
          <a:lstStyle/>
          <a:p>
            <a:r>
              <a:rPr lang="en-US" sz="1400" b="1" dirty="0" smtClean="0">
                <a:latin typeface="Arial" panose="020B0604020202020204" pitchFamily="34" charset="0"/>
                <a:cs typeface="Arial" panose="020B0604020202020204" pitchFamily="34" charset="0"/>
              </a:rPr>
              <a:t>( </a:t>
            </a:r>
            <a:r>
              <a:rPr lang="en-US" b="1" dirty="0" smtClean="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graphicFrame>
        <p:nvGraphicFramePr>
          <p:cNvPr id="8" name="Table 7"/>
          <p:cNvGraphicFramePr>
            <a:graphicFrameLocks noGrp="1"/>
          </p:cNvGraphicFramePr>
          <p:nvPr>
            <p:extLst>
              <p:ext uri="{D42A27DB-BD31-4B8C-83A1-F6EECF244321}">
                <p14:modId xmlns:p14="http://schemas.microsoft.com/office/powerpoint/2010/main" val="1560102268"/>
              </p:ext>
            </p:extLst>
          </p:nvPr>
        </p:nvGraphicFramePr>
        <p:xfrm>
          <a:off x="143039" y="1291726"/>
          <a:ext cx="9619923" cy="5212545"/>
        </p:xfrm>
        <a:graphic>
          <a:graphicData uri="http://schemas.openxmlformats.org/drawingml/2006/table">
            <a:tbl>
              <a:tblPr/>
              <a:tblGrid>
                <a:gridCol w="279073"/>
                <a:gridCol w="1607629"/>
                <a:gridCol w="686879"/>
                <a:gridCol w="665265"/>
                <a:gridCol w="797635"/>
                <a:gridCol w="723896"/>
                <a:gridCol w="672861"/>
                <a:gridCol w="1107416"/>
                <a:gridCol w="686366"/>
                <a:gridCol w="729445"/>
                <a:gridCol w="700896"/>
                <a:gridCol w="962562"/>
              </a:tblGrid>
              <a:tr h="0">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lvl="0" algn="ctr" fontAlgn="t"/>
                      <a:r>
                        <a:rPr lang="en-US" sz="1200" b="1" i="0" u="none" strike="noStrike" dirty="0" smtClean="0">
                          <a:solidFill>
                            <a:schemeClr val="tx1"/>
                          </a:solidFill>
                          <a:latin typeface="Arial" pitchFamily="34" charset="0"/>
                          <a:cs typeface="Arial" pitchFamily="34" charset="0"/>
                        </a:rPr>
                        <a:t>Balance CCA Target</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500" b="1" i="0" u="none" strike="noStrike" dirty="0" smtClean="0">
                          <a:solidFill>
                            <a:schemeClr val="tx1"/>
                          </a:solidFill>
                          <a:latin typeface="Arial" pitchFamily="34" charset="0"/>
                          <a:cs typeface="Arial" pitchFamily="34" charset="0"/>
                        </a:rPr>
                        <a:t>CCA Progress</a:t>
                      </a:r>
                      <a:endParaRPr lang="en-US" sz="15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200" b="1" i="0" u="none" strike="noStrike" dirty="0" smtClean="0">
                        <a:solidFill>
                          <a:schemeClr val="tx1"/>
                        </a:solidFill>
                        <a:latin typeface="Arial" pitchFamily="34" charset="0"/>
                        <a:cs typeface="Arial" pitchFamily="34" charset="0"/>
                      </a:endParaRPr>
                    </a:p>
                    <a:p>
                      <a:pPr algn="ctr" fontAlgn="t"/>
                      <a:r>
                        <a:rPr lang="en-US" sz="1200" b="1" i="0" u="none" strike="noStrike" dirty="0" smtClean="0">
                          <a:solidFill>
                            <a:schemeClr val="tx1"/>
                          </a:solidFill>
                          <a:latin typeface="Arial" pitchFamily="34" charset="0"/>
                          <a:cs typeface="Arial" pitchFamily="34" charset="0"/>
                        </a:rPr>
                        <a:t>Target for  2020-21</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Target date of Completion</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999849">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2016-17</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2019-20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2020-21 </a:t>
                      </a:r>
                    </a:p>
                    <a:p>
                      <a:pPr algn="ctr" fontAlgn="t"/>
                      <a:r>
                        <a:rPr lang="en-US" sz="1200" b="1" i="0" u="none" strike="noStrike"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r>
              <a:tr h="33173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Lower Panzara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6.785</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1.297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4.913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6.26</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92.26</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Arial" panose="020B0604020202020204" pitchFamily="34" charset="0"/>
                        </a:rPr>
                        <a:t>0.574</a:t>
                      </a:r>
                      <a:endPar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Sep-20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7830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13</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Lower Pedhi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10.19</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2.660</a:t>
                      </a:r>
                      <a:endPar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Mar-23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409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14</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Lower Wardha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62.45</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2.516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14.272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8.192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3.774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0.24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28.994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46.43</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12.00</a:t>
                      </a:r>
                      <a:endPar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Mar-23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79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15</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Morna (Gureghar)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4.229</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1.00</a:t>
                      </a:r>
                      <a:endPar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Mar-23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9010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16</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Nandur Madhmeshwar Ph-II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23.12</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0.790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0.432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0.625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0.11</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1.957</a:t>
                      </a:r>
                      <a:endParaRPr lang="en-US" sz="1200" b="0" i="0" u="none" strike="noStrike" dirty="0">
                        <a:solidFill>
                          <a:srgbClr val="000000"/>
                        </a:solidFill>
                        <a:effectLst/>
                        <a:latin typeface="Arial"/>
                      </a:endParaRP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8.46</a:t>
                      </a:r>
                      <a:endParaRPr lang="en-US" sz="1200" b="0" i="0" u="none" strike="noStrike" dirty="0">
                        <a:solidFill>
                          <a:srgbClr val="000000"/>
                        </a:solidFill>
                        <a:effectLst/>
                        <a:latin typeface="Arial"/>
                      </a:endParaRP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9.800</a:t>
                      </a:r>
                      <a:endPar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Mar-22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0992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17</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it-IT" sz="1200" b="0" i="0" u="none" strike="noStrike" kern="1200" dirty="0" smtClean="0">
                          <a:solidFill>
                            <a:schemeClr val="tx1"/>
                          </a:solidFill>
                          <a:effectLst/>
                          <a:latin typeface="Arial" panose="020B0604020202020204" pitchFamily="34" charset="0"/>
                          <a:ea typeface="+mn-ea"/>
                          <a:cs typeface="Arial" panose="020B0604020202020204" pitchFamily="34" charset="0"/>
                        </a:rPr>
                        <a:t>Sangola Branch Canal</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6.883</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0.149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0.149</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2.16</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3.367</a:t>
                      </a:r>
                      <a:endPar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Mar-22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409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Tarali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13.09</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4.079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5.579</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42.62</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5.042</a:t>
                      </a:r>
                      <a:endPar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Mar-21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409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Tillari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6.68</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0.617</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0.617</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9.24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2.100</a:t>
                      </a:r>
                      <a:endPar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Jun-21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2043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20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Upper Kundalika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2.8</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2.3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0.25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2.55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91.07</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1.250</a:t>
                      </a:r>
                      <a:endPar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Dec-20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697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21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Upper Pen Ganga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17.29</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1.093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1.327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1.988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1.037</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5.445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31.49</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Arial" panose="020B0604020202020204" pitchFamily="34" charset="0"/>
                        </a:rPr>
                        <a:t>4.737</a:t>
                      </a:r>
                      <a:endPar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Mar-23</a:t>
                      </a:r>
                      <a:endPar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386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22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Waghur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17.97</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0.423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5.825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4.171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0.555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10.974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61.07</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7.553</a:t>
                      </a:r>
                      <a:endPar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Arial" panose="020B0604020202020204" pitchFamily="34" charset="0"/>
                        </a:rPr>
                        <a:t>Dec-20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smtClean="0">
                          <a:solidFill>
                            <a:srgbClr val="000000"/>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dirty="0">
                          <a:solidFill>
                            <a:srgbClr val="000000"/>
                          </a:solidFill>
                          <a:latin typeface="Arial" pitchFamily="34" charset="0"/>
                          <a:cs typeface="Arial" pitchFamily="34" charset="0"/>
                        </a:rPr>
                        <a:t>515.999</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dirty="0" smtClean="0">
                          <a:solidFill>
                            <a:srgbClr val="000000"/>
                          </a:solidFill>
                          <a:latin typeface="Arial" pitchFamily="34" charset="0"/>
                          <a:cs typeface="Arial" pitchFamily="34" charset="0"/>
                        </a:rPr>
                        <a:t>16.259</a:t>
                      </a:r>
                      <a:endParaRPr lang="en-US" sz="1200" b="1" i="0" u="none" strike="noStrike" dirty="0">
                        <a:solidFill>
                          <a:srgbClr val="000000"/>
                        </a:solidFill>
                        <a:latin typeface="Arial" pitchFamily="34" charset="0"/>
                        <a:cs typeface="Arial"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dirty="0" smtClean="0">
                          <a:solidFill>
                            <a:srgbClr val="000000"/>
                          </a:solidFill>
                          <a:latin typeface="Arial" pitchFamily="34" charset="0"/>
                          <a:cs typeface="Arial" pitchFamily="34" charset="0"/>
                        </a:rPr>
                        <a:t>20.869</a:t>
                      </a:r>
                      <a:endParaRPr lang="en-US" sz="1200" b="1" i="0" u="none" strike="noStrike" dirty="0">
                        <a:solidFill>
                          <a:srgbClr val="000000"/>
                        </a:solidFill>
                        <a:latin typeface="Arial" pitchFamily="34" charset="0"/>
                        <a:cs typeface="Arial"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dirty="0">
                          <a:solidFill>
                            <a:srgbClr val="000000"/>
                          </a:solidFill>
                          <a:latin typeface="Arial" pitchFamily="34" charset="0"/>
                          <a:cs typeface="Arial" pitchFamily="34" charset="0"/>
                        </a:rPr>
                        <a:t>33.958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dirty="0">
                          <a:solidFill>
                            <a:srgbClr val="000000"/>
                          </a:solidFill>
                          <a:latin typeface="Arial" pitchFamily="34" charset="0"/>
                          <a:cs typeface="Arial" pitchFamily="34" charset="0"/>
                        </a:rPr>
                        <a:t>33.094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1" i="0" u="none" strike="noStrike" kern="1200" dirty="0">
                          <a:solidFill>
                            <a:schemeClr val="tx1"/>
                          </a:solidFill>
                          <a:effectLst/>
                          <a:latin typeface="Arial" panose="020B0604020202020204" pitchFamily="34" charset="0"/>
                          <a:ea typeface="+mn-ea"/>
                          <a:cs typeface="Arial" panose="020B0604020202020204" pitchFamily="34" charset="0"/>
                        </a:rPr>
                        <a:t>13.514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kern="1200" dirty="0" smtClean="0">
                          <a:solidFill>
                            <a:srgbClr val="000000"/>
                          </a:solidFill>
                          <a:effectLst/>
                          <a:latin typeface="Arial"/>
                          <a:ea typeface="+mn-ea"/>
                          <a:cs typeface="+mn-cs"/>
                        </a:rPr>
                        <a:t>117.694</a:t>
                      </a:r>
                      <a:endParaRPr lang="en-US" sz="1200" b="1" i="0" u="none" strike="noStrike" kern="1200" dirty="0">
                        <a:solidFill>
                          <a:srgbClr val="000000"/>
                        </a:solidFill>
                        <a:effectLst/>
                        <a:latin typeface="Arial"/>
                        <a:ea typeface="+mn-ea"/>
                        <a:cs typeface="+mn-cs"/>
                      </a:endParaRP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1" i="0" u="none" strike="noStrike" dirty="0" smtClean="0">
                          <a:solidFill>
                            <a:srgbClr val="000000"/>
                          </a:solidFill>
                          <a:effectLst/>
                          <a:latin typeface="Arial"/>
                        </a:rPr>
                        <a:t>22.81</a:t>
                      </a:r>
                      <a:endParaRPr lang="en-US" sz="1200" b="1" i="0" u="none" strike="noStrike" dirty="0">
                        <a:solidFill>
                          <a:srgbClr val="000000"/>
                        </a:solidFill>
                        <a:effectLst/>
                        <a:latin typeface="Arial"/>
                      </a:endParaRP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1" i="0" u="none" strike="noStrike" kern="1200" dirty="0" smtClean="0">
                          <a:solidFill>
                            <a:srgbClr val="000000"/>
                          </a:solidFill>
                          <a:effectLst/>
                          <a:latin typeface="Arial" panose="020B0604020202020204" pitchFamily="34" charset="0"/>
                          <a:ea typeface="+mn-ea"/>
                          <a:cs typeface="Arial" panose="020B0604020202020204" pitchFamily="34" charset="0"/>
                        </a:rPr>
                        <a:t>177.655</a:t>
                      </a:r>
                      <a:endParaRPr lang="en-US" sz="12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endParaRPr lang="en-US" sz="1200" b="1" i="0" u="none" strike="noStrike" kern="1200" dirty="0" smtClean="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Tree>
    <p:extLst>
      <p:ext uri="{BB962C8B-B14F-4D97-AF65-F5344CB8AC3E}">
        <p14:creationId xmlns:p14="http://schemas.microsoft.com/office/powerpoint/2010/main" val="2266781373"/>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56847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WUA </a:t>
            </a:r>
            <a:r>
              <a:rPr lang="en-US" sz="2800" b="1" dirty="0">
                <a:solidFill>
                  <a:srgbClr val="800000"/>
                </a:solidFill>
                <a:effectLst>
                  <a:outerShdw blurRad="38100" dist="38100" dir="2700000" algn="tl">
                    <a:srgbClr val="C0C0C0"/>
                  </a:outerShdw>
                </a:effectLst>
                <a:cs typeface="Arial" panose="020B0604020202020204" pitchFamily="34" charset="0"/>
              </a:rPr>
              <a:t>Progress </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4203872524"/>
              </p:ext>
            </p:extLst>
          </p:nvPr>
        </p:nvGraphicFramePr>
        <p:xfrm>
          <a:off x="123825" y="1356347"/>
          <a:ext cx="9658348" cy="5349253"/>
        </p:xfrm>
        <a:graphic>
          <a:graphicData uri="http://schemas.openxmlformats.org/drawingml/2006/table">
            <a:tbl>
              <a:tblPr/>
              <a:tblGrid>
                <a:gridCol w="334249"/>
                <a:gridCol w="1027826"/>
                <a:gridCol w="485520"/>
                <a:gridCol w="541360"/>
                <a:gridCol w="615182"/>
                <a:gridCol w="590574"/>
                <a:gridCol w="664396"/>
                <a:gridCol w="689003"/>
                <a:gridCol w="639789"/>
                <a:gridCol w="764558"/>
                <a:gridCol w="518663"/>
                <a:gridCol w="700897"/>
                <a:gridCol w="700896"/>
                <a:gridCol w="770986"/>
                <a:gridCol w="614449"/>
              </a:tblGrid>
              <a:tr h="278733">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WUA formed (upto</a:t>
                      </a:r>
                      <a:r>
                        <a:rPr lang="en-US" sz="1200" b="1" i="0" u="none" strike="noStrike" baseline="0" dirty="0" smtClean="0">
                          <a:solidFill>
                            <a:schemeClr val="tx1"/>
                          </a:solidFill>
                          <a:latin typeface="Arial" pitchFamily="34" charset="0"/>
                          <a:cs typeface="Arial" pitchFamily="34" charset="0"/>
                        </a:rPr>
                        <a:t> 07/</a:t>
                      </a:r>
                      <a:r>
                        <a:rPr lang="en-US" sz="1200" b="1" i="0" u="none" strike="noStrike" dirty="0" smtClean="0">
                          <a:solidFill>
                            <a:schemeClr val="tx1"/>
                          </a:solidFill>
                          <a:latin typeface="Arial" pitchFamily="34" charset="0"/>
                          <a:cs typeface="Arial" pitchFamily="34" charset="0"/>
                        </a:rPr>
                        <a:t>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200" b="1" i="0" u="none" strike="noStrike" dirty="0" smtClean="0">
                          <a:solidFill>
                            <a:schemeClr val="tx1"/>
                          </a:solidFill>
                          <a:latin typeface="Arial" pitchFamily="34" charset="0"/>
                          <a:cs typeface="Arial" pitchFamily="34" charset="0"/>
                        </a:rPr>
                        <a:t>WUA Progress (Registered with</a:t>
                      </a:r>
                      <a:r>
                        <a:rPr lang="en-IN" sz="1200" b="1" i="0" u="none" strike="noStrike" baseline="0" dirty="0" smtClean="0">
                          <a:solidFill>
                            <a:schemeClr val="tx1"/>
                          </a:solidFill>
                          <a:latin typeface="Arial" pitchFamily="34" charset="0"/>
                          <a:cs typeface="Arial" pitchFamily="34" charset="0"/>
                        </a:rPr>
                        <a:t> division)</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200" b="1" i="0" u="none" strike="noStrike" dirty="0" smtClean="0">
                        <a:solidFill>
                          <a:schemeClr val="tx1"/>
                        </a:solidFill>
                        <a:latin typeface="Arial" pitchFamily="34" charset="0"/>
                        <a:cs typeface="Arial" pitchFamily="34" charset="0"/>
                      </a:endParaRPr>
                    </a:p>
                    <a:p>
                      <a:pPr algn="ctr" fontAlgn="t"/>
                      <a:r>
                        <a:rPr lang="en-US" sz="1200" b="1" i="0" u="none" strike="noStrike" dirty="0" smtClean="0">
                          <a:solidFill>
                            <a:schemeClr val="tx1"/>
                          </a:solidFill>
                          <a:latin typeface="Arial" pitchFamily="34" charset="0"/>
                          <a:cs typeface="Arial" pitchFamily="34" charset="0"/>
                        </a:rPr>
                        <a:t>Target for  2020-21</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200" b="1" i="0" u="none" strike="noStrike" dirty="0" smtClean="0">
                          <a:solidFill>
                            <a:schemeClr val="tx1"/>
                          </a:solidFill>
                          <a:latin typeface="Arial" pitchFamily="34" charset="0"/>
                          <a:cs typeface="Arial" pitchFamily="34" charset="0"/>
                        </a:rPr>
                        <a:t>Release</a:t>
                      </a:r>
                      <a:r>
                        <a:rPr lang="en-IN" sz="1200" b="1" i="0" u="none" strike="noStrike" baseline="0" dirty="0" smtClean="0">
                          <a:solidFill>
                            <a:schemeClr val="tx1"/>
                          </a:solidFill>
                          <a:latin typeface="Arial" pitchFamily="34" charset="0"/>
                          <a:cs typeface="Arial" pitchFamily="34" charset="0"/>
                        </a:rPr>
                        <a:t> of grant      (Rs. In Cr.)</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200" b="1" i="0" u="none" strike="noStrike" dirty="0" smtClean="0">
                          <a:solidFill>
                            <a:schemeClr val="tx1"/>
                          </a:solidFill>
                          <a:latin typeface="Arial" pitchFamily="34" charset="0"/>
                          <a:cs typeface="Arial" pitchFamily="34" charset="0"/>
                        </a:rPr>
                        <a:t>Handing over of Assets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1663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c>
                  <a:txBody>
                    <a:bodyPr/>
                    <a:lstStyle/>
                    <a:p>
                      <a:pPr algn="ctr" fontAlgn="t"/>
                      <a:r>
                        <a:rPr lang="en-IN" sz="1200" b="1" i="0" u="none" strike="noStrike" dirty="0" smtClean="0">
                          <a:solidFill>
                            <a:schemeClr val="tx1"/>
                          </a:solidFill>
                          <a:latin typeface="Arial" pitchFamily="34" charset="0"/>
                          <a:cs typeface="Arial" pitchFamily="34" charset="0"/>
                        </a:rPr>
                        <a:t>Before</a:t>
                      </a:r>
                      <a:r>
                        <a:rPr lang="en-IN" sz="1200" b="1" i="0" u="none" strike="noStrike" baseline="0" dirty="0" smtClean="0">
                          <a:solidFill>
                            <a:schemeClr val="tx1"/>
                          </a:solidFill>
                          <a:latin typeface="Arial" pitchFamily="34" charset="0"/>
                          <a:cs typeface="Arial" pitchFamily="34" charset="0"/>
                        </a:rPr>
                        <a:t> April 2016</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2016-17</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2019-20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2020-21 (upto 07/20)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c vMerge="1">
                  <a:txBody>
                    <a:bodyPr/>
                    <a:lstStyle/>
                    <a:p>
                      <a:endParaRPr lang="en-US"/>
                    </a:p>
                  </a:txBody>
                  <a:tcPr/>
                </a:tc>
              </a:tr>
              <a:tr h="275480">
                <a:tc>
                  <a:txBody>
                    <a:bodyPr/>
                    <a:lstStyle/>
                    <a:p>
                      <a:pPr marL="0" algn="ctr" defTabSz="914400" rtl="0" eaLnBrk="1" fontAlgn="ctr" latinLnBrk="0" hangingPunct="1"/>
                      <a:r>
                        <a:rPr lang="en-IN" sz="1200" b="0"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Arjuna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12</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3</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75480">
                <a:tc>
                  <a:txBody>
                    <a:bodyPr/>
                    <a:lstStyle/>
                    <a:p>
                      <a:pPr algn="ctr" rtl="0" fontAlgn="ctr"/>
                      <a:r>
                        <a:rPr lang="en-US" sz="1200" b="0" i="0" u="none" strike="noStrike" dirty="0" smtClean="0">
                          <a:solidFill>
                            <a:srgbClr val="000000"/>
                          </a:solidFill>
                          <a:effectLst/>
                          <a:latin typeface="Arial" panose="020B0604020202020204" pitchFamily="34" charset="0"/>
                        </a:rPr>
                        <a:t>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16</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14363">
                <a:tc>
                  <a:txBody>
                    <a:bodyPr/>
                    <a:lstStyle/>
                    <a:p>
                      <a:pPr algn="ctr" rtl="0" fontAlgn="ctr"/>
                      <a:r>
                        <a:rPr lang="en-US" sz="1200" b="0" i="0" u="none" strike="noStrike" dirty="0" smtClean="0">
                          <a:solidFill>
                            <a:srgbClr val="000000"/>
                          </a:solidFill>
                          <a:effectLst/>
                          <a:latin typeface="Arial" panose="020B0604020202020204" pitchFamily="34" charset="0"/>
                        </a:rPr>
                        <a:t>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Bawanthadi (IS)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55</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42</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55</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91.67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5</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0.215</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8770">
                <a:tc>
                  <a:txBody>
                    <a:bodyPr/>
                    <a:lstStyle/>
                    <a:p>
                      <a:pPr algn="ctr" rtl="0" fontAlgn="ctr"/>
                      <a:r>
                        <a:rPr lang="en-IN" sz="1200" b="0" i="0" u="none" strike="noStrike" dirty="0" smtClean="0">
                          <a:solidFill>
                            <a:srgbClr val="000000"/>
                          </a:solidFill>
                          <a:effectLst/>
                          <a:latin typeface="Arial" panose="020B0604020202020204" pitchFamily="34" charset="0"/>
                        </a:rPr>
                        <a:t>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Bembla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175</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142</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105</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122</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142</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81.14</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20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14363">
                <a:tc>
                  <a:txBody>
                    <a:bodyPr/>
                    <a:lstStyle/>
                    <a:p>
                      <a:pPr algn="ctr" rtl="0" fontAlgn="ctr"/>
                      <a:r>
                        <a:rPr lang="en-IN" sz="1200" b="0" i="0" u="none" strike="noStrike" dirty="0" smtClean="0">
                          <a:solidFill>
                            <a:srgbClr val="000000"/>
                          </a:solidFill>
                          <a:effectLst/>
                          <a:latin typeface="Arial" panose="020B0604020202020204" pitchFamily="34" charset="0"/>
                        </a:rPr>
                        <a:t>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Dhom Balakwadi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35</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0.00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35</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0.45</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75480">
                <a:tc>
                  <a:txBody>
                    <a:bodyPr/>
                    <a:lstStyle/>
                    <a:p>
                      <a:pPr algn="ctr" rtl="0" fontAlgn="ctr"/>
                      <a:r>
                        <a:rPr lang="en-IN" sz="1200" b="0" i="0" u="none" strike="noStrike" dirty="0" smtClean="0">
                          <a:solidFill>
                            <a:srgbClr val="000000"/>
                          </a:solidFill>
                          <a:effectLst/>
                          <a:latin typeface="Arial" panose="020B0604020202020204" pitchFamily="34" charset="0"/>
                        </a:rPr>
                        <a:t>6.</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Gadnadi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7</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14363">
                <a:tc>
                  <a:txBody>
                    <a:bodyPr/>
                    <a:lstStyle/>
                    <a:p>
                      <a:pPr algn="ctr" rtl="0" fontAlgn="ctr"/>
                      <a:r>
                        <a:rPr lang="en-IN" sz="1200" b="0" i="0" u="none" strike="noStrike" dirty="0" smtClean="0">
                          <a:solidFill>
                            <a:srgbClr val="000000"/>
                          </a:solidFill>
                          <a:effectLst/>
                          <a:latin typeface="Arial" panose="020B0604020202020204" pitchFamily="34" charset="0"/>
                        </a:rPr>
                        <a:t>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Gosikhurd (NP)</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387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166</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0.00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15</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9279">
                <a:tc>
                  <a:txBody>
                    <a:bodyPr/>
                    <a:lstStyle/>
                    <a:p>
                      <a:pPr algn="ctr" rtl="0" fontAlgn="ctr"/>
                      <a:r>
                        <a:rPr lang="en-IN" sz="1200" b="0" i="0" u="none" strike="noStrike" dirty="0" smtClean="0">
                          <a:solidFill>
                            <a:srgbClr val="000000"/>
                          </a:solidFill>
                          <a:effectLst/>
                          <a:latin typeface="Arial" panose="020B0604020202020204" pitchFamily="34" charset="0"/>
                        </a:rPr>
                        <a:t>8.</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Khadakpurna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0.00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47</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0.103</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14363">
                <a:tc>
                  <a:txBody>
                    <a:bodyPr/>
                    <a:lstStyle/>
                    <a:p>
                      <a:pPr algn="ctr" rtl="0" fontAlgn="ctr"/>
                      <a:r>
                        <a:rPr lang="en-IN" sz="1200" b="0" i="0" u="none" strike="noStrike" dirty="0" smtClean="0">
                          <a:solidFill>
                            <a:srgbClr val="000000"/>
                          </a:solidFill>
                          <a:effectLst/>
                          <a:latin typeface="Arial" panose="020B0604020202020204" pitchFamily="34" charset="0"/>
                        </a:rPr>
                        <a:t>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Krishna Koyana LIS</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237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91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Arial" panose="020B0604020202020204" pitchFamily="34" charset="0"/>
                        </a:rPr>
                        <a:t>241</a:t>
                      </a:r>
                      <a:endParaRPr lang="en-IN" sz="1200" b="0"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Arial" panose="020B0604020202020204" pitchFamily="34" charset="0"/>
                        </a:rPr>
                        <a:t>0.28</a:t>
                      </a:r>
                      <a:endParaRPr lang="en-IN" sz="1200" b="0"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Arial" panose="020B0604020202020204" pitchFamily="34" charset="0"/>
                        </a:rPr>
                        <a:t>0</a:t>
                      </a:r>
                      <a:endParaRPr lang="en-IN" sz="1200" b="0"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75480">
                <a:tc>
                  <a:txBody>
                    <a:bodyPr/>
                    <a:lstStyle/>
                    <a:p>
                      <a:pPr algn="ctr" rtl="0" fontAlgn="ctr"/>
                      <a:r>
                        <a:rPr lang="en-IN" sz="1200" b="0" i="0" u="none" strike="noStrike" dirty="0" smtClean="0">
                          <a:solidFill>
                            <a:srgbClr val="000000"/>
                          </a:solidFill>
                          <a:effectLst/>
                          <a:latin typeface="Arial" panose="020B0604020202020204" pitchFamily="34" charset="0"/>
                        </a:rPr>
                        <a:t>10.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Kudali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0.00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7</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96469">
                <a:tc>
                  <a:txBody>
                    <a:bodyPr/>
                    <a:lstStyle/>
                    <a:p>
                      <a:pPr algn="ctr" rtl="0" fontAlgn="ctr"/>
                      <a:r>
                        <a:rPr lang="en-US" sz="1200" b="0" i="0" u="none" strike="noStrike" dirty="0" smtClean="0">
                          <a:solidFill>
                            <a:srgbClr val="000000"/>
                          </a:solidFill>
                          <a:effectLst/>
                          <a:latin typeface="Arial" panose="020B0604020202020204" pitchFamily="34" charset="0"/>
                        </a:rPr>
                        <a:t>11.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Dudhna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72</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0.00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17</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0</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999364" y="1004077"/>
            <a:ext cx="1830437"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(WUA’s in </a:t>
            </a:r>
            <a:r>
              <a:rPr lang="en-US" b="1" dirty="0" err="1" smtClean="0">
                <a:latin typeface="Arial" panose="020B0604020202020204" pitchFamily="34" charset="0"/>
                <a:cs typeface="Arial" panose="020B0604020202020204" pitchFamily="34" charset="0"/>
              </a:rPr>
              <a:t>Nos</a:t>
            </a:r>
            <a:r>
              <a:rPr lang="en-US" b="1" dirty="0" smtClean="0">
                <a:latin typeface="Arial" panose="020B0604020202020204" pitchFamily="34" charset="0"/>
                <a:cs typeface="Arial" panose="020B0604020202020204" pitchFamily="34" charset="0"/>
              </a:rPr>
              <a:t>)</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sp>
        <p:nvSpPr>
          <p:cNvPr id="8" name="Rounded Rectangle 7"/>
          <p:cNvSpPr/>
          <p:nvPr/>
        </p:nvSpPr>
        <p:spPr bwMode="auto">
          <a:xfrm>
            <a:off x="0" y="552272"/>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WUA Progress</a:t>
            </a:r>
            <a:endParaRPr lang="en-US" sz="2800" b="1" dirty="0">
              <a:cs typeface="Arial" panose="020B0604020202020204" pitchFamily="34" charset="0"/>
            </a:endParaRPr>
          </a:p>
        </p:txBody>
      </p:sp>
    </p:spTree>
    <p:extLst>
      <p:ext uri="{BB962C8B-B14F-4D97-AF65-F5344CB8AC3E}">
        <p14:creationId xmlns:p14="http://schemas.microsoft.com/office/powerpoint/2010/main" val="37588888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0" y="552272"/>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WUA Progress-Contd..</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379602362"/>
              </p:ext>
            </p:extLst>
          </p:nvPr>
        </p:nvGraphicFramePr>
        <p:xfrm>
          <a:off x="123825" y="1286933"/>
          <a:ext cx="9658351" cy="5502055"/>
        </p:xfrm>
        <a:graphic>
          <a:graphicData uri="http://schemas.openxmlformats.org/drawingml/2006/table">
            <a:tbl>
              <a:tblPr/>
              <a:tblGrid>
                <a:gridCol w="296713"/>
                <a:gridCol w="1163488"/>
                <a:gridCol w="546699"/>
                <a:gridCol w="588753"/>
                <a:gridCol w="560717"/>
                <a:gridCol w="602771"/>
                <a:gridCol w="686879"/>
                <a:gridCol w="644824"/>
                <a:gridCol w="602771"/>
                <a:gridCol w="770985"/>
                <a:gridCol w="490627"/>
                <a:gridCol w="658842"/>
                <a:gridCol w="686879"/>
                <a:gridCol w="742950"/>
                <a:gridCol w="614453"/>
              </a:tblGrid>
              <a:tr h="253371">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WUA formed (upto</a:t>
                      </a:r>
                      <a:r>
                        <a:rPr lang="en-US" sz="1200" b="1" i="0" u="none" strike="noStrike" baseline="0" dirty="0" smtClean="0">
                          <a:solidFill>
                            <a:schemeClr val="tx1"/>
                          </a:solidFill>
                          <a:latin typeface="Arial" pitchFamily="34" charset="0"/>
                          <a:cs typeface="Arial" pitchFamily="34" charset="0"/>
                        </a:rPr>
                        <a:t> 07/</a:t>
                      </a:r>
                      <a:r>
                        <a:rPr lang="en-US" sz="1200" b="1" i="0" u="none" strike="noStrike" dirty="0" smtClean="0">
                          <a:solidFill>
                            <a:schemeClr val="tx1"/>
                          </a:solidFill>
                          <a:latin typeface="Arial" pitchFamily="34" charset="0"/>
                          <a:cs typeface="Arial" pitchFamily="34" charset="0"/>
                        </a:rPr>
                        <a:t>20)</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200" b="1" i="0" u="none" strike="noStrike" dirty="0" smtClean="0">
                          <a:solidFill>
                            <a:schemeClr val="tx1"/>
                          </a:solidFill>
                          <a:latin typeface="Arial" pitchFamily="34" charset="0"/>
                          <a:cs typeface="Arial" pitchFamily="34" charset="0"/>
                        </a:rPr>
                        <a:t>WUA Progress (Registered with division)</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200" b="1" i="0" u="none" strike="noStrike" dirty="0" smtClean="0">
                        <a:solidFill>
                          <a:schemeClr val="tx1"/>
                        </a:solidFill>
                        <a:latin typeface="Arial" pitchFamily="34" charset="0"/>
                        <a:cs typeface="Arial" pitchFamily="34" charset="0"/>
                      </a:endParaRPr>
                    </a:p>
                    <a:p>
                      <a:pPr algn="ctr" fontAlgn="t"/>
                      <a:r>
                        <a:rPr lang="en-US" sz="1200" b="1" i="0" u="none" strike="noStrike" dirty="0" smtClean="0">
                          <a:solidFill>
                            <a:schemeClr val="tx1"/>
                          </a:solidFill>
                          <a:latin typeface="Arial" pitchFamily="34" charset="0"/>
                          <a:cs typeface="Arial" pitchFamily="34" charset="0"/>
                        </a:rPr>
                        <a:t>Target for  2020-21</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200" b="1" i="0" u="none" strike="noStrike" dirty="0" smtClean="0">
                          <a:solidFill>
                            <a:schemeClr val="tx1"/>
                          </a:solidFill>
                          <a:latin typeface="Arial" pitchFamily="34" charset="0"/>
                          <a:cs typeface="Arial" pitchFamily="34" charset="0"/>
                        </a:rPr>
                        <a:t>Release</a:t>
                      </a:r>
                      <a:r>
                        <a:rPr lang="en-IN" sz="1200" b="1" i="0" u="none" strike="noStrike" baseline="0" dirty="0" smtClean="0">
                          <a:solidFill>
                            <a:schemeClr val="tx1"/>
                          </a:solidFill>
                          <a:latin typeface="Arial" pitchFamily="34" charset="0"/>
                          <a:cs typeface="Arial" pitchFamily="34" charset="0"/>
                        </a:rPr>
                        <a:t> of grant      (Rs. In Cr.)</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200" b="1" i="0" u="none" strike="noStrike" dirty="0" smtClean="0">
                          <a:solidFill>
                            <a:schemeClr val="tx1"/>
                          </a:solidFill>
                          <a:latin typeface="Arial" pitchFamily="34" charset="0"/>
                          <a:cs typeface="Arial" pitchFamily="34" charset="0"/>
                        </a:rPr>
                        <a:t>Handing over of Assets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41943">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c>
                  <a:txBody>
                    <a:bodyPr/>
                    <a:lstStyle/>
                    <a:p>
                      <a:pPr algn="ctr" fontAlgn="t"/>
                      <a:r>
                        <a:rPr lang="en-IN" sz="1200" b="1" i="0" u="none" strike="noStrike" dirty="0" smtClean="0">
                          <a:solidFill>
                            <a:schemeClr val="tx1"/>
                          </a:solidFill>
                          <a:latin typeface="Arial" pitchFamily="34" charset="0"/>
                          <a:cs typeface="Arial" pitchFamily="34" charset="0"/>
                        </a:rPr>
                        <a:t>Before</a:t>
                      </a:r>
                      <a:r>
                        <a:rPr lang="en-IN" sz="1200" b="1" i="0" u="none" strike="noStrike" baseline="0" dirty="0" smtClean="0">
                          <a:solidFill>
                            <a:schemeClr val="tx1"/>
                          </a:solidFill>
                          <a:latin typeface="Arial" pitchFamily="34" charset="0"/>
                          <a:cs typeface="Arial" pitchFamily="34" charset="0"/>
                        </a:rPr>
                        <a:t> April 2016</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2016-17</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2019-20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2020-21</a:t>
                      </a:r>
                      <a:r>
                        <a:rPr lang="en-US" sz="1200" b="1" i="0" u="none" strike="noStrike" baseline="0" dirty="0" smtClean="0">
                          <a:solidFill>
                            <a:schemeClr val="tx1"/>
                          </a:solidFill>
                          <a:latin typeface="Arial" pitchFamily="34" charset="0"/>
                          <a:cs typeface="Arial" pitchFamily="34" charset="0"/>
                        </a:rPr>
                        <a:t> (upto 07/20)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endParaRPr lang="en-US"/>
                    </a:p>
                  </a:txBody>
                  <a:tcPr/>
                </a:tc>
                <a:tc vMerge="1">
                  <a:txBody>
                    <a:bodyPr/>
                    <a:lstStyle/>
                    <a:p>
                      <a:endParaRPr lang="en-US"/>
                    </a:p>
                  </a:txBody>
                  <a:tcPr/>
                </a:tc>
              </a:tr>
              <a:tr h="254115">
                <a:tc>
                  <a:txBody>
                    <a:bodyPr/>
                    <a:lstStyle/>
                    <a:p>
                      <a:pPr algn="ctr" rtl="0" fontAlgn="ctr"/>
                      <a:r>
                        <a:rPr lang="en-IN" sz="1200" b="0" i="0" u="none" strike="noStrike" dirty="0" smtClean="0">
                          <a:solidFill>
                            <a:srgbClr val="000000"/>
                          </a:solidFill>
                          <a:effectLst/>
                          <a:latin typeface="Arial" panose="020B0604020202020204" pitchFamily="34" charset="0"/>
                        </a:rPr>
                        <a:t>12.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Panzara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100.00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15</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4115">
                <a:tc>
                  <a:txBody>
                    <a:bodyPr/>
                    <a:lstStyle/>
                    <a:p>
                      <a:pPr algn="ctr" rtl="0" fontAlgn="ctr"/>
                      <a:r>
                        <a:rPr lang="en-IN" sz="1200" b="0" i="0" u="none" strike="noStrike" dirty="0" smtClean="0">
                          <a:solidFill>
                            <a:srgbClr val="000000"/>
                          </a:solidFill>
                          <a:effectLst/>
                          <a:latin typeface="Arial" panose="020B0604020202020204" pitchFamily="34" charset="0"/>
                        </a:rPr>
                        <a:t>13.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Pedhi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4115">
                <a:tc>
                  <a:txBody>
                    <a:bodyPr/>
                    <a:lstStyle/>
                    <a:p>
                      <a:pPr algn="ctr" rtl="0" fontAlgn="ctr"/>
                      <a:r>
                        <a:rPr lang="en-IN" sz="1200" b="0" i="0" u="none" strike="noStrike" dirty="0" smtClean="0">
                          <a:solidFill>
                            <a:srgbClr val="000000"/>
                          </a:solidFill>
                          <a:effectLst/>
                          <a:latin typeface="Arial" panose="020B0604020202020204" pitchFamily="34" charset="0"/>
                        </a:rPr>
                        <a:t>14.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Wardha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138</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123</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71</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27</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12</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111</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80.43</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26</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96936">
                <a:tc>
                  <a:txBody>
                    <a:bodyPr/>
                    <a:lstStyle/>
                    <a:p>
                      <a:pPr algn="ctr" rtl="0" fontAlgn="ctr"/>
                      <a:r>
                        <a:rPr lang="en-IN" sz="1200" b="0" i="0" u="none" strike="noStrike" dirty="0" smtClean="0">
                          <a:solidFill>
                            <a:srgbClr val="000000"/>
                          </a:solidFill>
                          <a:effectLst/>
                          <a:latin typeface="Arial" panose="020B0604020202020204" pitchFamily="34" charset="0"/>
                        </a:rPr>
                        <a:t>15.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Morna (Gureghar)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18</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5.56</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0.015</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740192">
                <a:tc>
                  <a:txBody>
                    <a:bodyPr/>
                    <a:lstStyle/>
                    <a:p>
                      <a:pPr algn="ctr" rtl="0" fontAlgn="ctr"/>
                      <a:r>
                        <a:rPr lang="en-US" sz="1200" b="0" i="0" u="none" strike="noStrike" dirty="0" smtClean="0">
                          <a:solidFill>
                            <a:srgbClr val="000000"/>
                          </a:solidFill>
                          <a:effectLst/>
                          <a:latin typeface="Arial" panose="020B0604020202020204" pitchFamily="34" charset="0"/>
                        </a:rPr>
                        <a:t>16.</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Nandur Madhmeshwar Ph-II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121</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115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115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 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115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95.04</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42</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96936">
                <a:tc>
                  <a:txBody>
                    <a:bodyPr/>
                    <a:lstStyle/>
                    <a:p>
                      <a:pPr algn="ctr" rtl="0" fontAlgn="ctr"/>
                      <a:r>
                        <a:rPr lang="en-IN" sz="1200" b="0" i="0" u="none" strike="noStrike" dirty="0" smtClean="0">
                          <a:solidFill>
                            <a:srgbClr val="000000"/>
                          </a:solidFill>
                          <a:effectLst/>
                          <a:latin typeface="Arial" panose="020B0604020202020204" pitchFamily="34" charset="0"/>
                        </a:rPr>
                        <a:t>17.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it-IT" sz="1200" b="0" i="0" u="none" strike="noStrike" kern="1200" dirty="0" smtClean="0">
                          <a:solidFill>
                            <a:schemeClr val="tx1"/>
                          </a:solidFill>
                          <a:effectLst/>
                          <a:latin typeface="Arial" panose="020B0604020202020204" pitchFamily="34" charset="0"/>
                          <a:ea typeface="+mn-ea"/>
                          <a:cs typeface="+mn-cs"/>
                        </a:rPr>
                        <a:t>Sangola Branch Canal</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16</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8</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0.427</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4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Tarali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48</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4</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4</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8.33</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29</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4115">
                <a:tc>
                  <a:txBody>
                    <a:bodyPr/>
                    <a:lstStyle/>
                    <a:p>
                      <a:pPr algn="ctr" rtl="0" fontAlgn="ctr"/>
                      <a:r>
                        <a:rPr lang="en-IN" sz="1200" b="0" i="0" u="none" strike="noStrike" dirty="0" smtClean="0">
                          <a:solidFill>
                            <a:srgbClr val="000000"/>
                          </a:solidFill>
                          <a:effectLst/>
                          <a:latin typeface="Arial" panose="020B0604020202020204" pitchFamily="34" charset="0"/>
                        </a:rPr>
                        <a:t>19.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Tillari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18</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14</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9</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14</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77.78</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18</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96936">
                <a:tc>
                  <a:txBody>
                    <a:bodyPr/>
                    <a:lstStyle/>
                    <a:p>
                      <a:pPr algn="ctr" rtl="0" fontAlgn="ctr"/>
                      <a:r>
                        <a:rPr lang="en-IN" sz="1200" b="0" i="0" u="none" strike="noStrike" dirty="0" smtClean="0">
                          <a:solidFill>
                            <a:srgbClr val="000000"/>
                          </a:solidFill>
                          <a:effectLst/>
                          <a:latin typeface="Arial" panose="020B0604020202020204" pitchFamily="34" charset="0"/>
                        </a:rPr>
                        <a:t>20.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Upper Kundalika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7</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0.00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7</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96936">
                <a:tc>
                  <a:txBody>
                    <a:bodyPr/>
                    <a:lstStyle/>
                    <a:p>
                      <a:pPr algn="ctr" rtl="0" fontAlgn="ctr"/>
                      <a:r>
                        <a:rPr lang="en-IN" sz="1200" b="0" i="0" u="none" strike="noStrike" dirty="0" smtClean="0">
                          <a:solidFill>
                            <a:srgbClr val="000000"/>
                          </a:solidFill>
                          <a:effectLst/>
                          <a:latin typeface="Arial" panose="020B0604020202020204" pitchFamily="34" charset="0"/>
                        </a:rPr>
                        <a:t>21.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Upper Pen Ganga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46</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6</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0.00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22</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4115">
                <a:tc>
                  <a:txBody>
                    <a:bodyPr/>
                    <a:lstStyle/>
                    <a:p>
                      <a:pPr algn="ctr" rtl="0" fontAlgn="ctr"/>
                      <a:r>
                        <a:rPr lang="en-IN" sz="1200" b="0" i="0" u="none" strike="noStrike" dirty="0" smtClean="0">
                          <a:solidFill>
                            <a:srgbClr val="000000"/>
                          </a:solidFill>
                          <a:effectLst/>
                          <a:latin typeface="Arial" panose="020B0604020202020204" pitchFamily="34" charset="0"/>
                        </a:rPr>
                        <a:t>22.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Waghur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78</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68</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6</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47 </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68</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87.18</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78</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IN" sz="1200" b="0" i="0" u="none" strike="noStrike" kern="1200" dirty="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4115">
                <a:tc>
                  <a:txBody>
                    <a:bodyPr/>
                    <a:lstStyle/>
                    <a:p>
                      <a:pPr algn="ctr" rtl="0" fontAlgn="ct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smtClean="0">
                          <a:solidFill>
                            <a:schemeClr val="tx1"/>
                          </a:solidFill>
                          <a:effectLst/>
                          <a:latin typeface="Arial" panose="020B0604020202020204" pitchFamily="34" charset="0"/>
                          <a:ea typeface="+mn-ea"/>
                          <a:cs typeface="+mn-cs"/>
                        </a:rPr>
                        <a:t>Total</a:t>
                      </a:r>
                      <a:endParaRPr lang="en-IN" sz="1200" b="1" i="0" u="none" strike="noStrike" kern="1200" dirty="0">
                        <a:solidFill>
                          <a:schemeClr val="tx1"/>
                        </a:solidFill>
                        <a:effectLst/>
                        <a:latin typeface="Arial" panose="020B0604020202020204" pitchFamily="34" charset="0"/>
                        <a:ea typeface="+mn-ea"/>
                        <a:cs typeface="+mn-cs"/>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1612</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1" i="0" u="none" strike="noStrike" kern="1200" dirty="0" smtClean="0">
                          <a:solidFill>
                            <a:schemeClr val="tx1"/>
                          </a:solidFill>
                          <a:effectLst/>
                          <a:latin typeface="Arial" panose="020B0604020202020204" pitchFamily="34" charset="0"/>
                          <a:ea typeface="+mn-ea"/>
                          <a:cs typeface="+mn-cs"/>
                        </a:rPr>
                        <a:t>923</a:t>
                      </a:r>
                      <a:endParaRPr lang="en-US" sz="1200" b="1" i="0" u="none" strike="noStrike" kern="1200" dirty="0" smtClean="0">
                        <a:solidFill>
                          <a:schemeClr val="tx1"/>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186</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75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72</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145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0</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525</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32.57</a:t>
                      </a: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1" i="0" u="none" strike="noStrike" kern="1200" dirty="0" smtClean="0">
                          <a:solidFill>
                            <a:srgbClr val="000000"/>
                          </a:solidFill>
                          <a:effectLst/>
                          <a:latin typeface="Arial" panose="020B0604020202020204" pitchFamily="34" charset="0"/>
                          <a:ea typeface="+mn-ea"/>
                          <a:cs typeface="+mn-cs"/>
                        </a:rPr>
                        <a:t>546</a:t>
                      </a:r>
                      <a:endParaRPr lang="en-IN" sz="1200" b="1" i="0" u="none" strike="noStrike" kern="1200" dirty="0">
                        <a:solidFill>
                          <a:srgbClr val="000000"/>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1" i="0" u="none" strike="noStrike" kern="1200" dirty="0" smtClean="0">
                          <a:solidFill>
                            <a:srgbClr val="000000"/>
                          </a:solidFill>
                          <a:effectLst/>
                          <a:latin typeface="Arial" panose="020B0604020202020204" pitchFamily="34" charset="0"/>
                          <a:ea typeface="+mn-ea"/>
                          <a:cs typeface="+mn-cs"/>
                        </a:rPr>
                        <a:t>1.49</a:t>
                      </a:r>
                      <a:endParaRPr lang="en-IN" sz="1200" b="1" i="0" u="none" strike="noStrike" kern="1200" dirty="0">
                        <a:solidFill>
                          <a:srgbClr val="000000"/>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1" i="0" u="none" strike="noStrike" kern="1200" dirty="0" smtClean="0">
                          <a:solidFill>
                            <a:srgbClr val="000000"/>
                          </a:solidFill>
                          <a:effectLst/>
                          <a:latin typeface="Arial" panose="020B0604020202020204" pitchFamily="34" charset="0"/>
                          <a:ea typeface="+mn-ea"/>
                          <a:cs typeface="+mn-cs"/>
                        </a:rPr>
                        <a:t>84</a:t>
                      </a:r>
                      <a:endParaRPr lang="en-IN" sz="1200" b="1" i="0" u="none" strike="noStrike" kern="1200" dirty="0">
                        <a:solidFill>
                          <a:srgbClr val="000000"/>
                        </a:solidFill>
                        <a:effectLst/>
                        <a:latin typeface="Arial" panose="020B0604020202020204" pitchFamily="34" charset="0"/>
                        <a:ea typeface="+mn-ea"/>
                        <a:cs typeface="+mn-cs"/>
                      </a:endParaRPr>
                    </a:p>
                  </a:txBody>
                  <a:tcPr marL="14625"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5" name="TextBox 4"/>
          <p:cNvSpPr txBox="1"/>
          <p:nvPr/>
        </p:nvSpPr>
        <p:spPr>
          <a:xfrm>
            <a:off x="8075564" y="972458"/>
            <a:ext cx="1830437"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(WUA’s in </a:t>
            </a:r>
            <a:r>
              <a:rPr lang="en-US" b="1" dirty="0" err="1" smtClean="0">
                <a:latin typeface="Arial" panose="020B0604020202020204" pitchFamily="34" charset="0"/>
                <a:cs typeface="Arial" panose="020B0604020202020204" pitchFamily="34" charset="0"/>
              </a:rPr>
              <a:t>Nos</a:t>
            </a:r>
            <a:r>
              <a:rPr lang="en-US" b="1" dirty="0" smtClean="0">
                <a:latin typeface="Arial" panose="020B0604020202020204" pitchFamily="34" charset="0"/>
                <a:cs typeface="Arial" panose="020B0604020202020204" pitchFamily="34" charset="0"/>
              </a:rPr>
              <a:t>)</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2364786667"/>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773565272"/>
              </p:ext>
            </p:extLst>
          </p:nvPr>
        </p:nvGraphicFramePr>
        <p:xfrm>
          <a:off x="185967" y="1294573"/>
          <a:ext cx="9514435" cy="5511668"/>
        </p:xfrm>
        <a:graphic>
          <a:graphicData uri="http://schemas.openxmlformats.org/drawingml/2006/table">
            <a:tbl>
              <a:tblPr/>
              <a:tblGrid>
                <a:gridCol w="292964"/>
                <a:gridCol w="1553668"/>
                <a:gridCol w="944354"/>
                <a:gridCol w="877976"/>
                <a:gridCol w="841076"/>
                <a:gridCol w="799021"/>
                <a:gridCol w="735328"/>
                <a:gridCol w="867512"/>
                <a:gridCol w="1046548"/>
                <a:gridCol w="742950"/>
                <a:gridCol w="813038"/>
              </a:tblGrid>
              <a:tr h="438637">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200" b="1" i="0" u="none" strike="noStrike" dirty="0" smtClean="0">
                          <a:solidFill>
                            <a:schemeClr val="tx1"/>
                          </a:solidFill>
                          <a:latin typeface="Arial" pitchFamily="34" charset="0"/>
                          <a:cs typeface="Arial" pitchFamily="34" charset="0"/>
                        </a:rPr>
                        <a:t>CA  Release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5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547972">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Before 2016</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2016-17</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2019-20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2020-21</a:t>
                      </a:r>
                    </a:p>
                    <a:p>
                      <a:pPr algn="ctr" fontAlgn="t"/>
                      <a:r>
                        <a:rPr lang="en-IN" sz="1200" b="1" i="0" u="none" strike="noStrike"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83615">
                <a:tc>
                  <a:txBody>
                    <a:bodyPr/>
                    <a:lstStyle/>
                    <a:p>
                      <a:pPr marL="0" algn="ctr" defTabSz="914400" rtl="0" eaLnBrk="1" fontAlgn="ctr" latinLnBrk="0" hangingPunct="1"/>
                      <a:r>
                        <a:rPr lang="en-IN" sz="1200" b="0"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Arjuna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11.18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0.807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0.807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7.22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24994">
                <a:tc>
                  <a:txBody>
                    <a:bodyPr/>
                    <a:lstStyle/>
                    <a:p>
                      <a:pPr algn="ctr" rtl="0" fontAlgn="ctr"/>
                      <a:r>
                        <a:rPr lang="en-US" sz="1200" b="0" i="0" u="none" strike="noStrike" dirty="0" smtClean="0">
                          <a:solidFill>
                            <a:srgbClr val="000000"/>
                          </a:solidFill>
                          <a:effectLst/>
                          <a:latin typeface="Arial" panose="020B0604020202020204" pitchFamily="34" charset="0"/>
                        </a:rPr>
                        <a:t>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9.6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95385">
                <a:tc>
                  <a:txBody>
                    <a:bodyPr/>
                    <a:lstStyle/>
                    <a:p>
                      <a:pPr algn="ctr" rtl="0" fontAlgn="ctr"/>
                      <a:r>
                        <a:rPr lang="en-US" sz="1200" b="0" i="0" u="none" strike="noStrike" dirty="0" smtClean="0">
                          <a:solidFill>
                            <a:srgbClr val="000000"/>
                          </a:solidFill>
                          <a:effectLst/>
                          <a:latin typeface="Arial" panose="020B0604020202020204" pitchFamily="34" charset="0"/>
                        </a:rPr>
                        <a:t>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Bawanthadi (IS)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7.41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0.52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0.52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6.32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92892">
                <a:tc>
                  <a:txBody>
                    <a:bodyPr/>
                    <a:lstStyle/>
                    <a:p>
                      <a:pPr algn="ctr" rtl="0" fontAlgn="ctr"/>
                      <a:r>
                        <a:rPr lang="en-IN" sz="1200" b="0" i="0" u="none" strike="noStrike" dirty="0" smtClean="0">
                          <a:solidFill>
                            <a:srgbClr val="000000"/>
                          </a:solidFill>
                          <a:effectLst/>
                          <a:latin typeface="Arial" panose="020B0604020202020204" pitchFamily="34" charset="0"/>
                        </a:rPr>
                        <a:t>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Bembla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91.42</a:t>
                      </a:r>
                      <a:endParaRPr lang="en-US" sz="1200" b="0" i="0" u="none" strike="noStrike" kern="1200" dirty="0" smtClean="0">
                        <a:solidFill>
                          <a:srgbClr val="000000"/>
                        </a:solidFill>
                        <a:effectLst/>
                        <a:latin typeface="Arial" panose="020B0604020202020204" pitchFamily="34" charset="0"/>
                        <a:ea typeface="+mn-ea"/>
                        <a:cs typeface="+mn-cs"/>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5.99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3.51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2.77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12.27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19.03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49888">
                <a:tc>
                  <a:txBody>
                    <a:bodyPr/>
                    <a:lstStyle/>
                    <a:p>
                      <a:pPr algn="ctr" rtl="0" fontAlgn="ctr"/>
                      <a:r>
                        <a:rPr lang="en-IN" sz="1200" b="0" i="0" u="none" strike="noStrike" dirty="0" smtClean="0">
                          <a:solidFill>
                            <a:srgbClr val="000000"/>
                          </a:solidFill>
                          <a:effectLst/>
                          <a:latin typeface="Arial" panose="020B0604020202020204" pitchFamily="34" charset="0"/>
                        </a:rPr>
                        <a:t>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Dhom Balakwadi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16.94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6.61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1.82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8.43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49.76</a:t>
                      </a:r>
                      <a:endParaRPr lang="en-US" sz="1200" b="0" i="0" u="none" strike="noStrike" dirty="0">
                        <a:solidFill>
                          <a:srgbClr val="000000"/>
                        </a:solidFill>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4005">
                <a:tc>
                  <a:txBody>
                    <a:bodyPr/>
                    <a:lstStyle/>
                    <a:p>
                      <a:pPr algn="ctr" rtl="0" fontAlgn="ctr"/>
                      <a:r>
                        <a:rPr lang="en-IN" sz="1200" b="0" i="0" u="none" strike="noStrike" dirty="0" smtClean="0">
                          <a:solidFill>
                            <a:srgbClr val="000000"/>
                          </a:solidFill>
                          <a:effectLst/>
                          <a:latin typeface="Arial" panose="020B0604020202020204" pitchFamily="34" charset="0"/>
                        </a:rPr>
                        <a:t>6.</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Gadnadi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0.039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0.039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0.64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0615">
                <a:tc>
                  <a:txBody>
                    <a:bodyPr/>
                    <a:lstStyle/>
                    <a:p>
                      <a:pPr algn="ctr" rtl="0" fontAlgn="ctr"/>
                      <a:r>
                        <a:rPr lang="en-IN" sz="1200" b="0" i="0" u="none" strike="noStrike" dirty="0" smtClean="0">
                          <a:solidFill>
                            <a:srgbClr val="000000"/>
                          </a:solidFill>
                          <a:effectLst/>
                          <a:latin typeface="Arial" panose="020B0604020202020204" pitchFamily="34" charset="0"/>
                        </a:rPr>
                        <a:t>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Gosikhurd (NP)</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354.09</a:t>
                      </a:r>
                      <a:endParaRPr lang="en-US" sz="1200" b="0" i="0" u="none" strike="noStrike" kern="1200" dirty="0" smtClean="0">
                        <a:solidFill>
                          <a:srgbClr val="000000"/>
                        </a:solidFill>
                        <a:effectLst/>
                        <a:latin typeface="Arial" panose="020B0604020202020204" pitchFamily="34" charset="0"/>
                        <a:ea typeface="+mn-ea"/>
                        <a:cs typeface="+mn-cs"/>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9.38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9.38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26.49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9973">
                <a:tc>
                  <a:txBody>
                    <a:bodyPr/>
                    <a:lstStyle/>
                    <a:p>
                      <a:pPr algn="ctr" rtl="0" fontAlgn="ctr"/>
                      <a:r>
                        <a:rPr lang="en-IN" sz="1200" b="0" i="0" u="none" strike="noStrike" dirty="0" smtClean="0">
                          <a:solidFill>
                            <a:srgbClr val="000000"/>
                          </a:solidFill>
                          <a:effectLst/>
                          <a:latin typeface="Arial" panose="020B0604020202020204" pitchFamily="34" charset="0"/>
                        </a:rPr>
                        <a:t>8.</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Khadakpurna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31.46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2.65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2.39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5.04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16.10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9191">
                <a:tc>
                  <a:txBody>
                    <a:bodyPr/>
                    <a:lstStyle/>
                    <a:p>
                      <a:pPr algn="ctr" rtl="0" fontAlgn="ctr"/>
                      <a:r>
                        <a:rPr lang="en-IN" sz="1200" b="0" i="0" u="none" strike="noStrike" dirty="0" smtClean="0">
                          <a:solidFill>
                            <a:srgbClr val="000000"/>
                          </a:solidFill>
                          <a:effectLst/>
                          <a:latin typeface="Arial" panose="020B0604020202020204" pitchFamily="34" charset="0"/>
                        </a:rPr>
                        <a:t>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Krishna Koyana LIS</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67.38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3.81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3.81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5.65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6521">
                <a:tc>
                  <a:txBody>
                    <a:bodyPr/>
                    <a:lstStyle/>
                    <a:p>
                      <a:pPr algn="ctr" rtl="0" fontAlgn="ctr"/>
                      <a:r>
                        <a:rPr lang="en-IN" sz="1200" b="0" i="0" u="none" strike="noStrike" dirty="0" smtClean="0">
                          <a:solidFill>
                            <a:srgbClr val="000000"/>
                          </a:solidFill>
                          <a:effectLst/>
                          <a:latin typeface="Arial" panose="020B0604020202020204" pitchFamily="34" charset="0"/>
                        </a:rPr>
                        <a:t>10.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Kudali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10.7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7980">
                <a:tc>
                  <a:txBody>
                    <a:bodyPr/>
                    <a:lstStyle/>
                    <a:p>
                      <a:pPr algn="ctr" rtl="0" fontAlgn="ctr"/>
                      <a:r>
                        <a:rPr lang="en-US" sz="1200" b="0" i="0" u="none" strike="noStrike" dirty="0" smtClean="0">
                          <a:solidFill>
                            <a:srgbClr val="000000"/>
                          </a:solidFill>
                          <a:effectLst/>
                          <a:latin typeface="Arial" panose="020B0604020202020204" pitchFamily="34" charset="0"/>
                        </a:rPr>
                        <a:t>11.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Dudhna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72.26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8.1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8.1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11.21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742204" y="977000"/>
            <a:ext cx="2163797"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(CA in Rs. Crores)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
        <p:nvSpPr>
          <p:cNvPr id="8" name="Rounded Rectangle 7"/>
          <p:cNvSpPr/>
          <p:nvPr/>
        </p:nvSpPr>
        <p:spPr bwMode="auto">
          <a:xfrm>
            <a:off x="0" y="52226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CA Release Progress</a:t>
            </a:r>
            <a:endParaRPr lang="en-US" sz="2800" b="1" dirty="0">
              <a:cs typeface="Arial" panose="020B0604020202020204" pitchFamily="34" charset="0"/>
            </a:endParaRPr>
          </a:p>
        </p:txBody>
      </p:sp>
    </p:spTree>
    <p:extLst>
      <p:ext uri="{BB962C8B-B14F-4D97-AF65-F5344CB8AC3E}">
        <p14:creationId xmlns:p14="http://schemas.microsoft.com/office/powerpoint/2010/main" val="1737373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0" y="52226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CA Release Progress-Contd..</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400047951"/>
              </p:ext>
            </p:extLst>
          </p:nvPr>
        </p:nvGraphicFramePr>
        <p:xfrm>
          <a:off x="154196" y="1326524"/>
          <a:ext cx="9695733" cy="5258716"/>
        </p:xfrm>
        <a:graphic>
          <a:graphicData uri="http://schemas.openxmlformats.org/drawingml/2006/table">
            <a:tbl>
              <a:tblPr/>
              <a:tblGrid>
                <a:gridCol w="319033"/>
                <a:gridCol w="1696686"/>
                <a:gridCol w="828448"/>
                <a:gridCol w="812433"/>
                <a:gridCol w="812433"/>
                <a:gridCol w="806485"/>
                <a:gridCol w="884043"/>
                <a:gridCol w="807350"/>
                <a:gridCol w="1093398"/>
                <a:gridCol w="751381"/>
                <a:gridCol w="884043"/>
              </a:tblGrid>
              <a:tr h="414707">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kern="1200" dirty="0" smtClean="0">
                          <a:solidFill>
                            <a:schemeClr val="tx1"/>
                          </a:solidFill>
                          <a:latin typeface="Arial" pitchFamily="34" charset="0"/>
                          <a:ea typeface="+mn-ea"/>
                          <a:cs typeface="Arial" pitchFamily="34" charset="0"/>
                        </a:rPr>
                        <a:t>Project</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kern="1200" dirty="0" smtClean="0">
                          <a:solidFill>
                            <a:schemeClr val="tx1"/>
                          </a:solidFill>
                          <a:latin typeface="Arial" pitchFamily="34" charset="0"/>
                          <a:ea typeface="+mn-ea"/>
                          <a:cs typeface="Arial" pitchFamily="34" charset="0"/>
                        </a:rPr>
                        <a:t>Overall 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200" b="1" i="0" u="none" strike="noStrike" dirty="0" smtClean="0">
                          <a:solidFill>
                            <a:schemeClr val="tx1"/>
                          </a:solidFill>
                          <a:latin typeface="Arial" pitchFamily="34" charset="0"/>
                          <a:cs typeface="Arial" pitchFamily="34" charset="0"/>
                        </a:rPr>
                        <a:t>CA  Release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5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53983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Before 2016</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2016-17</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2019-20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2020-21</a:t>
                      </a:r>
                    </a:p>
                    <a:p>
                      <a:pPr algn="ctr" fontAlgn="t"/>
                      <a:r>
                        <a:rPr lang="en-IN" sz="1200" b="1" i="0" u="none" strike="noStrike" dirty="0" smtClean="0">
                          <a:solidFill>
                            <a:schemeClr val="tx1"/>
                          </a:solidFill>
                          <a:latin typeface="Arial" pitchFamily="34" charset="0"/>
                          <a:cs typeface="Arial" pitchFamily="34" charset="0"/>
                        </a:rPr>
                        <a:t>(upto</a:t>
                      </a:r>
                      <a:r>
                        <a:rPr lang="en-IN" sz="1200" b="1" i="0" u="none" strike="noStrike" baseline="0" dirty="0" smtClean="0">
                          <a:solidFill>
                            <a:schemeClr val="tx1"/>
                          </a:solidFill>
                          <a:latin typeface="Arial" pitchFamily="34" charset="0"/>
                          <a:cs typeface="Arial" pitchFamily="34" charset="0"/>
                        </a:rPr>
                        <a:t> 07/</a:t>
                      </a:r>
                      <a:r>
                        <a:rPr lang="en-IN" sz="1200" b="1" i="0" u="none" strike="noStrike" dirty="0" smtClean="0">
                          <a:solidFill>
                            <a:schemeClr val="tx1"/>
                          </a:solidFill>
                          <a:latin typeface="Arial" pitchFamily="34" charset="0"/>
                          <a:cs typeface="Arial" pitchFamily="34" charset="0"/>
                        </a:rPr>
                        <a:t>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62163">
                <a:tc>
                  <a:txBody>
                    <a:bodyPr/>
                    <a:lstStyle/>
                    <a:p>
                      <a:pPr algn="ctr" rtl="0" fontAlgn="ctr"/>
                      <a:r>
                        <a:rPr lang="en-IN" sz="1200" b="0" i="0" u="none" strike="noStrike" dirty="0" smtClean="0">
                          <a:solidFill>
                            <a:srgbClr val="000000"/>
                          </a:solidFill>
                          <a:effectLst/>
                          <a:latin typeface="Arial" panose="020B0604020202020204" pitchFamily="34" charset="0"/>
                        </a:rPr>
                        <a:t>12.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Panzara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12.84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2.15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3.97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mn-cs"/>
                        </a:rPr>
                        <a:t> 2.52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8.64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54.89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6174">
                <a:tc>
                  <a:txBody>
                    <a:bodyPr/>
                    <a:lstStyle/>
                    <a:p>
                      <a:pPr algn="ctr" rtl="0" fontAlgn="ctr"/>
                      <a:r>
                        <a:rPr lang="en-IN" sz="1200" b="0" i="0" u="none" strike="noStrike" dirty="0" smtClean="0">
                          <a:solidFill>
                            <a:srgbClr val="000000"/>
                          </a:solidFill>
                          <a:effectLst/>
                          <a:latin typeface="Arial" panose="020B0604020202020204" pitchFamily="34" charset="0"/>
                        </a:rPr>
                        <a:t>13.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Pedhi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20.50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6174">
                <a:tc>
                  <a:txBody>
                    <a:bodyPr/>
                    <a:lstStyle/>
                    <a:p>
                      <a:pPr algn="ctr" rtl="0" fontAlgn="ctr"/>
                      <a:r>
                        <a:rPr lang="en-IN" sz="1200" b="0" i="0" u="none" strike="noStrike" dirty="0" smtClean="0">
                          <a:solidFill>
                            <a:srgbClr val="000000"/>
                          </a:solidFill>
                          <a:effectLst/>
                          <a:latin typeface="Arial" panose="020B0604020202020204" pitchFamily="34" charset="0"/>
                        </a:rPr>
                        <a:t>14.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Wardha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99.97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15.17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5.46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9.55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30.18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30.53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50470">
                <a:tc>
                  <a:txBody>
                    <a:bodyPr/>
                    <a:lstStyle/>
                    <a:p>
                      <a:pPr algn="ctr" rtl="0" fontAlgn="ctr"/>
                      <a:r>
                        <a:rPr lang="en-IN" sz="1200" b="0" i="0" u="none" strike="noStrike" dirty="0" smtClean="0">
                          <a:solidFill>
                            <a:srgbClr val="000000"/>
                          </a:solidFill>
                          <a:effectLst/>
                          <a:latin typeface="Arial" panose="020B0604020202020204" pitchFamily="34" charset="0"/>
                        </a:rPr>
                        <a:t>15.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Morna (Gureghar)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8.16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0.28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0.28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3.43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06990">
                <a:tc>
                  <a:txBody>
                    <a:bodyPr/>
                    <a:lstStyle/>
                    <a:p>
                      <a:pPr algn="ctr" rtl="0" fontAlgn="ctr"/>
                      <a:r>
                        <a:rPr lang="en-US" sz="1200" b="0" i="0" u="none" strike="noStrike" dirty="0" smtClean="0">
                          <a:solidFill>
                            <a:srgbClr val="000000"/>
                          </a:solidFill>
                          <a:effectLst/>
                          <a:latin typeface="Arial" panose="020B0604020202020204" pitchFamily="34" charset="0"/>
                        </a:rPr>
                        <a:t>16.</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Nandur Madhmeshwar Ph-II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49.26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 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6593">
                <a:tc>
                  <a:txBody>
                    <a:bodyPr/>
                    <a:lstStyle/>
                    <a:p>
                      <a:pPr algn="ctr" rtl="0" fontAlgn="ctr"/>
                      <a:r>
                        <a:rPr lang="en-IN" sz="1200" b="0" i="0" u="none" strike="noStrike" dirty="0" smtClean="0">
                          <a:solidFill>
                            <a:srgbClr val="000000"/>
                          </a:solidFill>
                          <a:effectLst/>
                          <a:latin typeface="Arial" panose="020B0604020202020204" pitchFamily="34" charset="0"/>
                        </a:rPr>
                        <a:t>17.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it-IT" sz="1200" b="0" i="0" u="none" strike="noStrike" kern="1200" dirty="0" smtClean="0">
                          <a:solidFill>
                            <a:srgbClr val="000000"/>
                          </a:solidFill>
                          <a:effectLst/>
                          <a:latin typeface="Arial" panose="020B0604020202020204" pitchFamily="34" charset="0"/>
                          <a:ea typeface="+mn-ea"/>
                          <a:cs typeface="+mn-cs"/>
                        </a:rPr>
                        <a:t>Sangola Branch Canal</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13.83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0.557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1.37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1.927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13.93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71078">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Tarali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25.25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1.31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1.06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2.37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latin typeface="Arial"/>
                        </a:rPr>
                        <a:t>9.39</a:t>
                      </a:r>
                      <a:endParaRPr lang="en-US" sz="1200" b="0" i="0" u="none" strike="noStrike" dirty="0">
                        <a:solidFill>
                          <a:srgbClr val="000000"/>
                        </a:solidFill>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6539">
                <a:tc>
                  <a:txBody>
                    <a:bodyPr/>
                    <a:lstStyle/>
                    <a:p>
                      <a:pPr algn="ctr" rtl="0" fontAlgn="ctr"/>
                      <a:r>
                        <a:rPr lang="en-IN" sz="1200" b="0" i="0" u="none" strike="noStrike" dirty="0" smtClean="0">
                          <a:solidFill>
                            <a:srgbClr val="000000"/>
                          </a:solidFill>
                          <a:effectLst/>
                          <a:latin typeface="Arial" panose="020B0604020202020204" pitchFamily="34" charset="0"/>
                        </a:rPr>
                        <a:t>19.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Tillari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16.10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1.81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1.81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13.77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6173">
                <a:tc>
                  <a:txBody>
                    <a:bodyPr/>
                    <a:lstStyle/>
                    <a:p>
                      <a:pPr algn="ctr" rtl="0" fontAlgn="ctr"/>
                      <a:r>
                        <a:rPr lang="en-IN" sz="1200" b="0" i="0" u="none" strike="noStrike" dirty="0" smtClean="0">
                          <a:solidFill>
                            <a:srgbClr val="000000"/>
                          </a:solidFill>
                          <a:effectLst/>
                          <a:latin typeface="Arial" panose="020B0604020202020204" pitchFamily="34" charset="0"/>
                        </a:rPr>
                        <a:t>20.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Upper Kundalika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0.52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0.52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9.29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0330">
                <a:tc>
                  <a:txBody>
                    <a:bodyPr/>
                    <a:lstStyle/>
                    <a:p>
                      <a:pPr algn="ctr" rtl="0" fontAlgn="ctr"/>
                      <a:r>
                        <a:rPr lang="en-IN" sz="1200" b="0" i="0" u="none" strike="noStrike" dirty="0" smtClean="0">
                          <a:solidFill>
                            <a:srgbClr val="000000"/>
                          </a:solidFill>
                          <a:effectLst/>
                          <a:latin typeface="Arial" panose="020B0604020202020204" pitchFamily="34" charset="0"/>
                        </a:rPr>
                        <a:t>21.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Upper Pen Ganga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34.83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8.61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4494">
                <a:tc>
                  <a:txBody>
                    <a:bodyPr/>
                    <a:lstStyle/>
                    <a:p>
                      <a:pPr algn="ctr" rtl="0" fontAlgn="ctr"/>
                      <a:r>
                        <a:rPr lang="en-IN" sz="1200" b="0" i="0" u="none" strike="noStrike" dirty="0" smtClean="0">
                          <a:solidFill>
                            <a:srgbClr val="000000"/>
                          </a:solidFill>
                          <a:effectLst/>
                          <a:latin typeface="Arial" panose="020B0604020202020204" pitchFamily="34" charset="0"/>
                        </a:rPr>
                        <a:t>22.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Waghur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39.02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1.57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 9.07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10.64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27.53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7001">
                <a:tc>
                  <a:txBody>
                    <a:bodyPr/>
                    <a:lstStyle/>
                    <a:p>
                      <a:pPr algn="ctr" rtl="0" fontAlgn="ct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smtClean="0">
                          <a:solidFill>
                            <a:srgbClr val="000000"/>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1003.70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6.61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15.17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32.833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25.79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27.36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107.76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10.74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5" name="TextBox 4"/>
          <p:cNvSpPr txBox="1"/>
          <p:nvPr/>
        </p:nvSpPr>
        <p:spPr>
          <a:xfrm>
            <a:off x="7742204" y="955458"/>
            <a:ext cx="2163797"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(CA in Rs. Crores)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spTree>
    <p:extLst>
      <p:ext uri="{BB962C8B-B14F-4D97-AF65-F5344CB8AC3E}">
        <p14:creationId xmlns:p14="http://schemas.microsoft.com/office/powerpoint/2010/main" val="235588295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182098522"/>
              </p:ext>
            </p:extLst>
          </p:nvPr>
        </p:nvGraphicFramePr>
        <p:xfrm>
          <a:off x="87840" y="1277319"/>
          <a:ext cx="9720035" cy="5266358"/>
        </p:xfrm>
        <a:graphic>
          <a:graphicData uri="http://schemas.openxmlformats.org/drawingml/2006/table">
            <a:tbl>
              <a:tblPr/>
              <a:tblGrid>
                <a:gridCol w="276556"/>
                <a:gridCol w="1466647"/>
                <a:gridCol w="727803"/>
                <a:gridCol w="1071797"/>
                <a:gridCol w="742950"/>
                <a:gridCol w="700897"/>
                <a:gridCol w="728932"/>
                <a:gridCol w="700896"/>
                <a:gridCol w="1067218"/>
                <a:gridCol w="635174"/>
                <a:gridCol w="782243"/>
                <a:gridCol w="818922"/>
              </a:tblGrid>
              <a:tr h="431881">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Targeted area under MI</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200" b="1" i="0" u="none" strike="noStrike" dirty="0" smtClean="0">
                          <a:solidFill>
                            <a:schemeClr val="tx1"/>
                          </a:solidFill>
                          <a:latin typeface="Arial" pitchFamily="34" charset="0"/>
                          <a:cs typeface="Arial" pitchFamily="34" charset="0"/>
                        </a:rPr>
                        <a:t>CA targeted</a:t>
                      </a:r>
                      <a:r>
                        <a:rPr lang="en-IN" sz="1200" b="1" i="0" u="none" strike="noStrike" baseline="0" dirty="0" smtClean="0">
                          <a:solidFill>
                            <a:schemeClr val="tx1"/>
                          </a:solidFill>
                          <a:latin typeface="Arial" pitchFamily="34" charset="0"/>
                          <a:cs typeface="Arial" pitchFamily="34" charset="0"/>
                        </a:rPr>
                        <a:t> for MI</a:t>
                      </a:r>
                    </a:p>
                    <a:p>
                      <a:pPr algn="ctr" fontAlgn="t"/>
                      <a:r>
                        <a:rPr lang="en-IN" sz="1200" b="1" i="0" u="none" strike="noStrike" baseline="0" dirty="0" smtClean="0">
                          <a:solidFill>
                            <a:schemeClr val="tx1"/>
                          </a:solidFill>
                          <a:latin typeface="Arial" pitchFamily="34" charset="0"/>
                          <a:cs typeface="Arial" pitchFamily="34" charset="0"/>
                        </a:rPr>
                        <a:t> (Rs. in Crore)</a:t>
                      </a:r>
                      <a:endParaRPr lang="en-IN" sz="1200" b="1" i="0" u="none" strike="noStrike" dirty="0" smtClean="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200" b="1" i="0" u="none" strike="noStrike" dirty="0" smtClean="0">
                          <a:solidFill>
                            <a:schemeClr val="tx1"/>
                          </a:solidFill>
                          <a:latin typeface="Arial" pitchFamily="34" charset="0"/>
                          <a:cs typeface="Arial" pitchFamily="34" charset="0"/>
                        </a:rPr>
                        <a:t>Micro Irrigation works Progress</a:t>
                      </a:r>
                      <a:endParaRPr lang="en-US" sz="1200" b="1" i="0" u="none" strike="noStrike" dirty="0" smtClean="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84087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IN" sz="16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2016-17</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2019-20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2020-21 </a:t>
                      </a:r>
                    </a:p>
                    <a:p>
                      <a:pPr algn="ctr" fontAlgn="t"/>
                      <a:r>
                        <a:rPr lang="en-US" sz="1200" b="1" i="0" u="none" strike="noStrike"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Target for 2020-21</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77705">
                <a:tc>
                  <a:txBody>
                    <a:bodyPr/>
                    <a:lstStyle/>
                    <a:p>
                      <a:pPr marL="0" algn="ctr" defTabSz="914400" rtl="0" eaLnBrk="1" fontAlgn="ctr" latinLnBrk="0" hangingPunct="1"/>
                      <a:r>
                        <a:rPr lang="en-IN" sz="1200" b="0"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Arjuna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0.6</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1.49</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0.4</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16906">
                <a:tc>
                  <a:txBody>
                    <a:bodyPr/>
                    <a:lstStyle/>
                    <a:p>
                      <a:pPr algn="ctr" rtl="0" fontAlgn="ctr"/>
                      <a:r>
                        <a:rPr lang="en-US" sz="1200" b="0" i="0" u="none" strike="noStrike" dirty="0" smtClean="0">
                          <a:solidFill>
                            <a:schemeClr val="tx1"/>
                          </a:solidFill>
                          <a:effectLst/>
                          <a:latin typeface="Arial" panose="020B0604020202020204" pitchFamily="34" charset="0"/>
                        </a:rPr>
                        <a:t>2.</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Aruna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0.638</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1.6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0.235</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87755">
                <a:tc>
                  <a:txBody>
                    <a:bodyPr/>
                    <a:lstStyle/>
                    <a:p>
                      <a:pPr algn="ctr" rtl="0" fontAlgn="ctr"/>
                      <a:r>
                        <a:rPr lang="en-US" sz="1200" b="0" i="0" u="none" strike="noStrike" dirty="0" smtClean="0">
                          <a:solidFill>
                            <a:schemeClr val="tx1"/>
                          </a:solidFill>
                          <a:effectLst/>
                          <a:latin typeface="Arial" panose="020B0604020202020204" pitchFamily="34" charset="0"/>
                        </a:rPr>
                        <a:t>3.</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Bawanthadi (IS)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1.25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accent1">
                              <a:lumMod val="50000"/>
                            </a:schemeClr>
                          </a:solidFill>
                          <a:latin typeface="Arial"/>
                        </a:rPr>
                        <a:t>0.25</a:t>
                      </a:r>
                      <a:endParaRPr lang="en-US" sz="1200" b="0" i="0" u="none" strike="noStrike" dirty="0">
                        <a:solidFill>
                          <a:schemeClr val="accent1">
                            <a:lumMod val="50000"/>
                          </a:schemeClr>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00180">
                <a:tc>
                  <a:txBody>
                    <a:bodyPr/>
                    <a:lstStyle/>
                    <a:p>
                      <a:pPr algn="ctr" rtl="0" fontAlgn="ctr"/>
                      <a:r>
                        <a:rPr lang="en-IN" sz="1200" b="0" i="0" u="none" strike="noStrike" dirty="0" smtClean="0">
                          <a:solidFill>
                            <a:schemeClr val="tx1"/>
                          </a:solidFill>
                          <a:effectLst/>
                          <a:latin typeface="Arial" panose="020B0604020202020204" pitchFamily="34" charset="0"/>
                        </a:rPr>
                        <a:t>4.</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Bembla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0</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6301">
                <a:tc>
                  <a:txBody>
                    <a:bodyPr/>
                    <a:lstStyle/>
                    <a:p>
                      <a:pPr algn="ctr" rtl="0" fontAlgn="ctr"/>
                      <a:r>
                        <a:rPr lang="en-IN" sz="1200" b="0" i="0" u="none" strike="noStrike" dirty="0" smtClean="0">
                          <a:solidFill>
                            <a:schemeClr val="tx1"/>
                          </a:solidFill>
                          <a:effectLst/>
                          <a:latin typeface="Arial" panose="020B0604020202020204" pitchFamily="34" charset="0"/>
                        </a:rPr>
                        <a:t>5.</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Dhom Balakwadi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1.81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4.52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1.81</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00180">
                <a:tc>
                  <a:txBody>
                    <a:bodyPr/>
                    <a:lstStyle/>
                    <a:p>
                      <a:pPr algn="ctr" rtl="0" fontAlgn="ctr"/>
                      <a:r>
                        <a:rPr lang="en-IN" sz="1200" b="0" i="0" u="none" strike="noStrike" dirty="0" smtClean="0">
                          <a:solidFill>
                            <a:schemeClr val="tx1"/>
                          </a:solidFill>
                          <a:effectLst/>
                          <a:latin typeface="Arial" panose="020B0604020202020204" pitchFamily="34" charset="0"/>
                        </a:rPr>
                        <a:t>6.</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Gadnadi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0.326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0.81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0.326</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5297">
                <a:tc>
                  <a:txBody>
                    <a:bodyPr/>
                    <a:lstStyle/>
                    <a:p>
                      <a:pPr algn="ctr" rtl="0" fontAlgn="ctr"/>
                      <a:r>
                        <a:rPr lang="en-IN" sz="1200" b="0" i="0" u="none" strike="noStrike" dirty="0" smtClean="0">
                          <a:solidFill>
                            <a:schemeClr val="tx1"/>
                          </a:solidFill>
                          <a:effectLst/>
                          <a:latin typeface="Arial" panose="020B0604020202020204" pitchFamily="34" charset="0"/>
                        </a:rPr>
                        <a:t>7.</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Gosikhurd (NP)</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20.00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50.0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4.04</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3661">
                <a:tc>
                  <a:txBody>
                    <a:bodyPr/>
                    <a:lstStyle/>
                    <a:p>
                      <a:pPr algn="ctr" rtl="0" fontAlgn="ctr"/>
                      <a:r>
                        <a:rPr lang="en-IN" sz="1200" b="0" i="0" u="none" strike="noStrike" dirty="0" smtClean="0">
                          <a:solidFill>
                            <a:schemeClr val="tx1"/>
                          </a:solidFill>
                          <a:effectLst/>
                          <a:latin typeface="Arial" panose="020B0604020202020204" pitchFamily="34" charset="0"/>
                        </a:rPr>
                        <a:t>8.</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Khadakpurna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1.58</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3.95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1.58</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2580">
                <a:tc>
                  <a:txBody>
                    <a:bodyPr/>
                    <a:lstStyle/>
                    <a:p>
                      <a:pPr algn="ctr" rtl="0" fontAlgn="ctr"/>
                      <a:r>
                        <a:rPr lang="en-IN" sz="1200" b="0" i="0" u="none" strike="noStrike" dirty="0" smtClean="0">
                          <a:solidFill>
                            <a:schemeClr val="tx1"/>
                          </a:solidFill>
                          <a:effectLst/>
                          <a:latin typeface="Arial" panose="020B0604020202020204" pitchFamily="34" charset="0"/>
                        </a:rPr>
                        <a:t>9.</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Krishna Koyana LIS</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5.28</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13.2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5.28</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0724">
                <a:tc>
                  <a:txBody>
                    <a:bodyPr/>
                    <a:lstStyle/>
                    <a:p>
                      <a:pPr algn="ctr" rtl="0" fontAlgn="ctr"/>
                      <a:r>
                        <a:rPr lang="en-IN" sz="1200" b="0" i="0" u="none" strike="noStrike" dirty="0" smtClean="0">
                          <a:solidFill>
                            <a:schemeClr val="tx1"/>
                          </a:solidFill>
                          <a:effectLst/>
                          <a:latin typeface="Arial" panose="020B0604020202020204" pitchFamily="34" charset="0"/>
                        </a:rPr>
                        <a:t>10.</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Kudali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2.428</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chemeClr val="tx1"/>
                          </a:solidFill>
                          <a:effectLst/>
                          <a:latin typeface="Arial" panose="020B0604020202020204" pitchFamily="34" charset="0"/>
                          <a:ea typeface="+mn-ea"/>
                          <a:cs typeface="+mn-cs"/>
                        </a:rPr>
                        <a:t>6.07</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1.214</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2311">
                <a:tc>
                  <a:txBody>
                    <a:bodyPr/>
                    <a:lstStyle/>
                    <a:p>
                      <a:pPr algn="ctr" rtl="0" fontAlgn="ctr"/>
                      <a:r>
                        <a:rPr lang="en-US" sz="1200" b="0" i="0" u="none" strike="noStrike" dirty="0" smtClean="0">
                          <a:solidFill>
                            <a:srgbClr val="000000"/>
                          </a:solidFill>
                          <a:effectLst/>
                          <a:latin typeface="Arial" panose="020B0604020202020204" pitchFamily="34" charset="0"/>
                        </a:rPr>
                        <a:t>11.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Dudhna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3.003</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a:r>
                        <a:rPr lang="en-IN" sz="1200" b="0" i="0" u="none" strike="noStrike" kern="1200" dirty="0" smtClean="0">
                          <a:solidFill>
                            <a:srgbClr val="000000"/>
                          </a:solidFill>
                          <a:effectLst/>
                          <a:latin typeface="Arial" panose="020B0604020202020204" pitchFamily="34" charset="0"/>
                          <a:ea typeface="+mn-ea"/>
                          <a:cs typeface="+mn-cs"/>
                        </a:rPr>
                        <a:t>7.5</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1.4</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799963" y="963400"/>
            <a:ext cx="1954381"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sp>
        <p:nvSpPr>
          <p:cNvPr id="8" name="Rounded Rectangle 7"/>
          <p:cNvSpPr/>
          <p:nvPr/>
        </p:nvSpPr>
        <p:spPr bwMode="auto">
          <a:xfrm>
            <a:off x="0" y="52226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smtClean="0">
                <a:solidFill>
                  <a:srgbClr val="800000"/>
                </a:solidFill>
                <a:effectLst>
                  <a:outerShdw blurRad="38100" dist="38100" dir="2700000" algn="tl">
                    <a:srgbClr val="C0C0C0"/>
                  </a:outerShdw>
                </a:effectLst>
                <a:cs typeface="Arial" panose="020B0604020202020204" pitchFamily="34" charset="0"/>
              </a:rPr>
              <a:t>Micro-Irrigation (MI) Progress</a:t>
            </a:r>
            <a:endParaRPr lang="en-US" sz="2800" b="1" dirty="0">
              <a:cs typeface="Arial" panose="020B0604020202020204" pitchFamily="34" charset="0"/>
            </a:endParaRPr>
          </a:p>
        </p:txBody>
      </p:sp>
    </p:spTree>
    <p:extLst>
      <p:ext uri="{BB962C8B-B14F-4D97-AF65-F5344CB8AC3E}">
        <p14:creationId xmlns:p14="http://schemas.microsoft.com/office/powerpoint/2010/main" val="51346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0" y="52226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smtClean="0">
                <a:solidFill>
                  <a:srgbClr val="800000"/>
                </a:solidFill>
                <a:effectLst>
                  <a:outerShdw blurRad="38100" dist="38100" dir="2700000" algn="tl">
                    <a:srgbClr val="C0C0C0"/>
                  </a:outerShdw>
                </a:effectLst>
                <a:cs typeface="Arial" panose="020B0604020202020204" pitchFamily="34" charset="0"/>
              </a:rPr>
              <a:t>Micro Irrigation Progress</a:t>
            </a:r>
            <a:r>
              <a:rPr lang="en-US" sz="2800" b="1" dirty="0" smtClean="0">
                <a:solidFill>
                  <a:srgbClr val="800000"/>
                </a:solidFill>
                <a:effectLst>
                  <a:outerShdw blurRad="38100" dist="38100" dir="2700000" algn="tl">
                    <a:srgbClr val="C0C0C0"/>
                  </a:outerShdw>
                </a:effectLst>
                <a:cs typeface="Arial" panose="020B0604020202020204" pitchFamily="34" charset="0"/>
              </a:rPr>
              <a:t>-Contd..</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69899521"/>
              </p:ext>
            </p:extLst>
          </p:nvPr>
        </p:nvGraphicFramePr>
        <p:xfrm>
          <a:off x="154194" y="1292020"/>
          <a:ext cx="9494630" cy="5108779"/>
        </p:xfrm>
        <a:graphic>
          <a:graphicData uri="http://schemas.openxmlformats.org/drawingml/2006/table">
            <a:tbl>
              <a:tblPr/>
              <a:tblGrid>
                <a:gridCol w="288630"/>
                <a:gridCol w="1509632"/>
                <a:gridCol w="823631"/>
                <a:gridCol w="1029537"/>
                <a:gridCol w="672632"/>
                <a:gridCol w="672631"/>
                <a:gridCol w="672632"/>
                <a:gridCol w="700085"/>
                <a:gridCol w="1098174"/>
                <a:gridCol w="560156"/>
                <a:gridCol w="730198"/>
                <a:gridCol w="736692"/>
              </a:tblGrid>
              <a:tr h="279027">
                <a:tc rowSpan="2">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Sr. No.</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Project</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Targeted area under MI</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CA targeted for MI </a:t>
                      </a:r>
                    </a:p>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(Rs. in Crore)</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200" b="1" i="0" u="none" strike="noStrike" kern="1200" dirty="0" smtClean="0">
                          <a:solidFill>
                            <a:schemeClr val="tx1"/>
                          </a:solidFill>
                          <a:latin typeface="Arial" pitchFamily="34" charset="0"/>
                          <a:ea typeface="+mn-ea"/>
                          <a:cs typeface="Arial" pitchFamily="34" charset="0"/>
                        </a:rPr>
                        <a:t>Micro Irrigation works Progress</a:t>
                      </a:r>
                      <a:endParaRPr lang="en-US" sz="1200" b="1" i="0" u="none" strike="noStrike" kern="1200" dirty="0" smtClean="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527109">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IN" sz="16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2016-17</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2017-18</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2018-19</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2019-20</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2020-21</a:t>
                      </a:r>
                    </a:p>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 (upto 07/20)</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Total</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 Progress</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Target for 2020-21</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57446">
                <a:tc>
                  <a:txBody>
                    <a:bodyPr/>
                    <a:lstStyle/>
                    <a:p>
                      <a:pPr algn="ctr" rtl="0" fontAlgn="ctr"/>
                      <a:r>
                        <a:rPr lang="en-IN" sz="1200" b="0" i="0" u="none" strike="noStrike" dirty="0" smtClean="0">
                          <a:solidFill>
                            <a:schemeClr val="tx1"/>
                          </a:solidFill>
                          <a:effectLst/>
                          <a:latin typeface="Arial" panose="020B0604020202020204" pitchFamily="34" charset="0"/>
                        </a:rPr>
                        <a:t>12.</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Panzara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1.0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31855">
                <a:tc>
                  <a:txBody>
                    <a:bodyPr/>
                    <a:lstStyle/>
                    <a:p>
                      <a:pPr algn="ctr" rtl="0" fontAlgn="ctr"/>
                      <a:r>
                        <a:rPr lang="en-IN" sz="1200" b="0" i="0" u="none" strike="noStrike" dirty="0" smtClean="0">
                          <a:solidFill>
                            <a:srgbClr val="000000"/>
                          </a:solidFill>
                          <a:effectLst/>
                          <a:latin typeface="Arial" panose="020B0604020202020204" pitchFamily="34" charset="0"/>
                        </a:rPr>
                        <a:t>13.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Pedhi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9.77</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24.41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2.66</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7446">
                <a:tc>
                  <a:txBody>
                    <a:bodyPr/>
                    <a:lstStyle/>
                    <a:p>
                      <a:pPr algn="ctr" rtl="0" fontAlgn="ctr"/>
                      <a:r>
                        <a:rPr lang="en-IN" sz="1200" b="0" i="0" u="none" strike="noStrike" dirty="0" smtClean="0">
                          <a:solidFill>
                            <a:srgbClr val="000000"/>
                          </a:solidFill>
                          <a:effectLst/>
                          <a:latin typeface="Arial" panose="020B0604020202020204" pitchFamily="34" charset="0"/>
                        </a:rPr>
                        <a:t>14.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Wardha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8.4</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14.37</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0</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3090">
                <a:tc>
                  <a:txBody>
                    <a:bodyPr/>
                    <a:lstStyle/>
                    <a:p>
                      <a:pPr algn="ctr" rtl="0" fontAlgn="ctr"/>
                      <a:r>
                        <a:rPr lang="en-IN" sz="1200" b="0" i="0" u="none" strike="noStrike" dirty="0" smtClean="0">
                          <a:solidFill>
                            <a:srgbClr val="000000"/>
                          </a:solidFill>
                          <a:effectLst/>
                          <a:latin typeface="Arial" panose="020B0604020202020204" pitchFamily="34" charset="0"/>
                        </a:rPr>
                        <a:t>15.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Morna (Gureghar)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.423</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1.06</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0</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54065">
                <a:tc>
                  <a:txBody>
                    <a:bodyPr/>
                    <a:lstStyle/>
                    <a:p>
                      <a:pPr algn="ctr" rtl="0" fontAlgn="ctr"/>
                      <a:r>
                        <a:rPr lang="en-US" sz="1200" b="0" i="0" u="none" strike="noStrike" dirty="0" smtClean="0">
                          <a:solidFill>
                            <a:schemeClr val="tx1"/>
                          </a:solidFill>
                          <a:effectLst/>
                          <a:latin typeface="Arial" panose="020B0604020202020204" pitchFamily="34" charset="0"/>
                        </a:rPr>
                        <a:t>16.</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Nandur Madhmeshwar Ph-II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2.34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5.76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0.052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0.025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0.077</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3.29</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54065">
                <a:tc>
                  <a:txBody>
                    <a:bodyPr/>
                    <a:lstStyle/>
                    <a:p>
                      <a:pPr algn="ctr" rtl="0" fontAlgn="ctr"/>
                      <a:r>
                        <a:rPr lang="en-IN" sz="1200" b="0" i="0" u="none" strike="noStrike" dirty="0" smtClean="0">
                          <a:solidFill>
                            <a:srgbClr val="000000"/>
                          </a:solidFill>
                          <a:effectLst/>
                          <a:latin typeface="Arial" panose="020B0604020202020204" pitchFamily="34" charset="0"/>
                        </a:rPr>
                        <a:t>17.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it-IT" sz="1200" b="0" i="0" u="none" strike="noStrike" kern="1200" dirty="0" smtClean="0">
                          <a:solidFill>
                            <a:srgbClr val="000000"/>
                          </a:solidFill>
                          <a:effectLst/>
                          <a:latin typeface="Arial" panose="020B0604020202020204" pitchFamily="34" charset="0"/>
                          <a:ea typeface="+mn-ea"/>
                          <a:cs typeface="+mn-cs"/>
                        </a:rPr>
                        <a:t>Sangola Branch Canal</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.690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1.72</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0.345</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744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Tarali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1.309</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3.27</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0</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7446">
                <a:tc>
                  <a:txBody>
                    <a:bodyPr/>
                    <a:lstStyle/>
                    <a:p>
                      <a:pPr algn="ctr" rtl="0" fontAlgn="ctr"/>
                      <a:r>
                        <a:rPr lang="en-IN" sz="1200" b="0" i="0" u="none" strike="noStrike" dirty="0" smtClean="0">
                          <a:solidFill>
                            <a:srgbClr val="000000"/>
                          </a:solidFill>
                          <a:effectLst/>
                          <a:latin typeface="Arial" panose="020B0604020202020204" pitchFamily="34" charset="0"/>
                        </a:rPr>
                        <a:t>19.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Tillari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.670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1.67</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0</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7446">
                <a:tc>
                  <a:txBody>
                    <a:bodyPr/>
                    <a:lstStyle/>
                    <a:p>
                      <a:pPr algn="ctr" rtl="0" fontAlgn="ctr"/>
                      <a:r>
                        <a:rPr lang="en-IN" sz="1200" b="0" i="0" u="none" strike="noStrike" dirty="0" smtClean="0">
                          <a:solidFill>
                            <a:srgbClr val="000000"/>
                          </a:solidFill>
                          <a:effectLst/>
                          <a:latin typeface="Arial" panose="020B0604020202020204" pitchFamily="34" charset="0"/>
                        </a:rPr>
                        <a:t>20.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Upper Kundalika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0.6</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1.5</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0.350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0.250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100</a:t>
                      </a:r>
                      <a:endParaRPr lang="en-US" sz="1200" b="0"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latin typeface="Arial"/>
                        </a:rPr>
                        <a:t>NA</a:t>
                      </a:r>
                      <a:endParaRPr lang="en-US" sz="1200" b="0" i="0" u="none" strike="noStrike" dirty="0">
                        <a:solidFill>
                          <a:srgbClr val="000000"/>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7446">
                <a:tc>
                  <a:txBody>
                    <a:bodyPr/>
                    <a:lstStyle/>
                    <a:p>
                      <a:pPr algn="ctr" rtl="0" fontAlgn="ctr"/>
                      <a:r>
                        <a:rPr lang="en-IN" sz="1200" b="0" i="0" u="none" strike="noStrike" dirty="0" smtClean="0">
                          <a:solidFill>
                            <a:srgbClr val="000000"/>
                          </a:solidFill>
                          <a:effectLst/>
                          <a:latin typeface="Arial" panose="020B0604020202020204" pitchFamily="34" charset="0"/>
                        </a:rPr>
                        <a:t>21.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Upper Pen Ganga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1.892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9.46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0.74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0.74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39.11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.576</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7446">
                <a:tc>
                  <a:txBody>
                    <a:bodyPr/>
                    <a:lstStyle/>
                    <a:p>
                      <a:pPr algn="ctr" rtl="0" fontAlgn="ctr"/>
                      <a:r>
                        <a:rPr lang="en-IN" sz="1200" b="0" i="0" u="none" strike="noStrike" dirty="0" smtClean="0">
                          <a:solidFill>
                            <a:schemeClr val="tx1"/>
                          </a:solidFill>
                          <a:effectLst/>
                          <a:latin typeface="Arial" panose="020B0604020202020204" pitchFamily="34" charset="0"/>
                        </a:rPr>
                        <a:t>22.</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Waghur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9.969</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25.09</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5.700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3.604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0.251</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9.555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95.85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0.665</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7446">
                <a:tc>
                  <a:txBody>
                    <a:bodyPr/>
                    <a:lstStyle/>
                    <a:p>
                      <a:pPr marL="0" algn="r" defTabSz="914400" rtl="0" eaLnBrk="1" fontAlgn="ctr" latinLnBrk="0" hangingPunct="1"/>
                      <a:endParaRPr lang="en-IN" sz="1200" b="1" i="0" u="none" strike="noStrike" kern="1200" dirty="0">
                        <a:solidFill>
                          <a:srgbClr val="000000"/>
                        </a:solidFill>
                        <a:effectLst/>
                        <a:latin typeface="Arial" panose="020B0604020202020204" pitchFamily="34" charset="0"/>
                        <a:ea typeface="+mn-ea"/>
                        <a:cs typeface="+mn-cs"/>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smtClean="0">
                          <a:solidFill>
                            <a:srgbClr val="000000"/>
                          </a:solidFill>
                          <a:effectLst/>
                          <a:latin typeface="Arial" panose="020B0604020202020204" pitchFamily="34" charset="0"/>
                          <a:ea typeface="+mn-ea"/>
                          <a:cs typeface="+mn-cs"/>
                        </a:rPr>
                        <a:t>Total</a:t>
                      </a:r>
                      <a:endParaRPr lang="en-IN" sz="1200" b="1" i="0" u="none" strike="noStrike" kern="1200" dirty="0">
                        <a:solidFill>
                          <a:srgbClr val="000000"/>
                        </a:solidFill>
                        <a:effectLst/>
                        <a:latin typeface="Arial" panose="020B0604020202020204" pitchFamily="34" charset="0"/>
                        <a:ea typeface="+mn-ea"/>
                        <a:cs typeface="+mn-cs"/>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1" i="0" u="none" strike="noStrike" kern="1200" dirty="0" smtClean="0">
                          <a:solidFill>
                            <a:srgbClr val="000000"/>
                          </a:solidFill>
                          <a:effectLst/>
                          <a:latin typeface="Arial" panose="020B0604020202020204" pitchFamily="34" charset="0"/>
                          <a:ea typeface="+mn-ea"/>
                          <a:cs typeface="+mn-cs"/>
                        </a:rPr>
                        <a:t>73.228</a:t>
                      </a:r>
                      <a:endParaRPr lang="en-US" sz="1200" b="1" i="0" u="none" strike="noStrike" kern="1200" dirty="0" smtClean="0">
                        <a:solidFill>
                          <a:srgbClr val="000000"/>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181.2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0</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6.102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5.639</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0.251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11.992</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16.38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20.781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5" name="TextBox 4"/>
          <p:cNvSpPr txBox="1"/>
          <p:nvPr/>
        </p:nvSpPr>
        <p:spPr>
          <a:xfrm>
            <a:off x="7866638" y="958416"/>
            <a:ext cx="1954381"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spTree>
    <p:extLst>
      <p:ext uri="{BB962C8B-B14F-4D97-AF65-F5344CB8AC3E}">
        <p14:creationId xmlns:p14="http://schemas.microsoft.com/office/powerpoint/2010/main" val="655849045"/>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44556701"/>
              </p:ext>
            </p:extLst>
          </p:nvPr>
        </p:nvGraphicFramePr>
        <p:xfrm>
          <a:off x="161406" y="1412600"/>
          <a:ext cx="9563621" cy="5083451"/>
        </p:xfrm>
        <a:graphic>
          <a:graphicData uri="http://schemas.openxmlformats.org/drawingml/2006/table">
            <a:tbl>
              <a:tblPr/>
              <a:tblGrid>
                <a:gridCol w="314174"/>
                <a:gridCol w="1621521"/>
                <a:gridCol w="985293"/>
                <a:gridCol w="735500"/>
                <a:gridCol w="707746"/>
                <a:gridCol w="693868"/>
                <a:gridCol w="693869"/>
                <a:gridCol w="1269518"/>
                <a:gridCol w="784522"/>
                <a:gridCol w="878805"/>
                <a:gridCol w="878805"/>
              </a:tblGrid>
              <a:tr h="377930">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200" b="1" i="0" u="none" strike="noStrike" dirty="0" smtClean="0">
                          <a:solidFill>
                            <a:schemeClr val="tx1"/>
                          </a:solidFill>
                          <a:latin typeface="Arial" pitchFamily="34" charset="0"/>
                          <a:cs typeface="Arial" pitchFamily="34" charset="0"/>
                        </a:rPr>
                        <a:t>Total Expenditure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200" b="1" i="0" u="none" strike="noStrike" dirty="0" smtClean="0">
                        <a:solidFill>
                          <a:schemeClr val="tx1"/>
                        </a:solidFill>
                        <a:latin typeface="Arial" pitchFamily="34" charset="0"/>
                        <a:cs typeface="Arial" pitchFamily="34" charset="0"/>
                      </a:endParaRPr>
                    </a:p>
                    <a:p>
                      <a:pPr algn="ctr" fontAlgn="t"/>
                      <a:r>
                        <a:rPr lang="en-US" sz="1200" b="1" i="0" u="none" strike="noStrike" dirty="0" smtClean="0">
                          <a:solidFill>
                            <a:schemeClr val="tx1"/>
                          </a:solidFill>
                          <a:latin typeface="Arial" pitchFamily="34" charset="0"/>
                          <a:cs typeface="Arial" pitchFamily="34" charset="0"/>
                        </a:rPr>
                        <a:t>Target for  2020-21</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654894">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2016-17</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2019-20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2020-21 </a:t>
                      </a:r>
                    </a:p>
                    <a:p>
                      <a:pPr algn="ctr" fontAlgn="t"/>
                      <a:r>
                        <a:rPr lang="en-US" sz="1200" b="1" i="0" u="none" strike="noStrike"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324602">
                <a:tc>
                  <a:txBody>
                    <a:bodyPr/>
                    <a:lstStyle/>
                    <a:p>
                      <a:pPr marL="0" algn="ctr" defTabSz="914400" rtl="0" eaLnBrk="1" fontAlgn="ctr" latinLnBrk="0" hangingPunct="1"/>
                      <a:r>
                        <a:rPr lang="en-IN" sz="1200" b="0"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Arjuna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28.94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2.36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6.63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8.99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31.06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4.85</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6184">
                <a:tc>
                  <a:txBody>
                    <a:bodyPr/>
                    <a:lstStyle/>
                    <a:p>
                      <a:pPr algn="ctr" rtl="0" fontAlgn="ctr"/>
                      <a:r>
                        <a:rPr lang="en-US" sz="1200" b="0" i="0" u="none" strike="noStrike" dirty="0" smtClean="0">
                          <a:solidFill>
                            <a:srgbClr val="000000"/>
                          </a:solidFill>
                          <a:effectLst/>
                          <a:latin typeface="Arial" panose="020B0604020202020204" pitchFamily="34" charset="0"/>
                        </a:rPr>
                        <a:t>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Aruna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20.25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0.003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0.003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1.70</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5027">
                <a:tc>
                  <a:txBody>
                    <a:bodyPr/>
                    <a:lstStyle/>
                    <a:p>
                      <a:pPr algn="ctr" rtl="0" fontAlgn="ctr"/>
                      <a:r>
                        <a:rPr lang="en-US" sz="1200" b="0" i="0" u="none" strike="noStrike" dirty="0" smtClean="0">
                          <a:solidFill>
                            <a:srgbClr val="000000"/>
                          </a:solidFill>
                          <a:effectLst/>
                          <a:latin typeface="Arial" panose="020B0604020202020204" pitchFamily="34" charset="0"/>
                        </a:rPr>
                        <a:t>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Bawanthadi (IS)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15.63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0.75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1.67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0.88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0.90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28.79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3.87</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89449">
                <a:tc>
                  <a:txBody>
                    <a:bodyPr/>
                    <a:lstStyle/>
                    <a:p>
                      <a:pPr algn="ctr" rtl="0" fontAlgn="ctr"/>
                      <a:r>
                        <a:rPr lang="en-IN" sz="1200" b="0" i="0" u="none" strike="noStrike" dirty="0" smtClean="0">
                          <a:solidFill>
                            <a:srgbClr val="000000"/>
                          </a:solidFill>
                          <a:effectLst/>
                          <a:latin typeface="Arial" panose="020B0604020202020204" pitchFamily="34" charset="0"/>
                        </a:rPr>
                        <a:t>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Bembla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259.85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9.38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14.87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16.74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3.28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44.27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17.04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15</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3872">
                <a:tc>
                  <a:txBody>
                    <a:bodyPr/>
                    <a:lstStyle/>
                    <a:p>
                      <a:pPr algn="ctr" rtl="0" fontAlgn="ctr"/>
                      <a:r>
                        <a:rPr lang="en-IN" sz="1200" b="0" i="0" u="none" strike="noStrike" dirty="0" smtClean="0">
                          <a:solidFill>
                            <a:srgbClr val="000000"/>
                          </a:solidFill>
                          <a:effectLst/>
                          <a:latin typeface="Arial" panose="020B0604020202020204" pitchFamily="34" charset="0"/>
                        </a:rPr>
                        <a:t>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Dhom Balakwadi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62.87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17.32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1.51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3.04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sz="1200" b="0" i="0" u="none" strike="noStrike" kern="1200" dirty="0" smtClean="0">
                          <a:solidFill>
                            <a:srgbClr val="000000"/>
                          </a:solidFill>
                          <a:effectLst/>
                          <a:latin typeface="Arial" panose="020B0604020202020204" pitchFamily="34" charset="0"/>
                          <a:ea typeface="+mn-ea"/>
                          <a:cs typeface="+mn-cs"/>
                        </a:rPr>
                        <a:t>3.577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sz="1200" b="0" i="0" u="none" strike="noStrike" kern="1200" dirty="0" smtClean="0">
                          <a:solidFill>
                            <a:srgbClr val="000000"/>
                          </a:solidFill>
                          <a:effectLst/>
                          <a:latin typeface="Arial" panose="020B0604020202020204" pitchFamily="34" charset="0"/>
                          <a:ea typeface="+mn-ea"/>
                          <a:cs typeface="+mn-cs"/>
                        </a:rPr>
                        <a:t>0.28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25.73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40.92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15.037</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3742">
                <a:tc>
                  <a:txBody>
                    <a:bodyPr/>
                    <a:lstStyle/>
                    <a:p>
                      <a:pPr algn="ctr" rtl="0" fontAlgn="ctr"/>
                      <a:r>
                        <a:rPr lang="en-IN" sz="1200" b="0" i="0" u="none" strike="noStrike" dirty="0" smtClean="0">
                          <a:solidFill>
                            <a:srgbClr val="000000"/>
                          </a:solidFill>
                          <a:effectLst/>
                          <a:latin typeface="Arial" panose="020B0604020202020204" pitchFamily="34" charset="0"/>
                        </a:rPr>
                        <a:t>6.</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Gadnadi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19.12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0.0274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0.027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0.14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19.129</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3742">
                <a:tc>
                  <a:txBody>
                    <a:bodyPr/>
                    <a:lstStyle/>
                    <a:p>
                      <a:pPr algn="ctr" rtl="0" fontAlgn="ctr"/>
                      <a:r>
                        <a:rPr lang="en-IN" sz="1200" b="0" i="0" u="none" strike="noStrike" dirty="0" smtClean="0">
                          <a:solidFill>
                            <a:srgbClr val="000000"/>
                          </a:solidFill>
                          <a:effectLst/>
                          <a:latin typeface="Arial" panose="020B0604020202020204" pitchFamily="34" charset="0"/>
                        </a:rPr>
                        <a:t>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Gosikhurd (NP)</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743.72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4.01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0.60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0.62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165.776</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75947">
                <a:tc>
                  <a:txBody>
                    <a:bodyPr/>
                    <a:lstStyle/>
                    <a:p>
                      <a:pPr algn="ctr" rtl="0" fontAlgn="ctr"/>
                      <a:r>
                        <a:rPr lang="en-IN" sz="1200" b="0" i="0" u="none" strike="noStrike" dirty="0" smtClean="0">
                          <a:solidFill>
                            <a:srgbClr val="000000"/>
                          </a:solidFill>
                          <a:effectLst/>
                          <a:latin typeface="Arial" panose="020B0604020202020204" pitchFamily="34" charset="0"/>
                        </a:rPr>
                        <a:t>8.</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Khadakpurna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79.42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0.44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2.139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6.859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0.854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10.29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12.96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69.982</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18146">
                <a:tc>
                  <a:txBody>
                    <a:bodyPr/>
                    <a:lstStyle/>
                    <a:p>
                      <a:pPr algn="ctr" rtl="0" fontAlgn="ctr"/>
                      <a:r>
                        <a:rPr lang="en-IN" sz="1200" b="0" i="0" u="none" strike="noStrike" dirty="0" smtClean="0">
                          <a:solidFill>
                            <a:srgbClr val="000000"/>
                          </a:solidFill>
                          <a:effectLst/>
                          <a:latin typeface="Arial" panose="020B0604020202020204" pitchFamily="34" charset="0"/>
                        </a:rPr>
                        <a:t>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Krishna Koyana LIS</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132.69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2.03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4.00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5.66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11.69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8.81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126.66</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89958">
                <a:tc>
                  <a:txBody>
                    <a:bodyPr/>
                    <a:lstStyle/>
                    <a:p>
                      <a:pPr algn="ctr" rtl="0" fontAlgn="ctr"/>
                      <a:r>
                        <a:rPr lang="en-IN" sz="1200" b="0" i="0" u="none" strike="noStrike" dirty="0" smtClean="0">
                          <a:solidFill>
                            <a:srgbClr val="000000"/>
                          </a:solidFill>
                          <a:effectLst/>
                          <a:latin typeface="Arial" panose="020B0604020202020204" pitchFamily="34" charset="0"/>
                        </a:rPr>
                        <a:t>10.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Kudali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26.76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13.71</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89958">
                <a:tc>
                  <a:txBody>
                    <a:bodyPr/>
                    <a:lstStyle/>
                    <a:p>
                      <a:pPr algn="ctr" rtl="0" fontAlgn="ctr"/>
                      <a:r>
                        <a:rPr lang="en-US" sz="1200" b="0" i="0" u="none" strike="noStrike" dirty="0" smtClean="0">
                          <a:solidFill>
                            <a:srgbClr val="000000"/>
                          </a:solidFill>
                          <a:effectLst/>
                          <a:latin typeface="Arial" panose="020B0604020202020204" pitchFamily="34" charset="0"/>
                        </a:rPr>
                        <a:t>11.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rtl="0" fontAlgn="ctr"/>
                      <a:r>
                        <a:rPr lang="en-US" sz="1200" b="0" i="0" u="none" strike="noStrike" kern="1200" dirty="0" smtClean="0">
                          <a:solidFill>
                            <a:srgbClr val="000000"/>
                          </a:solidFill>
                          <a:effectLst/>
                          <a:latin typeface="Arial" panose="020B0604020202020204" pitchFamily="34" charset="0"/>
                          <a:ea typeface="+mn-ea"/>
                          <a:cs typeface="+mn-cs"/>
                        </a:rPr>
                        <a:t>Lower Dudhna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145.49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17.39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16.87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kern="1200" dirty="0" smtClean="0">
                          <a:solidFill>
                            <a:srgbClr val="000000"/>
                          </a:solidFill>
                          <a:effectLst/>
                          <a:latin typeface="Arial" panose="020B0604020202020204" pitchFamily="34" charset="0"/>
                          <a:ea typeface="+mn-ea"/>
                          <a:cs typeface="+mn-cs"/>
                        </a:rPr>
                        <a:t>7.90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42.16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28.98</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54.83</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681365" y="1016026"/>
            <a:ext cx="2133918"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(TE in Rs. Crores)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sp>
        <p:nvSpPr>
          <p:cNvPr id="10" name="Rounded Rectangle 9"/>
          <p:cNvSpPr/>
          <p:nvPr/>
        </p:nvSpPr>
        <p:spPr bwMode="auto">
          <a:xfrm>
            <a:off x="0" y="52633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Total Expenditure Progress</a:t>
            </a:r>
            <a:endParaRPr lang="en-US" sz="2800" b="1" dirty="0">
              <a:cs typeface="Arial" panose="020B0604020202020204" pitchFamily="34" charset="0"/>
            </a:endParaRPr>
          </a:p>
        </p:txBody>
      </p:sp>
    </p:spTree>
    <p:extLst>
      <p:ext uri="{BB962C8B-B14F-4D97-AF65-F5344CB8AC3E}">
        <p14:creationId xmlns:p14="http://schemas.microsoft.com/office/powerpoint/2010/main" val="1882378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0" y="54359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Total Expenditure Progress-Contd..</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4171935149"/>
              </p:ext>
            </p:extLst>
          </p:nvPr>
        </p:nvGraphicFramePr>
        <p:xfrm>
          <a:off x="239108" y="1342117"/>
          <a:ext cx="9295418" cy="5220607"/>
        </p:xfrm>
        <a:graphic>
          <a:graphicData uri="http://schemas.openxmlformats.org/drawingml/2006/table">
            <a:tbl>
              <a:tblPr/>
              <a:tblGrid>
                <a:gridCol w="315536"/>
                <a:gridCol w="1729195"/>
                <a:gridCol w="912193"/>
                <a:gridCol w="663414"/>
                <a:gridCol w="621949"/>
                <a:gridCol w="718698"/>
                <a:gridCol w="677235"/>
                <a:gridCol w="1189152"/>
                <a:gridCol w="884016"/>
                <a:gridCol w="829268"/>
                <a:gridCol w="754762"/>
              </a:tblGrid>
              <a:tr h="243272">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Total Expenditure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200" b="1" i="0" u="none" strike="noStrike" dirty="0" smtClean="0">
                          <a:solidFill>
                            <a:schemeClr val="tx1"/>
                          </a:solidFill>
                          <a:latin typeface="Arial" pitchFamily="34" charset="0"/>
                          <a:cs typeface="Arial" pitchFamily="34" charset="0"/>
                        </a:rPr>
                        <a:t>Total Expenditure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200" b="1" i="0" u="none" strike="noStrike" dirty="0" smtClean="0">
                        <a:solidFill>
                          <a:schemeClr val="tx1"/>
                        </a:solidFill>
                        <a:latin typeface="Arial" pitchFamily="34" charset="0"/>
                        <a:cs typeface="Arial" pitchFamily="34" charset="0"/>
                      </a:endParaRPr>
                    </a:p>
                    <a:p>
                      <a:pPr algn="ctr" fontAlgn="t"/>
                      <a:r>
                        <a:rPr lang="en-US" sz="1200" b="1" i="0" u="none" strike="noStrike" dirty="0" smtClean="0">
                          <a:solidFill>
                            <a:schemeClr val="tx1"/>
                          </a:solidFill>
                          <a:latin typeface="Arial" pitchFamily="34" charset="0"/>
                          <a:cs typeface="Arial" pitchFamily="34" charset="0"/>
                        </a:rPr>
                        <a:t>Target for  2020-21</a:t>
                      </a:r>
                    </a:p>
                    <a:p>
                      <a:pPr algn="ctr" fontAlgn="t"/>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46905">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2016-17</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2017-18</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2018-19</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2019-20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2020-21 </a:t>
                      </a:r>
                    </a:p>
                    <a:p>
                      <a:pPr algn="ctr" fontAlgn="t"/>
                      <a:r>
                        <a:rPr lang="en-US" sz="1200" b="1" i="0" u="none" strike="noStrike"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Total</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284926">
                <a:tc>
                  <a:txBody>
                    <a:bodyPr/>
                    <a:lstStyle/>
                    <a:p>
                      <a:pPr algn="ctr" rtl="0" fontAlgn="ctr"/>
                      <a:r>
                        <a:rPr lang="en-IN" sz="1200" b="0" i="0" u="none" strike="noStrike" dirty="0" smtClean="0">
                          <a:solidFill>
                            <a:srgbClr val="000000"/>
                          </a:solidFill>
                          <a:effectLst/>
                          <a:latin typeface="Arial" panose="020B0604020202020204" pitchFamily="34" charset="0"/>
                        </a:rPr>
                        <a:t>12.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Panzara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25.69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0.988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5.516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 4.72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0.395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11.62</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45.23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14.472</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8703">
                <a:tc>
                  <a:txBody>
                    <a:bodyPr/>
                    <a:lstStyle/>
                    <a:p>
                      <a:pPr algn="ctr" rtl="0" fontAlgn="ctr"/>
                      <a:r>
                        <a:rPr lang="en-IN" sz="1200" b="0" i="0" u="none" strike="noStrike" dirty="0" smtClean="0">
                          <a:solidFill>
                            <a:srgbClr val="000000"/>
                          </a:solidFill>
                          <a:effectLst/>
                          <a:latin typeface="Arial" panose="020B0604020202020204" pitchFamily="34" charset="0"/>
                        </a:rPr>
                        <a:t>13.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Pedhi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43.88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14.55</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68519">
                <a:tc>
                  <a:txBody>
                    <a:bodyPr/>
                    <a:lstStyle/>
                    <a:p>
                      <a:pPr algn="ctr" rtl="0" fontAlgn="ctr"/>
                      <a:r>
                        <a:rPr lang="en-IN" sz="1200" b="0" i="0" u="none" strike="noStrike" dirty="0" smtClean="0">
                          <a:solidFill>
                            <a:srgbClr val="000000"/>
                          </a:solidFill>
                          <a:effectLst/>
                          <a:latin typeface="Arial" panose="020B0604020202020204" pitchFamily="34" charset="0"/>
                        </a:rPr>
                        <a:t>14.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Wardha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200.86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14.09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10.22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25.59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11.97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2.77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64.64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32.18</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32.00</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6090">
                <a:tc>
                  <a:txBody>
                    <a:bodyPr/>
                    <a:lstStyle/>
                    <a:p>
                      <a:pPr algn="ctr" rtl="0" fontAlgn="ctr"/>
                      <a:r>
                        <a:rPr lang="en-IN" sz="1200" b="0" i="0" u="none" strike="noStrike" dirty="0" smtClean="0">
                          <a:solidFill>
                            <a:srgbClr val="000000"/>
                          </a:solidFill>
                          <a:effectLst/>
                          <a:latin typeface="Arial" panose="020B0604020202020204" pitchFamily="34" charset="0"/>
                        </a:rPr>
                        <a:t>15.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Morna (Gureghar)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16.79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3.35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3.35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19.95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1.00</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57722">
                <a:tc>
                  <a:txBody>
                    <a:bodyPr/>
                    <a:lstStyle/>
                    <a:p>
                      <a:pPr algn="ctr" rtl="0" fontAlgn="ctr"/>
                      <a:r>
                        <a:rPr lang="en-US" sz="1200" b="0" i="0" u="none" strike="noStrike" dirty="0" smtClean="0">
                          <a:solidFill>
                            <a:srgbClr val="000000"/>
                          </a:solidFill>
                          <a:effectLst/>
                          <a:latin typeface="Arial" panose="020B0604020202020204" pitchFamily="34" charset="0"/>
                        </a:rPr>
                        <a:t>16.</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Nandur Madhmeshwar Ph-II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98.5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1.57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0.09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2.219 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0.216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4.095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4.16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11.00</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41366">
                <a:tc>
                  <a:txBody>
                    <a:bodyPr/>
                    <a:lstStyle/>
                    <a:p>
                      <a:pPr algn="ctr" rtl="0" fontAlgn="ctr"/>
                      <a:r>
                        <a:rPr lang="en-IN" sz="1200" b="0" i="0" u="none" strike="noStrike" dirty="0" smtClean="0">
                          <a:solidFill>
                            <a:srgbClr val="000000"/>
                          </a:solidFill>
                          <a:effectLst/>
                          <a:latin typeface="Arial" panose="020B0604020202020204" pitchFamily="34" charset="0"/>
                        </a:rPr>
                        <a:t>17.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it-IT" sz="1200" b="0" i="0" u="none" strike="noStrike" kern="1200" dirty="0" smtClean="0">
                          <a:solidFill>
                            <a:schemeClr val="tx1"/>
                          </a:solidFill>
                          <a:effectLst/>
                          <a:latin typeface="Arial" panose="020B0604020202020204" pitchFamily="34" charset="0"/>
                          <a:ea typeface="+mn-ea"/>
                          <a:cs typeface="+mn-cs"/>
                        </a:rPr>
                        <a:t>Sangola Branch Canal,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32.44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0.58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0.56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0 </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1.14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3.51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15.65</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559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Tarali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53.63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0.17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12.02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12.19</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22.73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41.45</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2865">
                <a:tc>
                  <a:txBody>
                    <a:bodyPr/>
                    <a:lstStyle/>
                    <a:p>
                      <a:pPr algn="ctr" rtl="0" fontAlgn="ctr"/>
                      <a:r>
                        <a:rPr lang="en-IN" sz="1200" b="0" i="0" u="none" strike="noStrike" dirty="0" smtClean="0">
                          <a:solidFill>
                            <a:srgbClr val="000000"/>
                          </a:solidFill>
                          <a:effectLst/>
                          <a:latin typeface="Arial" panose="020B0604020202020204" pitchFamily="34" charset="0"/>
                        </a:rPr>
                        <a:t>19.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Tillari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32.45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0.95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0.18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2.34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4.27</a:t>
                      </a:r>
                      <a:endParaRPr lang="en-US" sz="1200" b="0" i="0" u="none" strike="noStrike" dirty="0">
                        <a:solidFill>
                          <a:srgbClr val="000000"/>
                        </a:solidFill>
                        <a:effectLst/>
                        <a:latin typeface="Arial"/>
                      </a:endParaRP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13.16</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9.00</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32226">
                <a:tc>
                  <a:txBody>
                    <a:bodyPr/>
                    <a:lstStyle/>
                    <a:p>
                      <a:pPr algn="ctr" rtl="0" fontAlgn="ctr"/>
                      <a:r>
                        <a:rPr lang="en-IN" sz="1200" b="0" i="0" u="none" strike="noStrike" dirty="0" smtClean="0">
                          <a:solidFill>
                            <a:srgbClr val="000000"/>
                          </a:solidFill>
                          <a:effectLst/>
                          <a:latin typeface="Arial" panose="020B0604020202020204" pitchFamily="34" charset="0"/>
                        </a:rPr>
                        <a:t>20.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Upper Kundalika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14.25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6.76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2.31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0.065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9.135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64.11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5.56</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26578">
                <a:tc>
                  <a:txBody>
                    <a:bodyPr/>
                    <a:lstStyle/>
                    <a:p>
                      <a:pPr algn="ctr" rtl="0" fontAlgn="ctr"/>
                      <a:r>
                        <a:rPr lang="en-IN" sz="1200" b="0" i="0" u="none" strike="noStrike" dirty="0" smtClean="0">
                          <a:solidFill>
                            <a:srgbClr val="000000"/>
                          </a:solidFill>
                          <a:effectLst/>
                          <a:latin typeface="Arial" panose="020B0604020202020204" pitchFamily="34" charset="0"/>
                        </a:rPr>
                        <a:t>21.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Upper Pen Ganga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69.62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3.817</a:t>
                      </a:r>
                      <a:endParaRPr lang="en-US" sz="1200" b="0" i="0" u="none" strike="noStrike" kern="1200" dirty="0" smtClean="0">
                        <a:solidFill>
                          <a:schemeClr val="tx1"/>
                        </a:solidFill>
                        <a:effectLst/>
                        <a:latin typeface="Arial" panose="020B0604020202020204" pitchFamily="34" charset="0"/>
                        <a:ea typeface="+mn-ea"/>
                        <a:cs typeface="+mn-cs"/>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4.458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2.310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4.99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chemeClr val="tx1"/>
                          </a:solidFill>
                          <a:effectLst/>
                          <a:latin typeface="Arial"/>
                        </a:rPr>
                        <a:t>15.578</a:t>
                      </a:r>
                      <a:endParaRPr lang="en-US" sz="1200" b="0" i="0" u="none" strike="noStrike" dirty="0">
                        <a:solidFill>
                          <a:schemeClr val="tx1"/>
                        </a:solidFill>
                        <a:effectLst/>
                        <a:latin typeface="Arial"/>
                      </a:endParaRP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chemeClr val="tx1"/>
                          </a:solidFill>
                          <a:effectLst/>
                          <a:latin typeface="Arial"/>
                        </a:rPr>
                        <a:t>22.37</a:t>
                      </a:r>
                      <a:endParaRPr lang="en-US" sz="1200" b="0" i="0" u="none" strike="noStrike" dirty="0">
                        <a:solidFill>
                          <a:schemeClr val="tx1"/>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effectLst/>
                          <a:latin typeface="Arial" panose="020B0604020202020204" pitchFamily="34" charset="0"/>
                          <a:cs typeface="Arial" panose="020B0604020202020204" pitchFamily="34" charset="0"/>
                        </a:rPr>
                        <a:t>20</a:t>
                      </a:r>
                      <a:endParaRPr lang="en-IN" sz="1200" b="0" i="0" u="none" strike="noStrike" dirty="0">
                        <a:solidFill>
                          <a:schemeClr val="tx1"/>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4059">
                <a:tc>
                  <a:txBody>
                    <a:bodyPr/>
                    <a:lstStyle/>
                    <a:p>
                      <a:pPr algn="ctr" rtl="0" fontAlgn="ctr"/>
                      <a:r>
                        <a:rPr lang="en-IN" sz="1200" b="0" i="0" u="none" strike="noStrike" dirty="0" smtClean="0">
                          <a:solidFill>
                            <a:srgbClr val="000000"/>
                          </a:solidFill>
                          <a:effectLst/>
                          <a:latin typeface="Arial" panose="020B0604020202020204" pitchFamily="34" charset="0"/>
                        </a:rPr>
                        <a:t>22.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Waghur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78.04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0.09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1.09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29.50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 19.39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3.399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chemeClr val="tx1"/>
                          </a:solidFill>
                          <a:effectLst/>
                          <a:latin typeface="Arial"/>
                        </a:rPr>
                        <a:t>53.47</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68.51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panose="020B0604020202020204" pitchFamily="34" charset="0"/>
                          <a:cs typeface="Arial" panose="020B0604020202020204" pitchFamily="34" charset="0"/>
                        </a:rPr>
                        <a:t>27.97</a:t>
                      </a:r>
                      <a:endParaRPr lang="en-IN" sz="1200" b="0"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71781">
                <a:tc>
                  <a:txBody>
                    <a:bodyPr/>
                    <a:lstStyle/>
                    <a:p>
                      <a:pPr algn="ctr" rtl="0" fontAlgn="ct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smtClean="0">
                          <a:solidFill>
                            <a:schemeClr val="tx1"/>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2200.89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31.80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31.145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114.736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113.765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40.306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331.752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1" i="0" u="none" strike="noStrike" dirty="0" smtClean="0">
                          <a:solidFill>
                            <a:srgbClr val="000000"/>
                          </a:solidFill>
                          <a:effectLst/>
                          <a:latin typeface="Arial"/>
                        </a:rPr>
                        <a:t>15.07</a:t>
                      </a:r>
                      <a:endParaRPr lang="en-US" sz="1200" b="1"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1" i="0" u="none" strike="noStrike" dirty="0" smtClean="0">
                          <a:solidFill>
                            <a:srgbClr val="000000"/>
                          </a:solidFill>
                          <a:effectLst/>
                          <a:latin typeface="Arial" panose="020B0604020202020204" pitchFamily="34" charset="0"/>
                          <a:cs typeface="Arial" panose="020B0604020202020204" pitchFamily="34" charset="0"/>
                        </a:rPr>
                        <a:t>683.2</a:t>
                      </a:r>
                      <a:endParaRPr lang="en-IN" sz="1200" b="1" i="0" u="none" strike="noStrike" dirty="0">
                        <a:solidFill>
                          <a:srgbClr val="000000"/>
                        </a:solidFill>
                        <a:effectLst/>
                        <a:latin typeface="Arial" panose="020B0604020202020204" pitchFamily="34" charset="0"/>
                        <a:cs typeface="Arial" panose="020B0604020202020204" pitchFamily="34" charset="0"/>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5" name="TextBox 4"/>
          <p:cNvSpPr txBox="1"/>
          <p:nvPr/>
        </p:nvSpPr>
        <p:spPr>
          <a:xfrm>
            <a:off x="7772083" y="964267"/>
            <a:ext cx="2133918"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(TE in Rs. Crores)</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398476501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335666"/>
            <a:ext cx="9906000" cy="405114"/>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MI Progress </a:t>
            </a:r>
          </a:p>
        </p:txBody>
      </p:sp>
      <p:graphicFrame>
        <p:nvGraphicFramePr>
          <p:cNvPr id="4" name="Table 3"/>
          <p:cNvGraphicFramePr>
            <a:graphicFrameLocks noGrp="1"/>
          </p:cNvGraphicFramePr>
          <p:nvPr>
            <p:extLst>
              <p:ext uri="{D42A27DB-BD31-4B8C-83A1-F6EECF244321}">
                <p14:modId xmlns:p14="http://schemas.microsoft.com/office/powerpoint/2010/main" val="3872847140"/>
              </p:ext>
            </p:extLst>
          </p:nvPr>
        </p:nvGraphicFramePr>
        <p:xfrm>
          <a:off x="189186" y="950147"/>
          <a:ext cx="9331245" cy="5399796"/>
        </p:xfrm>
        <a:graphic>
          <a:graphicData uri="http://schemas.openxmlformats.org/drawingml/2006/table">
            <a:tbl>
              <a:tblPr/>
              <a:tblGrid>
                <a:gridCol w="1168097"/>
                <a:gridCol w="2635229"/>
                <a:gridCol w="1802253"/>
                <a:gridCol w="1862833"/>
                <a:gridCol w="1862833"/>
              </a:tblGrid>
              <a:tr h="327291">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CCA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2">
                  <a:txBody>
                    <a:bodyPr/>
                    <a:lstStyle/>
                    <a:p>
                      <a:pPr algn="ctr" fontAlgn="t"/>
                      <a:r>
                        <a:rPr lang="en-IN" sz="1400" b="1" i="0" u="none" strike="noStrike" dirty="0" smtClean="0">
                          <a:solidFill>
                            <a:schemeClr val="tx1"/>
                          </a:solidFill>
                          <a:latin typeface="Arial" pitchFamily="34" charset="0"/>
                          <a:cs typeface="Arial" pitchFamily="34" charset="0"/>
                        </a:rPr>
                        <a:t>CCA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879571">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Created</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50357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Kerala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0.526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45701">
                <a:tc>
                  <a:txBody>
                    <a:bodyPr/>
                    <a:lstStyle/>
                    <a:p>
                      <a:pPr algn="ctr" rtl="0" fontAlgn="ctr"/>
                      <a:r>
                        <a:rPr lang="en-IN" sz="1400" b="1" i="0" u="none" strike="noStrike" dirty="0" smtClean="0">
                          <a:solidFill>
                            <a:srgbClr val="000000"/>
                          </a:solidFill>
                          <a:effectLst/>
                          <a:latin typeface="Arial" panose="020B0604020202020204" pitchFamily="34" charset="0"/>
                        </a:rPr>
                        <a:t>11.</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Madhya </a:t>
                      </a:r>
                      <a:r>
                        <a:rPr lang="en-IN" sz="1400" b="1" i="0" u="none" strike="noStrike" dirty="0" smtClean="0">
                          <a:solidFill>
                            <a:srgbClr val="000000"/>
                          </a:solidFill>
                          <a:effectLst/>
                          <a:latin typeface="Arial"/>
                        </a:rPr>
                        <a:t>Pradesh (WRD)</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399.343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3215">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MP (NVDA)</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9575">
                <a:tc>
                  <a:txBody>
                    <a:bodyPr/>
                    <a:lstStyle/>
                    <a:p>
                      <a:pPr algn="ctr" rtl="0" fontAlgn="ctr"/>
                      <a:r>
                        <a:rPr lang="en-IN" sz="1400" b="1" i="0" u="none" strike="noStrike" dirty="0" smtClean="0">
                          <a:solidFill>
                            <a:srgbClr val="000000"/>
                          </a:solidFill>
                          <a:effectLst/>
                          <a:latin typeface="Arial" panose="020B0604020202020204" pitchFamily="34" charset="0"/>
                        </a:rPr>
                        <a:t>12.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Maharashtra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73.228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a:solidFill>
                            <a:srgbClr val="000000"/>
                          </a:solidFill>
                          <a:effectLst/>
                          <a:latin typeface="Arial"/>
                        </a:rPr>
                        <a:t>11.992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73096">
                <a:tc>
                  <a:txBody>
                    <a:bodyPr/>
                    <a:lstStyle/>
                    <a:p>
                      <a:pPr algn="ctr" rtl="0" fontAlgn="ctr"/>
                      <a:r>
                        <a:rPr lang="en-IN" sz="1400" b="1" i="0" u="none" strike="noStrike" dirty="0" smtClean="0">
                          <a:solidFill>
                            <a:srgbClr val="000000"/>
                          </a:solidFill>
                          <a:effectLst/>
                          <a:latin typeface="Arial" panose="020B0604020202020204" pitchFamily="34" charset="0"/>
                        </a:rPr>
                        <a:t>13.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Manipur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2.204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7650">
                <a:tc>
                  <a:txBody>
                    <a:bodyPr/>
                    <a:lstStyle/>
                    <a:p>
                      <a:pPr algn="ctr" rtl="0" fontAlgn="ctr"/>
                      <a:r>
                        <a:rPr lang="en-IN" sz="1400" b="1" i="0" u="none" strike="noStrike" dirty="0" smtClean="0">
                          <a:solidFill>
                            <a:srgbClr val="000000"/>
                          </a:solidFill>
                          <a:effectLst/>
                          <a:latin typeface="Arial" panose="020B0604020202020204" pitchFamily="34" charset="0"/>
                        </a:rPr>
                        <a:t>14.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Odisha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24.029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0.252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7650">
                <a:tc>
                  <a:txBody>
                    <a:bodyPr/>
                    <a:lstStyle/>
                    <a:p>
                      <a:pPr algn="ctr" rtl="0" fontAlgn="ctr"/>
                      <a:r>
                        <a:rPr lang="en-IN" sz="1400" b="1" i="0" u="none" strike="noStrike" dirty="0" smtClean="0">
                          <a:solidFill>
                            <a:srgbClr val="000000"/>
                          </a:solidFill>
                          <a:effectLst/>
                          <a:latin typeface="Arial" panose="020B0604020202020204" pitchFamily="34" charset="0"/>
                        </a:rPr>
                        <a:t>15.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Punjab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14.2658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3203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Rajasthan</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89408">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Telangana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500" b="1" i="0" u="none" strike="noStrike">
                          <a:solidFill>
                            <a:srgbClr val="000000"/>
                          </a:solidFill>
                          <a:effectLst/>
                          <a:latin typeface="Calibri"/>
                        </a:rPr>
                        <a:t>69.983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5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67372">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Uttar Pradesh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3657">
                <a:tc>
                  <a:txBody>
                    <a:bodyPr/>
                    <a:lstStyle/>
                    <a:p>
                      <a:pPr marL="0" algn="ctr" defTabSz="914400" rtl="0" eaLnBrk="1" fontAlgn="ctr" latinLnBrk="0" hangingPunct="1"/>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Total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610.08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14.99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2.46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6" name="Footer Placeholder 5"/>
          <p:cNvSpPr>
            <a:spLocks noGrp="1"/>
          </p:cNvSpPr>
          <p:nvPr>
            <p:ph type="ftr" sz="quarter" idx="11"/>
          </p:nvPr>
        </p:nvSpPr>
        <p:spPr>
          <a:xfrm>
            <a:off x="3281363" y="6492876"/>
            <a:ext cx="3343275" cy="365125"/>
          </a:xfrm>
        </p:spPr>
        <p:txBody>
          <a:bodyPr/>
          <a:lstStyle/>
          <a:p>
            <a:r>
              <a:rPr lang="en-IN" sz="1800" b="1" smtClean="0">
                <a:solidFill>
                  <a:schemeClr val="tx1"/>
                </a:solidFill>
                <a:latin typeface="Book Antiqua" pitchFamily="18" charset="0"/>
              </a:rPr>
              <a:t>Consolidated</a:t>
            </a:r>
            <a:endParaRPr lang="en-IN" sz="1800" b="1" dirty="0">
              <a:solidFill>
                <a:schemeClr val="tx1"/>
              </a:solidFill>
              <a:latin typeface="Book Antiqua" pitchFamily="18" charset="0"/>
            </a:endParaRPr>
          </a:p>
        </p:txBody>
      </p:sp>
      <p:sp>
        <p:nvSpPr>
          <p:cNvPr id="7" name="Rectangle 6"/>
          <p:cNvSpPr/>
          <p:nvPr/>
        </p:nvSpPr>
        <p:spPr>
          <a:xfrm>
            <a:off x="1" y="0"/>
            <a:ext cx="9906000" cy="33566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
        <p:nvSpPr>
          <p:cNvPr id="8" name="TextBox 7"/>
          <p:cNvSpPr txBox="1"/>
          <p:nvPr/>
        </p:nvSpPr>
        <p:spPr>
          <a:xfrm>
            <a:off x="8039165" y="671332"/>
            <a:ext cx="1786066" cy="338554"/>
          </a:xfrm>
          <a:prstGeom prst="rect">
            <a:avLst/>
          </a:prstGeom>
          <a:noFill/>
        </p:spPr>
        <p:txBody>
          <a:bodyPr wrap="none" rtlCol="0">
            <a:spAutoFit/>
          </a:bodyPr>
          <a:lstStyle/>
          <a:p>
            <a:r>
              <a:rPr lang="en-US" sz="1200" b="1" dirty="0" smtClean="0">
                <a:latin typeface="Arial" panose="020B0604020202020204" pitchFamily="34" charset="0"/>
                <a:cs typeface="Arial" panose="020B0604020202020204" pitchFamily="34" charset="0"/>
              </a:rPr>
              <a:t>( </a:t>
            </a:r>
            <a:r>
              <a:rPr lang="en-US" sz="1600" b="1" dirty="0" smtClean="0">
                <a:latin typeface="Arial" panose="020B0604020202020204" pitchFamily="34" charset="0"/>
                <a:cs typeface="Arial" panose="020B0604020202020204" pitchFamily="34" charset="0"/>
              </a:rPr>
              <a:t>Area in Th. Ha.)</a:t>
            </a:r>
            <a:endParaRPr lang="en-IN" sz="1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599410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056126364"/>
              </p:ext>
            </p:extLst>
          </p:nvPr>
        </p:nvGraphicFramePr>
        <p:xfrm>
          <a:off x="226714" y="1253034"/>
          <a:ext cx="9393534" cy="5204856"/>
        </p:xfrm>
        <a:graphic>
          <a:graphicData uri="http://schemas.openxmlformats.org/drawingml/2006/table">
            <a:tbl>
              <a:tblPr/>
              <a:tblGrid>
                <a:gridCol w="347527"/>
                <a:gridCol w="1502800"/>
                <a:gridCol w="780101"/>
                <a:gridCol w="975127"/>
                <a:gridCol w="1253734"/>
                <a:gridCol w="891544"/>
                <a:gridCol w="710449"/>
                <a:gridCol w="947266"/>
                <a:gridCol w="1353168"/>
                <a:gridCol w="631818"/>
              </a:tblGrid>
              <a:tr h="288919">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200" b="1" dirty="0" smtClean="0">
                          <a:latin typeface="Arial" pitchFamily="34" charset="0"/>
                          <a:cs typeface="Arial" pitchFamily="34" charset="0"/>
                        </a:rPr>
                        <a:t>CADWM</a:t>
                      </a:r>
                      <a:endParaRPr lang="en-US" sz="12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AIBP</a:t>
                      </a:r>
                      <a:endParaRPr lang="en-US" sz="1200" b="1" i="0" u="none" strike="noStrike" kern="1200" dirty="0" smtClean="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342598">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Total</a:t>
                      </a:r>
                      <a:r>
                        <a:rPr lang="en-US" sz="1200" b="1" i="0" u="none" strike="noStrike" baseline="0" dirty="0" smtClean="0">
                          <a:solidFill>
                            <a:schemeClr val="tx1"/>
                          </a:solidFill>
                          <a:latin typeface="Arial" pitchFamily="34" charset="0"/>
                          <a:cs typeface="Arial" pitchFamily="34" charset="0"/>
                        </a:rPr>
                        <a:t> </a:t>
                      </a:r>
                      <a:r>
                        <a:rPr lang="en-US" sz="1200" b="1" i="0" u="none" strike="noStrike" dirty="0" smtClean="0">
                          <a:solidFill>
                            <a:schemeClr val="tx1"/>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CCA developed before </a:t>
                      </a:r>
                    </a:p>
                    <a:p>
                      <a:pPr algn="ctr" fontAlgn="t"/>
                      <a:r>
                        <a:rPr lang="en-IN" sz="1200" b="1" i="0" u="none" strike="noStrike" dirty="0" smtClean="0">
                          <a:solidFill>
                            <a:schemeClr val="tx1"/>
                          </a:solidFill>
                          <a:latin typeface="Arial" pitchFamily="34" charset="0"/>
                          <a:cs typeface="Arial" pitchFamily="34" charset="0"/>
                        </a:rPr>
                        <a:t>31.03. 2016*</a:t>
                      </a:r>
                    </a:p>
                    <a:p>
                      <a:pPr algn="ctr" fontAlgn="t"/>
                      <a:r>
                        <a:rPr lang="en-IN" sz="1200" b="1" i="0" u="none" strike="noStrike" dirty="0" smtClean="0">
                          <a:solidFill>
                            <a:schemeClr val="tx1"/>
                          </a:solidFill>
                          <a:latin typeface="Arial" pitchFamily="34" charset="0"/>
                          <a:cs typeface="Arial" pitchFamily="34" charset="0"/>
                        </a:rPr>
                        <a:t>(A)</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Progress in CCA for 99 Priority Projects </a:t>
                      </a:r>
                    </a:p>
                    <a:p>
                      <a:pPr algn="ctr" fontAlgn="t"/>
                      <a:r>
                        <a:rPr lang="en-IN" sz="1200" b="1" i="0" u="none" strike="noStrike" dirty="0" smtClean="0">
                          <a:solidFill>
                            <a:schemeClr val="tx1"/>
                          </a:solidFill>
                          <a:latin typeface="Arial" pitchFamily="34" charset="0"/>
                          <a:cs typeface="Arial" pitchFamily="34" charset="0"/>
                        </a:rPr>
                        <a:t>(upto 07/20)</a:t>
                      </a:r>
                    </a:p>
                    <a:p>
                      <a:pPr algn="ctr" fontAlgn="t"/>
                      <a:r>
                        <a:rPr lang="en-IN" sz="1200" b="1" i="0" u="none" strike="noStrike" dirty="0" smtClean="0">
                          <a:solidFill>
                            <a:schemeClr val="tx1"/>
                          </a:solidFill>
                          <a:latin typeface="Arial" pitchFamily="34" charset="0"/>
                          <a:cs typeface="Arial" pitchFamily="34" charset="0"/>
                        </a:rPr>
                        <a:t>(B)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Cumulative CCA developed </a:t>
                      </a:r>
                    </a:p>
                    <a:p>
                      <a:pPr algn="ctr" fontAlgn="t"/>
                      <a:endParaRPr lang="en-IN" sz="1200" b="1" i="0" u="none" strike="noStrike" dirty="0" smtClean="0">
                        <a:solidFill>
                          <a:schemeClr val="tx1"/>
                        </a:solidFill>
                        <a:latin typeface="Arial" pitchFamily="34" charset="0"/>
                        <a:cs typeface="Arial" pitchFamily="34" charset="0"/>
                      </a:endParaRPr>
                    </a:p>
                    <a:p>
                      <a:pPr algn="ctr" fontAlgn="t"/>
                      <a:r>
                        <a:rPr lang="en-IN" sz="1200" b="1" i="0" u="none" strike="noStrike" dirty="0" smtClean="0">
                          <a:solidFill>
                            <a:schemeClr val="tx1"/>
                          </a:solidFill>
                          <a:latin typeface="Arial" pitchFamily="34" charset="0"/>
                          <a:cs typeface="Arial" pitchFamily="34" charset="0"/>
                        </a:rPr>
                        <a:t>(A+B)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CCA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Ultimate</a:t>
                      </a:r>
                      <a:r>
                        <a:rPr lang="en-IN" sz="1200" b="1" i="0" u="none" strike="noStrike" baseline="0" dirty="0" smtClean="0">
                          <a:solidFill>
                            <a:schemeClr val="tx1"/>
                          </a:solidFill>
                          <a:latin typeface="Arial" pitchFamily="34" charset="0"/>
                          <a:cs typeface="Arial" pitchFamily="34" charset="0"/>
                        </a:rPr>
                        <a:t> Irrigation Potential</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Potential Created </a:t>
                      </a:r>
                    </a:p>
                    <a:p>
                      <a:pPr algn="ctr" fontAlgn="t"/>
                      <a:r>
                        <a:rPr lang="en-IN" sz="1200" b="1" i="0" u="none" strike="noStrike"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IPC</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55265">
                <a:tc>
                  <a:txBody>
                    <a:bodyPr/>
                    <a:lstStyle/>
                    <a:p>
                      <a:pPr marL="0" algn="ctr" defTabSz="914400" rtl="0" eaLnBrk="1" fontAlgn="ctr" latinLnBrk="0" hangingPunct="1"/>
                      <a:r>
                        <a:rPr lang="en-IN" sz="1200" b="0"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Arjuna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5.704</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2.07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36.32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48531">
                <a:tc>
                  <a:txBody>
                    <a:bodyPr/>
                    <a:lstStyle/>
                    <a:p>
                      <a:pPr algn="ctr" rtl="0" fontAlgn="ctr"/>
                      <a:r>
                        <a:rPr lang="en-US" sz="1200" b="0" i="0" u="none" strike="noStrike" dirty="0" smtClean="0">
                          <a:solidFill>
                            <a:srgbClr val="000000"/>
                          </a:solidFill>
                          <a:effectLst/>
                          <a:latin typeface="Arial" panose="020B0604020202020204" pitchFamily="34" charset="0"/>
                        </a:rPr>
                        <a:t>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5.31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11.71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68866">
                <a:tc>
                  <a:txBody>
                    <a:bodyPr/>
                    <a:lstStyle/>
                    <a:p>
                      <a:pPr algn="ctr" rtl="0" fontAlgn="ctr"/>
                      <a:r>
                        <a:rPr lang="en-US" sz="1200" b="0" i="0" u="none" strike="noStrike" dirty="0" smtClean="0">
                          <a:solidFill>
                            <a:srgbClr val="000000"/>
                          </a:solidFill>
                          <a:effectLst/>
                          <a:latin typeface="Arial" panose="020B0604020202020204" pitchFamily="34" charset="0"/>
                        </a:rPr>
                        <a:t>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Bawanthadi (IS)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25.66</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23.16</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1.63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24.79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96.61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27.71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27.71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100.00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8657">
                <a:tc>
                  <a:txBody>
                    <a:bodyPr/>
                    <a:lstStyle/>
                    <a:p>
                      <a:pPr algn="ctr" rtl="0" fontAlgn="ctr"/>
                      <a:r>
                        <a:rPr lang="en-IN" sz="1200" b="0" i="0" u="none" strike="noStrike" dirty="0" smtClean="0">
                          <a:solidFill>
                            <a:srgbClr val="000000"/>
                          </a:solidFill>
                          <a:effectLst/>
                          <a:latin typeface="Arial" panose="020B0604020202020204" pitchFamily="34" charset="0"/>
                        </a:rPr>
                        <a:t>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Bembla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40.17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10.39</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11.142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21.53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53.6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52.54</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43.354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82.52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53550">
                <a:tc>
                  <a:txBody>
                    <a:bodyPr/>
                    <a:lstStyle/>
                    <a:p>
                      <a:pPr algn="ctr" rtl="0" fontAlgn="ctr"/>
                      <a:r>
                        <a:rPr lang="en-IN" sz="1200" b="0" i="0" u="none" strike="noStrike" dirty="0" smtClean="0">
                          <a:solidFill>
                            <a:srgbClr val="000000"/>
                          </a:solidFill>
                          <a:effectLst/>
                          <a:latin typeface="Arial" panose="020B0604020202020204" pitchFamily="34" charset="0"/>
                        </a:rPr>
                        <a:t>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Dhom Balaakwadi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18.1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10.07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15.616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25.69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141.9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18.1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16.203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89.52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78825">
                <a:tc>
                  <a:txBody>
                    <a:bodyPr/>
                    <a:lstStyle/>
                    <a:p>
                      <a:pPr algn="ctr" rtl="0" fontAlgn="ctr"/>
                      <a:r>
                        <a:rPr lang="en-IN" sz="1200" b="0" i="0" u="none" strike="noStrike" dirty="0" smtClean="0">
                          <a:solidFill>
                            <a:srgbClr val="000000"/>
                          </a:solidFill>
                          <a:effectLst/>
                          <a:latin typeface="Arial" panose="020B0604020202020204" pitchFamily="34" charset="0"/>
                        </a:rPr>
                        <a:t>6.</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Gadnadi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3.111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0.025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0.804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3.47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0.43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12.39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8908">
                <a:tc>
                  <a:txBody>
                    <a:bodyPr/>
                    <a:lstStyle/>
                    <a:p>
                      <a:pPr algn="ctr" rtl="0" fontAlgn="ctr"/>
                      <a:r>
                        <a:rPr lang="en-IN" sz="1200" b="0" i="0" u="none" strike="noStrike" dirty="0" smtClean="0">
                          <a:solidFill>
                            <a:srgbClr val="000000"/>
                          </a:solidFill>
                          <a:effectLst/>
                          <a:latin typeface="Arial" panose="020B0604020202020204" pitchFamily="34" charset="0"/>
                        </a:rPr>
                        <a:t>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Gosikhurd (NP)</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190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13.89</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13.89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7.311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250.8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115.587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46.09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7341">
                <a:tc>
                  <a:txBody>
                    <a:bodyPr/>
                    <a:lstStyle/>
                    <a:p>
                      <a:pPr algn="ctr" rtl="0" fontAlgn="ctr"/>
                      <a:r>
                        <a:rPr lang="en-IN" sz="1200" b="0" i="0" u="none" strike="noStrike" dirty="0" smtClean="0">
                          <a:solidFill>
                            <a:srgbClr val="000000"/>
                          </a:solidFill>
                          <a:effectLst/>
                          <a:latin typeface="Arial" panose="020B0604020202020204" pitchFamily="34" charset="0"/>
                        </a:rPr>
                        <a:t>8.</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Khadakpurna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23.9</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8.18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6.691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14.87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62.22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24.86</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22.85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91.91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53550">
                <a:tc>
                  <a:txBody>
                    <a:bodyPr/>
                    <a:lstStyle/>
                    <a:p>
                      <a:pPr algn="ctr" rtl="0" fontAlgn="ctr"/>
                      <a:r>
                        <a:rPr lang="en-IN" sz="1200" b="0" i="0" u="none" strike="noStrike" dirty="0" smtClean="0">
                          <a:solidFill>
                            <a:srgbClr val="000000"/>
                          </a:solidFill>
                          <a:effectLst/>
                          <a:latin typeface="Arial" panose="020B0604020202020204" pitchFamily="34" charset="0"/>
                        </a:rPr>
                        <a:t>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Krishna Koyana LIS</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52.82</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5.794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5.79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10.97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104.17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82.24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78.95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20938">
                <a:tc>
                  <a:txBody>
                    <a:bodyPr/>
                    <a:lstStyle/>
                    <a:p>
                      <a:pPr algn="ctr" rtl="0" fontAlgn="ctr"/>
                      <a:r>
                        <a:rPr lang="en-IN" sz="1200" b="0" i="0" u="none" strike="noStrike" dirty="0" smtClean="0">
                          <a:solidFill>
                            <a:srgbClr val="000000"/>
                          </a:solidFill>
                          <a:effectLst/>
                          <a:latin typeface="Arial" panose="020B0604020202020204" pitchFamily="34" charset="0"/>
                        </a:rPr>
                        <a:t>10.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Kudali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5.327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5.33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0.37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6.94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58908">
                <a:tc>
                  <a:txBody>
                    <a:bodyPr/>
                    <a:lstStyle/>
                    <a:p>
                      <a:pPr algn="ctr" rtl="0" fontAlgn="ctr"/>
                      <a:r>
                        <a:rPr lang="en-US" sz="1200" b="0" i="0" u="none" strike="noStrike" dirty="0" smtClean="0">
                          <a:solidFill>
                            <a:srgbClr val="000000"/>
                          </a:solidFill>
                          <a:effectLst/>
                          <a:latin typeface="Arial" panose="020B0604020202020204" pitchFamily="34" charset="0"/>
                        </a:rPr>
                        <a:t>11.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Dudhna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44.48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14.44</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14.271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28.71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64.55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44.48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43.889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latin typeface="Arial"/>
                        </a:rPr>
                        <a:t>98.67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733785" y="947723"/>
            <a:ext cx="1907317"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(CCA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sp>
        <p:nvSpPr>
          <p:cNvPr id="8" name="TextBox 7"/>
          <p:cNvSpPr txBox="1"/>
          <p:nvPr/>
        </p:nvSpPr>
        <p:spPr>
          <a:xfrm>
            <a:off x="172380" y="6457890"/>
            <a:ext cx="7489807" cy="338554"/>
          </a:xfrm>
          <a:prstGeom prst="rect">
            <a:avLst/>
          </a:prstGeom>
          <a:noFill/>
        </p:spPr>
        <p:txBody>
          <a:bodyPr wrap="none" rtlCol="0">
            <a:spAutoFit/>
          </a:bodyPr>
          <a:lstStyle/>
          <a:p>
            <a:r>
              <a:rPr lang="en-IN" sz="1600" b="1" dirty="0" smtClean="0"/>
              <a:t>* i.e. CCA developed under CADWM (up to 31-03-2016) and before CADWM inclusion.</a:t>
            </a:r>
            <a:endParaRPr lang="en-IN" sz="1600" b="1" dirty="0"/>
          </a:p>
        </p:txBody>
      </p:sp>
      <p:sp>
        <p:nvSpPr>
          <p:cNvPr id="10" name="Rounded Rectangle 9"/>
          <p:cNvSpPr/>
          <p:nvPr/>
        </p:nvSpPr>
        <p:spPr bwMode="auto">
          <a:xfrm>
            <a:off x="1" y="48873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Broad Review</a:t>
            </a:r>
            <a:endParaRPr lang="en-US" sz="2800" b="1" dirty="0">
              <a:cs typeface="Arial" panose="020B0604020202020204" pitchFamily="34" charset="0"/>
            </a:endParaRPr>
          </a:p>
        </p:txBody>
      </p:sp>
    </p:spTree>
    <p:extLst>
      <p:ext uri="{BB962C8B-B14F-4D97-AF65-F5344CB8AC3E}">
        <p14:creationId xmlns:p14="http://schemas.microsoft.com/office/powerpoint/2010/main" val="41553058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0" y="48873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Broad Review-Contd..</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096790034"/>
              </p:ext>
            </p:extLst>
          </p:nvPr>
        </p:nvGraphicFramePr>
        <p:xfrm>
          <a:off x="126162" y="1343025"/>
          <a:ext cx="9503612" cy="5090475"/>
        </p:xfrm>
        <a:graphic>
          <a:graphicData uri="http://schemas.openxmlformats.org/drawingml/2006/table">
            <a:tbl>
              <a:tblPr/>
              <a:tblGrid>
                <a:gridCol w="355762"/>
                <a:gridCol w="1723059"/>
                <a:gridCol w="767350"/>
                <a:gridCol w="1018483"/>
                <a:gridCol w="1241712"/>
                <a:gridCol w="948723"/>
                <a:gridCol w="739447"/>
                <a:gridCol w="878966"/>
                <a:gridCol w="1046387"/>
                <a:gridCol w="783723"/>
              </a:tblGrid>
              <a:tr h="153652">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200" b="1" dirty="0" smtClean="0">
                          <a:latin typeface="Arial" pitchFamily="34" charset="0"/>
                          <a:cs typeface="Arial" pitchFamily="34" charset="0"/>
                        </a:rPr>
                        <a:t>CADWM</a:t>
                      </a:r>
                      <a:endParaRPr lang="en-US" sz="1200" b="1" dirty="0">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AIBP</a:t>
                      </a:r>
                      <a:endParaRPr lang="en-US" sz="1200" b="1" i="0" u="none" strike="noStrike" kern="1200" dirty="0" smtClean="0">
                        <a:solidFill>
                          <a:schemeClr val="tx1"/>
                        </a:solidFill>
                        <a:latin typeface="Arial" pitchFamily="34" charset="0"/>
                        <a:ea typeface="+mn-ea"/>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289514">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200" b="1" i="0" u="none" strike="noStrike" dirty="0" smtClean="0">
                          <a:solidFill>
                            <a:schemeClr val="tx1"/>
                          </a:solidFill>
                          <a:latin typeface="Arial" pitchFamily="34" charset="0"/>
                          <a:cs typeface="Arial" pitchFamily="34" charset="0"/>
                        </a:rPr>
                        <a:t>Total</a:t>
                      </a:r>
                      <a:r>
                        <a:rPr lang="en-US" sz="1200" b="1" i="0" u="none" strike="noStrike" baseline="0" dirty="0" smtClean="0">
                          <a:solidFill>
                            <a:schemeClr val="tx1"/>
                          </a:solidFill>
                          <a:latin typeface="Arial" pitchFamily="34" charset="0"/>
                          <a:cs typeface="Arial" pitchFamily="34" charset="0"/>
                        </a:rPr>
                        <a:t> </a:t>
                      </a:r>
                      <a:r>
                        <a:rPr lang="en-US" sz="1200" b="1" i="0" u="none" strike="noStrike" dirty="0" smtClean="0">
                          <a:solidFill>
                            <a:schemeClr val="tx1"/>
                          </a:solidFill>
                          <a:latin typeface="Arial" pitchFamily="34" charset="0"/>
                          <a:cs typeface="Arial" pitchFamily="34" charset="0"/>
                        </a:rPr>
                        <a:t>CCA of Project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CCA developed before </a:t>
                      </a:r>
                    </a:p>
                    <a:p>
                      <a:pPr algn="ctr" fontAlgn="t"/>
                      <a:r>
                        <a:rPr lang="en-IN" sz="1200" b="1" i="0" u="none" strike="noStrike" dirty="0" smtClean="0">
                          <a:solidFill>
                            <a:schemeClr val="tx1"/>
                          </a:solidFill>
                          <a:latin typeface="Arial" pitchFamily="34" charset="0"/>
                          <a:cs typeface="Arial" pitchFamily="34" charset="0"/>
                        </a:rPr>
                        <a:t>31.03. 2016 (A)*</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Progress in CCA for 99 Priority Projects </a:t>
                      </a:r>
                    </a:p>
                    <a:p>
                      <a:pPr algn="ctr" fontAlgn="t"/>
                      <a:r>
                        <a:rPr lang="en-IN" sz="1200" b="1" i="0" u="none" strike="noStrike" dirty="0" smtClean="0">
                          <a:solidFill>
                            <a:schemeClr val="tx1"/>
                          </a:solidFill>
                          <a:latin typeface="Arial" pitchFamily="34" charset="0"/>
                          <a:cs typeface="Arial" pitchFamily="34" charset="0"/>
                        </a:rPr>
                        <a:t>(upto 07/20)</a:t>
                      </a:r>
                    </a:p>
                    <a:p>
                      <a:pPr algn="ctr" fontAlgn="t"/>
                      <a:r>
                        <a:rPr lang="en-IN" sz="1200" b="1" i="0" u="none" strike="noStrike" dirty="0" smtClean="0">
                          <a:solidFill>
                            <a:schemeClr val="tx1"/>
                          </a:solidFill>
                          <a:latin typeface="Arial" pitchFamily="34" charset="0"/>
                          <a:cs typeface="Arial" pitchFamily="34" charset="0"/>
                        </a:rPr>
                        <a:t> (B)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Cumulative CCA developed </a:t>
                      </a:r>
                    </a:p>
                    <a:p>
                      <a:pPr algn="ctr" fontAlgn="t"/>
                      <a:r>
                        <a:rPr lang="en-IN" sz="1200" b="1" i="0" u="none" strike="noStrike" dirty="0" smtClean="0">
                          <a:solidFill>
                            <a:schemeClr val="tx1"/>
                          </a:solidFill>
                          <a:latin typeface="Arial" pitchFamily="34" charset="0"/>
                          <a:cs typeface="Arial" pitchFamily="34" charset="0"/>
                        </a:rPr>
                        <a:t>(A+B)</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CCA Progress</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Ultimate</a:t>
                      </a:r>
                      <a:r>
                        <a:rPr lang="en-IN" sz="1200" b="1" i="0" u="none" strike="noStrike" baseline="0" dirty="0" smtClean="0">
                          <a:solidFill>
                            <a:schemeClr val="tx1"/>
                          </a:solidFill>
                          <a:latin typeface="Arial" pitchFamily="34" charset="0"/>
                          <a:cs typeface="Arial" pitchFamily="34" charset="0"/>
                        </a:rPr>
                        <a:t> Irrigation Potential</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Potential Created </a:t>
                      </a:r>
                    </a:p>
                    <a:p>
                      <a:pPr algn="ctr" fontAlgn="t"/>
                      <a:r>
                        <a:rPr lang="en-IN" sz="1200" b="1" i="0" u="none" strike="noStrike"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IPC</a:t>
                      </a:r>
                      <a:endParaRPr lang="en-US" sz="1200" b="1" i="0" u="none" strike="noStrike" dirty="0">
                        <a:solidFill>
                          <a:schemeClr val="tx1"/>
                        </a:solidFill>
                        <a:latin typeface="Arial" pitchFamily="34" charset="0"/>
                        <a:cs typeface="Arial" pitchFamily="34" charset="0"/>
                      </a:endParaRPr>
                    </a:p>
                  </a:txBody>
                  <a:tcPr marL="7209" marR="7209"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247166">
                <a:tc>
                  <a:txBody>
                    <a:bodyPr/>
                    <a:lstStyle/>
                    <a:p>
                      <a:pPr algn="ctr" rtl="0" fontAlgn="ctr"/>
                      <a:r>
                        <a:rPr lang="en-IN" sz="1200" b="0" i="0" u="none" strike="noStrike" dirty="0" smtClean="0">
                          <a:solidFill>
                            <a:srgbClr val="000000"/>
                          </a:solidFill>
                          <a:effectLst/>
                          <a:latin typeface="Arial" panose="020B0604020202020204" pitchFamily="34" charset="0"/>
                        </a:rPr>
                        <a:t>12.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Panzara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6.785</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6.26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6.26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92.26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6.79</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6.79</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100.00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7166">
                <a:tc>
                  <a:txBody>
                    <a:bodyPr/>
                    <a:lstStyle/>
                    <a:p>
                      <a:pPr algn="ctr" rtl="0" fontAlgn="ctr"/>
                      <a:r>
                        <a:rPr lang="en-IN" sz="1200" b="0" i="0" u="none" strike="noStrike" dirty="0" smtClean="0">
                          <a:solidFill>
                            <a:srgbClr val="000000"/>
                          </a:solidFill>
                          <a:effectLst/>
                          <a:latin typeface="Arial" panose="020B0604020202020204" pitchFamily="34" charset="0"/>
                        </a:rPr>
                        <a:t>13.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Pedhi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10.19</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19.3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7166">
                <a:tc>
                  <a:txBody>
                    <a:bodyPr/>
                    <a:lstStyle/>
                    <a:p>
                      <a:pPr algn="ctr" rtl="0" fontAlgn="ctr"/>
                      <a:r>
                        <a:rPr lang="en-IN" sz="1200" b="0" i="0" u="none" strike="noStrike" dirty="0" smtClean="0">
                          <a:solidFill>
                            <a:srgbClr val="000000"/>
                          </a:solidFill>
                          <a:effectLst/>
                          <a:latin typeface="Arial" panose="020B0604020202020204" pitchFamily="34" charset="0"/>
                        </a:rPr>
                        <a:t>14.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Wardha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63.33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2.13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28.994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31.12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49.15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63.33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44.15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69.71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65593">
                <a:tc>
                  <a:txBody>
                    <a:bodyPr/>
                    <a:lstStyle/>
                    <a:p>
                      <a:pPr algn="ctr" rtl="0" fontAlgn="ctr"/>
                      <a:r>
                        <a:rPr lang="en-IN" sz="1200" b="0" i="0" u="none" strike="noStrike" dirty="0" smtClean="0">
                          <a:solidFill>
                            <a:srgbClr val="000000"/>
                          </a:solidFill>
                          <a:effectLst/>
                          <a:latin typeface="Arial" panose="020B0604020202020204" pitchFamily="34" charset="0"/>
                        </a:rPr>
                        <a:t>15.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Morna (Gureghar)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4.229</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3.08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1.51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49.03</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49155">
                <a:tc>
                  <a:txBody>
                    <a:bodyPr/>
                    <a:lstStyle/>
                    <a:p>
                      <a:pPr algn="ctr" rtl="0" fontAlgn="ctr"/>
                      <a:r>
                        <a:rPr lang="en-US" sz="1200" b="0" i="0" u="none" strike="noStrike" dirty="0" smtClean="0">
                          <a:solidFill>
                            <a:schemeClr val="tx1"/>
                          </a:solidFill>
                          <a:effectLst/>
                          <a:latin typeface="Arial" panose="020B0604020202020204" pitchFamily="34" charset="0"/>
                        </a:rPr>
                        <a:t>16.</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Nandur Madhmeshwar Ph-II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52.86</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29.75</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1.957</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31.71</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60.09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20.5</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20.5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100.00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5617">
                <a:tc>
                  <a:txBody>
                    <a:bodyPr/>
                    <a:lstStyle/>
                    <a:p>
                      <a:pPr algn="ctr" rtl="0" fontAlgn="ctr"/>
                      <a:r>
                        <a:rPr lang="en-IN" sz="1200" b="0" i="0" u="none" strike="noStrike" dirty="0" smtClean="0">
                          <a:solidFill>
                            <a:srgbClr val="000000"/>
                          </a:solidFill>
                          <a:effectLst/>
                          <a:latin typeface="Arial" panose="020B0604020202020204" pitchFamily="34" charset="0"/>
                        </a:rPr>
                        <a:t>17.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it-IT" sz="1200" b="0" i="0" u="none" strike="noStrike" kern="1200" dirty="0" smtClean="0">
                          <a:solidFill>
                            <a:srgbClr val="000000"/>
                          </a:solidFill>
                          <a:effectLst/>
                          <a:latin typeface="Arial" panose="020B0604020202020204" pitchFamily="34" charset="0"/>
                          <a:ea typeface="+mn-ea"/>
                          <a:cs typeface="+mn-cs"/>
                        </a:rPr>
                        <a:t>Sangola Branch Canal</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6.883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0.149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0.15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2.165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11.29</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9.01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79.81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716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Tarali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15.83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2.744</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5.579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8.32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52.58</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14.28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8.782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61.50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7166">
                <a:tc>
                  <a:txBody>
                    <a:bodyPr/>
                    <a:lstStyle/>
                    <a:p>
                      <a:pPr algn="ctr" rtl="0" fontAlgn="ctr"/>
                      <a:r>
                        <a:rPr lang="en-IN" sz="1200" b="0" i="0" u="none" strike="noStrike" dirty="0" smtClean="0">
                          <a:solidFill>
                            <a:srgbClr val="000000"/>
                          </a:solidFill>
                          <a:effectLst/>
                          <a:latin typeface="Arial" panose="020B0604020202020204" pitchFamily="34" charset="0"/>
                        </a:rPr>
                        <a:t>19.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Tillari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6.676</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0.617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0.62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9.391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6.676</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6.131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91.84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7166">
                <a:tc>
                  <a:txBody>
                    <a:bodyPr/>
                    <a:lstStyle/>
                    <a:p>
                      <a:pPr algn="ctr" rtl="0" fontAlgn="ctr"/>
                      <a:r>
                        <a:rPr lang="en-IN" sz="1200" b="0" i="0" u="none" strike="noStrike" dirty="0" smtClean="0">
                          <a:solidFill>
                            <a:srgbClr val="000000"/>
                          </a:solidFill>
                          <a:effectLst/>
                          <a:latin typeface="Arial" panose="020B0604020202020204" pitchFamily="34" charset="0"/>
                        </a:rPr>
                        <a:t>20.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Upper Kundalika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2.55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2.55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91.07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2.8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2.8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100.00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7166">
                <a:tc>
                  <a:txBody>
                    <a:bodyPr/>
                    <a:lstStyle/>
                    <a:p>
                      <a:pPr algn="ctr" rtl="0" fontAlgn="ctr"/>
                      <a:r>
                        <a:rPr lang="en-IN" sz="1200" b="0" i="0" u="none" strike="noStrike" dirty="0" smtClean="0">
                          <a:solidFill>
                            <a:srgbClr val="000000"/>
                          </a:solidFill>
                          <a:effectLst/>
                          <a:latin typeface="Arial" panose="020B0604020202020204" pitchFamily="34" charset="0"/>
                        </a:rPr>
                        <a:t>21.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Upper Pen Ganga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104</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86.71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5.445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92.16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88.61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44.47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32.08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72.14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94432">
                <a:tc>
                  <a:txBody>
                    <a:bodyPr/>
                    <a:lstStyle/>
                    <a:p>
                      <a:pPr algn="ctr" rtl="0" fontAlgn="ctr"/>
                      <a:r>
                        <a:rPr lang="en-IN" sz="1200" b="0" i="0" u="none" strike="noStrike" dirty="0" smtClean="0">
                          <a:solidFill>
                            <a:srgbClr val="000000"/>
                          </a:solidFill>
                          <a:effectLst/>
                          <a:latin typeface="Arial" panose="020B0604020202020204" pitchFamily="34" charset="0"/>
                        </a:rPr>
                        <a:t>22.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Waghur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17.97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10.974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10.97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61.07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38.57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31.416</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latin typeface="Arial"/>
                        </a:rPr>
                        <a:t>81.45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9802">
                <a:tc>
                  <a:txBody>
                    <a:bodyPr/>
                    <a:lstStyle/>
                    <a:p>
                      <a:pPr algn="ctr" rtl="0" fontAlgn="ct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smtClean="0">
                          <a:solidFill>
                            <a:schemeClr val="tx1"/>
                          </a:solidFill>
                          <a:effectLst/>
                          <a:latin typeface="Arial" panose="020B0604020202020204" pitchFamily="34" charset="0"/>
                          <a:ea typeface="+mn-ea"/>
                          <a:cs typeface="Arial" panose="020B0604020202020204" pitchFamily="34" charset="0"/>
                        </a:rPr>
                        <a:t>Total</a:t>
                      </a:r>
                      <a:endParaRPr lang="en-IN" sz="1200" b="1"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706.14</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201.464</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1" i="0" u="none" strike="noStrike" dirty="0" smtClean="0">
                          <a:solidFill>
                            <a:srgbClr val="000000"/>
                          </a:solidFill>
                          <a:effectLst/>
                          <a:latin typeface="Arial"/>
                        </a:rPr>
                        <a:t>117.694</a:t>
                      </a:r>
                      <a:endParaRPr lang="en-US" sz="1200" b="1"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1" i="0" u="none" strike="noStrike" dirty="0" smtClean="0">
                          <a:solidFill>
                            <a:srgbClr val="000000"/>
                          </a:solidFill>
                          <a:effectLst/>
                          <a:latin typeface="Arial"/>
                        </a:rPr>
                        <a:t>319.16</a:t>
                      </a:r>
                      <a:endParaRPr lang="en-US" sz="1200" b="1"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1" i="0" u="none" strike="noStrike" dirty="0" smtClean="0">
                          <a:solidFill>
                            <a:srgbClr val="000000"/>
                          </a:solidFill>
                          <a:effectLst/>
                          <a:latin typeface="Arial"/>
                        </a:rPr>
                        <a:t>45.20</a:t>
                      </a:r>
                      <a:endParaRPr lang="en-US" sz="1200" b="1"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779.96</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1" i="0" u="none" strike="noStrike" dirty="0">
                          <a:solidFill>
                            <a:srgbClr val="000000"/>
                          </a:solidFill>
                          <a:latin typeface="Arial"/>
                        </a:rPr>
                        <a:t>517.87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1" i="0" u="none" strike="noStrike" dirty="0">
                          <a:solidFill>
                            <a:srgbClr val="000000"/>
                          </a:solidFill>
                          <a:latin typeface="Arial"/>
                        </a:rPr>
                        <a:t>66.40</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5" name="TextBox 4"/>
          <p:cNvSpPr txBox="1"/>
          <p:nvPr/>
        </p:nvSpPr>
        <p:spPr>
          <a:xfrm>
            <a:off x="8348590" y="978419"/>
            <a:ext cx="1717521"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(CCA in </a:t>
            </a:r>
            <a:r>
              <a:rPr lang="en-US" sz="1600" b="1" dirty="0">
                <a:latin typeface="Arial" panose="020B0604020202020204" pitchFamily="34" charset="0"/>
                <a:cs typeface="Arial" panose="020B0604020202020204" pitchFamily="34" charset="0"/>
              </a:rPr>
              <a:t>T</a:t>
            </a:r>
            <a:r>
              <a:rPr lang="en-US" sz="1600" b="1" dirty="0" smtClean="0">
                <a:latin typeface="Arial" panose="020B0604020202020204" pitchFamily="34" charset="0"/>
                <a:cs typeface="Arial" panose="020B0604020202020204" pitchFamily="34" charset="0"/>
              </a:rPr>
              <a:t>h. ha.)</a:t>
            </a:r>
            <a:endParaRPr lang="en-IN" sz="1600"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a:t>
            </a:r>
            <a:r>
              <a:rPr lang="en-IN" sz="2400" b="1" smtClean="0"/>
              <a:t>Meeting :</a:t>
            </a:r>
            <a:r>
              <a:rPr lang="en-IN" sz="2400" b="1" dirty="0" smtClean="0"/>
              <a:t>	Progress Review Presentations</a:t>
            </a:r>
            <a:endParaRPr lang="en-US" sz="2400" b="1" dirty="0"/>
          </a:p>
        </p:txBody>
      </p:sp>
      <p:sp>
        <p:nvSpPr>
          <p:cNvPr id="9" name="TextBox 8"/>
          <p:cNvSpPr txBox="1"/>
          <p:nvPr/>
        </p:nvSpPr>
        <p:spPr>
          <a:xfrm>
            <a:off x="270506" y="6406131"/>
            <a:ext cx="7489807" cy="338554"/>
          </a:xfrm>
          <a:prstGeom prst="rect">
            <a:avLst/>
          </a:prstGeom>
          <a:noFill/>
        </p:spPr>
        <p:txBody>
          <a:bodyPr wrap="none" rtlCol="0">
            <a:spAutoFit/>
          </a:bodyPr>
          <a:lstStyle/>
          <a:p>
            <a:r>
              <a:rPr lang="en-IN" sz="1600" b="1" dirty="0" smtClean="0"/>
              <a:t>* i.e. CCA developed under CADWM (up to 31-03-2016) and before CADWM inclusion.</a:t>
            </a:r>
            <a:endParaRPr lang="en-IN" sz="1600" b="1" dirty="0"/>
          </a:p>
        </p:txBody>
      </p:sp>
    </p:spTree>
    <p:extLst>
      <p:ext uri="{BB962C8B-B14F-4D97-AF65-F5344CB8AC3E}">
        <p14:creationId xmlns:p14="http://schemas.microsoft.com/office/powerpoint/2010/main" val="79523614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Glimpses of CAD Works Progress</a:t>
            </a:r>
            <a:endParaRPr lang="en-US" sz="2800" b="1" dirty="0">
              <a:cs typeface="Arial" panose="020B0604020202020204" pitchFamily="34" charset="0"/>
            </a:endParaRPr>
          </a:p>
        </p:txBody>
      </p:sp>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pic>
        <p:nvPicPr>
          <p:cNvPr id="6" name="Picture 5" descr="UPP.jpg"/>
          <p:cNvPicPr>
            <a:picLocks noChangeAspect="1"/>
          </p:cNvPicPr>
          <p:nvPr/>
        </p:nvPicPr>
        <p:blipFill>
          <a:blip r:embed="rId3" cstate="print"/>
          <a:stretch>
            <a:fillRect/>
          </a:stretch>
        </p:blipFill>
        <p:spPr>
          <a:xfrm>
            <a:off x="1307779" y="1701072"/>
            <a:ext cx="6954012" cy="4767072"/>
          </a:xfrm>
          <a:prstGeom prst="rect">
            <a:avLst/>
          </a:prstGeom>
        </p:spPr>
      </p:pic>
      <p:sp>
        <p:nvSpPr>
          <p:cNvPr id="7" name="TextBox 6"/>
          <p:cNvSpPr txBox="1"/>
          <p:nvPr/>
        </p:nvSpPr>
        <p:spPr>
          <a:xfrm>
            <a:off x="3041890" y="1272246"/>
            <a:ext cx="4093234" cy="461665"/>
          </a:xfrm>
          <a:prstGeom prst="rect">
            <a:avLst/>
          </a:prstGeom>
          <a:noFill/>
        </p:spPr>
        <p:txBody>
          <a:bodyPr wrap="square" rtlCol="0">
            <a:spAutoFit/>
          </a:bodyPr>
          <a:lstStyle/>
          <a:p>
            <a:r>
              <a:rPr lang="en-US" sz="2400" b="1" dirty="0" smtClean="0"/>
              <a:t>Upper Penganga Project</a:t>
            </a:r>
            <a:endParaRPr lang="en-US" sz="2400" b="1" dirty="0"/>
          </a:p>
        </p:txBody>
      </p:sp>
    </p:spTree>
    <p:extLst>
      <p:ext uri="{BB962C8B-B14F-4D97-AF65-F5344CB8AC3E}">
        <p14:creationId xmlns:p14="http://schemas.microsoft.com/office/powerpoint/2010/main" val="17266662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Glimpses of CAD Works Progress</a:t>
            </a:r>
            <a:endParaRPr lang="en-US" sz="2800" b="1" dirty="0">
              <a:cs typeface="Arial" panose="020B0604020202020204" pitchFamily="34" charset="0"/>
            </a:endParaRPr>
          </a:p>
        </p:txBody>
      </p:sp>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a:t>
            </a:r>
            <a:r>
              <a:rPr lang="hi-IN" sz="2400" b="1" dirty="0" smtClean="0"/>
              <a:t>	</a:t>
            </a:r>
            <a:r>
              <a:rPr lang="en-IN" sz="2400" b="1" dirty="0" smtClean="0"/>
              <a:t>:	Progress Review Presentations</a:t>
            </a:r>
            <a:endParaRPr lang="en-US" sz="2400" b="1" dirty="0"/>
          </a:p>
        </p:txBody>
      </p:sp>
      <p:pic>
        <p:nvPicPr>
          <p:cNvPr id="8" name="Picture 7" descr="Arjuna 5.jpg"/>
          <p:cNvPicPr>
            <a:picLocks noChangeAspect="1"/>
          </p:cNvPicPr>
          <p:nvPr/>
        </p:nvPicPr>
        <p:blipFill>
          <a:blip r:embed="rId3" cstate="print"/>
          <a:stretch>
            <a:fillRect/>
          </a:stretch>
        </p:blipFill>
        <p:spPr>
          <a:xfrm>
            <a:off x="403811" y="1820174"/>
            <a:ext cx="2175489" cy="4589253"/>
          </a:xfrm>
          <a:prstGeom prst="rect">
            <a:avLst/>
          </a:prstGeom>
        </p:spPr>
      </p:pic>
      <p:pic>
        <p:nvPicPr>
          <p:cNvPr id="10" name="Picture 9" descr="Tillari 2.png"/>
          <p:cNvPicPr>
            <a:picLocks noChangeAspect="1"/>
          </p:cNvPicPr>
          <p:nvPr/>
        </p:nvPicPr>
        <p:blipFill>
          <a:blip r:embed="rId4" cstate="print"/>
          <a:stretch>
            <a:fillRect/>
          </a:stretch>
        </p:blipFill>
        <p:spPr>
          <a:xfrm>
            <a:off x="4220213" y="1828801"/>
            <a:ext cx="4807335" cy="4554747"/>
          </a:xfrm>
          <a:prstGeom prst="rect">
            <a:avLst/>
          </a:prstGeom>
        </p:spPr>
      </p:pic>
      <p:sp>
        <p:nvSpPr>
          <p:cNvPr id="11" name="TextBox 10"/>
          <p:cNvSpPr txBox="1"/>
          <p:nvPr/>
        </p:nvSpPr>
        <p:spPr>
          <a:xfrm>
            <a:off x="5424942" y="1345719"/>
            <a:ext cx="2102688" cy="461665"/>
          </a:xfrm>
          <a:prstGeom prst="rect">
            <a:avLst/>
          </a:prstGeom>
          <a:noFill/>
        </p:spPr>
        <p:txBody>
          <a:bodyPr wrap="square" rtlCol="0">
            <a:spAutoFit/>
          </a:bodyPr>
          <a:lstStyle/>
          <a:p>
            <a:r>
              <a:rPr lang="en-US" sz="2400" b="1" dirty="0" smtClean="0"/>
              <a:t>Tillari Project</a:t>
            </a:r>
            <a:endParaRPr lang="en-US" sz="2400" b="1" dirty="0"/>
          </a:p>
        </p:txBody>
      </p:sp>
      <p:sp>
        <p:nvSpPr>
          <p:cNvPr id="7" name="TextBox 6"/>
          <p:cNvSpPr txBox="1"/>
          <p:nvPr/>
        </p:nvSpPr>
        <p:spPr>
          <a:xfrm>
            <a:off x="378486" y="1306751"/>
            <a:ext cx="2284920" cy="461665"/>
          </a:xfrm>
          <a:prstGeom prst="rect">
            <a:avLst/>
          </a:prstGeom>
          <a:noFill/>
        </p:spPr>
        <p:txBody>
          <a:bodyPr wrap="square" rtlCol="0">
            <a:spAutoFit/>
          </a:bodyPr>
          <a:lstStyle/>
          <a:p>
            <a:r>
              <a:rPr lang="en-US" sz="2400" b="1" dirty="0" smtClean="0"/>
              <a:t>Arjuna Project</a:t>
            </a:r>
            <a:endParaRPr lang="en-US" sz="2400" b="1" dirty="0"/>
          </a:p>
        </p:txBody>
      </p:sp>
    </p:spTree>
    <p:extLst>
      <p:ext uri="{BB962C8B-B14F-4D97-AF65-F5344CB8AC3E}">
        <p14:creationId xmlns:p14="http://schemas.microsoft.com/office/powerpoint/2010/main" val="1814646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Glimpses of CAD Works Progress</a:t>
            </a:r>
            <a:endParaRPr lang="en-US" sz="2800" b="1" dirty="0">
              <a:cs typeface="Arial" panose="020B0604020202020204" pitchFamily="34" charset="0"/>
            </a:endParaRPr>
          </a:p>
        </p:txBody>
      </p:sp>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a:t>
            </a:r>
            <a:r>
              <a:rPr lang="hi-IN" sz="2400" b="1" dirty="0" smtClean="0"/>
              <a:t>	</a:t>
            </a:r>
            <a:r>
              <a:rPr lang="en-IN" sz="2400" b="1" dirty="0" smtClean="0"/>
              <a:t>:	Progress Review Presentations</a:t>
            </a:r>
            <a:endParaRPr lang="en-US" sz="2400" b="1" dirty="0"/>
          </a:p>
        </p:txBody>
      </p:sp>
      <p:sp>
        <p:nvSpPr>
          <p:cNvPr id="7" name="TextBox 6"/>
          <p:cNvSpPr txBox="1"/>
          <p:nvPr/>
        </p:nvSpPr>
        <p:spPr>
          <a:xfrm>
            <a:off x="3658679" y="1341257"/>
            <a:ext cx="4093234" cy="461665"/>
          </a:xfrm>
          <a:prstGeom prst="rect">
            <a:avLst/>
          </a:prstGeom>
          <a:noFill/>
        </p:spPr>
        <p:txBody>
          <a:bodyPr wrap="square" rtlCol="0">
            <a:spAutoFit/>
          </a:bodyPr>
          <a:lstStyle/>
          <a:p>
            <a:r>
              <a:rPr lang="en-US" sz="2400" b="1" dirty="0" smtClean="0"/>
              <a:t>Lower </a:t>
            </a:r>
            <a:r>
              <a:rPr lang="en-US" sz="2400" b="1" dirty="0" err="1" smtClean="0"/>
              <a:t>Panzara</a:t>
            </a:r>
            <a:r>
              <a:rPr lang="en-US" sz="2400" b="1" dirty="0" smtClean="0"/>
              <a:t> Project</a:t>
            </a:r>
            <a:endParaRPr lang="en-US" sz="2400" b="1" dirty="0"/>
          </a:p>
        </p:txBody>
      </p:sp>
      <p:pic>
        <p:nvPicPr>
          <p:cNvPr id="8" name="Picture 7" descr="L Panzara photo 1.jpg"/>
          <p:cNvPicPr>
            <a:picLocks noChangeAspect="1"/>
          </p:cNvPicPr>
          <p:nvPr/>
        </p:nvPicPr>
        <p:blipFill>
          <a:blip r:embed="rId3" cstate="print"/>
          <a:stretch>
            <a:fillRect/>
          </a:stretch>
        </p:blipFill>
        <p:spPr>
          <a:xfrm>
            <a:off x="182233" y="1958337"/>
            <a:ext cx="3111979" cy="4476969"/>
          </a:xfrm>
          <a:prstGeom prst="rect">
            <a:avLst/>
          </a:prstGeom>
        </p:spPr>
      </p:pic>
      <p:pic>
        <p:nvPicPr>
          <p:cNvPr id="10" name="Picture 9" descr="L Panzara photo 4.jpg"/>
          <p:cNvPicPr>
            <a:picLocks noChangeAspect="1"/>
          </p:cNvPicPr>
          <p:nvPr/>
        </p:nvPicPr>
        <p:blipFill>
          <a:blip r:embed="rId4" cstate="print"/>
          <a:stretch>
            <a:fillRect/>
          </a:stretch>
        </p:blipFill>
        <p:spPr>
          <a:xfrm>
            <a:off x="3546534" y="1966823"/>
            <a:ext cx="3027873" cy="4617633"/>
          </a:xfrm>
          <a:prstGeom prst="rect">
            <a:avLst/>
          </a:prstGeom>
        </p:spPr>
      </p:pic>
      <p:pic>
        <p:nvPicPr>
          <p:cNvPr id="11" name="Picture 10" descr="L Panzara photo 5.jpg"/>
          <p:cNvPicPr>
            <a:picLocks noChangeAspect="1"/>
          </p:cNvPicPr>
          <p:nvPr/>
        </p:nvPicPr>
        <p:blipFill>
          <a:blip r:embed="rId5" cstate="print"/>
          <a:stretch>
            <a:fillRect/>
          </a:stretch>
        </p:blipFill>
        <p:spPr>
          <a:xfrm>
            <a:off x="6780510" y="1949569"/>
            <a:ext cx="3013347" cy="4589255"/>
          </a:xfrm>
          <a:prstGeom prst="rect">
            <a:avLst/>
          </a:prstGeom>
        </p:spPr>
      </p:pic>
    </p:spTree>
    <p:extLst>
      <p:ext uri="{BB962C8B-B14F-4D97-AF65-F5344CB8AC3E}">
        <p14:creationId xmlns:p14="http://schemas.microsoft.com/office/powerpoint/2010/main" val="42645848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8580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Glimpses of CAD Works Progress</a:t>
            </a:r>
            <a:endParaRPr lang="en-US" sz="2800" b="1" dirty="0">
              <a:cs typeface="Arial" panose="020B0604020202020204" pitchFamily="34" charset="0"/>
            </a:endParaRPr>
          </a:p>
        </p:txBody>
      </p:sp>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a:t>
            </a:r>
            <a:r>
              <a:rPr lang="hi-IN" sz="2400" b="1" dirty="0" smtClean="0"/>
              <a:t>	</a:t>
            </a:r>
            <a:r>
              <a:rPr lang="en-IN" sz="2400" b="1" dirty="0" smtClean="0"/>
              <a:t>:	Progress Review Presentations</a:t>
            </a:r>
            <a:endParaRPr lang="en-US" sz="2400" b="1" dirty="0"/>
          </a:p>
        </p:txBody>
      </p:sp>
      <p:sp>
        <p:nvSpPr>
          <p:cNvPr id="7" name="TextBox 6"/>
          <p:cNvSpPr txBox="1"/>
          <p:nvPr/>
        </p:nvSpPr>
        <p:spPr>
          <a:xfrm>
            <a:off x="1541972" y="1289498"/>
            <a:ext cx="2340994" cy="461665"/>
          </a:xfrm>
          <a:prstGeom prst="rect">
            <a:avLst/>
          </a:prstGeom>
          <a:noFill/>
        </p:spPr>
        <p:txBody>
          <a:bodyPr wrap="square" rtlCol="0">
            <a:spAutoFit/>
          </a:bodyPr>
          <a:lstStyle/>
          <a:p>
            <a:r>
              <a:rPr lang="en-US" sz="2400" b="1" dirty="0" smtClean="0"/>
              <a:t>KKLIS Project</a:t>
            </a:r>
            <a:endParaRPr lang="en-US" sz="2400" b="1" dirty="0"/>
          </a:p>
        </p:txBody>
      </p:sp>
      <p:pic>
        <p:nvPicPr>
          <p:cNvPr id="10" name="Picture 9" descr="Bawanthadi photo 1.jpg"/>
          <p:cNvPicPr>
            <a:picLocks noChangeAspect="1"/>
          </p:cNvPicPr>
          <p:nvPr/>
        </p:nvPicPr>
        <p:blipFill>
          <a:blip r:embed="rId3" cstate="print"/>
          <a:stretch>
            <a:fillRect/>
          </a:stretch>
        </p:blipFill>
        <p:spPr>
          <a:xfrm>
            <a:off x="6055744" y="1588347"/>
            <a:ext cx="3210105" cy="4933223"/>
          </a:xfrm>
          <a:prstGeom prst="rect">
            <a:avLst/>
          </a:prstGeom>
        </p:spPr>
      </p:pic>
      <p:sp>
        <p:nvSpPr>
          <p:cNvPr id="11" name="TextBox 10"/>
          <p:cNvSpPr txBox="1"/>
          <p:nvPr/>
        </p:nvSpPr>
        <p:spPr>
          <a:xfrm>
            <a:off x="6569734" y="1217611"/>
            <a:ext cx="2710133" cy="830997"/>
          </a:xfrm>
          <a:prstGeom prst="rect">
            <a:avLst/>
          </a:prstGeom>
          <a:noFill/>
        </p:spPr>
        <p:txBody>
          <a:bodyPr wrap="square" rtlCol="0">
            <a:spAutoFit/>
          </a:bodyPr>
          <a:lstStyle/>
          <a:p>
            <a:r>
              <a:rPr lang="en-US" sz="2400" b="1" dirty="0" smtClean="0"/>
              <a:t>Bawanthandi Project</a:t>
            </a:r>
            <a:endParaRPr lang="en-US" sz="2400" b="1" dirty="0"/>
          </a:p>
        </p:txBody>
      </p:sp>
      <p:pic>
        <p:nvPicPr>
          <p:cNvPr id="13" name="Picture 12" descr="KKLIS Picture22.jpg"/>
          <p:cNvPicPr>
            <a:picLocks noChangeAspect="1"/>
          </p:cNvPicPr>
          <p:nvPr/>
        </p:nvPicPr>
        <p:blipFill>
          <a:blip r:embed="rId4" cstate="print"/>
          <a:stretch>
            <a:fillRect/>
          </a:stretch>
        </p:blipFill>
        <p:spPr>
          <a:xfrm>
            <a:off x="831542" y="1886645"/>
            <a:ext cx="3934552" cy="4393387"/>
          </a:xfrm>
          <a:prstGeom prst="rect">
            <a:avLst/>
          </a:prstGeom>
        </p:spPr>
      </p:pic>
    </p:spTree>
    <p:extLst>
      <p:ext uri="{BB962C8B-B14F-4D97-AF65-F5344CB8AC3E}">
        <p14:creationId xmlns:p14="http://schemas.microsoft.com/office/powerpoint/2010/main" val="27285995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64044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Key Bottlenecks in Progress</a:t>
            </a:r>
            <a:endParaRPr lang="en-US" sz="2800" b="1" dirty="0">
              <a:cs typeface="Arial" panose="020B0604020202020204"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803462613"/>
              </p:ext>
            </p:extLst>
          </p:nvPr>
        </p:nvGraphicFramePr>
        <p:xfrm>
          <a:off x="378483" y="1259459"/>
          <a:ext cx="9181741" cy="5472035"/>
        </p:xfrm>
        <a:graphic>
          <a:graphicData uri="http://schemas.openxmlformats.org/drawingml/2006/table">
            <a:tbl>
              <a:tblPr firstRow="1" bandRow="1">
                <a:tableStyleId>{5C22544A-7EE6-4342-B048-85BDC9FD1C3A}</a:tableStyleId>
              </a:tblPr>
              <a:tblGrid>
                <a:gridCol w="941853"/>
                <a:gridCol w="8239888"/>
              </a:tblGrid>
              <a:tr h="526245">
                <a:tc>
                  <a:txBody>
                    <a:bodyPr/>
                    <a:lstStyle/>
                    <a:p>
                      <a:pPr algn="ctr"/>
                      <a:r>
                        <a:rPr lang="en-IN" sz="2000" b="1" dirty="0" smtClean="0">
                          <a:solidFill>
                            <a:schemeClr val="tx1"/>
                          </a:solidFill>
                          <a:latin typeface="Arial" pitchFamily="34" charset="0"/>
                          <a:cs typeface="Arial" pitchFamily="34" charset="0"/>
                        </a:rPr>
                        <a:t>Status</a:t>
                      </a:r>
                      <a:endParaRPr lang="en-US" sz="2000" b="1" dirty="0">
                        <a:solidFill>
                          <a:schemeClr val="tx1"/>
                        </a:solidFill>
                        <a:latin typeface="Arial" pitchFamily="34" charset="0"/>
                        <a:cs typeface="Arial" pitchFamily="34" charset="0"/>
                      </a:endParaRPr>
                    </a:p>
                  </a:txBody>
                  <a:tcPr marL="74295" marR="74295"/>
                </a:tc>
                <a:tc>
                  <a:txBody>
                    <a:bodyPr/>
                    <a:lstStyle/>
                    <a:p>
                      <a:pPr algn="l"/>
                      <a:r>
                        <a:rPr lang="en-IN" sz="2000" dirty="0" smtClean="0">
                          <a:solidFill>
                            <a:schemeClr val="tx1"/>
                          </a:solidFill>
                          <a:latin typeface="Arial" pitchFamily="34" charset="0"/>
                          <a:cs typeface="Arial" pitchFamily="34" charset="0"/>
                        </a:rPr>
                        <a:t>Key Bottlenecks</a:t>
                      </a:r>
                      <a:endParaRPr lang="en-US" sz="2000" dirty="0">
                        <a:solidFill>
                          <a:schemeClr val="tx1"/>
                        </a:solidFill>
                        <a:latin typeface="Arial" pitchFamily="34" charset="0"/>
                        <a:cs typeface="Arial" pitchFamily="34" charset="0"/>
                      </a:endParaRPr>
                    </a:p>
                  </a:txBody>
                  <a:tcPr marL="74295" marR="74295"/>
                </a:tc>
              </a:tr>
              <a:tr h="567178">
                <a:tc>
                  <a:txBody>
                    <a:bodyPr/>
                    <a:lstStyle/>
                    <a:p>
                      <a:pPr algn="ctr"/>
                      <a:r>
                        <a:rPr lang="en-IN" sz="2000" b="1" dirty="0" smtClean="0">
                          <a:solidFill>
                            <a:schemeClr val="tx1"/>
                          </a:solidFill>
                          <a:latin typeface="Arial" pitchFamily="34" charset="0"/>
                          <a:cs typeface="Arial" pitchFamily="34" charset="0"/>
                        </a:rPr>
                        <a:t>1</a:t>
                      </a:r>
                      <a:endParaRPr lang="en-US" sz="2000" b="1" dirty="0">
                        <a:solidFill>
                          <a:schemeClr val="tx1"/>
                        </a:solidFill>
                        <a:latin typeface="Arial" pitchFamily="34" charset="0"/>
                        <a:cs typeface="Arial" pitchFamily="34" charset="0"/>
                      </a:endParaRPr>
                    </a:p>
                  </a:txBody>
                  <a:tcPr marL="74295" marR="7429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2000" dirty="0" smtClean="0">
                          <a:latin typeface="Arial" pitchFamily="34" charset="0"/>
                          <a:cs typeface="Arial" pitchFamily="34" charset="0"/>
                        </a:rPr>
                        <a:t>Opposition of marginal</a:t>
                      </a:r>
                      <a:r>
                        <a:rPr lang="en-IN" sz="2000" baseline="0" dirty="0" smtClean="0">
                          <a:latin typeface="Arial" pitchFamily="34" charset="0"/>
                          <a:cs typeface="Arial" pitchFamily="34" charset="0"/>
                        </a:rPr>
                        <a:t> </a:t>
                      </a:r>
                      <a:r>
                        <a:rPr lang="en-IN" sz="2000" dirty="0" smtClean="0">
                          <a:latin typeface="Arial" pitchFamily="34" charset="0"/>
                          <a:cs typeface="Arial" pitchFamily="34" charset="0"/>
                        </a:rPr>
                        <a:t>farmers for land acquisition</a:t>
                      </a:r>
                      <a:r>
                        <a:rPr lang="en-IN" sz="2000" baseline="0" dirty="0" smtClean="0">
                          <a:latin typeface="Arial" pitchFamily="34" charset="0"/>
                          <a:cs typeface="Arial" pitchFamily="34" charset="0"/>
                        </a:rPr>
                        <a:t>.</a:t>
                      </a:r>
                      <a:endParaRPr lang="en-US" sz="2000" dirty="0" smtClean="0">
                        <a:latin typeface="Arial" pitchFamily="34" charset="0"/>
                        <a:cs typeface="Arial" pitchFamily="34" charset="0"/>
                      </a:endParaRPr>
                    </a:p>
                  </a:txBody>
                  <a:tcPr marL="74295" marR="74295" anchor="ctr"/>
                </a:tc>
              </a:tr>
              <a:tr h="56717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2000" b="1" dirty="0" smtClean="0">
                          <a:solidFill>
                            <a:schemeClr val="tx1"/>
                          </a:solidFill>
                          <a:latin typeface="Arial" pitchFamily="34" charset="0"/>
                          <a:cs typeface="Arial" pitchFamily="34" charset="0"/>
                        </a:rPr>
                        <a:t>2</a:t>
                      </a:r>
                      <a:endParaRPr lang="en-US" sz="2000" b="1" dirty="0" smtClean="0">
                        <a:solidFill>
                          <a:schemeClr val="tx1"/>
                        </a:solidFill>
                        <a:latin typeface="Arial" pitchFamily="34" charset="0"/>
                        <a:cs typeface="Arial" pitchFamily="34" charset="0"/>
                      </a:endParaRPr>
                    </a:p>
                  </a:txBody>
                  <a:tcPr marL="74295" marR="7429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2000" dirty="0" smtClean="0">
                          <a:latin typeface="Arial" pitchFamily="34" charset="0"/>
                          <a:cs typeface="Arial" pitchFamily="34" charset="0"/>
                        </a:rPr>
                        <a:t>Shorter available working period due to standing two</a:t>
                      </a:r>
                      <a:r>
                        <a:rPr lang="en-IN" sz="2000" baseline="0" dirty="0" smtClean="0">
                          <a:latin typeface="Arial" pitchFamily="34" charset="0"/>
                          <a:cs typeface="Arial" pitchFamily="34" charset="0"/>
                        </a:rPr>
                        <a:t> seasonal c</a:t>
                      </a:r>
                      <a:r>
                        <a:rPr lang="en-IN" sz="2000" dirty="0" smtClean="0">
                          <a:latin typeface="Arial" pitchFamily="34" charset="0"/>
                          <a:cs typeface="Arial" pitchFamily="34" charset="0"/>
                        </a:rPr>
                        <a:t>rops</a:t>
                      </a:r>
                      <a:endParaRPr lang="en-US" sz="2000" dirty="0" smtClean="0">
                        <a:latin typeface="Arial" pitchFamily="34" charset="0"/>
                        <a:cs typeface="Arial" pitchFamily="34" charset="0"/>
                      </a:endParaRPr>
                    </a:p>
                  </a:txBody>
                  <a:tcPr marL="74295" marR="74295" anchor="ctr"/>
                </a:tc>
              </a:tr>
              <a:tr h="567178">
                <a:tc>
                  <a:txBody>
                    <a:bodyPr/>
                    <a:lstStyle/>
                    <a:p>
                      <a:pPr algn="ctr"/>
                      <a:r>
                        <a:rPr lang="en-IN" sz="2000" b="1" dirty="0" smtClean="0">
                          <a:solidFill>
                            <a:schemeClr val="tx1"/>
                          </a:solidFill>
                          <a:latin typeface="Arial" pitchFamily="34" charset="0"/>
                          <a:cs typeface="Arial" pitchFamily="34" charset="0"/>
                        </a:rPr>
                        <a:t>3</a:t>
                      </a:r>
                      <a:endParaRPr lang="en-US" sz="2000" b="1" dirty="0">
                        <a:solidFill>
                          <a:schemeClr val="tx1"/>
                        </a:solidFill>
                        <a:latin typeface="Arial" pitchFamily="34" charset="0"/>
                        <a:cs typeface="Arial" pitchFamily="34" charset="0"/>
                      </a:endParaRPr>
                    </a:p>
                  </a:txBody>
                  <a:tcPr marL="74295" marR="7429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2000" dirty="0" smtClean="0">
                          <a:latin typeface="Arial" pitchFamily="34" charset="0"/>
                          <a:cs typeface="Arial" pitchFamily="34" charset="0"/>
                        </a:rPr>
                        <a:t>Absence of hydraulic</a:t>
                      </a:r>
                      <a:r>
                        <a:rPr lang="en-IN" sz="2000" baseline="0" dirty="0" smtClean="0">
                          <a:latin typeface="Arial" pitchFamily="34" charset="0"/>
                          <a:cs typeface="Arial" pitchFamily="34" charset="0"/>
                        </a:rPr>
                        <a:t>-continuity in distribution network creation</a:t>
                      </a:r>
                      <a:endParaRPr lang="en-US" sz="2000" dirty="0" smtClean="0">
                        <a:latin typeface="Arial" pitchFamily="34" charset="0"/>
                        <a:cs typeface="Arial" pitchFamily="34" charset="0"/>
                      </a:endParaRPr>
                    </a:p>
                  </a:txBody>
                  <a:tcPr marL="74295" marR="74295" anchor="ctr"/>
                </a:tc>
              </a:tr>
              <a:tr h="67069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2000" b="1" dirty="0" smtClean="0">
                          <a:solidFill>
                            <a:schemeClr val="tx1"/>
                          </a:solidFill>
                          <a:latin typeface="Arial" pitchFamily="34" charset="0"/>
                          <a:cs typeface="Arial" pitchFamily="34" charset="0"/>
                        </a:rPr>
                        <a:t>4</a:t>
                      </a:r>
                      <a:endParaRPr lang="en-US" sz="2000" b="1" dirty="0" smtClean="0">
                        <a:solidFill>
                          <a:schemeClr val="tx1"/>
                        </a:solidFill>
                        <a:latin typeface="Arial" pitchFamily="34" charset="0"/>
                        <a:cs typeface="Arial" pitchFamily="34" charset="0"/>
                      </a:endParaRPr>
                    </a:p>
                  </a:txBody>
                  <a:tcPr marL="74295" marR="7429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2000" dirty="0" smtClean="0">
                          <a:latin typeface="Arial" pitchFamily="34" charset="0"/>
                          <a:cs typeface="Arial" pitchFamily="34" charset="0"/>
                        </a:rPr>
                        <a:t>Non-availability of natural sand</a:t>
                      </a:r>
                      <a:endParaRPr lang="en-US" sz="2000" dirty="0" smtClean="0">
                        <a:latin typeface="Arial" pitchFamily="34" charset="0"/>
                        <a:cs typeface="Arial" pitchFamily="34" charset="0"/>
                      </a:endParaRPr>
                    </a:p>
                  </a:txBody>
                  <a:tcPr marL="74295" marR="74295" anchor="ctr"/>
                </a:tc>
              </a:tr>
              <a:tr h="56717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2000" b="1" dirty="0" smtClean="0">
                          <a:solidFill>
                            <a:schemeClr val="tx1"/>
                          </a:solidFill>
                          <a:latin typeface="Arial" pitchFamily="34" charset="0"/>
                          <a:cs typeface="Arial" pitchFamily="34" charset="0"/>
                        </a:rPr>
                        <a:t>5</a:t>
                      </a:r>
                      <a:endParaRPr lang="en-US" sz="2000" b="1" dirty="0" smtClean="0">
                        <a:solidFill>
                          <a:schemeClr val="tx1"/>
                        </a:solidFill>
                        <a:latin typeface="Arial" pitchFamily="34" charset="0"/>
                        <a:cs typeface="Arial" pitchFamily="34" charset="0"/>
                      </a:endParaRPr>
                    </a:p>
                  </a:txBody>
                  <a:tcPr marL="74295" marR="7429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2000" dirty="0" smtClean="0">
                          <a:latin typeface="Arial" pitchFamily="34" charset="0"/>
                          <a:cs typeface="Arial" pitchFamily="34" charset="0"/>
                        </a:rPr>
                        <a:t>Shortage of manpower at working level related issues of</a:t>
                      </a:r>
                      <a:r>
                        <a:rPr lang="en-IN" sz="2000" baseline="0" dirty="0" smtClean="0">
                          <a:latin typeface="Arial" pitchFamily="34" charset="0"/>
                          <a:cs typeface="Arial" pitchFamily="34" charset="0"/>
                        </a:rPr>
                        <a:t> State Implementing Agencies.</a:t>
                      </a:r>
                      <a:endParaRPr lang="en-US" sz="2000" dirty="0" smtClean="0">
                        <a:latin typeface="Arial" pitchFamily="34" charset="0"/>
                        <a:cs typeface="Arial" pitchFamily="34" charset="0"/>
                      </a:endParaRPr>
                    </a:p>
                  </a:txBody>
                  <a:tcPr marL="74295" marR="74295" anchor="ctr"/>
                </a:tc>
              </a:tr>
              <a:tr h="660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2000" b="1" dirty="0" smtClean="0">
                          <a:solidFill>
                            <a:schemeClr val="tx1"/>
                          </a:solidFill>
                          <a:latin typeface="Arial" pitchFamily="34" charset="0"/>
                          <a:cs typeface="Arial" pitchFamily="34" charset="0"/>
                        </a:rPr>
                        <a:t>6</a:t>
                      </a:r>
                      <a:endParaRPr lang="en-US" sz="2000" b="1" dirty="0" smtClean="0">
                        <a:solidFill>
                          <a:schemeClr val="tx1"/>
                        </a:solidFill>
                        <a:latin typeface="Arial" pitchFamily="34" charset="0"/>
                        <a:cs typeface="Arial" pitchFamily="34" charset="0"/>
                      </a:endParaRPr>
                    </a:p>
                  </a:txBody>
                  <a:tcPr marL="74295" marR="7429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2000" dirty="0" smtClean="0">
                          <a:latin typeface="Arial" pitchFamily="34" charset="0"/>
                          <a:cs typeface="Arial" pitchFamily="34" charset="0"/>
                        </a:rPr>
                        <a:t>Delay in Planning, Approval and Tendering of works.</a:t>
                      </a:r>
                      <a:endParaRPr lang="en-US" sz="2000" dirty="0" smtClean="0">
                        <a:latin typeface="Arial" pitchFamily="34" charset="0"/>
                        <a:cs typeface="Arial" pitchFamily="34" charset="0"/>
                      </a:endParaRPr>
                    </a:p>
                  </a:txBody>
                  <a:tcPr marL="74295" marR="74295" anchor="ctr"/>
                </a:tc>
              </a:tr>
              <a:tr h="64483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2000" b="1" dirty="0" smtClean="0">
                          <a:solidFill>
                            <a:schemeClr val="tx1"/>
                          </a:solidFill>
                          <a:latin typeface="Arial" pitchFamily="34" charset="0"/>
                          <a:cs typeface="Arial" pitchFamily="34" charset="0"/>
                        </a:rPr>
                        <a:t>7</a:t>
                      </a:r>
                      <a:endParaRPr lang="en-US" sz="2000" b="1" dirty="0" smtClean="0">
                        <a:solidFill>
                          <a:schemeClr val="tx1"/>
                        </a:solidFill>
                        <a:latin typeface="Arial" pitchFamily="34" charset="0"/>
                        <a:cs typeface="Arial" pitchFamily="34" charset="0"/>
                      </a:endParaRPr>
                    </a:p>
                  </a:txBody>
                  <a:tcPr marL="74295" marR="7429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2000" dirty="0" smtClean="0">
                          <a:latin typeface="Arial" pitchFamily="34" charset="0"/>
                          <a:cs typeface="Arial" pitchFamily="34" charset="0"/>
                        </a:rPr>
                        <a:t>Capacity related issues of Contractors/Suppliers.</a:t>
                      </a:r>
                      <a:endParaRPr lang="en-US" sz="2000" dirty="0" smtClean="0">
                        <a:latin typeface="Arial" pitchFamily="34" charset="0"/>
                        <a:cs typeface="Arial" pitchFamily="34" charset="0"/>
                      </a:endParaRPr>
                    </a:p>
                  </a:txBody>
                  <a:tcPr marL="74295" marR="74295" anchor="ctr"/>
                </a:tc>
              </a:tr>
              <a:tr h="567178">
                <a:tc>
                  <a:txBody>
                    <a:bodyPr/>
                    <a:lstStyle/>
                    <a:p>
                      <a:pPr algn="ctr"/>
                      <a:r>
                        <a:rPr lang="en-IN" sz="2000" b="1" dirty="0" smtClean="0">
                          <a:solidFill>
                            <a:schemeClr val="tx1"/>
                          </a:solidFill>
                          <a:latin typeface="Arial" pitchFamily="34" charset="0"/>
                          <a:cs typeface="Arial" pitchFamily="34" charset="0"/>
                        </a:rPr>
                        <a:t>8</a:t>
                      </a:r>
                      <a:endParaRPr lang="en-US" sz="2000" b="1" dirty="0">
                        <a:solidFill>
                          <a:schemeClr val="tx1"/>
                        </a:solidFill>
                        <a:latin typeface="Arial" pitchFamily="34" charset="0"/>
                        <a:cs typeface="Arial" pitchFamily="34" charset="0"/>
                      </a:endParaRPr>
                    </a:p>
                  </a:txBody>
                  <a:tcPr marL="74295" marR="7429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2000" dirty="0" smtClean="0">
                          <a:latin typeface="Arial" pitchFamily="34" charset="0"/>
                          <a:cs typeface="Arial" pitchFamily="34" charset="0"/>
                        </a:rPr>
                        <a:t>State Budget/Funds constraints.</a:t>
                      </a:r>
                      <a:endParaRPr lang="en-US" sz="2000" dirty="0" smtClean="0">
                        <a:latin typeface="Arial" pitchFamily="34" charset="0"/>
                        <a:cs typeface="Arial" pitchFamily="34" charset="0"/>
                      </a:endParaRPr>
                    </a:p>
                  </a:txBody>
                  <a:tcPr marL="74295" marR="74295" anchor="ctr"/>
                </a:tc>
              </a:tr>
            </a:tbl>
          </a:graphicData>
        </a:graphic>
      </p:graphicFrame>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	Progress Review Presentations</a:t>
            </a:r>
            <a:endParaRPr lang="en-US" sz="2400" b="1" dirty="0"/>
          </a:p>
        </p:txBody>
      </p:sp>
    </p:spTree>
    <p:extLst>
      <p:ext uri="{BB962C8B-B14F-4D97-AF65-F5344CB8AC3E}">
        <p14:creationId xmlns:p14="http://schemas.microsoft.com/office/powerpoint/2010/main" val="37363498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
        <p:nvSpPr>
          <p:cNvPr id="5" name="Content Placeholder 2"/>
          <p:cNvSpPr txBox="1">
            <a:spLocks/>
          </p:cNvSpPr>
          <p:nvPr/>
        </p:nvSpPr>
        <p:spPr>
          <a:xfrm>
            <a:off x="706656" y="2297692"/>
            <a:ext cx="8543925" cy="217078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4350" indent="-514350" algn="just">
              <a:buFont typeface="+mj-lt"/>
              <a:buAutoNum type="arabicPeriod"/>
            </a:pPr>
            <a:r>
              <a:rPr lang="en-IN" sz="3600" dirty="0" smtClean="0">
                <a:solidFill>
                  <a:srgbClr val="7030A0"/>
                </a:solidFill>
              </a:rPr>
              <a:t>Physical &amp; Financial Progress achieved in the projects between 6</a:t>
            </a:r>
            <a:r>
              <a:rPr lang="en-IN" sz="3600" baseline="30000" dirty="0" smtClean="0">
                <a:solidFill>
                  <a:srgbClr val="7030A0"/>
                </a:solidFill>
              </a:rPr>
              <a:t>th</a:t>
            </a:r>
            <a:r>
              <a:rPr lang="en-IN" sz="3600" dirty="0" smtClean="0">
                <a:solidFill>
                  <a:srgbClr val="7030A0"/>
                </a:solidFill>
              </a:rPr>
              <a:t> &amp; 7</a:t>
            </a:r>
            <a:r>
              <a:rPr lang="en-IN" sz="3600" baseline="30000" dirty="0" smtClean="0">
                <a:solidFill>
                  <a:srgbClr val="7030A0"/>
                </a:solidFill>
              </a:rPr>
              <a:t>th</a:t>
            </a:r>
            <a:r>
              <a:rPr lang="en-IN" sz="3600" dirty="0" smtClean="0">
                <a:solidFill>
                  <a:srgbClr val="7030A0"/>
                </a:solidFill>
              </a:rPr>
              <a:t> PIRC meeting</a:t>
            </a:r>
          </a:p>
          <a:p>
            <a:pPr marL="514350" indent="-514350" algn="just">
              <a:buFont typeface="+mj-lt"/>
              <a:buAutoNum type="arabicPeriod"/>
            </a:pPr>
            <a:endParaRPr lang="en-IN" sz="3600" dirty="0" smtClean="0">
              <a:solidFill>
                <a:srgbClr val="7030A0"/>
              </a:solidFill>
            </a:endParaRPr>
          </a:p>
          <a:p>
            <a:pPr marL="514350" indent="-514350" algn="just">
              <a:buFont typeface="+mj-lt"/>
              <a:buAutoNum type="arabicPeriod"/>
            </a:pPr>
            <a:r>
              <a:rPr lang="en-IN" sz="3600" dirty="0" smtClean="0">
                <a:solidFill>
                  <a:srgbClr val="7030A0"/>
                </a:solidFill>
              </a:rPr>
              <a:t> Component-wise physical progress in CAD work</a:t>
            </a:r>
            <a:endParaRPr lang="en-US" sz="3600" dirty="0">
              <a:solidFill>
                <a:srgbClr val="7030A0"/>
              </a:solidFill>
            </a:endParaRPr>
          </a:p>
        </p:txBody>
      </p:sp>
      <p:sp>
        <p:nvSpPr>
          <p:cNvPr id="6" name="Rounded Rectangle 5"/>
          <p:cNvSpPr/>
          <p:nvPr/>
        </p:nvSpPr>
        <p:spPr bwMode="auto">
          <a:xfrm>
            <a:off x="0" y="862642"/>
            <a:ext cx="9906000" cy="674496"/>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800" b="1" dirty="0" smtClean="0">
                <a:solidFill>
                  <a:srgbClr val="800000"/>
                </a:solidFill>
                <a:effectLst>
                  <a:outerShdw blurRad="38100" dist="38100" dir="2700000" algn="tl">
                    <a:srgbClr val="C0C0C0"/>
                  </a:outerShdw>
                </a:effectLst>
                <a:cs typeface="Arial" panose="020B0604020202020204" pitchFamily="34" charset="0"/>
              </a:rPr>
              <a:t>Extra Slides</a:t>
            </a:r>
            <a:endParaRPr lang="en-US" sz="2800" b="1" dirty="0">
              <a:cs typeface="Arial" panose="020B0604020202020204" pitchFamily="34" charset="0"/>
            </a:endParaRPr>
          </a:p>
        </p:txBody>
      </p:sp>
    </p:spTree>
    <p:extLst>
      <p:ext uri="{BB962C8B-B14F-4D97-AF65-F5344CB8AC3E}">
        <p14:creationId xmlns:p14="http://schemas.microsoft.com/office/powerpoint/2010/main" val="34827226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754370770"/>
              </p:ext>
            </p:extLst>
          </p:nvPr>
        </p:nvGraphicFramePr>
        <p:xfrm>
          <a:off x="210269" y="1133732"/>
          <a:ext cx="9505231" cy="5495669"/>
        </p:xfrm>
        <a:graphic>
          <a:graphicData uri="http://schemas.openxmlformats.org/drawingml/2006/table">
            <a:tbl>
              <a:tblPr/>
              <a:tblGrid>
                <a:gridCol w="351659"/>
                <a:gridCol w="1456858"/>
                <a:gridCol w="1051463"/>
                <a:gridCol w="1079502"/>
                <a:gridCol w="827152"/>
                <a:gridCol w="855190"/>
                <a:gridCol w="1037445"/>
                <a:gridCol w="1135581"/>
                <a:gridCol w="902395"/>
                <a:gridCol w="807986"/>
              </a:tblGrid>
              <a:tr h="323961">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4">
                  <a:txBody>
                    <a:bodyPr/>
                    <a:lstStyle/>
                    <a:p>
                      <a:pPr algn="ctr"/>
                      <a:r>
                        <a:rPr lang="en-IN" sz="1200" b="1" dirty="0" smtClean="0">
                          <a:latin typeface="Arial" pitchFamily="34" charset="0"/>
                          <a:cs typeface="Arial" pitchFamily="34" charset="0"/>
                        </a:rPr>
                        <a:t>CCA (In</a:t>
                      </a:r>
                      <a:r>
                        <a:rPr lang="en-IN" sz="1200" b="1" baseline="0" dirty="0" smtClean="0">
                          <a:latin typeface="Arial" pitchFamily="34" charset="0"/>
                          <a:cs typeface="Arial" pitchFamily="34" charset="0"/>
                        </a:rPr>
                        <a:t> Th. ha)</a:t>
                      </a:r>
                      <a:endParaRPr lang="en-US" sz="1200" b="1" dirty="0">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4">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Expenditure (In Cr.)</a:t>
                      </a:r>
                      <a:endParaRPr lang="en-US" sz="1200" b="1" i="0" u="none" strike="noStrike" kern="1200" dirty="0" smtClean="0">
                        <a:solidFill>
                          <a:schemeClr val="tx1"/>
                        </a:solidFill>
                        <a:latin typeface="Arial" pitchFamily="34" charset="0"/>
                        <a:ea typeface="+mn-ea"/>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marL="0" algn="ctr" defTabSz="914400" rtl="0" eaLnBrk="1" fontAlgn="t" latinLnBrk="0" hangingPunct="1"/>
                      <a:endParaRPr lang="en-US" sz="1500" b="1" i="0" u="none" strike="noStrike" kern="1200" dirty="0" smtClean="0">
                        <a:solidFill>
                          <a:schemeClr val="tx1"/>
                        </a:solidFill>
                        <a:latin typeface="Arial" pitchFamily="34" charset="0"/>
                        <a:ea typeface="+mn-ea"/>
                        <a:cs typeface="Arial" pitchFamily="34" charset="0"/>
                      </a:endParaRPr>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142531">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6</a:t>
                      </a:r>
                      <a:r>
                        <a:rPr lang="en-IN" sz="1200" b="1" i="0" u="none" strike="noStrike" baseline="30000" dirty="0" smtClean="0">
                          <a:solidFill>
                            <a:schemeClr val="tx1"/>
                          </a:solidFill>
                          <a:latin typeface="Arial" pitchFamily="34" charset="0"/>
                          <a:cs typeface="Arial" pitchFamily="34" charset="0"/>
                        </a:rPr>
                        <a:t>th</a:t>
                      </a:r>
                      <a:r>
                        <a:rPr lang="en-IN" sz="1200" b="1" i="0" u="none" strike="noStrike" dirty="0" smtClean="0">
                          <a:solidFill>
                            <a:schemeClr val="tx1"/>
                          </a:solidFill>
                          <a:latin typeface="Arial" pitchFamily="34" charset="0"/>
                          <a:cs typeface="Arial" pitchFamily="34" charset="0"/>
                        </a:rPr>
                        <a:t> PIRC</a:t>
                      </a:r>
                      <a:r>
                        <a:rPr lang="en-IN" sz="1200" b="1" i="0" u="none" strike="noStrike" baseline="0" dirty="0" smtClean="0">
                          <a:solidFill>
                            <a:schemeClr val="tx1"/>
                          </a:solidFill>
                          <a:latin typeface="Arial" pitchFamily="34" charset="0"/>
                          <a:cs typeface="Arial" pitchFamily="34" charset="0"/>
                        </a:rPr>
                        <a:t> Meeting</a:t>
                      </a:r>
                    </a:p>
                    <a:p>
                      <a:pPr algn="ctr" fontAlgn="t"/>
                      <a:r>
                        <a:rPr lang="en-IN" sz="1200" b="1" i="0" u="none" strike="noStrike" baseline="0" dirty="0" smtClean="0">
                          <a:solidFill>
                            <a:schemeClr val="tx1"/>
                          </a:solidFill>
                          <a:latin typeface="Arial" pitchFamily="34" charset="0"/>
                          <a:cs typeface="Arial" pitchFamily="34" charset="0"/>
                        </a:rPr>
                        <a:t>(Upto 02/20)</a:t>
                      </a:r>
                      <a:endParaRPr lang="en-US" sz="1200" b="1" i="0" u="none" strike="noStrike" dirty="0">
                        <a:solidFill>
                          <a:schemeClr val="tx1"/>
                        </a:solidFill>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7</a:t>
                      </a:r>
                      <a:r>
                        <a:rPr lang="en-IN" sz="1200" b="1" i="0" u="none" strike="noStrike" baseline="30000" dirty="0" smtClean="0">
                          <a:solidFill>
                            <a:schemeClr val="tx1"/>
                          </a:solidFill>
                          <a:latin typeface="Arial" pitchFamily="34" charset="0"/>
                          <a:cs typeface="Arial" pitchFamily="34" charset="0"/>
                        </a:rPr>
                        <a:t>th</a:t>
                      </a:r>
                      <a:r>
                        <a:rPr lang="en-IN" sz="1200" b="1" i="0" u="none" strike="noStrike" dirty="0" smtClean="0">
                          <a:solidFill>
                            <a:schemeClr val="tx1"/>
                          </a:solidFill>
                          <a:latin typeface="Arial" pitchFamily="34" charset="0"/>
                          <a:cs typeface="Arial" pitchFamily="34" charset="0"/>
                        </a:rPr>
                        <a:t> PIRC</a:t>
                      </a:r>
                      <a:r>
                        <a:rPr lang="en-IN" sz="1200" b="1" i="0" u="none" strike="noStrike" baseline="0" dirty="0" smtClean="0">
                          <a:solidFill>
                            <a:schemeClr val="tx1"/>
                          </a:solidFill>
                          <a:latin typeface="Arial" pitchFamily="34" charset="0"/>
                          <a:cs typeface="Arial" pitchFamily="34" charset="0"/>
                        </a:rPr>
                        <a:t> Meeting</a:t>
                      </a:r>
                    </a:p>
                    <a:p>
                      <a:pPr algn="ctr" fontAlgn="t"/>
                      <a:r>
                        <a:rPr lang="en-IN" sz="1200" b="1" i="0" u="none" strike="noStrike" baseline="0"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85725" indent="0" algn="ctr"/>
                      <a:r>
                        <a:rPr lang="en-IN" sz="1200" b="1" dirty="0" smtClean="0">
                          <a:latin typeface="Arial" pitchFamily="34" charset="0"/>
                          <a:cs typeface="Arial" pitchFamily="34" charset="0"/>
                        </a:rPr>
                        <a:t>Progress</a:t>
                      </a:r>
                      <a:endParaRPr lang="en-US" sz="1200" b="1" dirty="0">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6</a:t>
                      </a:r>
                      <a:r>
                        <a:rPr lang="en-IN" sz="1200" b="1" i="0" u="none" strike="noStrike" baseline="30000" dirty="0" smtClean="0">
                          <a:solidFill>
                            <a:schemeClr val="tx1"/>
                          </a:solidFill>
                          <a:latin typeface="Arial" pitchFamily="34" charset="0"/>
                          <a:cs typeface="Arial" pitchFamily="34" charset="0"/>
                        </a:rPr>
                        <a:t>th</a:t>
                      </a:r>
                      <a:r>
                        <a:rPr lang="en-IN" sz="1200" b="1" i="0" u="none" strike="noStrike" dirty="0" smtClean="0">
                          <a:solidFill>
                            <a:schemeClr val="tx1"/>
                          </a:solidFill>
                          <a:latin typeface="Arial" pitchFamily="34" charset="0"/>
                          <a:cs typeface="Arial" pitchFamily="34" charset="0"/>
                        </a:rPr>
                        <a:t> PIRC</a:t>
                      </a:r>
                      <a:r>
                        <a:rPr lang="en-IN" sz="1200" b="1" i="0" u="none" strike="noStrike" baseline="0" dirty="0" smtClean="0">
                          <a:solidFill>
                            <a:schemeClr val="tx1"/>
                          </a:solidFill>
                          <a:latin typeface="Arial" pitchFamily="34" charset="0"/>
                          <a:cs typeface="Arial" pitchFamily="34" charset="0"/>
                        </a:rPr>
                        <a:t> Meeting</a:t>
                      </a:r>
                    </a:p>
                    <a:p>
                      <a:pPr algn="ctr" fontAlgn="t"/>
                      <a:r>
                        <a:rPr lang="en-IN" sz="1200" b="1" i="0" u="none" strike="noStrike" baseline="0" dirty="0" smtClean="0">
                          <a:solidFill>
                            <a:schemeClr val="tx1"/>
                          </a:solidFill>
                          <a:latin typeface="Arial" pitchFamily="34" charset="0"/>
                          <a:cs typeface="Arial" pitchFamily="34" charset="0"/>
                        </a:rPr>
                        <a:t>(Upto 02/20)</a:t>
                      </a:r>
                      <a:endParaRPr lang="en-US" sz="1200" b="1" i="0" u="none" strike="noStrike" dirty="0">
                        <a:solidFill>
                          <a:schemeClr val="tx1"/>
                        </a:solidFill>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7</a:t>
                      </a:r>
                      <a:r>
                        <a:rPr lang="en-IN" sz="1200" b="1" i="0" u="none" strike="noStrike" baseline="30000" dirty="0" smtClean="0">
                          <a:solidFill>
                            <a:schemeClr val="tx1"/>
                          </a:solidFill>
                          <a:latin typeface="Arial" pitchFamily="34" charset="0"/>
                          <a:cs typeface="Arial" pitchFamily="34" charset="0"/>
                        </a:rPr>
                        <a:t>th</a:t>
                      </a:r>
                      <a:r>
                        <a:rPr lang="en-IN" sz="1200" b="1" i="0" u="none" strike="noStrike" dirty="0" smtClean="0">
                          <a:solidFill>
                            <a:schemeClr val="tx1"/>
                          </a:solidFill>
                          <a:latin typeface="Arial" pitchFamily="34" charset="0"/>
                          <a:cs typeface="Arial" pitchFamily="34" charset="0"/>
                        </a:rPr>
                        <a:t> PIRC</a:t>
                      </a:r>
                      <a:r>
                        <a:rPr lang="en-IN" sz="1200" b="1" i="0" u="none" strike="noStrike" baseline="0" dirty="0" smtClean="0">
                          <a:solidFill>
                            <a:schemeClr val="tx1"/>
                          </a:solidFill>
                          <a:latin typeface="Arial" pitchFamily="34" charset="0"/>
                          <a:cs typeface="Arial" pitchFamily="34" charset="0"/>
                        </a:rPr>
                        <a:t> Meeting</a:t>
                      </a:r>
                    </a:p>
                    <a:p>
                      <a:pPr algn="ctr" fontAlgn="t"/>
                      <a:r>
                        <a:rPr lang="en-IN" sz="1200" b="1" i="0" u="none" strike="noStrike" baseline="0"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85725" indent="0"/>
                      <a:r>
                        <a:rPr lang="en-IN" sz="1200" b="1" dirty="0" smtClean="0">
                          <a:latin typeface="Arial" pitchFamily="34" charset="0"/>
                          <a:cs typeface="Arial" pitchFamily="34" charset="0"/>
                        </a:rPr>
                        <a:t>Progress</a:t>
                      </a:r>
                      <a:endParaRPr lang="en-US" sz="1200" b="1" dirty="0">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98354">
                <a:tc>
                  <a:txBody>
                    <a:bodyPr/>
                    <a:lstStyle/>
                    <a:p>
                      <a:pPr marL="0" algn="ctr" defTabSz="914400" rtl="0" eaLnBrk="1" fontAlgn="ctr" latinLnBrk="0" hangingPunct="1"/>
                      <a:r>
                        <a:rPr lang="en-IN" sz="1200" b="0"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Arjuna </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0.00</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0.00</a:t>
                      </a:r>
                      <a:endParaRPr lang="en-US" sz="1200" b="0" i="0" u="none" strike="noStrike" kern="1200" dirty="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8.99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8.99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899</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90803">
                <a:tc>
                  <a:txBody>
                    <a:bodyPr/>
                    <a:lstStyle/>
                    <a:p>
                      <a:pPr algn="ctr" rtl="0" fontAlgn="ctr"/>
                      <a:r>
                        <a:rPr lang="en-US" sz="1200" b="0" i="0" u="none" strike="noStrike" dirty="0" smtClean="0">
                          <a:solidFill>
                            <a:srgbClr val="000000"/>
                          </a:solidFill>
                          <a:effectLst/>
                          <a:latin typeface="Arial" panose="020B0604020202020204" pitchFamily="34" charset="0"/>
                        </a:rPr>
                        <a:t>2.</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Aruna  </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0.00</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0.00</a:t>
                      </a:r>
                      <a:endParaRPr lang="en-US" sz="1200" b="0" i="0" u="none" strike="noStrike" kern="1200" dirty="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0.003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0.003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0.30</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01478">
                <a:tc>
                  <a:txBody>
                    <a:bodyPr/>
                    <a:lstStyle/>
                    <a:p>
                      <a:pPr algn="ctr" rtl="0" fontAlgn="ctr"/>
                      <a:r>
                        <a:rPr lang="en-US" sz="1200" b="0" i="0" u="none" strike="noStrike" dirty="0" smtClean="0">
                          <a:solidFill>
                            <a:srgbClr val="000000"/>
                          </a:solidFill>
                          <a:effectLst/>
                          <a:latin typeface="Arial" panose="020B0604020202020204" pitchFamily="34" charset="0"/>
                        </a:rPr>
                        <a:t>3.</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Bawanthadi (IS) </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1.29</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1.63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0.34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26.36</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3.31</a:t>
                      </a:r>
                      <a:endParaRPr lang="en-US" sz="1200" b="0" i="0" u="none" strike="noStrike" kern="1200" dirty="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1.19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35.952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7306">
                <a:tc>
                  <a:txBody>
                    <a:bodyPr/>
                    <a:lstStyle/>
                    <a:p>
                      <a:pPr algn="ctr" rtl="0" fontAlgn="ctr"/>
                      <a:r>
                        <a:rPr lang="en-IN" sz="1200" b="0" i="0" u="none" strike="noStrike" dirty="0" smtClean="0">
                          <a:solidFill>
                            <a:srgbClr val="000000"/>
                          </a:solidFill>
                          <a:effectLst/>
                          <a:latin typeface="Arial" panose="020B0604020202020204" pitchFamily="34" charset="0"/>
                        </a:rPr>
                        <a:t>4.</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Bembla </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7.515</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11.142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3.627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48.26</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34.76</a:t>
                      </a:r>
                      <a:endParaRPr lang="en-US" sz="1200" b="0" i="0" u="none" strike="noStrike" kern="1200" dirty="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44.27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9.51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27.359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75791">
                <a:tc>
                  <a:txBody>
                    <a:bodyPr/>
                    <a:lstStyle/>
                    <a:p>
                      <a:pPr algn="ctr" rtl="0" fontAlgn="ctr"/>
                      <a:r>
                        <a:rPr lang="en-IN" sz="1200" b="0" i="0" u="none" strike="noStrike" dirty="0" smtClean="0">
                          <a:solidFill>
                            <a:srgbClr val="000000"/>
                          </a:solidFill>
                          <a:effectLst/>
                          <a:latin typeface="Arial" panose="020B0604020202020204" pitchFamily="34" charset="0"/>
                        </a:rPr>
                        <a:t>5.</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Dhom Balaakwadi </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15.184</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15.616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0.432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2.84</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24.98</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25.73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0.75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3.0024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2643">
                <a:tc>
                  <a:txBody>
                    <a:bodyPr/>
                    <a:lstStyle/>
                    <a:p>
                      <a:pPr algn="ctr" rtl="0" fontAlgn="ctr"/>
                      <a:r>
                        <a:rPr lang="en-IN" sz="1200" b="0" i="0" u="none" strike="noStrike" dirty="0" smtClean="0">
                          <a:solidFill>
                            <a:srgbClr val="000000"/>
                          </a:solidFill>
                          <a:effectLst/>
                          <a:latin typeface="Arial" panose="020B0604020202020204" pitchFamily="34" charset="0"/>
                        </a:rPr>
                        <a:t>6.</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Gadnadi </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0.00</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0.025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0.025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2.5</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0.00</a:t>
                      </a:r>
                      <a:endParaRPr lang="en-US" sz="1200" b="0" i="0" u="none" strike="noStrike" kern="1200" dirty="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0.027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0.027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2.70</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95420">
                <a:tc>
                  <a:txBody>
                    <a:bodyPr/>
                    <a:lstStyle/>
                    <a:p>
                      <a:pPr algn="ctr" rtl="0" fontAlgn="ctr"/>
                      <a:r>
                        <a:rPr lang="en-IN" sz="1200" b="0" i="0" u="none" strike="noStrike" dirty="0" smtClean="0">
                          <a:solidFill>
                            <a:srgbClr val="000000"/>
                          </a:solidFill>
                          <a:effectLst/>
                          <a:latin typeface="Arial" panose="020B0604020202020204" pitchFamily="34" charset="0"/>
                        </a:rPr>
                        <a:t>7.</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Gosikhurd (NP)</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0.00</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2.944</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1.656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56.25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95420">
                <a:tc>
                  <a:txBody>
                    <a:bodyPr/>
                    <a:lstStyle/>
                    <a:p>
                      <a:pPr algn="ctr" rtl="0" fontAlgn="ctr"/>
                      <a:r>
                        <a:rPr lang="en-IN" sz="1200" b="0" i="0" u="none" strike="noStrike" dirty="0" smtClean="0">
                          <a:solidFill>
                            <a:srgbClr val="000000"/>
                          </a:solidFill>
                          <a:effectLst/>
                          <a:latin typeface="Arial" panose="020B0604020202020204" pitchFamily="34" charset="0"/>
                        </a:rPr>
                        <a:t>8.</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Khadakpurna</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5.843</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6.691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0.848</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14.51</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9.091</a:t>
                      </a:r>
                      <a:endParaRPr lang="en-US" sz="1200" b="0" i="0" u="none" strike="noStrike" kern="1200" dirty="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10.29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1.199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13.189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46679">
                <a:tc>
                  <a:txBody>
                    <a:bodyPr/>
                    <a:lstStyle/>
                    <a:p>
                      <a:pPr algn="ctr" rtl="0" fontAlgn="ctr"/>
                      <a:r>
                        <a:rPr lang="en-IN" sz="1200" b="0" i="0" u="none" strike="noStrike" dirty="0" smtClean="0">
                          <a:solidFill>
                            <a:srgbClr val="000000"/>
                          </a:solidFill>
                          <a:effectLst/>
                          <a:latin typeface="Arial" panose="020B0604020202020204" pitchFamily="34" charset="0"/>
                        </a:rPr>
                        <a:t>9.</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Krishna Koyana LIS</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3.402</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5.794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2.392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70.31</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2.55</a:t>
                      </a:r>
                      <a:endParaRPr lang="en-US" sz="1200" b="0" i="0" u="none" strike="noStrike" kern="1200" dirty="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11.69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9.14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358.43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59863">
                <a:tc>
                  <a:txBody>
                    <a:bodyPr/>
                    <a:lstStyle/>
                    <a:p>
                      <a:pPr algn="ctr" rtl="0" fontAlgn="ctr"/>
                      <a:r>
                        <a:rPr lang="en-IN" sz="1200" b="0" i="0" u="none" strike="noStrike" dirty="0" smtClean="0">
                          <a:solidFill>
                            <a:srgbClr val="000000"/>
                          </a:solidFill>
                          <a:effectLst/>
                          <a:latin typeface="Arial" panose="020B0604020202020204" pitchFamily="34" charset="0"/>
                        </a:rPr>
                        <a:t>10.</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Kudali </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0.00</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0.00</a:t>
                      </a:r>
                      <a:endParaRPr lang="en-US" sz="1200" b="0" i="0" u="none" strike="noStrike" kern="1200" dirty="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95420">
                <a:tc>
                  <a:txBody>
                    <a:bodyPr/>
                    <a:lstStyle/>
                    <a:p>
                      <a:pPr algn="ctr" rtl="0" fontAlgn="ctr"/>
                      <a:r>
                        <a:rPr lang="en-US" sz="1200" b="0" i="0" u="none" strike="noStrike" dirty="0" smtClean="0">
                          <a:solidFill>
                            <a:srgbClr val="000000"/>
                          </a:solidFill>
                          <a:effectLst/>
                          <a:latin typeface="Arial" panose="020B0604020202020204" pitchFamily="34" charset="0"/>
                        </a:rPr>
                        <a:t>11.</a:t>
                      </a:r>
                      <a:endParaRPr lang="en-IN" sz="1200" b="0" i="0" u="none" strike="noStrike" dirty="0">
                        <a:solidFill>
                          <a:srgbClr val="000000"/>
                        </a:solidFill>
                        <a:effectLst/>
                        <a:latin typeface="Arial" panose="020B0604020202020204"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Dudhna </a:t>
                      </a: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9.813</a:t>
                      </a:r>
                      <a:endParaRPr lang="en-US" sz="1200" b="0" i="0" u="none" strike="noStrike" kern="1200" dirty="0" smtClean="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14.271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4.458</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45.43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mn-cs"/>
                        </a:rPr>
                        <a:t>31.02</a:t>
                      </a:r>
                      <a:endParaRPr lang="en-US" sz="1200" b="0" i="0" u="none" strike="noStrike" kern="1200" dirty="0">
                        <a:solidFill>
                          <a:srgbClr val="000000"/>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42.16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11.14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35.912</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
        <p:nvSpPr>
          <p:cNvPr id="6" name="Rounded Rectangle 5"/>
          <p:cNvSpPr/>
          <p:nvPr/>
        </p:nvSpPr>
        <p:spPr bwMode="auto">
          <a:xfrm>
            <a:off x="1" y="48873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smtClean="0">
                <a:solidFill>
                  <a:srgbClr val="800000"/>
                </a:solidFill>
                <a:effectLst>
                  <a:outerShdw blurRad="38100" dist="38100" dir="2700000" algn="tl">
                    <a:srgbClr val="C0C0C0"/>
                  </a:outerShdw>
                </a:effectLst>
                <a:cs typeface="Arial" panose="020B0604020202020204" pitchFamily="34" charset="0"/>
              </a:rPr>
              <a:t>Status of Physical &amp; Financial Progress in between 6</a:t>
            </a:r>
            <a:r>
              <a:rPr lang="en-IN" sz="2800" b="1" baseline="30000" dirty="0" smtClean="0">
                <a:solidFill>
                  <a:srgbClr val="800000"/>
                </a:solidFill>
                <a:effectLst>
                  <a:outerShdw blurRad="38100" dist="38100" dir="2700000" algn="tl">
                    <a:srgbClr val="C0C0C0"/>
                  </a:outerShdw>
                </a:effectLst>
                <a:cs typeface="Arial" panose="020B0604020202020204" pitchFamily="34" charset="0"/>
              </a:rPr>
              <a:t>th</a:t>
            </a:r>
            <a:r>
              <a:rPr lang="en-IN" sz="2800" b="1" dirty="0" smtClean="0">
                <a:solidFill>
                  <a:srgbClr val="800000"/>
                </a:solidFill>
                <a:effectLst>
                  <a:outerShdw blurRad="38100" dist="38100" dir="2700000" algn="tl">
                    <a:srgbClr val="C0C0C0"/>
                  </a:outerShdw>
                </a:effectLst>
                <a:cs typeface="Arial" panose="020B0604020202020204" pitchFamily="34" charset="0"/>
              </a:rPr>
              <a:t> &amp; 7</a:t>
            </a:r>
            <a:r>
              <a:rPr lang="en-IN" sz="2800" b="1" baseline="30000" dirty="0" smtClean="0">
                <a:solidFill>
                  <a:srgbClr val="800000"/>
                </a:solidFill>
                <a:effectLst>
                  <a:outerShdw blurRad="38100" dist="38100" dir="2700000" algn="tl">
                    <a:srgbClr val="C0C0C0"/>
                  </a:outerShdw>
                </a:effectLst>
                <a:cs typeface="Arial" panose="020B0604020202020204" pitchFamily="34" charset="0"/>
              </a:rPr>
              <a:t>th</a:t>
            </a:r>
            <a:r>
              <a:rPr lang="en-IN" sz="2800" b="1" dirty="0" smtClean="0">
                <a:solidFill>
                  <a:srgbClr val="800000"/>
                </a:solidFill>
                <a:effectLst>
                  <a:outerShdw blurRad="38100" dist="38100" dir="2700000" algn="tl">
                    <a:srgbClr val="C0C0C0"/>
                  </a:outerShdw>
                </a:effectLst>
                <a:cs typeface="Arial" panose="020B0604020202020204" pitchFamily="34" charset="0"/>
              </a:rPr>
              <a:t> PIRC</a:t>
            </a:r>
            <a:endParaRPr lang="en-US" sz="2800" b="1" dirty="0">
              <a:cs typeface="Arial" panose="020B0604020202020204" pitchFamily="34" charset="0"/>
            </a:endParaRPr>
          </a:p>
        </p:txBody>
      </p:sp>
    </p:spTree>
    <p:extLst>
      <p:ext uri="{BB962C8B-B14F-4D97-AF65-F5344CB8AC3E}">
        <p14:creationId xmlns:p14="http://schemas.microsoft.com/office/powerpoint/2010/main" val="3541863281"/>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431780832"/>
              </p:ext>
            </p:extLst>
          </p:nvPr>
        </p:nvGraphicFramePr>
        <p:xfrm>
          <a:off x="210270" y="1099222"/>
          <a:ext cx="9476656" cy="5520654"/>
        </p:xfrm>
        <a:graphic>
          <a:graphicData uri="http://schemas.openxmlformats.org/drawingml/2006/table">
            <a:tbl>
              <a:tblPr/>
              <a:tblGrid>
                <a:gridCol w="350602"/>
                <a:gridCol w="1508388"/>
                <a:gridCol w="1062280"/>
                <a:gridCol w="1062280"/>
                <a:gridCol w="824665"/>
                <a:gridCol w="838643"/>
                <a:gridCol w="1090234"/>
                <a:gridCol w="1034325"/>
                <a:gridCol w="880574"/>
                <a:gridCol w="824665"/>
              </a:tblGrid>
              <a:tr h="263252">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4">
                  <a:txBody>
                    <a:bodyPr/>
                    <a:lstStyle/>
                    <a:p>
                      <a:pPr algn="ctr"/>
                      <a:r>
                        <a:rPr lang="en-IN" sz="1200" b="1" dirty="0" smtClean="0">
                          <a:latin typeface="Arial" pitchFamily="34" charset="0"/>
                          <a:cs typeface="Arial" pitchFamily="34" charset="0"/>
                        </a:rPr>
                        <a:t>CCA (In ha)</a:t>
                      </a:r>
                      <a:endParaRPr lang="en-US" sz="1200" b="1" dirty="0">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4">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Expenditure (In</a:t>
                      </a:r>
                      <a:r>
                        <a:rPr lang="en-IN" sz="1200" b="1" i="0" u="none" strike="noStrike" kern="1200" baseline="0" dirty="0" smtClean="0">
                          <a:solidFill>
                            <a:schemeClr val="tx1"/>
                          </a:solidFill>
                          <a:latin typeface="Arial" pitchFamily="34" charset="0"/>
                          <a:ea typeface="+mn-ea"/>
                          <a:cs typeface="Arial" pitchFamily="34" charset="0"/>
                        </a:rPr>
                        <a:t> Cr.)</a:t>
                      </a:r>
                      <a:endParaRPr lang="en-US" sz="1200" b="1" i="0" u="none" strike="noStrike" kern="1200" dirty="0" smtClean="0">
                        <a:solidFill>
                          <a:schemeClr val="tx1"/>
                        </a:solidFill>
                        <a:latin typeface="Arial" pitchFamily="34" charset="0"/>
                        <a:ea typeface="+mn-ea"/>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marL="0" algn="ctr" defTabSz="914400" rtl="0" eaLnBrk="1" fontAlgn="t" latinLnBrk="0" hangingPunct="1"/>
                      <a:endParaRPr lang="en-US" sz="1500" b="1" i="0" u="none" strike="noStrike" kern="1200" dirty="0" smtClean="0">
                        <a:solidFill>
                          <a:schemeClr val="tx1"/>
                        </a:solidFill>
                        <a:latin typeface="Arial" pitchFamily="34" charset="0"/>
                        <a:ea typeface="+mn-ea"/>
                        <a:cs typeface="Arial" pitchFamily="34" charset="0"/>
                      </a:endParaRPr>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951411">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6</a:t>
                      </a:r>
                      <a:r>
                        <a:rPr lang="en-IN" sz="1200" b="1" i="0" u="none" strike="noStrike" baseline="30000" dirty="0" smtClean="0">
                          <a:solidFill>
                            <a:schemeClr val="tx1"/>
                          </a:solidFill>
                          <a:latin typeface="Arial" pitchFamily="34" charset="0"/>
                          <a:cs typeface="Arial" pitchFamily="34" charset="0"/>
                        </a:rPr>
                        <a:t>th</a:t>
                      </a:r>
                      <a:r>
                        <a:rPr lang="en-IN" sz="1200" b="1" i="0" u="none" strike="noStrike" dirty="0" smtClean="0">
                          <a:solidFill>
                            <a:schemeClr val="tx1"/>
                          </a:solidFill>
                          <a:latin typeface="Arial" pitchFamily="34" charset="0"/>
                          <a:cs typeface="Arial" pitchFamily="34" charset="0"/>
                        </a:rPr>
                        <a:t> PIRC</a:t>
                      </a:r>
                      <a:r>
                        <a:rPr lang="en-IN" sz="1200" b="1" i="0" u="none" strike="noStrike" baseline="0" dirty="0" smtClean="0">
                          <a:solidFill>
                            <a:schemeClr val="tx1"/>
                          </a:solidFill>
                          <a:latin typeface="Arial" pitchFamily="34" charset="0"/>
                          <a:cs typeface="Arial" pitchFamily="34" charset="0"/>
                        </a:rPr>
                        <a:t> Meeting</a:t>
                      </a:r>
                    </a:p>
                    <a:p>
                      <a:pPr algn="ctr" fontAlgn="t"/>
                      <a:r>
                        <a:rPr lang="en-IN" sz="1200" b="1" i="0" u="none" strike="noStrike" baseline="0" dirty="0" smtClean="0">
                          <a:solidFill>
                            <a:schemeClr val="tx1"/>
                          </a:solidFill>
                          <a:latin typeface="Arial" pitchFamily="34" charset="0"/>
                          <a:cs typeface="Arial" pitchFamily="34" charset="0"/>
                        </a:rPr>
                        <a:t>(Upto 02/20)</a:t>
                      </a:r>
                      <a:endParaRPr lang="en-US" sz="1200" b="1" i="0" u="none" strike="noStrike" dirty="0">
                        <a:solidFill>
                          <a:schemeClr val="tx1"/>
                        </a:solidFill>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7</a:t>
                      </a:r>
                      <a:r>
                        <a:rPr lang="en-IN" sz="1200" b="1" i="0" u="none" strike="noStrike" baseline="30000" dirty="0" smtClean="0">
                          <a:solidFill>
                            <a:schemeClr val="tx1"/>
                          </a:solidFill>
                          <a:latin typeface="Arial" pitchFamily="34" charset="0"/>
                          <a:cs typeface="Arial" pitchFamily="34" charset="0"/>
                        </a:rPr>
                        <a:t>th</a:t>
                      </a:r>
                      <a:r>
                        <a:rPr lang="en-IN" sz="1200" b="1" i="0" u="none" strike="noStrike" dirty="0" smtClean="0">
                          <a:solidFill>
                            <a:schemeClr val="tx1"/>
                          </a:solidFill>
                          <a:latin typeface="Arial" pitchFamily="34" charset="0"/>
                          <a:cs typeface="Arial" pitchFamily="34" charset="0"/>
                        </a:rPr>
                        <a:t> PIRC</a:t>
                      </a:r>
                      <a:r>
                        <a:rPr lang="en-IN" sz="1200" b="1" i="0" u="none" strike="noStrike" baseline="0" dirty="0" smtClean="0">
                          <a:solidFill>
                            <a:schemeClr val="tx1"/>
                          </a:solidFill>
                          <a:latin typeface="Arial" pitchFamily="34" charset="0"/>
                          <a:cs typeface="Arial" pitchFamily="34" charset="0"/>
                        </a:rPr>
                        <a:t> Meeting</a:t>
                      </a:r>
                    </a:p>
                    <a:p>
                      <a:pPr algn="ctr" fontAlgn="t"/>
                      <a:r>
                        <a:rPr lang="en-IN" sz="1200" b="1" i="0" u="none" strike="noStrike" baseline="0"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14625" marR="14625"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85725" indent="0"/>
                      <a:r>
                        <a:rPr lang="en-IN" sz="1200" b="1" dirty="0" smtClean="0">
                          <a:latin typeface="Arial" pitchFamily="34" charset="0"/>
                          <a:cs typeface="Arial" pitchFamily="34" charset="0"/>
                        </a:rPr>
                        <a:t>Progress</a:t>
                      </a:r>
                      <a:endParaRPr lang="en-US" sz="1200" b="1" dirty="0">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6</a:t>
                      </a:r>
                      <a:r>
                        <a:rPr lang="en-IN" sz="1200" b="1" i="0" u="none" strike="noStrike" baseline="30000" dirty="0" smtClean="0">
                          <a:solidFill>
                            <a:schemeClr val="tx1"/>
                          </a:solidFill>
                          <a:latin typeface="Arial" pitchFamily="34" charset="0"/>
                          <a:cs typeface="Arial" pitchFamily="34" charset="0"/>
                        </a:rPr>
                        <a:t>th</a:t>
                      </a:r>
                      <a:r>
                        <a:rPr lang="en-IN" sz="1200" b="1" i="0" u="none" strike="noStrike" dirty="0" smtClean="0">
                          <a:solidFill>
                            <a:schemeClr val="tx1"/>
                          </a:solidFill>
                          <a:latin typeface="Arial" pitchFamily="34" charset="0"/>
                          <a:cs typeface="Arial" pitchFamily="34" charset="0"/>
                        </a:rPr>
                        <a:t> PIRC</a:t>
                      </a:r>
                      <a:r>
                        <a:rPr lang="en-IN" sz="1200" b="1" i="0" u="none" strike="noStrike" baseline="0" dirty="0" smtClean="0">
                          <a:solidFill>
                            <a:schemeClr val="tx1"/>
                          </a:solidFill>
                          <a:latin typeface="Arial" pitchFamily="34" charset="0"/>
                          <a:cs typeface="Arial" pitchFamily="34" charset="0"/>
                        </a:rPr>
                        <a:t> Meeting</a:t>
                      </a:r>
                    </a:p>
                    <a:p>
                      <a:pPr algn="ctr" fontAlgn="t"/>
                      <a:r>
                        <a:rPr lang="en-IN" sz="1200" b="1" i="0" u="none" strike="noStrike" baseline="0" dirty="0" smtClean="0">
                          <a:solidFill>
                            <a:schemeClr val="tx1"/>
                          </a:solidFill>
                          <a:latin typeface="Arial" pitchFamily="34" charset="0"/>
                          <a:cs typeface="Arial" pitchFamily="34" charset="0"/>
                        </a:rPr>
                        <a:t>(Upto  02/20)</a:t>
                      </a:r>
                      <a:endParaRPr lang="en-US" sz="1200" b="1" i="0" u="none" strike="noStrike" dirty="0">
                        <a:solidFill>
                          <a:schemeClr val="tx1"/>
                        </a:solidFill>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7</a:t>
                      </a:r>
                      <a:r>
                        <a:rPr lang="en-IN" sz="1200" b="1" i="0" u="none" strike="noStrike" baseline="30000" dirty="0" smtClean="0">
                          <a:solidFill>
                            <a:schemeClr val="tx1"/>
                          </a:solidFill>
                          <a:latin typeface="Arial" pitchFamily="34" charset="0"/>
                          <a:cs typeface="Arial" pitchFamily="34" charset="0"/>
                        </a:rPr>
                        <a:t>th</a:t>
                      </a:r>
                      <a:r>
                        <a:rPr lang="en-IN" sz="1200" b="1" i="0" u="none" strike="noStrike" dirty="0" smtClean="0">
                          <a:solidFill>
                            <a:schemeClr val="tx1"/>
                          </a:solidFill>
                          <a:latin typeface="Arial" pitchFamily="34" charset="0"/>
                          <a:cs typeface="Arial" pitchFamily="34" charset="0"/>
                        </a:rPr>
                        <a:t> PIRC</a:t>
                      </a:r>
                      <a:r>
                        <a:rPr lang="en-IN" sz="1200" b="1" i="0" u="none" strike="noStrike" baseline="0" dirty="0" smtClean="0">
                          <a:solidFill>
                            <a:schemeClr val="tx1"/>
                          </a:solidFill>
                          <a:latin typeface="Arial" pitchFamily="34" charset="0"/>
                          <a:cs typeface="Arial" pitchFamily="34" charset="0"/>
                        </a:rPr>
                        <a:t> Meeting</a:t>
                      </a:r>
                    </a:p>
                    <a:p>
                      <a:pPr algn="ctr" fontAlgn="t"/>
                      <a:r>
                        <a:rPr lang="en-IN" sz="1200" b="1" i="0" u="none" strike="noStrike" baseline="0" dirty="0" smtClean="0">
                          <a:solidFill>
                            <a:schemeClr val="tx1"/>
                          </a:solidFill>
                          <a:latin typeface="Arial" pitchFamily="34" charset="0"/>
                          <a:cs typeface="Arial" pitchFamily="34" charset="0"/>
                        </a:rPr>
                        <a:t>(Upto 07/20)</a:t>
                      </a:r>
                      <a:endParaRPr lang="en-US" sz="1200" b="1" i="0" u="none" strike="noStrike" dirty="0">
                        <a:solidFill>
                          <a:schemeClr val="tx1"/>
                        </a:solidFill>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85725" indent="0"/>
                      <a:r>
                        <a:rPr lang="en-IN" sz="1200" b="1" dirty="0" smtClean="0">
                          <a:latin typeface="Arial" pitchFamily="34" charset="0"/>
                          <a:cs typeface="Arial" pitchFamily="34" charset="0"/>
                        </a:rPr>
                        <a:t>Progress</a:t>
                      </a:r>
                      <a:endParaRPr lang="en-US" sz="1200" b="1" dirty="0">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200" b="1" i="0" u="none" strike="noStrike" dirty="0" smtClean="0">
                          <a:solidFill>
                            <a:schemeClr val="tx1"/>
                          </a:solidFill>
                          <a:latin typeface="Arial" pitchFamily="34" charset="0"/>
                          <a:cs typeface="Arial" pitchFamily="34" charset="0"/>
                        </a:rPr>
                        <a:t>% Progress</a:t>
                      </a:r>
                      <a:endParaRPr lang="en-US" sz="1200" b="1" i="0" u="none" strike="noStrike" dirty="0">
                        <a:solidFill>
                          <a:schemeClr val="tx1"/>
                        </a:solidFill>
                        <a:latin typeface="Arial" pitchFamily="34" charset="0"/>
                        <a:cs typeface="Arial" pitchFamily="34" charset="0"/>
                      </a:endParaRPr>
                    </a:p>
                  </a:txBody>
                  <a:tcPr marL="14625" marR="14625" marT="18000" marB="1800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321234">
                <a:tc>
                  <a:txBody>
                    <a:bodyPr/>
                    <a:lstStyle/>
                    <a:p>
                      <a:pPr algn="ctr" rtl="0" fontAlgn="ctr"/>
                      <a:r>
                        <a:rPr lang="en-IN" sz="1200" b="0" i="0" u="none" strike="noStrike" dirty="0" smtClean="0">
                          <a:solidFill>
                            <a:srgbClr val="000000"/>
                          </a:solidFill>
                          <a:effectLst/>
                          <a:latin typeface="Arial" panose="020B0604020202020204" pitchFamily="34" charset="0"/>
                        </a:rPr>
                        <a:t>12.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Panzara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5.210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6.26</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1.05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20.15</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10.961</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11.62</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0.659</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6.01</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15144">
                <a:tc>
                  <a:txBody>
                    <a:bodyPr/>
                    <a:lstStyle/>
                    <a:p>
                      <a:pPr algn="ctr" rtl="0" fontAlgn="ctr"/>
                      <a:r>
                        <a:rPr lang="en-IN" sz="1200" b="0" i="0" u="none" strike="noStrike" dirty="0" smtClean="0">
                          <a:solidFill>
                            <a:srgbClr val="000000"/>
                          </a:solidFill>
                          <a:effectLst/>
                          <a:latin typeface="Arial" panose="020B0604020202020204" pitchFamily="34" charset="0"/>
                        </a:rPr>
                        <a:t>13.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Pedhi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0.00</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0.00</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8916">
                <a:tc>
                  <a:txBody>
                    <a:bodyPr/>
                    <a:lstStyle/>
                    <a:p>
                      <a:pPr algn="ctr" rtl="0" fontAlgn="ctr"/>
                      <a:r>
                        <a:rPr lang="en-IN" sz="1200" b="0" i="0" u="none" strike="noStrike" dirty="0" smtClean="0">
                          <a:solidFill>
                            <a:srgbClr val="000000"/>
                          </a:solidFill>
                          <a:effectLst/>
                          <a:latin typeface="Arial" panose="020B0604020202020204" pitchFamily="34" charset="0"/>
                        </a:rPr>
                        <a:t>14.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Wardha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25.180</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28.994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3.81</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15.15</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58.07</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64.64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6.57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11.31</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8701">
                <a:tc>
                  <a:txBody>
                    <a:bodyPr/>
                    <a:lstStyle/>
                    <a:p>
                      <a:pPr algn="ctr" rtl="0" fontAlgn="ctr"/>
                      <a:r>
                        <a:rPr lang="en-IN" sz="1200" b="0" i="0" u="none" strike="noStrike" dirty="0" smtClean="0">
                          <a:solidFill>
                            <a:srgbClr val="000000"/>
                          </a:solidFill>
                          <a:effectLst/>
                          <a:latin typeface="Arial" panose="020B0604020202020204" pitchFamily="34" charset="0"/>
                        </a:rPr>
                        <a:t>15.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Morna (Gureghar)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0.00</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0.133</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3.35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3.217</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2418.8</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53751">
                <a:tc>
                  <a:txBody>
                    <a:bodyPr/>
                    <a:lstStyle/>
                    <a:p>
                      <a:pPr algn="ctr" rtl="0" fontAlgn="ctr"/>
                      <a:r>
                        <a:rPr lang="en-US" sz="1200" b="0" i="0" u="none" strike="noStrike" dirty="0" smtClean="0">
                          <a:solidFill>
                            <a:srgbClr val="000000"/>
                          </a:solidFill>
                          <a:effectLst/>
                          <a:latin typeface="Arial" panose="020B0604020202020204" pitchFamily="34" charset="0"/>
                        </a:rPr>
                        <a:t>16.</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Nandur Madhmeshwar Ph-II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1.487</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2.012</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0.52</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35.31</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3.8554</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4.095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0.2396</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6.21</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8701">
                <a:tc>
                  <a:txBody>
                    <a:bodyPr/>
                    <a:lstStyle/>
                    <a:p>
                      <a:pPr algn="ctr" rtl="0" fontAlgn="ctr"/>
                      <a:r>
                        <a:rPr lang="en-IN" sz="1200" b="0" i="0" u="none" strike="noStrike" dirty="0" smtClean="0">
                          <a:solidFill>
                            <a:srgbClr val="000000"/>
                          </a:solidFill>
                          <a:effectLst/>
                          <a:latin typeface="Arial" panose="020B0604020202020204" pitchFamily="34" charset="0"/>
                        </a:rPr>
                        <a:t>17.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it-IT" sz="1200" b="0" i="0" u="none" strike="noStrike" kern="1200" dirty="0" smtClean="0">
                          <a:solidFill>
                            <a:schemeClr val="tx1"/>
                          </a:solidFill>
                          <a:effectLst/>
                          <a:latin typeface="Arial" panose="020B0604020202020204" pitchFamily="34" charset="0"/>
                          <a:ea typeface="+mn-ea"/>
                          <a:cs typeface="+mn-cs"/>
                        </a:rPr>
                        <a:t>Sangola Branch Canal</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0.149</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0.149</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1.14</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1.14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891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Tarali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2.55</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5.579</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3.03</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118.78</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8.21</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12.19</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3.98</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48.48</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8916">
                <a:tc>
                  <a:txBody>
                    <a:bodyPr/>
                    <a:lstStyle/>
                    <a:p>
                      <a:pPr algn="ctr" rtl="0" fontAlgn="ctr"/>
                      <a:r>
                        <a:rPr lang="en-IN" sz="1200" b="0" i="0" u="none" strike="noStrike" dirty="0" smtClean="0">
                          <a:solidFill>
                            <a:srgbClr val="000000"/>
                          </a:solidFill>
                          <a:effectLst/>
                          <a:latin typeface="Arial" panose="020B0604020202020204" pitchFamily="34" charset="0"/>
                        </a:rPr>
                        <a:t>19.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Tillari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0.424</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0.617</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0.19</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45.52</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2.915</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5.25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2.335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80.10</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40843">
                <a:tc>
                  <a:txBody>
                    <a:bodyPr/>
                    <a:lstStyle/>
                    <a:p>
                      <a:pPr algn="ctr" rtl="0" fontAlgn="ctr"/>
                      <a:r>
                        <a:rPr lang="en-IN" sz="1200" b="0" i="0" u="none" strike="noStrike" dirty="0" smtClean="0">
                          <a:solidFill>
                            <a:srgbClr val="000000"/>
                          </a:solidFill>
                          <a:effectLst/>
                          <a:latin typeface="Arial" panose="020B0604020202020204" pitchFamily="34" charset="0"/>
                        </a:rPr>
                        <a:t>20.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Upper Kundalika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2.55</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2.55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8.68</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9.135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a:solidFill>
                            <a:srgbClr val="000000"/>
                          </a:solidFill>
                          <a:effectLst/>
                          <a:latin typeface="Arial"/>
                        </a:rPr>
                        <a:t>0.455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5.24</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8701">
                <a:tc>
                  <a:txBody>
                    <a:bodyPr/>
                    <a:lstStyle/>
                    <a:p>
                      <a:pPr algn="ctr" rtl="0" fontAlgn="ctr"/>
                      <a:r>
                        <a:rPr lang="en-IN" sz="1200" b="0" i="0" u="none" strike="noStrike" dirty="0" smtClean="0">
                          <a:solidFill>
                            <a:srgbClr val="000000"/>
                          </a:solidFill>
                          <a:effectLst/>
                          <a:latin typeface="Arial" panose="020B0604020202020204" pitchFamily="34" charset="0"/>
                        </a:rPr>
                        <a:t>21.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Upper Pen Ganga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3.298</a:t>
                      </a:r>
                      <a:endParaRPr lang="en-US" sz="1200" b="0" i="0" u="none" strike="noStrike" kern="1200" dirty="0" smtClean="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5.445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2.15</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65.1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20.21</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25.12</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4.91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24.29</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48916">
                <a:tc>
                  <a:txBody>
                    <a:bodyPr/>
                    <a:lstStyle/>
                    <a:p>
                      <a:pPr algn="ctr" rtl="0" fontAlgn="ctr"/>
                      <a:r>
                        <a:rPr lang="en-IN" sz="1200" b="0" i="0" u="none" strike="noStrike" dirty="0" smtClean="0">
                          <a:solidFill>
                            <a:srgbClr val="000000"/>
                          </a:solidFill>
                          <a:effectLst/>
                          <a:latin typeface="Arial" panose="020B0604020202020204" pitchFamily="34" charset="0"/>
                        </a:rPr>
                        <a:t>22.</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Waghur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10.420</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10.974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0.55</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5.32</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50.056</a:t>
                      </a:r>
                      <a:endParaRPr lang="en-US" sz="1200" b="0" i="0" u="none" strike="noStrike" kern="1200" dirty="0">
                        <a:solidFill>
                          <a:schemeClr val="tx1"/>
                        </a:solidFill>
                        <a:effectLst/>
                        <a:latin typeface="Arial" panose="020B0604020202020204" pitchFamily="34" charset="0"/>
                        <a:ea typeface="+mn-ea"/>
                        <a:cs typeface="+mn-cs"/>
                      </a:endParaRP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53.47</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3.414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6.82</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63252">
                <a:tc>
                  <a:txBody>
                    <a:bodyPr/>
                    <a:lstStyle/>
                    <a:p>
                      <a:pPr algn="ctr" rtl="0" fontAlgn="ctr"/>
                      <a:endParaRPr lang="en-IN" sz="1200" b="1"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IN" sz="1200" b="1" i="0" u="none" strike="noStrike" kern="1200" dirty="0" smtClean="0">
                          <a:solidFill>
                            <a:schemeClr val="tx1"/>
                          </a:solidFill>
                          <a:effectLst/>
                          <a:latin typeface="Arial" panose="020B0604020202020204" pitchFamily="34" charset="0"/>
                          <a:ea typeface="+mn-ea"/>
                          <a:cs typeface="+mn-cs"/>
                        </a:rPr>
                        <a:t>Total</a:t>
                      </a:r>
                      <a:endParaRPr lang="en-US" sz="1200" b="1" i="0" u="none" strike="noStrike" kern="1200" dirty="0" smtClean="0">
                        <a:solidFill>
                          <a:schemeClr val="tx1"/>
                        </a:solidFill>
                        <a:effectLst/>
                        <a:latin typeface="Arial" panose="020B0604020202020204" pitchFamily="34" charset="0"/>
                        <a:ea typeface="+mn-ea"/>
                        <a:cs typeface="+mn-cs"/>
                      </a:endParaRP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kern="1200" dirty="0" smtClean="0">
                          <a:solidFill>
                            <a:schemeClr val="tx1"/>
                          </a:solidFill>
                          <a:effectLst/>
                          <a:latin typeface="Arial" panose="020B0604020202020204" pitchFamily="34" charset="0"/>
                          <a:ea typeface="+mn-ea"/>
                          <a:cs typeface="+mn-cs"/>
                        </a:rPr>
                        <a:t>94.31</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kern="1200" dirty="0" smtClean="0">
                          <a:solidFill>
                            <a:schemeClr val="tx1"/>
                          </a:solidFill>
                          <a:effectLst/>
                          <a:latin typeface="Arial" panose="020B0604020202020204" pitchFamily="34" charset="0"/>
                          <a:ea typeface="+mn-ea"/>
                          <a:cs typeface="+mn-cs"/>
                        </a:rPr>
                        <a:t>117.749</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kern="1200" dirty="0" smtClean="0">
                          <a:solidFill>
                            <a:schemeClr val="tx1"/>
                          </a:solidFill>
                          <a:effectLst/>
                          <a:latin typeface="Arial" panose="020B0604020202020204" pitchFamily="34" charset="0"/>
                          <a:ea typeface="+mn-ea"/>
                          <a:cs typeface="+mn-cs"/>
                        </a:rPr>
                        <a:t>23.434</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kern="1200" dirty="0" smtClean="0">
                          <a:solidFill>
                            <a:schemeClr val="tx1"/>
                          </a:solidFill>
                          <a:effectLst/>
                          <a:latin typeface="Arial" panose="020B0604020202020204" pitchFamily="34" charset="0"/>
                          <a:ea typeface="+mn-ea"/>
                          <a:cs typeface="+mn-cs"/>
                        </a:rPr>
                        <a:t>24.87</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kern="1200" dirty="0" smtClean="0">
                          <a:solidFill>
                            <a:schemeClr val="tx1"/>
                          </a:solidFill>
                          <a:effectLst/>
                          <a:latin typeface="Arial" panose="020B0604020202020204" pitchFamily="34" charset="0"/>
                          <a:ea typeface="+mn-ea"/>
                          <a:cs typeface="+mn-cs"/>
                        </a:rPr>
                        <a:t>272.88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chemeClr val="tx1"/>
                          </a:solidFill>
                          <a:effectLst/>
                          <a:latin typeface="Arial" panose="020B0604020202020204" pitchFamily="34" charset="0"/>
                          <a:ea typeface="+mn-ea"/>
                          <a:cs typeface="+mn-cs"/>
                        </a:rPr>
                        <a:t>342.27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kern="1200" dirty="0" smtClean="0">
                          <a:solidFill>
                            <a:schemeClr val="tx1"/>
                          </a:solidFill>
                          <a:effectLst/>
                          <a:latin typeface="Arial" panose="020B0604020202020204" pitchFamily="34" charset="0"/>
                          <a:ea typeface="+mn-ea"/>
                          <a:cs typeface="+mn-cs"/>
                        </a:rPr>
                        <a:t>69.38</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kern="1200" dirty="0" smtClean="0">
                          <a:solidFill>
                            <a:schemeClr val="tx1"/>
                          </a:solidFill>
                          <a:effectLst/>
                          <a:latin typeface="Arial" panose="020B0604020202020204" pitchFamily="34" charset="0"/>
                          <a:ea typeface="+mn-ea"/>
                          <a:cs typeface="+mn-cs"/>
                        </a:rPr>
                        <a:t>25.43</a:t>
                      </a:r>
                    </a:p>
                  </a:txBody>
                  <a:tcPr marL="14625" marR="2925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5" name="Rectangle 4"/>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
        <p:nvSpPr>
          <p:cNvPr id="6" name="Rounded Rectangle 5"/>
          <p:cNvSpPr/>
          <p:nvPr/>
        </p:nvSpPr>
        <p:spPr bwMode="auto">
          <a:xfrm>
            <a:off x="1" y="488731"/>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smtClean="0">
                <a:solidFill>
                  <a:srgbClr val="800000"/>
                </a:solidFill>
                <a:effectLst>
                  <a:outerShdw blurRad="38100" dist="38100" dir="2700000" algn="tl">
                    <a:srgbClr val="C0C0C0"/>
                  </a:outerShdw>
                </a:effectLst>
                <a:cs typeface="Arial" panose="020B0604020202020204" pitchFamily="34" charset="0"/>
              </a:rPr>
              <a:t>Status of Physical &amp; Financial Progress in between 6</a:t>
            </a:r>
            <a:r>
              <a:rPr lang="en-IN" sz="2800" b="1" baseline="30000" dirty="0" smtClean="0">
                <a:solidFill>
                  <a:srgbClr val="800000"/>
                </a:solidFill>
                <a:effectLst>
                  <a:outerShdw blurRad="38100" dist="38100" dir="2700000" algn="tl">
                    <a:srgbClr val="C0C0C0"/>
                  </a:outerShdw>
                </a:effectLst>
                <a:cs typeface="Arial" panose="020B0604020202020204" pitchFamily="34" charset="0"/>
              </a:rPr>
              <a:t>th</a:t>
            </a:r>
            <a:r>
              <a:rPr lang="en-IN" sz="2800" b="1" dirty="0" smtClean="0">
                <a:solidFill>
                  <a:srgbClr val="800000"/>
                </a:solidFill>
                <a:effectLst>
                  <a:outerShdw blurRad="38100" dist="38100" dir="2700000" algn="tl">
                    <a:srgbClr val="C0C0C0"/>
                  </a:outerShdw>
                </a:effectLst>
                <a:cs typeface="Arial" panose="020B0604020202020204" pitchFamily="34" charset="0"/>
              </a:rPr>
              <a:t> &amp; 7</a:t>
            </a:r>
            <a:r>
              <a:rPr lang="en-IN" sz="2800" b="1" baseline="30000" dirty="0" smtClean="0">
                <a:solidFill>
                  <a:srgbClr val="800000"/>
                </a:solidFill>
                <a:effectLst>
                  <a:outerShdw blurRad="38100" dist="38100" dir="2700000" algn="tl">
                    <a:srgbClr val="C0C0C0"/>
                  </a:outerShdw>
                </a:effectLst>
                <a:cs typeface="Arial" panose="020B0604020202020204" pitchFamily="34" charset="0"/>
              </a:rPr>
              <a:t>th</a:t>
            </a:r>
            <a:r>
              <a:rPr lang="en-IN" sz="2800" b="1" dirty="0" smtClean="0">
                <a:solidFill>
                  <a:srgbClr val="800000"/>
                </a:solidFill>
                <a:effectLst>
                  <a:outerShdw blurRad="38100" dist="38100" dir="2700000" algn="tl">
                    <a:srgbClr val="C0C0C0"/>
                  </a:outerShdw>
                </a:effectLst>
                <a:cs typeface="Arial" panose="020B0604020202020204" pitchFamily="34" charset="0"/>
              </a:rPr>
              <a:t> PIRC</a:t>
            </a:r>
            <a:endParaRPr lang="en-US" sz="2800" b="1" dirty="0">
              <a:cs typeface="Arial" panose="020B0604020202020204" pitchFamily="34" charset="0"/>
            </a:endParaRPr>
          </a:p>
        </p:txBody>
      </p:sp>
    </p:spTree>
    <p:extLst>
      <p:ext uri="{BB962C8B-B14F-4D97-AF65-F5344CB8AC3E}">
        <p14:creationId xmlns:p14="http://schemas.microsoft.com/office/powerpoint/2010/main" val="183926797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85826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WUA Progress</a:t>
            </a: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825010174"/>
              </p:ext>
            </p:extLst>
          </p:nvPr>
        </p:nvGraphicFramePr>
        <p:xfrm>
          <a:off x="335422" y="1438452"/>
          <a:ext cx="9264909" cy="4976497"/>
        </p:xfrm>
        <a:graphic>
          <a:graphicData uri="http://schemas.openxmlformats.org/drawingml/2006/table">
            <a:tbl>
              <a:tblPr/>
              <a:tblGrid>
                <a:gridCol w="435229"/>
                <a:gridCol w="931381"/>
                <a:gridCol w="624425"/>
                <a:gridCol w="653121"/>
                <a:gridCol w="653121"/>
                <a:gridCol w="653121"/>
                <a:gridCol w="653121"/>
                <a:gridCol w="653121"/>
                <a:gridCol w="653121"/>
                <a:gridCol w="653121"/>
                <a:gridCol w="647389"/>
                <a:gridCol w="770042"/>
                <a:gridCol w="650571"/>
                <a:gridCol w="634025"/>
              </a:tblGrid>
              <a:tr h="400423">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400" b="1" i="0" u="none" strike="noStrike" dirty="0" smtClean="0">
                          <a:solidFill>
                            <a:schemeClr val="tx1"/>
                          </a:solidFill>
                          <a:latin typeface="Arial" pitchFamily="34" charset="0"/>
                          <a:cs typeface="Arial" pitchFamily="34" charset="0"/>
                        </a:rPr>
                        <a:t>WUA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rtl="0" fontAlgn="t"/>
                      <a:r>
                        <a:rPr lang="en-IN" sz="1400" b="1" i="0" u="none" strike="noStrike" dirty="0">
                          <a:solidFill>
                            <a:srgbClr val="000000"/>
                          </a:solidFill>
                          <a:effectLst/>
                          <a:latin typeface="Arial" panose="020B0604020202020204" pitchFamily="34" charset="0"/>
                        </a:rPr>
                        <a:t>Infrastructural grant released</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rtl="0" fontAlgn="t"/>
                      <a:r>
                        <a:rPr lang="en-IN" sz="1400" b="1" i="0" u="none" strike="noStrike" dirty="0">
                          <a:solidFill>
                            <a:srgbClr val="000000"/>
                          </a:solidFill>
                          <a:effectLst/>
                          <a:latin typeface="Arial" panose="020B0604020202020204" pitchFamily="34" charset="0"/>
                        </a:rPr>
                        <a:t>Handed over</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5923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Before</a:t>
                      </a:r>
                      <a:r>
                        <a:rPr lang="en-IN" sz="1400" b="1" i="0" u="none" strike="noStrike" baseline="0" dirty="0" smtClean="0">
                          <a:solidFill>
                            <a:schemeClr val="tx1"/>
                          </a:solidFill>
                          <a:latin typeface="Arial" pitchFamily="34" charset="0"/>
                          <a:cs typeface="Arial" pitchFamily="34" charset="0"/>
                        </a:rPr>
                        <a:t> April 2016</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endParaRPr lang="en-IN"/>
                    </a:p>
                  </a:txBody>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414827">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AP</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418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92582">
                <a:tc>
                  <a:txBody>
                    <a:bodyPr/>
                    <a:lstStyle/>
                    <a:p>
                      <a:pPr algn="ctr" rtl="0" fontAlgn="ctr"/>
                      <a:r>
                        <a:rPr lang="en-US" sz="1400" b="1" i="0" u="none" strike="noStrike" dirty="0" smtClean="0">
                          <a:solidFill>
                            <a:srgbClr val="000000"/>
                          </a:solidFill>
                          <a:effectLst/>
                          <a:latin typeface="Arial" panose="020B0604020202020204" pitchFamily="34" charset="0"/>
                        </a:rPr>
                        <a:t>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Assam</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10415">
                <a:tc>
                  <a:txBody>
                    <a:bodyPr/>
                    <a:lstStyle/>
                    <a:p>
                      <a:pPr algn="ctr" rtl="0" fontAlgn="ctr"/>
                      <a:r>
                        <a:rPr lang="en-US" sz="1400" b="1" i="0" u="none" strike="noStrike" dirty="0" smtClean="0">
                          <a:solidFill>
                            <a:srgbClr val="000000"/>
                          </a:solidFill>
                          <a:effectLst/>
                          <a:latin typeface="Arial" panose="020B0604020202020204" pitchFamily="34" charset="0"/>
                        </a:rPr>
                        <a:t>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Bihar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24145">
                <a:tc>
                  <a:txBody>
                    <a:bodyPr/>
                    <a:lstStyle/>
                    <a:p>
                      <a:pPr algn="ctr" rtl="0" fontAlgn="ctr"/>
                      <a:r>
                        <a:rPr lang="en-IN" sz="1400" b="1" i="0" u="none" strike="noStrike" dirty="0" smtClean="0">
                          <a:solidFill>
                            <a:srgbClr val="000000"/>
                          </a:solidFill>
                          <a:effectLst/>
                          <a:latin typeface="Arial" panose="020B0604020202020204" pitchFamily="34" charset="0"/>
                        </a:rPr>
                        <a:t>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Chhattisgarh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80570">
                <a:tc>
                  <a:txBody>
                    <a:bodyPr/>
                    <a:lstStyle/>
                    <a:p>
                      <a:pPr algn="ctr" rtl="0" fontAlgn="ctr"/>
                      <a:r>
                        <a:rPr lang="en-IN" sz="1400" b="1" i="0" u="none" strike="noStrike" dirty="0" smtClean="0">
                          <a:solidFill>
                            <a:srgbClr val="000000"/>
                          </a:solidFill>
                          <a:effectLst/>
                          <a:latin typeface="Arial" panose="020B0604020202020204" pitchFamily="34" charset="0"/>
                        </a:rPr>
                        <a:t>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Goa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38681">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Gujarat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4466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1894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3334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471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J&amp;K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471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Jharkhand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471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9.</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Karnataka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8020034" y="890481"/>
            <a:ext cx="1698542"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(WUA’s in No’s)</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304512" y="6492875"/>
            <a:ext cx="3343275" cy="365125"/>
          </a:xfrm>
        </p:spPr>
        <p:txBody>
          <a:bodyPr/>
          <a:lstStyle/>
          <a:p>
            <a:r>
              <a:rPr lang="en-IN" sz="1800" b="1" smtClean="0">
                <a:solidFill>
                  <a:schemeClr val="tx1"/>
                </a:solidFill>
                <a:latin typeface="Book Antiqua" pitchFamily="18" charset="0"/>
              </a:rPr>
              <a:t>Consolidated</a:t>
            </a:r>
            <a:endParaRPr lang="en-IN" sz="1800" b="1" dirty="0">
              <a:solidFill>
                <a:schemeClr val="tx1"/>
              </a:solidFill>
              <a:latin typeface="Book Antiqua" pitchFamily="18" charset="0"/>
            </a:endParaRPr>
          </a:p>
        </p:txBody>
      </p:sp>
      <p:sp>
        <p:nvSpPr>
          <p:cNvPr id="7" name="Rectangle 6"/>
          <p:cNvSpPr/>
          <p:nvPr/>
        </p:nvSpPr>
        <p:spPr>
          <a:xfrm>
            <a:off x="1" y="0"/>
            <a:ext cx="9906000" cy="636608"/>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Tree>
    <p:extLst>
      <p:ext uri="{BB962C8B-B14F-4D97-AF65-F5344CB8AC3E}">
        <p14:creationId xmlns:p14="http://schemas.microsoft.com/office/powerpoint/2010/main" val="32112687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8812395"/>
              </p:ext>
            </p:extLst>
          </p:nvPr>
        </p:nvGraphicFramePr>
        <p:xfrm>
          <a:off x="87840" y="1311827"/>
          <a:ext cx="9513359" cy="5231848"/>
        </p:xfrm>
        <a:graphic>
          <a:graphicData uri="http://schemas.openxmlformats.org/drawingml/2006/table">
            <a:tbl>
              <a:tblPr/>
              <a:tblGrid>
                <a:gridCol w="268454"/>
                <a:gridCol w="1305677"/>
                <a:gridCol w="699714"/>
                <a:gridCol w="891791"/>
                <a:gridCol w="878071"/>
                <a:gridCol w="727153"/>
                <a:gridCol w="740873"/>
                <a:gridCol w="685993"/>
                <a:gridCol w="878071"/>
                <a:gridCol w="685994"/>
                <a:gridCol w="1083869"/>
                <a:gridCol w="667699"/>
              </a:tblGrid>
              <a:tr h="323692">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Total Quantity</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200" b="1" i="0" u="none" strike="noStrike" dirty="0" smtClean="0">
                          <a:solidFill>
                            <a:schemeClr val="tx1"/>
                          </a:solidFill>
                          <a:latin typeface="Arial" pitchFamily="34" charset="0"/>
                          <a:cs typeface="Arial" pitchFamily="34" charset="0"/>
                        </a:rPr>
                        <a:t>Area created (</a:t>
                      </a:r>
                      <a:r>
                        <a:rPr lang="en-IN" sz="1200" b="1" i="0" u="none" strike="noStrike" kern="1200" dirty="0" smtClean="0">
                          <a:solidFill>
                            <a:schemeClr val="tx1"/>
                          </a:solidFill>
                          <a:latin typeface="Arial" pitchFamily="34" charset="0"/>
                          <a:ea typeface="+mn-ea"/>
                          <a:cs typeface="Arial" pitchFamily="34" charset="0"/>
                        </a:rPr>
                        <a:t>upto 07/2020)</a:t>
                      </a:r>
                      <a:endParaRPr lang="en-IN" sz="1200" b="1" i="0" u="none" strike="noStrike" dirty="0" smtClean="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200" b="1" i="0" u="none" strike="noStrike" kern="1200" dirty="0" smtClean="0">
                          <a:solidFill>
                            <a:schemeClr val="tx1"/>
                          </a:solidFill>
                          <a:latin typeface="Arial" pitchFamily="34" charset="0"/>
                          <a:ea typeface="+mn-ea"/>
                          <a:cs typeface="Arial" pitchFamily="34" charset="0"/>
                        </a:rPr>
                        <a:t>Component wise progress upto 07/2020</a:t>
                      </a:r>
                      <a:endParaRPr lang="en-US" sz="1200" b="1" i="0" u="none" strike="noStrike" kern="1200" dirty="0" smtClean="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600" b="1" i="0" u="none" strike="noStrike" kern="1200" dirty="0" smtClean="0">
                        <a:solidFill>
                          <a:schemeClr val="tx1"/>
                        </a:solidFill>
                        <a:latin typeface="Arial" pitchFamily="34" charset="0"/>
                        <a:ea typeface="+mn-ea"/>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47666">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IN" sz="16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Field Channel/ PDN</a:t>
                      </a: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Micro Irrigation</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Correction  in System Deficiency</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Reclamation of Water logged areas</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505630">
                <a:tc>
                  <a:txBody>
                    <a:bodyPr/>
                    <a:lstStyle/>
                    <a:p>
                      <a:pPr marL="0" algn="ctr" defTabSz="914400" rtl="0" eaLnBrk="1" fontAlgn="ctr" latinLnBrk="0" hangingPunct="1"/>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a:t>
                      </a:r>
                      <a:endParaRPr lang="en-IN" sz="12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Arjuna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5.704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5.107</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21080">
                <a:tc>
                  <a:txBody>
                    <a:bodyPr/>
                    <a:lstStyle/>
                    <a:p>
                      <a:pPr algn="ctr" rtl="0" fontAlgn="ctr"/>
                      <a:r>
                        <a:rPr lang="en-US" sz="1200" b="0" i="0" u="none" strike="noStrike" dirty="0" smtClean="0">
                          <a:solidFill>
                            <a:schemeClr val="tx1"/>
                          </a:solidFill>
                          <a:effectLst/>
                          <a:latin typeface="Arial" panose="020B0604020202020204" pitchFamily="34" charset="0"/>
                        </a:rPr>
                        <a:t>2.</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Aruna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5.31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4.672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0.638</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05630">
                <a:tc>
                  <a:txBody>
                    <a:bodyPr/>
                    <a:lstStyle/>
                    <a:p>
                      <a:pPr algn="ctr" rtl="0" fontAlgn="ctr"/>
                      <a:r>
                        <a:rPr lang="en-US" sz="1200" b="0" i="0" u="none" strike="noStrike" dirty="0" smtClean="0">
                          <a:solidFill>
                            <a:schemeClr val="tx1"/>
                          </a:solidFill>
                          <a:effectLst/>
                          <a:latin typeface="Arial" panose="020B0604020202020204" pitchFamily="34" charset="0"/>
                        </a:rPr>
                        <a:t>3.</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Bawanthadi (IS)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2.5</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1.63</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1.63</a:t>
                      </a:r>
                    </a:p>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(81.5%)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05630">
                <a:tc>
                  <a:txBody>
                    <a:bodyPr/>
                    <a:lstStyle/>
                    <a:p>
                      <a:pPr algn="ctr" rtl="0" fontAlgn="ctr"/>
                      <a:r>
                        <a:rPr lang="en-IN" sz="1200" b="0" i="0" u="none" strike="noStrike" dirty="0" smtClean="0">
                          <a:solidFill>
                            <a:schemeClr val="tx1"/>
                          </a:solidFill>
                          <a:effectLst/>
                          <a:latin typeface="Arial" panose="020B0604020202020204" pitchFamily="34" charset="0"/>
                        </a:rPr>
                        <a:t>4.</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Bembla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29.78</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11.14</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29.78</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11.14</a:t>
                      </a:r>
                    </a:p>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(37.41%)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p>
                      <a:pPr marL="0" marR="0" indent="0" algn="r" defTabSz="914400" rtl="0" eaLnBrk="1" fontAlgn="ctr" latinLnBrk="0" hangingPunct="1">
                        <a:lnSpc>
                          <a:spcPct val="100000"/>
                        </a:lnSpc>
                        <a:spcBef>
                          <a:spcPts val="0"/>
                        </a:spcBef>
                        <a:spcAft>
                          <a:spcPts val="0"/>
                        </a:spcAft>
                        <a:buClrTx/>
                        <a:buSzTx/>
                        <a:buFontTx/>
                        <a:buNone/>
                        <a:tabLst/>
                        <a:defRPr/>
                      </a:pP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4.02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4.02</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p>
                      <a:pPr marL="0" marR="0" indent="0" algn="r" defTabSz="914400" rtl="0" eaLnBrk="1" fontAlgn="ctr" latinLnBrk="0" hangingPunct="1">
                        <a:lnSpc>
                          <a:spcPct val="100000"/>
                        </a:lnSpc>
                        <a:spcBef>
                          <a:spcPts val="0"/>
                        </a:spcBef>
                        <a:spcAft>
                          <a:spcPts val="0"/>
                        </a:spcAft>
                        <a:buClrTx/>
                        <a:buSzTx/>
                        <a:buFontTx/>
                        <a:buNone/>
                        <a:tabLst/>
                        <a:defRPr/>
                      </a:pP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05630">
                <a:tc>
                  <a:txBody>
                    <a:bodyPr/>
                    <a:lstStyle/>
                    <a:p>
                      <a:pPr algn="ctr" rtl="0" fontAlgn="ctr"/>
                      <a:r>
                        <a:rPr lang="en-IN" sz="1200" b="0" i="0" u="none" strike="noStrike" dirty="0" smtClean="0">
                          <a:solidFill>
                            <a:schemeClr val="tx1"/>
                          </a:solidFill>
                          <a:effectLst/>
                          <a:latin typeface="Arial" panose="020B0604020202020204" pitchFamily="34" charset="0"/>
                        </a:rPr>
                        <a:t>5.</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Dhom Balakwadi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rgbClr val="000000"/>
                          </a:solidFill>
                          <a:effectLst/>
                          <a:latin typeface="Arial"/>
                        </a:rPr>
                        <a:t>18.10</a:t>
                      </a:r>
                      <a:endParaRPr lang="en-IN" sz="1200" b="0" i="0" u="none" strike="noStrike" dirty="0">
                        <a:solidFill>
                          <a:srgbClr val="000000"/>
                        </a:solidFill>
                        <a:effectLst/>
                        <a:latin typeface="Arial"/>
                      </a:endParaRP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15.62</a:t>
                      </a:r>
                      <a:endParaRPr lang="en-US" sz="1200" b="0" i="0" u="none" strike="noStrike" dirty="0">
                        <a:solidFill>
                          <a:srgbClr val="000000"/>
                        </a:solidFill>
                        <a:effectLst/>
                        <a:latin typeface="Arial"/>
                      </a:endParaRP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18.10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15.62</a:t>
                      </a:r>
                    </a:p>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(86.30%)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05630">
                <a:tc>
                  <a:txBody>
                    <a:bodyPr/>
                    <a:lstStyle/>
                    <a:p>
                      <a:pPr algn="ctr" rtl="0" fontAlgn="ctr"/>
                      <a:r>
                        <a:rPr lang="en-IN" sz="1200" b="0" i="0" u="none" strike="noStrike" dirty="0" smtClean="0">
                          <a:solidFill>
                            <a:schemeClr val="tx1"/>
                          </a:solidFill>
                          <a:effectLst/>
                          <a:latin typeface="Arial" panose="020B0604020202020204" pitchFamily="34" charset="0"/>
                        </a:rPr>
                        <a:t>6.</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Gadnadi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3.111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0.025</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2.785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0.025</a:t>
                      </a:r>
                    </a:p>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(0.9%)</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0.326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p>
                      <a:pPr marL="0" marR="0" indent="0" algn="r" defTabSz="914400" rtl="0" eaLnBrk="1" fontAlgn="ctr" latinLnBrk="0" hangingPunct="1">
                        <a:lnSpc>
                          <a:spcPct val="100000"/>
                        </a:lnSpc>
                        <a:spcBef>
                          <a:spcPts val="0"/>
                        </a:spcBef>
                        <a:spcAft>
                          <a:spcPts val="0"/>
                        </a:spcAft>
                        <a:buClrTx/>
                        <a:buSzTx/>
                        <a:buFontTx/>
                        <a:buNone/>
                        <a:tabLst/>
                        <a:defRPr/>
                      </a:pP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05630">
                <a:tc>
                  <a:txBody>
                    <a:bodyPr/>
                    <a:lstStyle/>
                    <a:p>
                      <a:pPr algn="ctr" rtl="0" fontAlgn="ctr"/>
                      <a:r>
                        <a:rPr lang="en-IN" sz="1200" b="0" i="0" u="none" strike="noStrike" dirty="0" smtClean="0">
                          <a:solidFill>
                            <a:schemeClr val="tx1"/>
                          </a:solidFill>
                          <a:effectLst/>
                          <a:latin typeface="Arial" panose="020B0604020202020204" pitchFamily="34" charset="0"/>
                        </a:rPr>
                        <a:t>7.</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Gosikhurd (NP)</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176.1</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15.6107</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20.0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2.0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05630">
                <a:tc>
                  <a:txBody>
                    <a:bodyPr/>
                    <a:lstStyle/>
                    <a:p>
                      <a:pPr algn="ctr" rtl="0" fontAlgn="ctr"/>
                      <a:r>
                        <a:rPr lang="en-IN" sz="1200" b="0" i="0" u="none" strike="noStrike" dirty="0" smtClean="0">
                          <a:solidFill>
                            <a:schemeClr val="tx1"/>
                          </a:solidFill>
                          <a:effectLst/>
                          <a:latin typeface="Arial" panose="020B0604020202020204" pitchFamily="34" charset="0"/>
                        </a:rPr>
                        <a:t>8.</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Khadakpurna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15.72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6.691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14.14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6.691</a:t>
                      </a:r>
                    </a:p>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(47.32%)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1.58</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1.2</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951620" y="963400"/>
            <a:ext cx="1954381"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
        <p:nvSpPr>
          <p:cNvPr id="8" name="Rounded Rectangle 7"/>
          <p:cNvSpPr/>
          <p:nvPr/>
        </p:nvSpPr>
        <p:spPr bwMode="auto">
          <a:xfrm>
            <a:off x="0" y="52226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smtClean="0">
                <a:solidFill>
                  <a:srgbClr val="800000"/>
                </a:solidFill>
                <a:effectLst>
                  <a:outerShdw blurRad="38100" dist="38100" dir="2700000" algn="tl">
                    <a:srgbClr val="C0C0C0"/>
                  </a:outerShdw>
                </a:effectLst>
                <a:cs typeface="Arial" panose="020B0604020202020204" pitchFamily="34" charset="0"/>
              </a:rPr>
              <a:t>Component wise progress</a:t>
            </a:r>
            <a:endParaRPr lang="en-US" sz="2800" b="1" dirty="0">
              <a:cs typeface="Arial" panose="020B0604020202020204" pitchFamily="34" charset="0"/>
            </a:endParaRPr>
          </a:p>
        </p:txBody>
      </p:sp>
    </p:spTree>
    <p:extLst>
      <p:ext uri="{BB962C8B-B14F-4D97-AF65-F5344CB8AC3E}">
        <p14:creationId xmlns:p14="http://schemas.microsoft.com/office/powerpoint/2010/main" val="24469422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359279549"/>
              </p:ext>
            </p:extLst>
          </p:nvPr>
        </p:nvGraphicFramePr>
        <p:xfrm>
          <a:off x="87840" y="1346331"/>
          <a:ext cx="9720033" cy="5226999"/>
        </p:xfrm>
        <a:graphic>
          <a:graphicData uri="http://schemas.openxmlformats.org/drawingml/2006/table">
            <a:tbl>
              <a:tblPr/>
              <a:tblGrid>
                <a:gridCol w="274286"/>
                <a:gridCol w="1614401"/>
                <a:gridCol w="700897"/>
                <a:gridCol w="813040"/>
                <a:gridCol w="756968"/>
                <a:gridCol w="785003"/>
                <a:gridCol w="756968"/>
                <a:gridCol w="785003"/>
                <a:gridCol w="855094"/>
                <a:gridCol w="644824"/>
                <a:gridCol w="1079380"/>
                <a:gridCol w="654169"/>
              </a:tblGrid>
              <a:tr h="307352">
                <a:tc rowSpan="2">
                  <a:txBody>
                    <a:bodyPr/>
                    <a:lstStyle/>
                    <a:p>
                      <a:pPr algn="ctr" fontAlgn="t"/>
                      <a:r>
                        <a:rPr lang="en-US" sz="1200" b="1" i="0" u="none" strike="noStrike" dirty="0" smtClean="0">
                          <a:solidFill>
                            <a:schemeClr val="tx1"/>
                          </a:solidFill>
                          <a:latin typeface="Arial" pitchFamily="34" charset="0"/>
                          <a:cs typeface="Arial" pitchFamily="34" charset="0"/>
                        </a:rPr>
                        <a:t>Sr. No</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Project</a:t>
                      </a:r>
                      <a:endParaRPr lang="en-US" sz="12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Total Quantity</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200" b="1" i="0" u="none" strike="noStrike" dirty="0" smtClean="0">
                          <a:solidFill>
                            <a:schemeClr val="tx1"/>
                          </a:solidFill>
                          <a:latin typeface="Arial" pitchFamily="34" charset="0"/>
                          <a:cs typeface="Arial" pitchFamily="34" charset="0"/>
                        </a:rPr>
                        <a:t>Area created </a:t>
                      </a:r>
                    </a:p>
                    <a:p>
                      <a:pPr algn="ctr" fontAlgn="t"/>
                      <a:r>
                        <a:rPr lang="en-IN" sz="1200" b="1" i="0" u="none" strike="noStrike" kern="1200" dirty="0" smtClean="0">
                          <a:solidFill>
                            <a:schemeClr val="tx1"/>
                          </a:solidFill>
                          <a:latin typeface="Arial" pitchFamily="34" charset="0"/>
                          <a:ea typeface="+mn-ea"/>
                          <a:cs typeface="Arial" pitchFamily="34" charset="0"/>
                        </a:rPr>
                        <a:t>(upto 07/2020)</a:t>
                      </a:r>
                      <a:endParaRPr lang="en-IN" sz="1200" b="1" i="0" u="none" strike="noStrike" dirty="0" smtClean="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200" b="1" i="0" u="none" strike="noStrike" kern="1200" dirty="0" smtClean="0">
                          <a:solidFill>
                            <a:schemeClr val="tx1"/>
                          </a:solidFill>
                          <a:latin typeface="Arial" pitchFamily="34" charset="0"/>
                          <a:ea typeface="+mn-ea"/>
                          <a:cs typeface="Arial" pitchFamily="34" charset="0"/>
                        </a:rPr>
                        <a:t>Component</a:t>
                      </a:r>
                      <a:r>
                        <a:rPr lang="en-IN" sz="1200" b="1" i="0" u="none" strike="noStrike" kern="1200" baseline="0" dirty="0" smtClean="0">
                          <a:solidFill>
                            <a:schemeClr val="tx1"/>
                          </a:solidFill>
                          <a:latin typeface="Arial" pitchFamily="34" charset="0"/>
                          <a:ea typeface="+mn-ea"/>
                          <a:cs typeface="Arial" pitchFamily="34" charset="0"/>
                        </a:rPr>
                        <a:t> wise</a:t>
                      </a:r>
                      <a:r>
                        <a:rPr lang="en-IN" sz="1200" b="1" i="0" u="none" strike="noStrike" kern="1200" dirty="0" smtClean="0">
                          <a:solidFill>
                            <a:schemeClr val="tx1"/>
                          </a:solidFill>
                          <a:latin typeface="Arial" pitchFamily="34" charset="0"/>
                          <a:ea typeface="+mn-ea"/>
                          <a:cs typeface="Arial" pitchFamily="34" charset="0"/>
                        </a:rPr>
                        <a:t> work Progress upto 07/2020</a:t>
                      </a:r>
                      <a:endParaRPr lang="en-US" sz="1200" b="1" i="0" u="none" strike="noStrike" kern="1200" dirty="0" smtClean="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600" b="1" i="0" u="none" strike="noStrike" kern="1200" dirty="0" smtClean="0">
                        <a:solidFill>
                          <a:schemeClr val="tx1"/>
                        </a:solidFill>
                        <a:latin typeface="Arial" pitchFamily="34" charset="0"/>
                        <a:ea typeface="+mn-ea"/>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04874">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IN" sz="16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Field Channel/ PDN</a:t>
                      </a: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Micro Irrigation</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Correction  in System Deficiency</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Reclamation of Water logged areas</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489708">
                <a:tc>
                  <a:txBody>
                    <a:bodyPr/>
                    <a:lstStyle/>
                    <a:p>
                      <a:pPr algn="ctr" rtl="0" fontAlgn="ctr"/>
                      <a:r>
                        <a:rPr lang="en-IN" sz="1200" b="0" i="0" u="none" strike="noStrike" dirty="0" smtClean="0">
                          <a:solidFill>
                            <a:schemeClr val="tx1"/>
                          </a:solidFill>
                          <a:effectLst/>
                          <a:latin typeface="Arial" panose="020B0604020202020204" pitchFamily="34" charset="0"/>
                        </a:rPr>
                        <a:t>9.</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Krishna Koyana LIS</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52.82</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5.794</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47.544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5.794</a:t>
                      </a:r>
                    </a:p>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(12.19%)</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5.28</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94774">
                <a:tc>
                  <a:txBody>
                    <a:bodyPr/>
                    <a:lstStyle/>
                    <a:p>
                      <a:pPr algn="ctr" rtl="0" fontAlgn="ctr"/>
                      <a:r>
                        <a:rPr lang="en-IN" sz="1200" b="0" i="0" u="none" strike="noStrike" dirty="0" smtClean="0">
                          <a:solidFill>
                            <a:schemeClr val="tx1"/>
                          </a:solidFill>
                          <a:effectLst/>
                          <a:latin typeface="Arial" panose="020B0604020202020204" pitchFamily="34" charset="0"/>
                        </a:rPr>
                        <a:t>10.</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Kudali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5.327</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36.4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2.428</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80106">
                <a:tc>
                  <a:txBody>
                    <a:bodyPr/>
                    <a:lstStyle/>
                    <a:p>
                      <a:pPr algn="ctr" rtl="0" fontAlgn="ctr"/>
                      <a:r>
                        <a:rPr lang="en-US" sz="1200" b="0" i="0" u="none" strike="noStrike" dirty="0" smtClean="0">
                          <a:solidFill>
                            <a:srgbClr val="000000"/>
                          </a:solidFill>
                          <a:effectLst/>
                          <a:latin typeface="Arial" panose="020B0604020202020204" pitchFamily="34" charset="0"/>
                        </a:rPr>
                        <a:t>11.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Dudhna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a:solidFill>
                            <a:srgbClr val="000000"/>
                          </a:solidFill>
                          <a:effectLst/>
                          <a:latin typeface="Arial"/>
                        </a:rPr>
                        <a:t>30.04</a:t>
                      </a:r>
                    </a:p>
                  </a:txBody>
                  <a:tcPr marL="8775" marR="29250" marT="108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14.271</a:t>
                      </a:r>
                    </a:p>
                  </a:txBody>
                  <a:tcPr marL="7430" marR="37148"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27.032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14.271</a:t>
                      </a:r>
                    </a:p>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(52.79%)</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3.003</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17.21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0.86</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80106">
                <a:tc>
                  <a:txBody>
                    <a:bodyPr/>
                    <a:lstStyle/>
                    <a:p>
                      <a:pPr algn="ctr" rtl="0" fontAlgn="ctr"/>
                      <a:r>
                        <a:rPr lang="en-IN" sz="1200" b="0" i="0" u="none" strike="noStrike" dirty="0" smtClean="0">
                          <a:solidFill>
                            <a:schemeClr val="tx1"/>
                          </a:solidFill>
                          <a:effectLst/>
                          <a:latin typeface="Arial" panose="020B0604020202020204" pitchFamily="34" charset="0"/>
                        </a:rPr>
                        <a:t>12.</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Lower Panzara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6.785</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6.26</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5.785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5.26</a:t>
                      </a:r>
                    </a:p>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(90.92%)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(100.0%)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0.1</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80106">
                <a:tc>
                  <a:txBody>
                    <a:bodyPr/>
                    <a:lstStyle/>
                    <a:p>
                      <a:pPr algn="ctr" rtl="0" fontAlgn="ctr"/>
                      <a:r>
                        <a:rPr lang="en-IN" sz="1200" b="0" i="0" u="none" strike="noStrike" dirty="0" smtClean="0">
                          <a:solidFill>
                            <a:srgbClr val="000000"/>
                          </a:solidFill>
                          <a:effectLst/>
                          <a:latin typeface="Arial" panose="020B0604020202020204" pitchFamily="34" charset="0"/>
                        </a:rPr>
                        <a:t>13.</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Pedhi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10.19</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9.77</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p>
                      <a:pPr marL="0" algn="r" defTabSz="914400" rtl="0" eaLnBrk="1" fontAlgn="ctr" latinLnBrk="0" hangingPunct="1"/>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p>
                      <a:pPr marL="0" algn="r" defTabSz="914400" rtl="0" eaLnBrk="1" fontAlgn="ctr" latinLnBrk="0" hangingPunct="1"/>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80106">
                <a:tc>
                  <a:txBody>
                    <a:bodyPr/>
                    <a:lstStyle/>
                    <a:p>
                      <a:pPr algn="ctr" rtl="0" fontAlgn="ctr"/>
                      <a:r>
                        <a:rPr lang="en-IN" sz="1200" b="0" i="0" u="none" strike="noStrike" dirty="0" smtClean="0">
                          <a:solidFill>
                            <a:srgbClr val="000000"/>
                          </a:solidFill>
                          <a:effectLst/>
                          <a:latin typeface="Arial" panose="020B0604020202020204" pitchFamily="34" charset="0"/>
                        </a:rPr>
                        <a:t>14.</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Lower Wardha</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62.45</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28.994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54.053</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28.994</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(53.64%)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8.4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3.75</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3.0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p>
                      <a:pPr algn="r" rtl="0" fontAlgn="ct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80106">
                <a:tc>
                  <a:txBody>
                    <a:bodyPr/>
                    <a:lstStyle/>
                    <a:p>
                      <a:pPr algn="ctr" rtl="0" fontAlgn="ctr"/>
                      <a:r>
                        <a:rPr lang="en-IN" sz="1200" b="0" i="0" u="none" strike="noStrike" dirty="0" smtClean="0">
                          <a:solidFill>
                            <a:srgbClr val="000000"/>
                          </a:solidFill>
                          <a:effectLst/>
                          <a:latin typeface="Arial" panose="020B0604020202020204" pitchFamily="34" charset="0"/>
                        </a:rPr>
                        <a:t>15.</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Morna (Gureghar)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4.229</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0</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3.806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2.34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729761">
                <a:tc>
                  <a:txBody>
                    <a:bodyPr/>
                    <a:lstStyle/>
                    <a:p>
                      <a:pPr algn="ctr" rtl="0" fontAlgn="ctr"/>
                      <a:r>
                        <a:rPr lang="en-US" sz="1200" b="0" i="0" u="none" strike="noStrike" dirty="0" smtClean="0">
                          <a:solidFill>
                            <a:schemeClr val="tx1"/>
                          </a:solidFill>
                          <a:effectLst/>
                          <a:latin typeface="Arial" panose="020B0604020202020204" pitchFamily="34" charset="0"/>
                        </a:rPr>
                        <a:t>16.</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Nandur Madhmeshwar Ph-II</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23.12</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smtClean="0">
                          <a:solidFill>
                            <a:srgbClr val="000000"/>
                          </a:solidFill>
                          <a:effectLst/>
                          <a:latin typeface="Arial"/>
                        </a:rPr>
                        <a:t>1.957</a:t>
                      </a:r>
                      <a:endParaRPr lang="en-US" sz="1200" b="0" i="0" u="none" strike="noStrike" dirty="0">
                        <a:solidFill>
                          <a:srgbClr val="000000"/>
                        </a:solidFill>
                        <a:effectLst/>
                        <a:latin typeface="Arial"/>
                      </a:endParaRP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20.812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1.88</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(9.03%)</a:t>
                      </a:r>
                      <a:endParaRPr lang="en-US" sz="1200" b="0" i="0" u="none" strike="noStrike" kern="1200" dirty="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0.423</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0.077</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(18.20%)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18.0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0.5</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7951619" y="982450"/>
            <a:ext cx="1954381"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
        <p:nvSpPr>
          <p:cNvPr id="8" name="Rounded Rectangle 7"/>
          <p:cNvSpPr/>
          <p:nvPr/>
        </p:nvSpPr>
        <p:spPr bwMode="auto">
          <a:xfrm>
            <a:off x="0" y="52226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smtClean="0">
                <a:solidFill>
                  <a:srgbClr val="800000"/>
                </a:solidFill>
                <a:effectLst>
                  <a:outerShdw blurRad="38100" dist="38100" dir="2700000" algn="tl">
                    <a:srgbClr val="C0C0C0"/>
                  </a:outerShdw>
                </a:effectLst>
                <a:cs typeface="Arial" panose="020B0604020202020204" pitchFamily="34" charset="0"/>
              </a:rPr>
              <a:t>Component wise progress</a:t>
            </a:r>
            <a:r>
              <a:rPr lang="en-US" sz="2800" b="1" dirty="0" smtClean="0">
                <a:solidFill>
                  <a:srgbClr val="800000"/>
                </a:solidFill>
                <a:effectLst>
                  <a:outerShdw blurRad="38100" dist="38100" dir="2700000" algn="tl">
                    <a:srgbClr val="C0C0C0"/>
                  </a:outerShdw>
                </a:effectLst>
                <a:cs typeface="Arial" panose="020B0604020202020204" pitchFamily="34" charset="0"/>
              </a:rPr>
              <a:t> -Contd..</a:t>
            </a:r>
            <a:endParaRPr lang="en-US" sz="2800" b="1" dirty="0">
              <a:cs typeface="Arial" panose="020B0604020202020204" pitchFamily="34" charset="0"/>
            </a:endParaRPr>
          </a:p>
        </p:txBody>
      </p:sp>
    </p:spTree>
    <p:extLst>
      <p:ext uri="{BB962C8B-B14F-4D97-AF65-F5344CB8AC3E}">
        <p14:creationId xmlns:p14="http://schemas.microsoft.com/office/powerpoint/2010/main" val="1931564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0" y="522268"/>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IN" sz="2800" b="1" dirty="0" smtClean="0">
                <a:solidFill>
                  <a:srgbClr val="800000"/>
                </a:solidFill>
                <a:effectLst>
                  <a:outerShdw blurRad="38100" dist="38100" dir="2700000" algn="tl">
                    <a:srgbClr val="C0C0C0"/>
                  </a:outerShdw>
                </a:effectLst>
                <a:cs typeface="Arial" panose="020B0604020202020204" pitchFamily="34" charset="0"/>
              </a:rPr>
              <a:t>Component wise progress</a:t>
            </a:r>
            <a:r>
              <a:rPr lang="en-US" sz="2800" b="1" dirty="0" smtClean="0">
                <a:solidFill>
                  <a:srgbClr val="800000"/>
                </a:solidFill>
                <a:effectLst>
                  <a:outerShdw blurRad="38100" dist="38100" dir="2700000" algn="tl">
                    <a:srgbClr val="C0C0C0"/>
                  </a:outerShdw>
                </a:effectLst>
                <a:cs typeface="Arial" panose="020B0604020202020204" pitchFamily="34" charset="0"/>
              </a:rPr>
              <a:t> -Contd..</a:t>
            </a:r>
            <a:endParaRPr lang="en-US" sz="28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906503913"/>
              </p:ext>
            </p:extLst>
          </p:nvPr>
        </p:nvGraphicFramePr>
        <p:xfrm>
          <a:off x="154196" y="1343777"/>
          <a:ext cx="9695734" cy="5071170"/>
        </p:xfrm>
        <a:graphic>
          <a:graphicData uri="http://schemas.openxmlformats.org/drawingml/2006/table">
            <a:tbl>
              <a:tblPr/>
              <a:tblGrid>
                <a:gridCol w="378486"/>
                <a:gridCol w="1457864"/>
                <a:gridCol w="700896"/>
                <a:gridCol w="799022"/>
                <a:gridCol w="756968"/>
                <a:gridCol w="785003"/>
                <a:gridCol w="785004"/>
                <a:gridCol w="799021"/>
                <a:gridCol w="855093"/>
                <a:gridCol w="672861"/>
                <a:gridCol w="1051345"/>
                <a:gridCol w="654171"/>
              </a:tblGrid>
              <a:tr h="348965">
                <a:tc rowSpan="2">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Sr. No.</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Project</a:t>
                      </a:r>
                      <a:endParaRPr lang="en-US" sz="1200" b="1" i="0" u="none" strike="noStrike" kern="1200" dirty="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200" b="1" i="0" u="none" strike="noStrike" dirty="0" smtClean="0">
                          <a:solidFill>
                            <a:schemeClr val="tx1"/>
                          </a:solidFill>
                          <a:latin typeface="Arial" pitchFamily="34" charset="0"/>
                          <a:cs typeface="Arial" pitchFamily="34" charset="0"/>
                        </a:rPr>
                        <a:t>Total Quantity</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IN" sz="1200" b="1" i="0" u="none" strike="noStrike" dirty="0" smtClean="0">
                          <a:solidFill>
                            <a:schemeClr val="tx1"/>
                          </a:solidFill>
                          <a:latin typeface="Arial" pitchFamily="34" charset="0"/>
                          <a:cs typeface="Arial" pitchFamily="34" charset="0"/>
                        </a:rPr>
                        <a:t>Area created (</a:t>
                      </a:r>
                      <a:r>
                        <a:rPr lang="en-IN" sz="1200" b="1" i="0" u="none" strike="noStrike" kern="1200" dirty="0" smtClean="0">
                          <a:solidFill>
                            <a:schemeClr val="tx1"/>
                          </a:solidFill>
                          <a:latin typeface="Arial" pitchFamily="34" charset="0"/>
                          <a:ea typeface="+mn-ea"/>
                          <a:cs typeface="Arial" pitchFamily="34" charset="0"/>
                        </a:rPr>
                        <a:t>upto 07/2020)</a:t>
                      </a:r>
                      <a:r>
                        <a:rPr lang="en-IN" sz="1200" b="1" i="0" u="none" strike="noStrike" dirty="0" smtClean="0">
                          <a:solidFill>
                            <a:schemeClr val="tx1"/>
                          </a:solidFill>
                          <a:latin typeface="Arial" pitchFamily="34" charset="0"/>
                          <a:cs typeface="Arial" pitchFamily="34" charset="0"/>
                        </a:rPr>
                        <a:t> </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IN" sz="1200" b="1" i="0" u="none" strike="noStrike" kern="1200" dirty="0" smtClean="0">
                          <a:solidFill>
                            <a:schemeClr val="tx1"/>
                          </a:solidFill>
                          <a:latin typeface="Arial" pitchFamily="34" charset="0"/>
                          <a:ea typeface="+mn-ea"/>
                          <a:cs typeface="Arial" pitchFamily="34" charset="0"/>
                        </a:rPr>
                        <a:t>Component wise works Progress upto 07/2020</a:t>
                      </a:r>
                      <a:endParaRPr lang="en-US" sz="1200" b="1" i="0" u="none" strike="noStrike" kern="1200" dirty="0" smtClean="0">
                        <a:solidFill>
                          <a:schemeClr val="tx1"/>
                        </a:solidFill>
                        <a:latin typeface="Arial" pitchFamily="34" charset="0"/>
                        <a:ea typeface="+mn-ea"/>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US"/>
                    </a:p>
                  </a:txBody>
                  <a:tcPr/>
                </a:tc>
                <a:tc hMerge="1">
                  <a:txBody>
                    <a:bodyPr/>
                    <a:lstStyle/>
                    <a:p>
                      <a:endParaRPr lang="en-US"/>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marL="0" marR="0" indent="0" algn="ctr" defTabSz="914400" rtl="0" eaLnBrk="1" fontAlgn="t" latinLnBrk="0" hangingPunct="1">
                        <a:lnSpc>
                          <a:spcPct val="100000"/>
                        </a:lnSpc>
                        <a:spcBef>
                          <a:spcPts val="0"/>
                        </a:spcBef>
                        <a:spcAft>
                          <a:spcPts val="0"/>
                        </a:spcAft>
                        <a:buClrTx/>
                        <a:buSzTx/>
                        <a:buFontTx/>
                        <a:buNone/>
                        <a:tabLst/>
                        <a:defRPr/>
                      </a:pPr>
                      <a:endParaRPr lang="en-US" sz="1600" b="1" i="0" u="none" strike="noStrike" kern="1200" dirty="0" smtClean="0">
                        <a:solidFill>
                          <a:schemeClr val="tx1"/>
                        </a:solidFill>
                        <a:latin typeface="Arial" pitchFamily="34" charset="0"/>
                        <a:ea typeface="+mn-ea"/>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912436">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IN" sz="16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Field Channel/ PDN</a:t>
                      </a: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Micro Irrigation</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US" sz="1200" b="1" i="0" u="none" strike="noStrike" kern="1200" dirty="0" smtClean="0">
                          <a:solidFill>
                            <a:schemeClr val="tx1"/>
                          </a:solidFill>
                          <a:latin typeface="Arial" pitchFamily="34" charset="0"/>
                          <a:ea typeface="+mn-ea"/>
                          <a:cs typeface="Arial" pitchFamily="34" charset="0"/>
                        </a:rPr>
                        <a:t>Correction  in System Deficiency</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Reclamation of Water logged areas</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algn="ctr" defTabSz="914400" rtl="0" eaLnBrk="1" fontAlgn="t" latinLnBrk="0" hangingPunct="1"/>
                      <a:r>
                        <a:rPr lang="en-IN" sz="1200" b="1" i="0" u="none" strike="noStrike" kern="1200" dirty="0" smtClean="0">
                          <a:solidFill>
                            <a:schemeClr val="tx1"/>
                          </a:solidFill>
                          <a:latin typeface="Arial" pitchFamily="34" charset="0"/>
                          <a:ea typeface="+mn-ea"/>
                          <a:cs typeface="Arial" pitchFamily="34" charset="0"/>
                        </a:rPr>
                        <a:t>Created</a:t>
                      </a:r>
                      <a:endParaRPr lang="en-US" sz="1200" b="1" i="0" u="none" strike="noStrike" kern="1200" dirty="0">
                        <a:solidFill>
                          <a:schemeClr val="tx1"/>
                        </a:solidFill>
                        <a:latin typeface="Arial" pitchFamily="34" charset="0"/>
                        <a:ea typeface="+mn-ea"/>
                        <a:cs typeface="Arial" pitchFamily="34" charset="0"/>
                      </a:endParaRPr>
                    </a:p>
                  </a:txBody>
                  <a:tcPr marL="5850" marR="29250" marT="720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567878">
                <a:tc>
                  <a:txBody>
                    <a:bodyPr/>
                    <a:lstStyle/>
                    <a:p>
                      <a:pPr algn="ctr" rtl="0" fontAlgn="ctr"/>
                      <a:r>
                        <a:rPr lang="en-IN" sz="1200" b="0" i="0" u="none" strike="noStrike" dirty="0" smtClean="0">
                          <a:solidFill>
                            <a:srgbClr val="000000"/>
                          </a:solidFill>
                          <a:effectLst/>
                          <a:latin typeface="Arial" panose="020B0604020202020204" pitchFamily="34" charset="0"/>
                        </a:rPr>
                        <a:t>17.</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l" defTabSz="914400" rtl="0" eaLnBrk="1" fontAlgn="ctr" latinLnBrk="0" hangingPunct="1"/>
                      <a:r>
                        <a:rPr lang="it-IT" sz="1200" b="0" i="0" u="none" strike="noStrike" kern="1200" dirty="0" smtClean="0">
                          <a:solidFill>
                            <a:srgbClr val="000000"/>
                          </a:solidFill>
                          <a:effectLst/>
                          <a:latin typeface="Arial" panose="020B0604020202020204" pitchFamily="34" charset="0"/>
                          <a:ea typeface="+mn-ea"/>
                          <a:cs typeface="+mn-cs"/>
                        </a:rPr>
                        <a:t>Sangola Branch Canal</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6.883</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US" sz="1200" b="0" i="0" u="none" strike="noStrike" dirty="0">
                          <a:solidFill>
                            <a:srgbClr val="000000"/>
                          </a:solidFill>
                          <a:effectLst/>
                          <a:latin typeface="Arial"/>
                        </a:rPr>
                        <a:t>0.149</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6.193</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0.149</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(2.41%)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0.690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0.05</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55674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200" b="0" i="0" u="none" strike="noStrike" kern="1200" dirty="0" smtClean="0">
                          <a:solidFill>
                            <a:srgbClr val="000000"/>
                          </a:solidFill>
                          <a:effectLst/>
                          <a:latin typeface="Arial" panose="020B0604020202020204" pitchFamily="34" charset="0"/>
                          <a:ea typeface="+mn-ea"/>
                          <a:cs typeface="Arial" panose="020B0604020202020204" pitchFamily="34" charset="0"/>
                        </a:rPr>
                        <a:t>18.</a:t>
                      </a: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Tarali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13.09</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US" sz="1200" b="0" i="0" u="none" strike="noStrike" dirty="0">
                          <a:solidFill>
                            <a:srgbClr val="000000"/>
                          </a:solidFill>
                          <a:effectLst/>
                          <a:latin typeface="Arial"/>
                        </a:rPr>
                        <a:t>5.579</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11.777</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5.579</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(47.31%)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1.309</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556743">
                <a:tc>
                  <a:txBody>
                    <a:bodyPr/>
                    <a:lstStyle/>
                    <a:p>
                      <a:pPr algn="ctr" rtl="0" fontAlgn="ctr"/>
                      <a:r>
                        <a:rPr lang="en-IN" sz="1200" b="0" i="0" u="none" strike="noStrike" dirty="0" smtClean="0">
                          <a:solidFill>
                            <a:srgbClr val="000000"/>
                          </a:solidFill>
                          <a:effectLst/>
                          <a:latin typeface="Arial" panose="020B0604020202020204" pitchFamily="34" charset="0"/>
                        </a:rPr>
                        <a:t>19.</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Tillari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6.68</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US" sz="1200" b="0" i="0" u="none" strike="noStrike" dirty="0">
                          <a:solidFill>
                            <a:srgbClr val="000000"/>
                          </a:solidFill>
                          <a:effectLst/>
                          <a:latin typeface="Arial"/>
                        </a:rPr>
                        <a:t>0.617</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6.01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0.617</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(10.26%)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0.670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4.01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1.16</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(28.93%)</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0.2</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556743">
                <a:tc>
                  <a:txBody>
                    <a:bodyPr/>
                    <a:lstStyle/>
                    <a:p>
                      <a:pPr algn="ctr" rtl="0" fontAlgn="ctr"/>
                      <a:r>
                        <a:rPr lang="en-IN" sz="1200" b="0" i="0" u="none" strike="noStrike" dirty="0" smtClean="0">
                          <a:solidFill>
                            <a:srgbClr val="000000"/>
                          </a:solidFill>
                          <a:effectLst/>
                          <a:latin typeface="Arial" panose="020B0604020202020204" pitchFamily="34" charset="0"/>
                        </a:rPr>
                        <a:t>20.</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l" defTabSz="914400" rtl="0" eaLnBrk="1" fontAlgn="ctr" latinLnBrk="0" hangingPunct="1"/>
                      <a:r>
                        <a:rPr lang="en-US" sz="1200" b="0" i="0" u="none" strike="noStrike" kern="1200" dirty="0" smtClean="0">
                          <a:solidFill>
                            <a:srgbClr val="000000"/>
                          </a:solidFill>
                          <a:effectLst/>
                          <a:latin typeface="Arial" panose="020B0604020202020204" pitchFamily="34" charset="0"/>
                          <a:ea typeface="+mn-ea"/>
                          <a:cs typeface="+mn-cs"/>
                        </a:rPr>
                        <a:t>Upper Kundalika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2.8</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US" sz="1200" b="0" i="0" u="none" strike="noStrike" dirty="0">
                          <a:solidFill>
                            <a:srgbClr val="000000"/>
                          </a:solidFill>
                          <a:effectLst/>
                          <a:latin typeface="Arial"/>
                        </a:rPr>
                        <a:t>2.55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2.20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1.95</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(8.86%)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0.6</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0.6</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(100.0%)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567878">
                <a:tc>
                  <a:txBody>
                    <a:bodyPr/>
                    <a:lstStyle/>
                    <a:p>
                      <a:pPr algn="ctr" rtl="0" fontAlgn="ctr"/>
                      <a:r>
                        <a:rPr lang="en-IN" sz="1200" b="0" i="0" u="none" strike="noStrike" dirty="0" smtClean="0">
                          <a:solidFill>
                            <a:srgbClr val="000000"/>
                          </a:solidFill>
                          <a:effectLst/>
                          <a:latin typeface="Arial" panose="020B0604020202020204" pitchFamily="34" charset="0"/>
                        </a:rPr>
                        <a:t>21.</a:t>
                      </a:r>
                      <a:endParaRPr lang="en-IN" sz="1200" b="0"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Upper Pen Ganga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17.29</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US" sz="1200" b="0" i="0" u="none" strike="noStrike" dirty="0">
                          <a:solidFill>
                            <a:srgbClr val="000000"/>
                          </a:solidFill>
                          <a:effectLst/>
                          <a:latin typeface="Arial"/>
                        </a:rPr>
                        <a:t>5.445</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15.397</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4.715</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(30.62%)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1.892</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0.740</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(39.11%)</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r>
              <a:tr h="556743">
                <a:tc>
                  <a:txBody>
                    <a:bodyPr/>
                    <a:lstStyle/>
                    <a:p>
                      <a:pPr algn="ctr" rtl="0" fontAlgn="ctr"/>
                      <a:r>
                        <a:rPr lang="en-IN" sz="1200" b="0" i="0" u="none" strike="noStrike" dirty="0" smtClean="0">
                          <a:solidFill>
                            <a:schemeClr val="tx1"/>
                          </a:solidFill>
                          <a:effectLst/>
                          <a:latin typeface="Arial" panose="020B0604020202020204" pitchFamily="34" charset="0"/>
                        </a:rPr>
                        <a:t>22.</a:t>
                      </a:r>
                      <a:endParaRPr lang="en-IN" sz="1200" b="0" i="0" u="none" strike="noStrike" dirty="0">
                        <a:solidFill>
                          <a:schemeClr val="tx1"/>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l" defTabSz="914400" rtl="0" eaLnBrk="1" fontAlgn="ctr" latinLnBrk="0" hangingPunct="1"/>
                      <a:r>
                        <a:rPr lang="en-US" sz="1200" b="0" i="0" u="none" strike="noStrike" kern="1200" dirty="0" smtClean="0">
                          <a:solidFill>
                            <a:schemeClr val="tx1"/>
                          </a:solidFill>
                          <a:effectLst/>
                          <a:latin typeface="Arial" panose="020B0604020202020204" pitchFamily="34" charset="0"/>
                          <a:ea typeface="+mn-ea"/>
                          <a:cs typeface="+mn-cs"/>
                        </a:rPr>
                        <a:t>Waghur </a:t>
                      </a:r>
                    </a:p>
                  </a:txBody>
                  <a:tcPr marL="74295" marR="7430"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Arial" panose="020B0604020202020204" pitchFamily="34" charset="0"/>
                          <a:ea typeface="+mn-ea"/>
                          <a:cs typeface="Arial" panose="020B0604020202020204" pitchFamily="34" charset="0"/>
                        </a:rPr>
                        <a:t>17.97</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US" sz="1200" b="0" i="0" u="none" strike="noStrike" dirty="0">
                          <a:solidFill>
                            <a:srgbClr val="000000"/>
                          </a:solidFill>
                          <a:effectLst/>
                          <a:latin typeface="Arial"/>
                        </a:rPr>
                        <a:t>10.974</a:t>
                      </a:r>
                    </a:p>
                  </a:txBody>
                  <a:tcPr marL="7430" marR="74295" marT="91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8.003</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1.419</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(17.73%)</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9.969</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9.555</a:t>
                      </a:r>
                    </a:p>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(98.54%)</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endParaRPr lang="en-US" sz="1200" b="0" i="0" u="none" strike="noStrike" kern="1200" dirty="0" smtClean="0">
                        <a:solidFill>
                          <a:schemeClr val="tx1"/>
                        </a:solidFill>
                        <a:effectLst/>
                        <a:latin typeface="Arial" panose="020B0604020202020204" pitchFamily="34" charset="0"/>
                        <a:ea typeface="+mn-ea"/>
                        <a:cs typeface="+mn-cs"/>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IN" sz="1200" b="0" i="0" u="none" strike="noStrike" kern="1200" dirty="0" smtClean="0">
                          <a:solidFill>
                            <a:schemeClr val="tx1"/>
                          </a:solidFill>
                          <a:effectLst/>
                          <a:latin typeface="Arial" panose="020B0604020202020204" pitchFamily="34" charset="0"/>
                          <a:ea typeface="+mn-ea"/>
                          <a:cs typeface="+mn-cs"/>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endParaRPr lang="en-US" sz="1200" b="0" i="0" u="none" strike="noStrike" dirty="0">
                        <a:solidFill>
                          <a:schemeClr val="tx1"/>
                        </a:solidFill>
                        <a:latin typeface="Arial"/>
                      </a:endParaRP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rtl="0" fontAlgn="ctr"/>
                      <a:r>
                        <a:rPr lang="en-IN" sz="1200" b="0" i="0" u="none" strike="noStrike" dirty="0" smtClean="0">
                          <a:solidFill>
                            <a:schemeClr val="tx1"/>
                          </a:solidFill>
                          <a:latin typeface="Arial"/>
                        </a:rPr>
                        <a:t>0</a:t>
                      </a:r>
                    </a:p>
                  </a:txBody>
                  <a:tcPr marL="0" marR="2925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47041">
                <a:tc>
                  <a:txBody>
                    <a:bodyPr/>
                    <a:lstStyle/>
                    <a:p>
                      <a:pPr marL="0" algn="r" defTabSz="914400" rtl="0" eaLnBrk="1" fontAlgn="ctr" latinLnBrk="0" hangingPunct="1"/>
                      <a:endParaRPr lang="en-IN" sz="1200" b="1" i="0" u="none" strike="noStrike" kern="1200" dirty="0">
                        <a:solidFill>
                          <a:srgbClr val="000000"/>
                        </a:solidFill>
                        <a:effectLst/>
                        <a:latin typeface="Arial" panose="020B0604020202020204" pitchFamily="34" charset="0"/>
                        <a:ea typeface="+mn-ea"/>
                        <a:cs typeface="+mn-cs"/>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IN" sz="1200" b="1" i="0" u="none" strike="noStrike" kern="1200" dirty="0" smtClean="0">
                          <a:solidFill>
                            <a:srgbClr val="000000"/>
                          </a:solidFill>
                          <a:effectLst/>
                          <a:latin typeface="Arial" panose="020B0604020202020204" pitchFamily="34" charset="0"/>
                          <a:ea typeface="+mn-ea"/>
                          <a:cs typeface="+mn-cs"/>
                        </a:rPr>
                        <a:t>Total</a:t>
                      </a:r>
                      <a:endParaRPr lang="en-IN" sz="1200" b="1" i="0" u="none" strike="noStrike" kern="1200" dirty="0">
                        <a:solidFill>
                          <a:srgbClr val="000000"/>
                        </a:solidFill>
                        <a:effectLst/>
                        <a:latin typeface="Arial" panose="020B0604020202020204" pitchFamily="34" charset="0"/>
                        <a:ea typeface="+mn-ea"/>
                        <a:cs typeface="+mn-cs"/>
                      </a:endParaRP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dirty="0" smtClean="0">
                          <a:solidFill>
                            <a:srgbClr val="000000"/>
                          </a:solidFill>
                          <a:latin typeface="Arial" pitchFamily="34" charset="0"/>
                          <a:cs typeface="Arial" pitchFamily="34" charset="0"/>
                        </a:rPr>
                        <a:t>515.99</a:t>
                      </a:r>
                      <a:endParaRPr lang="en-US" sz="1200" b="1" i="0" u="none" strike="noStrike" kern="1200" dirty="0" smtClean="0">
                        <a:solidFill>
                          <a:srgbClr val="FF0000"/>
                        </a:solidFill>
                        <a:effectLst/>
                        <a:latin typeface="Arial" panose="020B0604020202020204" pitchFamily="34" charset="0"/>
                        <a:ea typeface="+mn-ea"/>
                        <a:cs typeface="+mn-cs"/>
                      </a:endParaRP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sz="1200" b="1" i="0" u="none" strike="noStrike" kern="1200" dirty="0">
                          <a:solidFill>
                            <a:srgbClr val="000000"/>
                          </a:solidFill>
                          <a:effectLst/>
                          <a:latin typeface="Arial"/>
                          <a:ea typeface="+mn-ea"/>
                          <a:cs typeface="+mn-cs"/>
                        </a:rPr>
                        <a:t>117.749</a:t>
                      </a: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337.21</a:t>
                      </a: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105.73</a:t>
                      </a:r>
                    </a:p>
                    <a:p>
                      <a:pPr marL="0" algn="r" defTabSz="914400" rtl="0" eaLnBrk="1" fontAlgn="ctr" latinLnBrk="0" hangingPunct="1"/>
                      <a:r>
                        <a:rPr lang="en-IN" sz="1200" b="1" i="0" u="none" strike="noStrike" kern="1200" dirty="0" smtClean="0">
                          <a:solidFill>
                            <a:srgbClr val="000000"/>
                          </a:solidFill>
                          <a:effectLst/>
                          <a:latin typeface="Arial" panose="020B0604020202020204" pitchFamily="34" charset="0"/>
                          <a:ea typeface="+mn-ea"/>
                          <a:cs typeface="+mn-cs"/>
                        </a:rPr>
                        <a:t>(31.35%)</a:t>
                      </a:r>
                      <a:endParaRPr lang="en-US" sz="1200" b="1" i="0" u="none" strike="noStrike" kern="1200" dirty="0" smtClean="0">
                        <a:solidFill>
                          <a:srgbClr val="000000"/>
                        </a:solidFill>
                        <a:effectLst/>
                        <a:latin typeface="Arial" panose="020B0604020202020204" pitchFamily="34" charset="0"/>
                        <a:ea typeface="+mn-ea"/>
                        <a:cs typeface="+mn-cs"/>
                      </a:endParaRP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71.418</a:t>
                      </a: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11.97</a:t>
                      </a:r>
                    </a:p>
                    <a:p>
                      <a:pPr marL="0" algn="r" defTabSz="914400" rtl="0" eaLnBrk="1" fontAlgn="ctr" latinLnBrk="0" hangingPunct="1"/>
                      <a:r>
                        <a:rPr lang="en-IN" sz="1200" b="1" i="0" u="none" strike="noStrike" kern="1200" dirty="0" smtClean="0">
                          <a:solidFill>
                            <a:srgbClr val="000000"/>
                          </a:solidFill>
                          <a:effectLst/>
                          <a:latin typeface="Arial" panose="020B0604020202020204" pitchFamily="34" charset="0"/>
                          <a:ea typeface="+mn-ea"/>
                          <a:cs typeface="+mn-cs"/>
                        </a:rPr>
                        <a:t>(16.76%)</a:t>
                      </a:r>
                      <a:endParaRPr lang="en-US" sz="1200" b="1" i="0" u="none" strike="noStrike" kern="1200" dirty="0" smtClean="0">
                        <a:solidFill>
                          <a:srgbClr val="000000"/>
                        </a:solidFill>
                        <a:effectLst/>
                        <a:latin typeface="Arial" panose="020B0604020202020204" pitchFamily="34" charset="0"/>
                        <a:ea typeface="+mn-ea"/>
                        <a:cs typeface="+mn-cs"/>
                      </a:endParaRP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61.49</a:t>
                      </a: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1.16</a:t>
                      </a:r>
                    </a:p>
                    <a:p>
                      <a:pPr marL="0" algn="r" defTabSz="914400" rtl="0" eaLnBrk="1" fontAlgn="ctr" latinLnBrk="0" hangingPunct="1"/>
                      <a:r>
                        <a:rPr lang="en-IN" sz="1200" b="1" i="0" u="none" strike="noStrike" kern="1200" dirty="0" smtClean="0">
                          <a:solidFill>
                            <a:srgbClr val="000000"/>
                          </a:solidFill>
                          <a:effectLst/>
                          <a:latin typeface="Arial" panose="020B0604020202020204" pitchFamily="34" charset="0"/>
                          <a:ea typeface="+mn-ea"/>
                          <a:cs typeface="+mn-cs"/>
                        </a:rPr>
                        <a:t>(1.89%)</a:t>
                      </a:r>
                      <a:endParaRPr lang="en-US" sz="1200" b="1" i="0" u="none" strike="noStrike" kern="1200" dirty="0" smtClean="0">
                        <a:solidFill>
                          <a:srgbClr val="000000"/>
                        </a:solidFill>
                        <a:effectLst/>
                        <a:latin typeface="Arial" panose="020B0604020202020204" pitchFamily="34" charset="0"/>
                        <a:ea typeface="+mn-ea"/>
                        <a:cs typeface="+mn-cs"/>
                      </a:endParaRP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11.93</a:t>
                      </a: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r" defTabSz="914400" rtl="0" eaLnBrk="1" fontAlgn="ctr" latinLnBrk="0" hangingPunct="1"/>
                      <a:r>
                        <a:rPr lang="en-US" sz="1200" b="1" i="0" u="none" strike="noStrike" kern="1200" dirty="0" smtClean="0">
                          <a:solidFill>
                            <a:srgbClr val="000000"/>
                          </a:solidFill>
                          <a:effectLst/>
                          <a:latin typeface="Arial" panose="020B0604020202020204" pitchFamily="34" charset="0"/>
                          <a:ea typeface="+mn-ea"/>
                          <a:cs typeface="+mn-cs"/>
                        </a:rPr>
                        <a:t>0</a:t>
                      </a:r>
                    </a:p>
                    <a:p>
                      <a:pPr marL="0" algn="r" defTabSz="914400" rtl="0" eaLnBrk="1" fontAlgn="ctr" latinLnBrk="0" hangingPunct="1"/>
                      <a:r>
                        <a:rPr lang="en-IN" sz="1200" b="1" i="0" u="none" strike="noStrike" kern="1200" dirty="0" smtClean="0">
                          <a:solidFill>
                            <a:srgbClr val="000000"/>
                          </a:solidFill>
                          <a:effectLst/>
                          <a:latin typeface="Arial" panose="020B0604020202020204" pitchFamily="34" charset="0"/>
                          <a:ea typeface="+mn-ea"/>
                          <a:cs typeface="+mn-cs"/>
                        </a:rPr>
                        <a:t>(0%)</a:t>
                      </a:r>
                      <a:endParaRPr lang="en-US" sz="1200" b="1" i="0" u="none" strike="noStrike" kern="1200" dirty="0" smtClean="0">
                        <a:solidFill>
                          <a:srgbClr val="000000"/>
                        </a:solidFill>
                        <a:effectLst/>
                        <a:latin typeface="Arial" panose="020B0604020202020204" pitchFamily="34" charset="0"/>
                        <a:ea typeface="+mn-ea"/>
                        <a:cs typeface="+mn-cs"/>
                      </a:endParaRPr>
                    </a:p>
                  </a:txBody>
                  <a:tcPr marL="0" marR="37148"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5" name="TextBox 4"/>
          <p:cNvSpPr txBox="1"/>
          <p:nvPr/>
        </p:nvSpPr>
        <p:spPr>
          <a:xfrm>
            <a:off x="8038088" y="1007217"/>
            <a:ext cx="1954381" cy="369332"/>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(Area in Th. Ha.)</a:t>
            </a:r>
            <a:endParaRPr lang="en-IN" b="1" dirty="0">
              <a:latin typeface="Arial" panose="020B0604020202020204" pitchFamily="34" charset="0"/>
              <a:cs typeface="Arial" panose="020B0604020202020204" pitchFamily="34" charset="0"/>
            </a:endParaRPr>
          </a:p>
        </p:txBody>
      </p:sp>
      <p:sp>
        <p:nvSpPr>
          <p:cNvPr id="7" name="Rectangle 6"/>
          <p:cNvSpPr/>
          <p:nvPr/>
        </p:nvSpPr>
        <p:spPr>
          <a:xfrm>
            <a:off x="1" y="0"/>
            <a:ext cx="9906000" cy="488731"/>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400" b="1" dirty="0" smtClean="0"/>
              <a:t>7</a:t>
            </a:r>
            <a:r>
              <a:rPr lang="en-IN" sz="2400" b="1" baseline="30000" dirty="0" smtClean="0"/>
              <a:t>th</a:t>
            </a:r>
            <a:r>
              <a:rPr lang="en-IN" sz="2400" b="1" dirty="0" smtClean="0"/>
              <a:t> PIRC Meeting:	Progress Review Presentations</a:t>
            </a:r>
            <a:endParaRPr lang="en-US" sz="2400" b="1" dirty="0"/>
          </a:p>
        </p:txBody>
      </p:sp>
    </p:spTree>
    <p:extLst>
      <p:ext uri="{BB962C8B-B14F-4D97-AF65-F5344CB8AC3E}">
        <p14:creationId xmlns:p14="http://schemas.microsoft.com/office/powerpoint/2010/main" val="3818794145"/>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6" descr="C:\Users\user\Desktop\Untitled.jpg"/>
          <p:cNvPicPr>
            <a:picLocks noChangeAspect="1" noChangeArrowheads="1"/>
          </p:cNvPicPr>
          <p:nvPr/>
        </p:nvPicPr>
        <p:blipFill>
          <a:blip r:embed="rId2" cstate="print"/>
          <a:srcRect/>
          <a:stretch>
            <a:fillRect/>
          </a:stretch>
        </p:blipFill>
        <p:spPr bwMode="auto">
          <a:xfrm>
            <a:off x="-10318" y="-9525"/>
            <a:ext cx="9912879" cy="6867525"/>
          </a:xfrm>
          <a:prstGeom prst="rect">
            <a:avLst/>
          </a:prstGeom>
          <a:noFill/>
          <a:ln w="9525">
            <a:noFill/>
            <a:miter lim="800000"/>
            <a:headEnd/>
            <a:tailEnd/>
          </a:ln>
        </p:spPr>
      </p:pic>
      <p:sp>
        <p:nvSpPr>
          <p:cNvPr id="5" name="Rectangle 4">
            <a:extLst>
              <a:ext uri="{FF2B5EF4-FFF2-40B4-BE49-F238E27FC236}"/>
            </a:extLst>
          </p:cNvPr>
          <p:cNvSpPr/>
          <p:nvPr/>
        </p:nvSpPr>
        <p:spPr>
          <a:xfrm>
            <a:off x="1" y="157662"/>
            <a:ext cx="9906000" cy="1323439"/>
          </a:xfrm>
          <a:prstGeom prst="rect">
            <a:avLst/>
          </a:prstGeom>
          <a:noFill/>
          <a:effectLst>
            <a:glow rad="101600">
              <a:schemeClr val="accent1">
                <a:satMod val="175000"/>
                <a:alpha val="40000"/>
              </a:schemeClr>
            </a:glow>
            <a:outerShdw blurRad="50800" dist="38100" dir="16200000" rotWithShape="0">
              <a:prstClr val="black">
                <a:alpha val="40000"/>
              </a:prstClr>
            </a:outerShdw>
          </a:effectLst>
          <a:scene3d>
            <a:camera prst="perspectiveBelow"/>
            <a:lightRig rig="threePt" dir="t"/>
          </a:scene3d>
        </p:spPr>
        <p:txBody>
          <a:bodyPr>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defRPr/>
            </a:pPr>
            <a:r>
              <a:rPr lang="en-US" sz="8000" b="1" i="1" cap="all" dirty="0" smtClean="0">
                <a:ln/>
                <a:solidFill>
                  <a:srgbClr val="FFFF00"/>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DVOT-YogeshMR" pitchFamily="2" charset="0"/>
                <a:cs typeface="DVOT-YogeshMR" pitchFamily="2" charset="0"/>
              </a:rPr>
              <a:t>Thank you</a:t>
            </a:r>
            <a:endParaRPr lang="en-US" sz="8000" b="1" i="1" cap="all" dirty="0">
              <a:ln/>
              <a:solidFill>
                <a:srgbClr val="FFFF00"/>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DVOT-YogeshMR" pitchFamily="2" charset="0"/>
              <a:cs typeface="DVOT-YogeshMR" pitchFamily="2" charset="0"/>
            </a:endParaRPr>
          </a:p>
        </p:txBody>
      </p:sp>
    </p:spTree>
    <p:extLst>
      <p:ext uri="{BB962C8B-B14F-4D97-AF65-F5344CB8AC3E}">
        <p14:creationId xmlns:p14="http://schemas.microsoft.com/office/powerpoint/2010/main" val="21217698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ubtitle 5"/>
          <p:cNvSpPr>
            <a:spLocks noGrp="1"/>
          </p:cNvSpPr>
          <p:nvPr>
            <p:ph type="subTitle" idx="4294967295"/>
          </p:nvPr>
        </p:nvSpPr>
        <p:spPr>
          <a:xfrm>
            <a:off x="1061542" y="4659313"/>
            <a:ext cx="8844458" cy="1460500"/>
          </a:xfrm>
        </p:spPr>
        <p:txBody>
          <a:bodyPr rtlCol="0">
            <a:normAutofit/>
          </a:bodyPr>
          <a:lstStyle/>
          <a:p>
            <a:pPr marL="0" indent="0" algn="ctr" fontAlgn="auto">
              <a:lnSpc>
                <a:spcPct val="100000"/>
              </a:lnSpc>
              <a:spcAft>
                <a:spcPts val="0"/>
              </a:spcAft>
              <a:buFont typeface="Arial" pitchFamily="34" charset="0"/>
              <a:buNone/>
              <a:defRPr/>
            </a:pPr>
            <a:r>
              <a:rPr lang="en-US" sz="2000" dirty="0" smtClean="0">
                <a:solidFill>
                  <a:schemeClr val="tx1">
                    <a:lumMod val="95000"/>
                  </a:schemeClr>
                </a:solidFill>
              </a:rPr>
              <a:t>Mahi &amp; Tapi Basin Organisation</a:t>
            </a:r>
            <a:endParaRPr lang="en-US" sz="2000" dirty="0">
              <a:solidFill>
                <a:schemeClr val="tx1">
                  <a:lumMod val="95000"/>
                </a:schemeClr>
              </a:solidFill>
            </a:endParaRPr>
          </a:p>
          <a:p>
            <a:pPr marL="0" indent="0" algn="ctr" fontAlgn="auto">
              <a:lnSpc>
                <a:spcPct val="100000"/>
              </a:lnSpc>
              <a:spcAft>
                <a:spcPts val="0"/>
              </a:spcAft>
              <a:buFont typeface="Arial" pitchFamily="34" charset="0"/>
              <a:buNone/>
              <a:defRPr/>
            </a:pPr>
            <a:r>
              <a:rPr lang="en-US" sz="2000" dirty="0">
                <a:solidFill>
                  <a:schemeClr val="tx1">
                    <a:lumMod val="95000"/>
                  </a:schemeClr>
                </a:solidFill>
              </a:rPr>
              <a:t>GANDHINAGAR</a:t>
            </a:r>
          </a:p>
          <a:p>
            <a:pPr marL="0" indent="0" algn="ctr" fontAlgn="auto">
              <a:lnSpc>
                <a:spcPct val="100000"/>
              </a:lnSpc>
              <a:spcBef>
                <a:spcPct val="0"/>
              </a:spcBef>
              <a:spcAft>
                <a:spcPts val="0"/>
              </a:spcAft>
              <a:buFont typeface="Arial" pitchFamily="34" charset="0"/>
              <a:buNone/>
              <a:defRPr/>
            </a:pPr>
            <a:endParaRPr lang="en-US" sz="2000" b="1" dirty="0">
              <a:solidFill>
                <a:schemeClr val="tx1">
                  <a:lumMod val="95000"/>
                </a:schemeClr>
              </a:solidFill>
              <a:latin typeface="+mj-lt"/>
            </a:endParaRPr>
          </a:p>
          <a:p>
            <a:pPr marL="0" indent="0" algn="ctr" fontAlgn="auto">
              <a:lnSpc>
                <a:spcPct val="100000"/>
              </a:lnSpc>
              <a:spcBef>
                <a:spcPct val="0"/>
              </a:spcBef>
              <a:spcAft>
                <a:spcPts val="0"/>
              </a:spcAft>
              <a:buFont typeface="Arial" pitchFamily="34" charset="0"/>
              <a:buNone/>
              <a:defRPr/>
            </a:pPr>
            <a:r>
              <a:rPr lang="en-US" sz="2000" b="1" dirty="0">
                <a:solidFill>
                  <a:schemeClr val="tx1">
                    <a:lumMod val="95000"/>
                  </a:schemeClr>
                </a:solidFill>
                <a:latin typeface="+mj-lt"/>
              </a:rPr>
              <a:t>Aug 11, 2020</a:t>
            </a:r>
          </a:p>
        </p:txBody>
      </p:sp>
      <p:sp>
        <p:nvSpPr>
          <p:cNvPr id="5" name="Title 1"/>
          <p:cNvSpPr txBox="1">
            <a:spLocks/>
          </p:cNvSpPr>
          <p:nvPr/>
        </p:nvSpPr>
        <p:spPr>
          <a:xfrm>
            <a:off x="417909" y="450851"/>
            <a:ext cx="9159181" cy="4208463"/>
          </a:xfrm>
          <a:prstGeom prst="rect">
            <a:avLst/>
          </a:prstGeom>
          <a:noFill/>
        </p:spPr>
        <p:txBody>
          <a:bodyPr anchor="ctr"/>
          <a:lstStyle/>
          <a:p>
            <a:pPr algn="ctr" eaLnBrk="1" hangingPunct="1">
              <a:defRPr/>
            </a:pPr>
            <a:r>
              <a:rPr lang="en-IN" altLang="en-US" sz="2800" b="1" dirty="0">
                <a:solidFill>
                  <a:schemeClr val="tx1">
                    <a:lumMod val="95000"/>
                  </a:schemeClr>
                </a:solidFill>
                <a:latin typeface="Times New Roman" panose="02020603050405020304" pitchFamily="18" charset="0"/>
                <a:ea typeface="Tahoma" panose="020B0604030504040204" pitchFamily="34" charset="0"/>
                <a:cs typeface="Times New Roman" panose="02020603050405020304" pitchFamily="18" charset="0"/>
              </a:rPr>
              <a:t>Status of  </a:t>
            </a:r>
          </a:p>
          <a:p>
            <a:pPr algn="ctr" eaLnBrk="1" hangingPunct="1">
              <a:defRPr/>
            </a:pPr>
            <a:r>
              <a:rPr lang="en-IN" altLang="en-US" sz="3600" b="1" dirty="0">
                <a:solidFill>
                  <a:schemeClr val="tx1">
                    <a:lumMod val="95000"/>
                  </a:schemeClr>
                </a:solidFill>
                <a:latin typeface="Times New Roman" panose="02020603050405020304" pitchFamily="18" charset="0"/>
                <a:ea typeface="Tahoma" panose="020B0604030504040204" pitchFamily="34" charset="0"/>
                <a:cs typeface="Times New Roman" panose="02020603050405020304" pitchFamily="18" charset="0"/>
              </a:rPr>
              <a:t>PMKSY- CAD&amp;WM WORKS</a:t>
            </a:r>
          </a:p>
          <a:p>
            <a:pPr algn="ctr" eaLnBrk="1" hangingPunct="1">
              <a:defRPr/>
            </a:pPr>
            <a:r>
              <a:rPr lang="en-IN" altLang="en-US" sz="3200" b="1" dirty="0">
                <a:solidFill>
                  <a:schemeClr val="tx1">
                    <a:lumMod val="95000"/>
                  </a:schemeClr>
                </a:solidFill>
                <a:latin typeface="Times New Roman" panose="02020603050405020304" pitchFamily="18" charset="0"/>
                <a:ea typeface="Tahoma" panose="020B0604030504040204" pitchFamily="34" charset="0"/>
                <a:cs typeface="Times New Roman" panose="02020603050405020304" pitchFamily="18" charset="0"/>
              </a:rPr>
              <a:t>For</a:t>
            </a:r>
          </a:p>
          <a:p>
            <a:pPr algn="ctr" eaLnBrk="1" fontAlgn="auto" hangingPunct="1">
              <a:spcAft>
                <a:spcPts val="0"/>
              </a:spcAft>
              <a:defRPr/>
            </a:pPr>
            <a:r>
              <a:rPr lang="en-IN" sz="3600" b="1" dirty="0">
                <a:solidFill>
                  <a:schemeClr val="tx1">
                    <a:lumMod val="95000"/>
                  </a:schemeClr>
                </a:solidFill>
                <a:latin typeface="Trajan Pro" pitchFamily="18" charset="0"/>
                <a:ea typeface="+mj-ea"/>
                <a:cs typeface="+mj-cs"/>
              </a:rPr>
              <a:t>Sardar Sarovar (Narmada) Project, Gujarat</a:t>
            </a:r>
          </a:p>
        </p:txBody>
      </p:sp>
      <p:sp>
        <p:nvSpPr>
          <p:cNvPr id="4" name="Rectangle 3"/>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a:t>
            </a:r>
            <a:r>
              <a:rPr lang="en-IN" sz="2400" b="1"/>
              <a:t>PIRC </a:t>
            </a:r>
            <a:r>
              <a:rPr lang="en-IN" sz="2400" b="1" smtClean="0"/>
              <a:t>Meeting</a:t>
            </a:r>
            <a:endParaRPr lang="en-US" sz="2400" b="1" dirty="0"/>
          </a:p>
        </p:txBody>
      </p:sp>
    </p:spTree>
    <p:extLst>
      <p:ext uri="{BB962C8B-B14F-4D97-AF65-F5344CB8AC3E}">
        <p14:creationId xmlns:p14="http://schemas.microsoft.com/office/powerpoint/2010/main" val="1776924534"/>
      </p:ext>
    </p:extLst>
  </p:cSld>
  <p:clrMapOvr>
    <a:masterClrMapping/>
  </p:clrMapOvr>
  <p:transition spd="slow"/>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Title 1"/>
          <p:cNvSpPr>
            <a:spLocks noGrp="1" noChangeArrowheads="1"/>
          </p:cNvSpPr>
          <p:nvPr>
            <p:ph type="title"/>
          </p:nvPr>
        </p:nvSpPr>
        <p:spPr>
          <a:xfrm>
            <a:off x="203795" y="1"/>
            <a:ext cx="8627765" cy="868363"/>
          </a:xfrm>
        </p:spPr>
        <p:txBody>
          <a:bodyPr/>
          <a:lstStyle/>
          <a:p>
            <a:r>
              <a:rPr lang="en-IN" altLang="en-US" sz="4000" smtClean="0">
                <a:latin typeface="Algerian" pitchFamily="82" charset="0"/>
              </a:rPr>
              <a:t>Minor and chak layout</a:t>
            </a:r>
          </a:p>
        </p:txBody>
      </p:sp>
      <p:pic>
        <p:nvPicPr>
          <p:cNvPr id="5" name="Picture 4"/>
          <p:cNvPicPr>
            <a:picLocks noChangeAspect="1"/>
          </p:cNvPicPr>
          <p:nvPr/>
        </p:nvPicPr>
        <p:blipFill>
          <a:blip r:embed="rId2"/>
          <a:srcRect/>
          <a:stretch>
            <a:fillRect/>
          </a:stretch>
        </p:blipFill>
        <p:spPr bwMode="auto">
          <a:xfrm>
            <a:off x="501750" y="698500"/>
            <a:ext cx="8902502" cy="6065838"/>
          </a:xfrm>
          <a:prstGeom prst="rect">
            <a:avLst/>
          </a:prstGeom>
          <a:noFill/>
          <a:ln w="38100" cap="sq">
            <a:solidFill>
              <a:srgbClr val="000000"/>
            </a:solidFill>
            <a:miter lim="800000"/>
            <a:headEnd/>
            <a:tailEnd/>
          </a:ln>
          <a:effectLst>
            <a:outerShdw dist="38100" dir="2700000" algn="tl" rotWithShape="0">
              <a:srgbClr val="000000">
                <a:alpha val="42999"/>
              </a:srgbClr>
            </a:outerShdw>
          </a:effectLst>
        </p:spPr>
      </p:pic>
    </p:spTree>
    <p:extLst>
      <p:ext uri="{BB962C8B-B14F-4D97-AF65-F5344CB8AC3E}">
        <p14:creationId xmlns:p14="http://schemas.microsoft.com/office/powerpoint/2010/main" val="1829505847"/>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35181" y="745098"/>
            <a:ext cx="9235638" cy="61222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4000" b="1" dirty="0">
                <a:solidFill>
                  <a:srgbClr val="800000"/>
                </a:solidFill>
                <a:effectLst>
                  <a:outerShdw blurRad="38100" dist="38100" dir="2700000" algn="tl">
                    <a:srgbClr val="C0C0C0"/>
                  </a:outerShdw>
                </a:effectLst>
                <a:latin typeface="+mn-lt"/>
              </a:rPr>
              <a:t>Gujarat</a:t>
            </a:r>
            <a:endParaRPr lang="en-US" sz="4000" b="1" dirty="0">
              <a:latin typeface="+mn-lt"/>
            </a:endParaRPr>
          </a:p>
        </p:txBody>
      </p:sp>
      <p:graphicFrame>
        <p:nvGraphicFramePr>
          <p:cNvPr id="4" name="Content Placeholder 3"/>
          <p:cNvGraphicFramePr>
            <a:graphicFrameLocks noGrp="1"/>
          </p:cNvGraphicFramePr>
          <p:nvPr>
            <p:extLst>
              <p:ext uri="{D42A27DB-BD31-4B8C-83A1-F6EECF244321}">
                <p14:modId xmlns:p14="http://schemas.microsoft.com/office/powerpoint/2010/main" val="1613088027"/>
              </p:ext>
            </p:extLst>
          </p:nvPr>
        </p:nvGraphicFramePr>
        <p:xfrm>
          <a:off x="512069" y="1679575"/>
          <a:ext cx="8844458" cy="1276350"/>
        </p:xfrm>
        <a:graphic>
          <a:graphicData uri="http://schemas.openxmlformats.org/drawingml/2006/table">
            <a:tbl>
              <a:tblPr/>
              <a:tblGrid>
                <a:gridCol w="8844458"/>
              </a:tblGrid>
              <a:tr h="1276350">
                <a:tc>
                  <a:txBody>
                    <a:bodyPr/>
                    <a:lstStyle/>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Number of Projects : 1                   </a:t>
                      </a:r>
                      <a:r>
                        <a:rPr kumimoji="0" lang="en-IN" sz="2400" b="1" i="0" u="none" strike="noStrike" cap="none" normalizeH="0" baseline="0" dirty="0" smtClean="0">
                          <a:ln>
                            <a:noFill/>
                          </a:ln>
                          <a:solidFill>
                            <a:schemeClr val="tx1"/>
                          </a:solidFill>
                          <a:effectLst/>
                          <a:latin typeface="Arial" pitchFamily="34" charset="0"/>
                          <a:ea typeface="MS PGothic" pitchFamily="34" charset="-128"/>
                        </a:rPr>
                        <a:t>     </a:t>
                      </a:r>
                      <a:r>
                        <a:rPr kumimoji="0" lang="en-IN" sz="2400" b="1" i="0" u="none" strike="noStrike" cap="none" normalizeH="0" baseline="0" dirty="0">
                          <a:ln>
                            <a:noFill/>
                          </a:ln>
                          <a:solidFill>
                            <a:schemeClr val="tx1"/>
                          </a:solidFill>
                          <a:effectLst/>
                          <a:latin typeface="Arial" pitchFamily="34" charset="0"/>
                          <a:ea typeface="MS PGothic" pitchFamily="34" charset="-128"/>
                        </a:rPr>
                        <a:t>Projects Included: 1</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r>
                        <a:rPr kumimoji="0" lang="en-IN" sz="2400" b="1" i="0" u="none" strike="noStrike" cap="none" normalizeH="0" baseline="0" dirty="0">
                          <a:ln>
                            <a:noFill/>
                          </a:ln>
                          <a:solidFill>
                            <a:schemeClr val="tx1"/>
                          </a:solidFill>
                          <a:effectLst/>
                          <a:latin typeface="Arial" pitchFamily="34" charset="0"/>
                          <a:ea typeface="MS PGothic" pitchFamily="34" charset="-128"/>
                        </a:rPr>
                        <a:t>Projects Availing CA: </a:t>
                      </a:r>
                      <a:r>
                        <a:rPr kumimoji="0" lang="en-IN" sz="2400" b="1" i="0" u="none" strike="noStrike" cap="none" normalizeH="0" baseline="0" dirty="0" smtClean="0">
                          <a:ln>
                            <a:noFill/>
                          </a:ln>
                          <a:solidFill>
                            <a:schemeClr val="tx1"/>
                          </a:solidFill>
                          <a:effectLst/>
                          <a:latin typeface="Arial" pitchFamily="34" charset="0"/>
                          <a:ea typeface="MS PGothic" pitchFamily="34" charset="-128"/>
                        </a:rPr>
                        <a:t>1      </a:t>
                      </a:r>
                      <a:r>
                        <a:rPr kumimoji="0" lang="en-IN" sz="2400" b="1" i="0" u="none" strike="noStrike" cap="none" normalizeH="0" baseline="0" dirty="0">
                          <a:ln>
                            <a:noFill/>
                          </a:ln>
                          <a:solidFill>
                            <a:schemeClr val="tx1"/>
                          </a:solidFill>
                          <a:effectLst/>
                          <a:latin typeface="Arial" pitchFamily="34" charset="0"/>
                          <a:ea typeface="MS PGothic" pitchFamily="34" charset="-128"/>
                        </a:rPr>
                        <a:t>Projects Reporting Progress:1</a:t>
                      </a:r>
                    </a:p>
                    <a:p>
                      <a:pPr marL="342900" marR="0" lvl="0" indent="-342900" algn="l" defTabSz="914400" rtl="0" eaLnBrk="1" fontAlgn="base" latinLnBrk="0" hangingPunct="1">
                        <a:lnSpc>
                          <a:spcPct val="110000"/>
                        </a:lnSpc>
                        <a:spcBef>
                          <a:spcPct val="0"/>
                        </a:spcBef>
                        <a:spcAft>
                          <a:spcPct val="0"/>
                        </a:spcAft>
                        <a:buClrTx/>
                        <a:buSzTx/>
                        <a:buFont typeface="Wingdings" pitchFamily="2" charset="2"/>
                        <a:buChar char="Ø"/>
                        <a:tabLst/>
                        <a:defRPr/>
                      </a:pPr>
                      <a:endParaRPr kumimoji="0" lang="en-IN" sz="2400" b="1" i="0" u="none" strike="noStrike" cap="none" normalizeH="0" baseline="0" dirty="0">
                        <a:ln>
                          <a:noFill/>
                        </a:ln>
                        <a:solidFill>
                          <a:schemeClr val="tx1"/>
                        </a:solidFill>
                        <a:effectLst/>
                        <a:latin typeface="Arial" pitchFamily="34" charset="0"/>
                        <a:ea typeface="MS PGothic" pitchFamily="34" charset="-128"/>
                      </a:endParaRPr>
                    </a:p>
                  </a:txBody>
                  <a:tcPr marL="55720" marR="55720" marT="34301" marB="3430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bl>
          </a:graphicData>
        </a:graphic>
      </p:graphicFrame>
      <p:pic>
        <p:nvPicPr>
          <p:cNvPr id="12" name="Chart 11"/>
          <p:cNvPicPr>
            <a:picLocks noChangeArrowheads="1"/>
          </p:cNvPicPr>
          <p:nvPr/>
        </p:nvPicPr>
        <p:blipFill>
          <a:blip r:embed="rId3"/>
          <a:srcRect/>
          <a:stretch>
            <a:fillRect/>
          </a:stretch>
        </p:blipFill>
        <p:spPr bwMode="auto">
          <a:xfrm>
            <a:off x="495300" y="2628900"/>
            <a:ext cx="8863806" cy="4076700"/>
          </a:xfrm>
          <a:prstGeom prst="rect">
            <a:avLst/>
          </a:prstGeom>
          <a:noFill/>
        </p:spPr>
      </p:pic>
      <p:sp>
        <p:nvSpPr>
          <p:cNvPr id="10252" name="TextBox 13"/>
          <p:cNvSpPr txBox="1">
            <a:spLocks noChangeArrowheads="1"/>
          </p:cNvSpPr>
          <p:nvPr/>
        </p:nvSpPr>
        <p:spPr bwMode="auto">
          <a:xfrm>
            <a:off x="5964237" y="2724151"/>
            <a:ext cx="2152750" cy="83099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n-IN" altLang="en-US" sz="2400" b="1" u="sng" dirty="0">
                <a:solidFill>
                  <a:schemeClr val="accent2">
                    <a:lumMod val="50000"/>
                  </a:schemeClr>
                </a:solidFill>
              </a:rPr>
              <a:t>Physical Progress</a:t>
            </a:r>
            <a:endParaRPr lang="en-US" altLang="en-US" sz="2400" b="1" u="sng" dirty="0">
              <a:solidFill>
                <a:schemeClr val="accent2">
                  <a:lumMod val="50000"/>
                </a:schemeClr>
              </a:solidFill>
            </a:endParaRPr>
          </a:p>
        </p:txBody>
      </p:sp>
      <p:cxnSp>
        <p:nvCxnSpPr>
          <p:cNvPr id="18" name="Straight Connector 17"/>
          <p:cNvCxnSpPr/>
          <p:nvPr/>
        </p:nvCxnSpPr>
        <p:spPr>
          <a:xfrm rot="5400000">
            <a:off x="3891112" y="4024463"/>
            <a:ext cx="2081213" cy="1289"/>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
        <p:nvSpPr>
          <p:cNvPr id="5134" name="TextBox 1"/>
          <p:cNvSpPr txBox="1">
            <a:spLocks noChangeArrowheads="1"/>
          </p:cNvSpPr>
          <p:nvPr/>
        </p:nvSpPr>
        <p:spPr bwMode="auto">
          <a:xfrm>
            <a:off x="3274914" y="5864226"/>
            <a:ext cx="1203424" cy="576263"/>
          </a:xfrm>
          <a:prstGeom prst="rect">
            <a:avLst/>
          </a:prstGeom>
          <a:noFill/>
          <a:ln w="9525">
            <a:noFill/>
            <a:miter lim="800000"/>
            <a:headEnd/>
            <a:tailEnd/>
          </a:ln>
        </p:spPr>
        <p:txBody>
          <a:bodyPr/>
          <a:lstStyle/>
          <a:p>
            <a:pPr algn="ctr"/>
            <a:r>
              <a:rPr lang="en-IN" altLang="en-US" sz="1600" b="1">
                <a:solidFill>
                  <a:srgbClr val="FF0000"/>
                </a:solidFill>
                <a:latin typeface="Arial" pitchFamily="34" charset="0"/>
                <a:cs typeface="Arial" pitchFamily="34" charset="0"/>
              </a:rPr>
              <a:t>CA</a:t>
            </a:r>
          </a:p>
          <a:p>
            <a:pPr algn="ctr"/>
            <a:r>
              <a:rPr lang="en-IN" altLang="en-US" sz="1600" b="1">
                <a:solidFill>
                  <a:srgbClr val="FF0000"/>
                </a:solidFill>
                <a:latin typeface="Arial" pitchFamily="34" charset="0"/>
                <a:cs typeface="Arial" pitchFamily="34" charset="0"/>
              </a:rPr>
              <a:t>(Rs. Crore)</a:t>
            </a:r>
          </a:p>
        </p:txBody>
      </p:sp>
      <p:sp>
        <p:nvSpPr>
          <p:cNvPr id="5135" name="TextBox 1"/>
          <p:cNvSpPr txBox="1">
            <a:spLocks noChangeArrowheads="1"/>
          </p:cNvSpPr>
          <p:nvPr/>
        </p:nvSpPr>
        <p:spPr bwMode="auto">
          <a:xfrm>
            <a:off x="7754541" y="5849939"/>
            <a:ext cx="953195" cy="598487"/>
          </a:xfrm>
          <a:prstGeom prst="rect">
            <a:avLst/>
          </a:prstGeom>
          <a:noFill/>
          <a:ln w="9525">
            <a:noFill/>
            <a:miter lim="800000"/>
            <a:headEnd/>
            <a:tailEnd/>
          </a:ln>
        </p:spPr>
        <p:txBody>
          <a:bodyPr/>
          <a:lstStyle/>
          <a:p>
            <a:pPr algn="ctr"/>
            <a:r>
              <a:rPr lang="en-IN" altLang="en-US" sz="1600" b="1">
                <a:solidFill>
                  <a:srgbClr val="FF0000"/>
                </a:solidFill>
                <a:latin typeface="Arial" pitchFamily="34" charset="0"/>
                <a:cs typeface="Arial" pitchFamily="34" charset="0"/>
              </a:rPr>
              <a:t>WUA</a:t>
            </a:r>
          </a:p>
          <a:p>
            <a:pPr algn="ctr"/>
            <a:r>
              <a:rPr lang="en-IN" altLang="en-US" sz="1600" b="1">
                <a:solidFill>
                  <a:srgbClr val="FF0000"/>
                </a:solidFill>
                <a:latin typeface="Arial" pitchFamily="34" charset="0"/>
                <a:cs typeface="Arial" pitchFamily="34" charset="0"/>
              </a:rPr>
              <a:t>(Nos.)</a:t>
            </a:r>
          </a:p>
        </p:txBody>
      </p:sp>
      <p:sp>
        <p:nvSpPr>
          <p:cNvPr id="5136" name="TextBox 1"/>
          <p:cNvSpPr txBox="1">
            <a:spLocks noChangeArrowheads="1"/>
          </p:cNvSpPr>
          <p:nvPr/>
        </p:nvSpPr>
        <p:spPr bwMode="auto">
          <a:xfrm>
            <a:off x="5276752" y="5884864"/>
            <a:ext cx="1374973" cy="617537"/>
          </a:xfrm>
          <a:prstGeom prst="rect">
            <a:avLst/>
          </a:prstGeom>
          <a:noFill/>
          <a:ln w="9525">
            <a:noFill/>
            <a:miter lim="800000"/>
            <a:headEnd/>
            <a:tailEnd/>
          </a:ln>
        </p:spPr>
        <p:txBody>
          <a:bodyPr/>
          <a:lstStyle/>
          <a:p>
            <a:pPr algn="ctr"/>
            <a:r>
              <a:rPr lang="en-IN" altLang="en-US" sz="1600" b="1">
                <a:solidFill>
                  <a:srgbClr val="FF0000"/>
                </a:solidFill>
                <a:latin typeface="Arial" pitchFamily="34" charset="0"/>
                <a:cs typeface="Arial" pitchFamily="34" charset="0"/>
              </a:rPr>
              <a:t>CCA</a:t>
            </a:r>
          </a:p>
          <a:p>
            <a:pPr algn="ctr"/>
            <a:r>
              <a:rPr lang="en-IN" altLang="en-US" sz="1600" b="1">
                <a:solidFill>
                  <a:srgbClr val="FF0000"/>
                </a:solidFill>
                <a:latin typeface="Arial" pitchFamily="34" charset="0"/>
                <a:cs typeface="Arial" pitchFamily="34" charset="0"/>
              </a:rPr>
              <a:t>(Th. Ha)</a:t>
            </a:r>
          </a:p>
        </p:txBody>
      </p:sp>
    </p:spTree>
    <p:extLst>
      <p:ext uri="{BB962C8B-B14F-4D97-AF65-F5344CB8AC3E}">
        <p14:creationId xmlns:p14="http://schemas.microsoft.com/office/powerpoint/2010/main" val="1124310936"/>
      </p:ext>
    </p:extLst>
  </p:cSld>
  <p:clrMapOvr>
    <a:masterClrMapping/>
  </p:clrMapOvr>
  <p:transition spd="slow"/>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 y="1362760"/>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State and Year wise </a:t>
            </a:r>
            <a:r>
              <a:rPr lang="en-US" sz="2800" b="1" dirty="0" err="1">
                <a:solidFill>
                  <a:srgbClr val="800000"/>
                </a:solidFill>
                <a:effectLst>
                  <a:outerShdw blurRad="38100" dist="38100" dir="2700000" algn="tl">
                    <a:srgbClr val="C0C0C0"/>
                  </a:outerShdw>
                </a:effectLst>
                <a:latin typeface="+mn-lt"/>
                <a:cs typeface="Arial" panose="020B0604020202020204" pitchFamily="34" charset="0"/>
              </a:rPr>
              <a:t>CCA</a:t>
            </a:r>
            <a:r>
              <a:rPr lang="en-US" sz="2800" b="1" dirty="0">
                <a:solidFill>
                  <a:srgbClr val="800000"/>
                </a:solidFill>
                <a:effectLst>
                  <a:outerShdw blurRad="38100" dist="38100" dir="2700000" algn="tl">
                    <a:srgbClr val="C0C0C0"/>
                  </a:outerShdw>
                </a:effectLst>
                <a:latin typeface="+mn-lt"/>
                <a:cs typeface="Arial" panose="020B0604020202020204" pitchFamily="34" charset="0"/>
              </a:rPr>
              <a:t> Progress</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237331" y="2874963"/>
          <a:ext cx="9430048" cy="3313112"/>
        </p:xfrm>
        <a:graphic>
          <a:graphicData uri="http://schemas.openxmlformats.org/drawingml/2006/table">
            <a:tbl>
              <a:tblPr/>
              <a:tblGrid>
                <a:gridCol w="410369"/>
                <a:gridCol w="942975"/>
                <a:gridCol w="990600"/>
                <a:gridCol w="1000125"/>
                <a:gridCol w="933450"/>
                <a:gridCol w="857250"/>
                <a:gridCol w="819150"/>
                <a:gridCol w="1200150"/>
                <a:gridCol w="1057275"/>
                <a:gridCol w="1218704"/>
              </a:tblGrid>
              <a:tr h="867379">
                <a:tc rowSpan="2">
                  <a:txBody>
                    <a:bodyPr/>
                    <a:lstStyle/>
                    <a:p>
                      <a:pPr algn="ctr" fontAlgn="t"/>
                      <a:r>
                        <a:rPr lang="en-US" sz="1600" b="1" i="0" u="none" strike="noStrike" dirty="0">
                          <a:solidFill>
                            <a:schemeClr val="tx1"/>
                          </a:solidFill>
                          <a:latin typeface="Arial" pitchFamily="34" charset="0"/>
                          <a:cs typeface="Arial" pitchFamily="34" charset="0"/>
                        </a:rPr>
                        <a:t>Sr. </a:t>
                      </a:r>
                    </a:p>
                    <a:p>
                      <a:pPr algn="ctr" fontAlgn="t"/>
                      <a:r>
                        <a:rPr lang="en-US" sz="1600" b="1" i="0" u="none" strike="noStrike" dirty="0">
                          <a:solidFill>
                            <a:schemeClr val="tx1"/>
                          </a:solidFill>
                          <a:latin typeface="Arial" pitchFamily="34" charset="0"/>
                          <a:cs typeface="Arial" pitchFamily="34" charset="0"/>
                        </a:rPr>
                        <a:t>No.</a:t>
                      </a: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 Total CCA</a:t>
                      </a: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Balance outstanding</a:t>
                      </a:r>
                      <a:r>
                        <a:rPr lang="en-US" sz="1600" b="1" i="0" u="none" strike="noStrike" baseline="0" dirty="0">
                          <a:solidFill>
                            <a:schemeClr val="tx1"/>
                          </a:solidFill>
                          <a:latin typeface="Arial" pitchFamily="34" charset="0"/>
                          <a:cs typeface="Arial" pitchFamily="34" charset="0"/>
                        </a:rPr>
                        <a:t> </a:t>
                      </a:r>
                      <a:r>
                        <a:rPr lang="en-US" sz="1600" b="1" i="0" u="none" strike="noStrike" dirty="0">
                          <a:solidFill>
                            <a:schemeClr val="tx1"/>
                          </a:solidFill>
                          <a:latin typeface="Arial" pitchFamily="34" charset="0"/>
                          <a:cs typeface="Arial" pitchFamily="34" charset="0"/>
                        </a:rPr>
                        <a:t>CCA as on 1-April-2016</a:t>
                      </a: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600" b="1" i="0" u="none" strike="noStrike" dirty="0">
                          <a:solidFill>
                            <a:schemeClr val="tx1"/>
                          </a:solidFill>
                          <a:latin typeface="Arial" pitchFamily="34" charset="0"/>
                          <a:cs typeface="Arial" pitchFamily="34" charset="0"/>
                        </a:rPr>
                        <a:t>CCA Progress</a:t>
                      </a:r>
                      <a:endParaRPr lang="en-US" sz="1600" b="1" i="0" u="none" strike="noStrike" dirty="0">
                        <a:solidFill>
                          <a:schemeClr val="tx1"/>
                        </a:solidFill>
                        <a:latin typeface="Arial" pitchFamily="34" charset="0"/>
                        <a:cs typeface="Arial" pitchFamily="34" charset="0"/>
                      </a:endParaRP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1013442">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2016-17</a:t>
                      </a:r>
                      <a:endParaRPr lang="en-US" sz="1600" b="1" i="0" u="none" strike="noStrike" dirty="0">
                        <a:solidFill>
                          <a:schemeClr val="tx1"/>
                        </a:solidFill>
                        <a:latin typeface="Arial" pitchFamily="34" charset="0"/>
                        <a:cs typeface="Arial" pitchFamily="34" charset="0"/>
                      </a:endParaRP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2017-18</a:t>
                      </a:r>
                      <a:endParaRPr lang="en-US" sz="1600" b="1" i="0" u="none" strike="noStrike" dirty="0">
                        <a:solidFill>
                          <a:schemeClr val="tx1"/>
                        </a:solidFill>
                        <a:latin typeface="Arial" pitchFamily="34" charset="0"/>
                        <a:cs typeface="Arial" pitchFamily="34" charset="0"/>
                      </a:endParaRP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2018-19</a:t>
                      </a:r>
                      <a:endParaRPr lang="en-US" sz="1600" b="1" i="0" u="none" strike="noStrike" dirty="0">
                        <a:solidFill>
                          <a:schemeClr val="tx1"/>
                        </a:solidFill>
                        <a:latin typeface="Arial" pitchFamily="34" charset="0"/>
                        <a:cs typeface="Arial" pitchFamily="34" charset="0"/>
                      </a:endParaRP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2019-20 </a:t>
                      </a: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2020-21 </a:t>
                      </a:r>
                    </a:p>
                    <a:p>
                      <a:pPr algn="ctr" fontAlgn="t"/>
                      <a:r>
                        <a:rPr lang="en-US" sz="1600" b="1" i="0" u="none" strike="noStrike" dirty="0">
                          <a:solidFill>
                            <a:schemeClr val="tx1"/>
                          </a:solidFill>
                          <a:latin typeface="Arial" pitchFamily="34" charset="0"/>
                          <a:cs typeface="Arial" pitchFamily="34" charset="0"/>
                        </a:rPr>
                        <a:t>(</a:t>
                      </a:r>
                      <a:r>
                        <a:rPr lang="en-US" sz="1600" b="1" i="0" u="none" strike="noStrike" dirty="0" err="1">
                          <a:solidFill>
                            <a:schemeClr val="tx1"/>
                          </a:solidFill>
                          <a:latin typeface="Arial" pitchFamily="34" charset="0"/>
                          <a:cs typeface="Arial" pitchFamily="34" charset="0"/>
                        </a:rPr>
                        <a:t>upto</a:t>
                      </a:r>
                      <a:r>
                        <a:rPr lang="en-US" sz="1600" b="1" i="0" u="none" strike="noStrike" dirty="0">
                          <a:solidFill>
                            <a:schemeClr val="tx1"/>
                          </a:solidFill>
                          <a:latin typeface="Arial" pitchFamily="34" charset="0"/>
                          <a:cs typeface="Arial" pitchFamily="34" charset="0"/>
                        </a:rPr>
                        <a:t> July-20)</a:t>
                      </a: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of </a:t>
                      </a:r>
                      <a:r>
                        <a:rPr lang="en-IN" sz="1600" b="1" i="0" u="none" strike="noStrike" dirty="0" err="1">
                          <a:solidFill>
                            <a:schemeClr val="tx1"/>
                          </a:solidFill>
                          <a:latin typeface="Arial" pitchFamily="34" charset="0"/>
                          <a:cs typeface="Arial" pitchFamily="34" charset="0"/>
                        </a:rPr>
                        <a:t>CCA</a:t>
                      </a:r>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32534">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1792.00</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1363.859</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385.330</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290.061</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260.165</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1.593</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1.463</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938.612</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68.82</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99757">
                <a:tc>
                  <a:txBody>
                    <a:bodyPr/>
                    <a:lstStyle/>
                    <a:p>
                      <a:pPr algn="ctr" rtl="0" fontAlgn="ctr"/>
                      <a:endParaRPr lang="en-IN" sz="1600" b="1" i="0" u="none" strike="noStrike" dirty="0">
                        <a:solidFill>
                          <a:srgbClr val="000000"/>
                        </a:solidFill>
                        <a:effectLst/>
                        <a:latin typeface="Arial" panose="020B0604020202020204" pitchFamily="34" charset="0"/>
                      </a:endParaRP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TOTAL</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1363.859</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385.330</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290.061</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260.165</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1.593</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1.463</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938.612</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68.82</a:t>
                      </a:r>
                    </a:p>
                  </a:txBody>
                  <a:tcPr marL="7739" marR="7739" marT="952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7220" name="TextBox 1"/>
          <p:cNvSpPr txBox="1">
            <a:spLocks noChangeArrowheads="1"/>
          </p:cNvSpPr>
          <p:nvPr/>
        </p:nvSpPr>
        <p:spPr bwMode="auto">
          <a:xfrm>
            <a:off x="7833222" y="2389188"/>
            <a:ext cx="1986441" cy="369332"/>
          </a:xfrm>
          <a:prstGeom prst="rect">
            <a:avLst/>
          </a:prstGeom>
          <a:noFill/>
          <a:ln w="9525">
            <a:noFill/>
            <a:miter lim="800000"/>
            <a:headEnd/>
            <a:tailEnd/>
          </a:ln>
        </p:spPr>
        <p:txBody>
          <a:bodyPr wrap="none">
            <a:spAutoFit/>
          </a:bodyPr>
          <a:lstStyle/>
          <a:p>
            <a:pPr eaLnBrk="1" hangingPunct="1"/>
            <a:r>
              <a:rPr lang="en-US" altLang="en-US" sz="1400" b="1">
                <a:latin typeface="Arial" pitchFamily="34" charset="0"/>
                <a:cs typeface="Arial" pitchFamily="34" charset="0"/>
              </a:rPr>
              <a:t>( </a:t>
            </a:r>
            <a:r>
              <a:rPr lang="en-US" altLang="en-US" b="1">
                <a:latin typeface="Arial" pitchFamily="34" charset="0"/>
                <a:cs typeface="Arial" pitchFamily="34" charset="0"/>
              </a:rPr>
              <a:t>Area in Th. Ha.)</a:t>
            </a:r>
            <a:endParaRPr lang="en-IN" altLang="en-US" b="1">
              <a:latin typeface="Arial" pitchFamily="34" charset="0"/>
              <a:cs typeface="Arial" pitchFamily="34" charset="0"/>
            </a:endParaRPr>
          </a:p>
        </p:txBody>
      </p:sp>
      <p:sp>
        <p:nvSpPr>
          <p:cNvPr id="7221" name="Footer Placeholder 5"/>
          <p:cNvSpPr>
            <a:spLocks noGrp="1"/>
          </p:cNvSpPr>
          <p:nvPr>
            <p:ph type="ftr" sz="quarter" idx="11"/>
          </p:nvPr>
        </p:nvSpPr>
        <p:spPr bwMode="auto">
          <a:noFill/>
          <a:ln>
            <a:miter lim="800000"/>
            <a:headEnd/>
            <a:tailEnd/>
          </a:ln>
        </p:spPr>
        <p:txBody>
          <a:bodyPr wrap="square" numCol="1" anchorCtr="0" compatLnSpc="1">
            <a:prstTxWarp prst="textNoShape">
              <a:avLst/>
            </a:prstTxWarp>
          </a:bodyPr>
          <a:lstStyle/>
          <a:p>
            <a:r>
              <a:rPr lang="en-IN" altLang="en-US" sz="1800" b="1" smtClean="0">
                <a:solidFill>
                  <a:schemeClr val="tx1"/>
                </a:solidFill>
                <a:latin typeface="Book Antiqua" pitchFamily="18" charset="0"/>
              </a:rPr>
              <a:t>GUJARAT</a:t>
            </a:r>
          </a:p>
        </p:txBody>
      </p:sp>
      <p:sp>
        <p:nvSpPr>
          <p:cNvPr id="8" name="Rectangle 7"/>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Progress Review Presentations</a:t>
            </a:r>
            <a:endParaRPr lang="en-US" sz="2400" b="1" dirty="0"/>
          </a:p>
        </p:txBody>
      </p:sp>
    </p:spTree>
    <p:extLst>
      <p:ext uri="{BB962C8B-B14F-4D97-AF65-F5344CB8AC3E}">
        <p14:creationId xmlns:p14="http://schemas.microsoft.com/office/powerpoint/2010/main" val="1148410510"/>
      </p:ext>
    </p:extLst>
  </p:cSld>
  <p:clrMapOvr>
    <a:masterClrMapping/>
  </p:clrMapOvr>
  <p:transition spd="slow"/>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noChangeArrowheads="1"/>
          </p:cNvSpPr>
          <p:nvPr/>
        </p:nvSpPr>
        <p:spPr bwMode="auto">
          <a:xfrm>
            <a:off x="441127" y="2179638"/>
            <a:ext cx="8915400" cy="2308324"/>
          </a:xfrm>
          <a:prstGeom prst="rect">
            <a:avLst/>
          </a:prstGeom>
          <a:noFill/>
          <a:ln w="57150">
            <a:noFill/>
            <a:miter lim="800000"/>
            <a:headEnd/>
            <a:tailEnd/>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a:lnSpc>
                <a:spcPct val="200000"/>
              </a:lnSpc>
              <a:defRPr/>
            </a:pPr>
            <a:r>
              <a:rPr lang="en-US" altLang="en-US"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In Gujarat, the Micro Irrigation System (MIS) is carried out by Gujarat Green Revolution Company Ltd. (Under taking of Government of Gujarat) for individual farmer as per government subsidy base.  So, there is no role of SSNNL for MIS in Gujarat.   </a:t>
            </a:r>
            <a:endParaRPr lang="en-IN" altLang="en-US"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
        <p:nvSpPr>
          <p:cNvPr id="5" name="Rounded Rectangle 4"/>
          <p:cNvSpPr/>
          <p:nvPr/>
        </p:nvSpPr>
        <p:spPr bwMode="auto">
          <a:xfrm>
            <a:off x="0" y="974453"/>
            <a:ext cx="9906000" cy="603826"/>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4300" dirty="0">
                <a:solidFill>
                  <a:prstClr val="black"/>
                </a:solidFill>
                <a:latin typeface="Calibri Light" panose="020F0302020204030204"/>
                <a:ea typeface="+mj-ea"/>
                <a:cs typeface="+mj-cs"/>
              </a:rPr>
              <a:t>Micro Irrigation Target and Progress</a:t>
            </a:r>
            <a:endParaRPr lang="en-US" sz="2800" b="1" dirty="0">
              <a:latin typeface="+mn-lt"/>
              <a:cs typeface="Arial" panose="020B0604020202020204" pitchFamily="34" charset="0"/>
            </a:endParaRPr>
          </a:p>
        </p:txBody>
      </p:sp>
      <p:sp>
        <p:nvSpPr>
          <p:cNvPr id="6" name="Rectangle 5"/>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Tree>
    <p:extLst>
      <p:ext uri="{BB962C8B-B14F-4D97-AF65-F5344CB8AC3E}">
        <p14:creationId xmlns:p14="http://schemas.microsoft.com/office/powerpoint/2010/main" val="4150691346"/>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11710" y="714856"/>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No. of </a:t>
            </a:r>
            <a:r>
              <a:rPr lang="en-US" sz="2800" b="1" dirty="0" err="1">
                <a:solidFill>
                  <a:srgbClr val="800000"/>
                </a:solidFill>
                <a:effectLst>
                  <a:outerShdw blurRad="38100" dist="38100" dir="2700000" algn="tl">
                    <a:srgbClr val="C0C0C0"/>
                  </a:outerShdw>
                </a:effectLst>
                <a:latin typeface="+mn-lt"/>
                <a:cs typeface="Arial" panose="020B0604020202020204" pitchFamily="34" charset="0"/>
              </a:rPr>
              <a:t>WUA</a:t>
            </a:r>
            <a:r>
              <a:rPr lang="en-US" sz="2800" b="1" dirty="0">
                <a:solidFill>
                  <a:srgbClr val="800000"/>
                </a:solidFill>
                <a:effectLst>
                  <a:outerShdw blurRad="38100" dist="38100" dir="2700000" algn="tl">
                    <a:srgbClr val="C0C0C0"/>
                  </a:outerShdw>
                </a:effectLst>
                <a:latin typeface="+mn-lt"/>
                <a:cs typeface="Arial" panose="020B0604020202020204" pitchFamily="34" charset="0"/>
              </a:rPr>
              <a:t> Registered, handed over &amp; functional grant given </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282477" y="1346200"/>
          <a:ext cx="9491960" cy="1550988"/>
        </p:xfrm>
        <a:graphic>
          <a:graphicData uri="http://schemas.openxmlformats.org/drawingml/2006/table">
            <a:tbl>
              <a:tblPr/>
              <a:tblGrid>
                <a:gridCol w="493681"/>
                <a:gridCol w="716741"/>
                <a:gridCol w="859777"/>
                <a:gridCol w="781050"/>
                <a:gridCol w="828675"/>
                <a:gridCol w="847725"/>
                <a:gridCol w="904875"/>
                <a:gridCol w="1162051"/>
                <a:gridCol w="985159"/>
                <a:gridCol w="850341"/>
                <a:gridCol w="1061885"/>
              </a:tblGrid>
              <a:tr h="376602">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WUA Target</a:t>
                      </a: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600" b="1" i="0" u="none" strike="noStrike" dirty="0">
                          <a:solidFill>
                            <a:schemeClr val="tx1"/>
                          </a:solidFill>
                          <a:latin typeface="Arial" pitchFamily="34" charset="0"/>
                          <a:cs typeface="Arial" pitchFamily="34" charset="0"/>
                        </a:rPr>
                        <a:t>No. of </a:t>
                      </a:r>
                      <a:r>
                        <a:rPr lang="en-IN" sz="1600" b="1" i="0" u="none" strike="noStrike" dirty="0" err="1">
                          <a:solidFill>
                            <a:schemeClr val="tx1"/>
                          </a:solidFill>
                          <a:latin typeface="Arial" pitchFamily="34" charset="0"/>
                          <a:cs typeface="Arial" pitchFamily="34" charset="0"/>
                        </a:rPr>
                        <a:t>WUA</a:t>
                      </a:r>
                      <a:r>
                        <a:rPr lang="en-IN" sz="1600" b="1" i="0" u="none" strike="noStrike" dirty="0">
                          <a:solidFill>
                            <a:schemeClr val="tx1"/>
                          </a:solidFill>
                          <a:latin typeface="Arial" pitchFamily="34" charset="0"/>
                          <a:cs typeface="Arial" pitchFamily="34" charset="0"/>
                        </a:rPr>
                        <a:t> Registered</a:t>
                      </a:r>
                      <a:endParaRPr lang="en-US" sz="1600" b="1" i="0" u="none" strike="noStrike" dirty="0">
                        <a:solidFill>
                          <a:schemeClr val="tx1"/>
                        </a:solidFill>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01839">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Before</a:t>
                      </a:r>
                      <a:r>
                        <a:rPr lang="en-IN" sz="1600" b="1" i="0" u="none" strike="noStrike" baseline="0" dirty="0">
                          <a:solidFill>
                            <a:schemeClr val="tx1"/>
                          </a:solidFill>
                          <a:latin typeface="Arial" pitchFamily="34" charset="0"/>
                          <a:cs typeface="Arial" pitchFamily="34" charset="0"/>
                        </a:rPr>
                        <a:t> April 2016</a:t>
                      </a:r>
                      <a:endParaRPr lang="en-US" sz="1600" b="1" i="0" u="none" strike="noStrike" dirty="0">
                        <a:solidFill>
                          <a:schemeClr val="tx1"/>
                        </a:solidFill>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2016-17</a:t>
                      </a:r>
                      <a:endParaRPr lang="en-US" sz="1600" b="1" i="0" u="none" strike="noStrike" dirty="0">
                        <a:solidFill>
                          <a:schemeClr val="tx1"/>
                        </a:solidFill>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2017-18</a:t>
                      </a:r>
                      <a:endParaRPr lang="en-US" sz="1600" b="1" i="0" u="none" strike="noStrike" dirty="0">
                        <a:solidFill>
                          <a:schemeClr val="tx1"/>
                        </a:solidFill>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2018-19</a:t>
                      </a:r>
                      <a:endParaRPr lang="en-US" sz="1600" b="1" i="0" u="none" strike="noStrike" dirty="0">
                        <a:solidFill>
                          <a:schemeClr val="tx1"/>
                        </a:solidFill>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2019-20</a:t>
                      </a: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2020-21 </a:t>
                      </a:r>
                    </a:p>
                    <a:p>
                      <a:pPr algn="ctr" fontAlgn="t"/>
                      <a:r>
                        <a:rPr lang="en-US" sz="1600" b="1" i="0" u="none" strike="noStrike" dirty="0">
                          <a:solidFill>
                            <a:schemeClr val="tx1"/>
                          </a:solidFill>
                          <a:latin typeface="Arial" pitchFamily="34" charset="0"/>
                          <a:cs typeface="Arial" pitchFamily="34" charset="0"/>
                        </a:rPr>
                        <a:t>(</a:t>
                      </a:r>
                      <a:r>
                        <a:rPr lang="en-US" sz="1600" b="1" i="0" u="none" strike="noStrike" dirty="0" err="1">
                          <a:solidFill>
                            <a:schemeClr val="tx1"/>
                          </a:solidFill>
                          <a:latin typeface="Arial" pitchFamily="34" charset="0"/>
                          <a:cs typeface="Arial" pitchFamily="34" charset="0"/>
                        </a:rPr>
                        <a:t>upto</a:t>
                      </a:r>
                      <a:r>
                        <a:rPr lang="en-US" sz="1600" b="1" i="0" u="none" strike="noStrike" dirty="0">
                          <a:solidFill>
                            <a:schemeClr val="tx1"/>
                          </a:solidFill>
                          <a:latin typeface="Arial" pitchFamily="34" charset="0"/>
                          <a:cs typeface="Arial" pitchFamily="34" charset="0"/>
                        </a:rPr>
                        <a:t> July-20)</a:t>
                      </a: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372547">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4466</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1894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428</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46</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528</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414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3334</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74.65</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700</a:t>
                      </a:r>
                    </a:p>
                  </a:txBody>
                  <a:tcPr marL="7739" marR="7739" marT="95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10" name="Rectangle 9"/>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graphicFrame>
        <p:nvGraphicFramePr>
          <p:cNvPr id="7" name="Table 6"/>
          <p:cNvGraphicFramePr>
            <a:graphicFrameLocks noGrp="1"/>
          </p:cNvGraphicFramePr>
          <p:nvPr/>
        </p:nvGraphicFramePr>
        <p:xfrm>
          <a:off x="269578" y="3055938"/>
          <a:ext cx="9504858" cy="1733833"/>
        </p:xfrm>
        <a:graphic>
          <a:graphicData uri="http://schemas.openxmlformats.org/drawingml/2006/table">
            <a:tbl>
              <a:tblPr/>
              <a:tblGrid>
                <a:gridCol w="492422"/>
                <a:gridCol w="733425"/>
                <a:gridCol w="876300"/>
                <a:gridCol w="752475"/>
                <a:gridCol w="847725"/>
                <a:gridCol w="828675"/>
                <a:gridCol w="904875"/>
                <a:gridCol w="1162050"/>
                <a:gridCol w="927401"/>
                <a:gridCol w="885259"/>
                <a:gridCol w="1094251"/>
              </a:tblGrid>
              <a:tr h="376827">
                <a:tc rowSpan="2">
                  <a:txBody>
                    <a:bodyPr/>
                    <a:lstStyle/>
                    <a:p>
                      <a:pPr algn="ctr" fontAlgn="t"/>
                      <a:r>
                        <a:rPr lang="en-US" sz="1600" b="1" i="0" u="none" strike="noStrike" dirty="0">
                          <a:solidFill>
                            <a:schemeClr val="tx1"/>
                          </a:solidFill>
                          <a:latin typeface="Arial" pitchFamily="34" charset="0"/>
                          <a:cs typeface="Arial" pitchFamily="34" charset="0"/>
                        </a:rPr>
                        <a:t>Sr. </a:t>
                      </a:r>
                    </a:p>
                    <a:p>
                      <a:pPr algn="ctr" fontAlgn="t"/>
                      <a:r>
                        <a:rPr lang="en-US" sz="1600" b="1" i="0" u="none" strike="noStrike" dirty="0">
                          <a:solidFill>
                            <a:schemeClr val="tx1"/>
                          </a:solidFill>
                          <a:latin typeface="Arial" pitchFamily="34" charset="0"/>
                          <a:cs typeface="Arial" pitchFamily="34" charset="0"/>
                        </a:rPr>
                        <a:t>No.</a:t>
                      </a: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WUA Target</a:t>
                      </a: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600" b="1" i="0" u="none" strike="noStrike" dirty="0">
                          <a:solidFill>
                            <a:schemeClr val="tx1"/>
                          </a:solidFill>
                          <a:latin typeface="Arial" pitchFamily="34" charset="0"/>
                          <a:cs typeface="Arial" pitchFamily="34" charset="0"/>
                        </a:rPr>
                        <a:t>No. of </a:t>
                      </a:r>
                      <a:r>
                        <a:rPr lang="en-IN" sz="1600" b="1" i="0" u="none" strike="noStrike" dirty="0" err="1">
                          <a:solidFill>
                            <a:schemeClr val="tx1"/>
                          </a:solidFill>
                          <a:latin typeface="Arial" pitchFamily="34" charset="0"/>
                          <a:cs typeface="Arial" pitchFamily="34" charset="0"/>
                        </a:rPr>
                        <a:t>WUA</a:t>
                      </a:r>
                      <a:r>
                        <a:rPr lang="en-IN" sz="1600" b="1" i="0" u="none" strike="noStrike" dirty="0">
                          <a:solidFill>
                            <a:schemeClr val="tx1"/>
                          </a:solidFill>
                          <a:latin typeface="Arial" pitchFamily="34" charset="0"/>
                          <a:cs typeface="Arial" pitchFamily="34" charset="0"/>
                        </a:rPr>
                        <a:t> Handed over</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828378">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Before</a:t>
                      </a:r>
                      <a:r>
                        <a:rPr lang="en-IN" sz="1600" b="1" i="0" u="none" strike="noStrike" baseline="0" dirty="0">
                          <a:solidFill>
                            <a:schemeClr val="tx1"/>
                          </a:solidFill>
                          <a:latin typeface="Arial" pitchFamily="34" charset="0"/>
                          <a:cs typeface="Arial" pitchFamily="34" charset="0"/>
                        </a:rPr>
                        <a:t> April 2016</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2016-17</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2017-18</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2018-19</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2019-20</a:t>
                      </a: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2020-21 </a:t>
                      </a:r>
                    </a:p>
                    <a:p>
                      <a:pPr algn="ctr" fontAlgn="t"/>
                      <a:r>
                        <a:rPr lang="en-US" sz="1600" b="1" i="0" u="none" strike="noStrike" dirty="0">
                          <a:solidFill>
                            <a:schemeClr val="tx1"/>
                          </a:solidFill>
                          <a:latin typeface="Arial" pitchFamily="34" charset="0"/>
                          <a:cs typeface="Arial" pitchFamily="34" charset="0"/>
                        </a:rPr>
                        <a:t>(</a:t>
                      </a:r>
                      <a:r>
                        <a:rPr lang="en-US" sz="1600" b="1" i="0" u="none" strike="noStrike" dirty="0" err="1">
                          <a:solidFill>
                            <a:schemeClr val="tx1"/>
                          </a:solidFill>
                          <a:latin typeface="Arial" pitchFamily="34" charset="0"/>
                          <a:cs typeface="Arial" pitchFamily="34" charset="0"/>
                        </a:rPr>
                        <a:t>upto</a:t>
                      </a:r>
                      <a:r>
                        <a:rPr lang="en-US" sz="1600" b="1" i="0" u="none" strike="noStrike" dirty="0">
                          <a:solidFill>
                            <a:schemeClr val="tx1"/>
                          </a:solidFill>
                          <a:latin typeface="Arial" pitchFamily="34" charset="0"/>
                          <a:cs typeface="Arial" pitchFamily="34" charset="0"/>
                        </a:rPr>
                        <a:t> July-20)</a:t>
                      </a:r>
                    </a:p>
                    <a:p>
                      <a:pPr algn="ctr" fontAlgn="t"/>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372770">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4466</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365</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220</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426</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204</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219</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1440</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32.24</a:t>
                      </a: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600</a:t>
                      </a:r>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graphicFrame>
        <p:nvGraphicFramePr>
          <p:cNvPr id="8" name="Table 7"/>
          <p:cNvGraphicFramePr>
            <a:graphicFrameLocks noGrp="1"/>
          </p:cNvGraphicFramePr>
          <p:nvPr/>
        </p:nvGraphicFramePr>
        <p:xfrm>
          <a:off x="332780" y="4792664"/>
          <a:ext cx="8867677" cy="1946275"/>
        </p:xfrm>
        <a:graphic>
          <a:graphicData uri="http://schemas.openxmlformats.org/drawingml/2006/table">
            <a:tbl>
              <a:tblPr/>
              <a:tblGrid>
                <a:gridCol w="397733"/>
                <a:gridCol w="656232"/>
                <a:gridCol w="1415776"/>
                <a:gridCol w="996869"/>
                <a:gridCol w="705332"/>
                <a:gridCol w="630097"/>
                <a:gridCol w="818186"/>
                <a:gridCol w="902825"/>
                <a:gridCol w="2344627"/>
              </a:tblGrid>
              <a:tr h="376831">
                <a:tc rowSpan="2">
                  <a:txBody>
                    <a:bodyPr/>
                    <a:lstStyle/>
                    <a:p>
                      <a:pPr algn="ctr" fontAlgn="t"/>
                      <a:r>
                        <a:rPr lang="en-US" sz="1600" b="1" i="0" u="none" strike="noStrike" dirty="0">
                          <a:solidFill>
                            <a:schemeClr val="tx1"/>
                          </a:solidFill>
                          <a:latin typeface="Arial" pitchFamily="34" charset="0"/>
                          <a:cs typeface="Arial" pitchFamily="34" charset="0"/>
                        </a:rPr>
                        <a:t>Sr. </a:t>
                      </a:r>
                    </a:p>
                    <a:p>
                      <a:pPr algn="ctr" fontAlgn="t"/>
                      <a:r>
                        <a:rPr lang="en-US" sz="1600" b="1" i="0" u="none" strike="noStrike" dirty="0">
                          <a:solidFill>
                            <a:schemeClr val="tx1"/>
                          </a:solidFill>
                          <a:latin typeface="Arial" pitchFamily="34" charset="0"/>
                          <a:cs typeface="Arial" pitchFamily="34" charset="0"/>
                        </a:rPr>
                        <a:t>No.</a:t>
                      </a: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WUA Target</a:t>
                      </a: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600" b="1" i="0" u="none" strike="noStrike" dirty="0">
                          <a:solidFill>
                            <a:schemeClr val="tx1"/>
                          </a:solidFill>
                          <a:latin typeface="Arial" pitchFamily="34" charset="0"/>
                          <a:cs typeface="Arial" pitchFamily="34" charset="0"/>
                        </a:rPr>
                        <a:t>Functional grant given to </a:t>
                      </a:r>
                      <a:r>
                        <a:rPr lang="en-IN" sz="1600" b="1" i="0" u="none" strike="noStrike" dirty="0" err="1">
                          <a:solidFill>
                            <a:schemeClr val="tx1"/>
                          </a:solidFill>
                          <a:latin typeface="Arial" pitchFamily="34" charset="0"/>
                          <a:cs typeface="Arial" pitchFamily="34" charset="0"/>
                        </a:rPr>
                        <a:t>WUA</a:t>
                      </a:r>
                      <a:r>
                        <a:rPr lang="en-IN" sz="1600" b="1" i="0" u="none" strike="noStrike" dirty="0">
                          <a:solidFill>
                            <a:schemeClr val="tx1"/>
                          </a:solidFill>
                          <a:latin typeface="Arial" pitchFamily="34" charset="0"/>
                          <a:cs typeface="Arial" pitchFamily="34" charset="0"/>
                        </a:rPr>
                        <a:t> (</a:t>
                      </a:r>
                      <a:r>
                        <a:rPr lang="en-IN" sz="1600" b="1" i="0" u="none" strike="noStrike" dirty="0" err="1">
                          <a:solidFill>
                            <a:schemeClr val="tx1"/>
                          </a:solidFill>
                          <a:latin typeface="Arial" pitchFamily="34" charset="0"/>
                          <a:cs typeface="Arial" pitchFamily="34" charset="0"/>
                        </a:rPr>
                        <a:t>Rs</a:t>
                      </a:r>
                      <a:r>
                        <a:rPr lang="en-IN" sz="1600" b="1" i="0" u="none" strike="noStrike" dirty="0">
                          <a:solidFill>
                            <a:schemeClr val="tx1"/>
                          </a:solidFill>
                          <a:latin typeface="Arial" pitchFamily="34" charset="0"/>
                          <a:cs typeface="Arial" pitchFamily="34" charset="0"/>
                        </a:rPr>
                        <a:t>. in Lakhs)</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82838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Before</a:t>
                      </a:r>
                      <a:r>
                        <a:rPr lang="en-IN" sz="1600" b="1" i="0" u="none" strike="noStrike" baseline="0" dirty="0">
                          <a:solidFill>
                            <a:schemeClr val="tx1"/>
                          </a:solidFill>
                          <a:latin typeface="Arial" pitchFamily="34" charset="0"/>
                          <a:cs typeface="Arial" pitchFamily="34" charset="0"/>
                        </a:rPr>
                        <a:t> April 2016</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2016-17</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2017-18</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2018-19</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2019-20</a:t>
                      </a: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2020-21</a:t>
                      </a: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41057">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4466</a:t>
                      </a:r>
                    </a:p>
                  </a:txBody>
                  <a:tcPr marL="7739" marR="7739"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err="1">
                          <a:solidFill>
                            <a:srgbClr val="000000"/>
                          </a:solidFill>
                          <a:effectLst/>
                          <a:latin typeface="Arial" panose="020B0604020202020204" pitchFamily="34" charset="0"/>
                          <a:ea typeface="+mn-ea"/>
                          <a:cs typeface="Arial" panose="020B0604020202020204" pitchFamily="34" charset="0"/>
                        </a:rPr>
                        <a:t>Rs</a:t>
                      </a:r>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 273.30 lakhs to </a:t>
                      </a:r>
                      <a:r>
                        <a:rPr lang="en-US" sz="1600" b="1" i="0" u="none" strike="noStrike" kern="1200" baseline="0" dirty="0">
                          <a:solidFill>
                            <a:srgbClr val="000000"/>
                          </a:solidFill>
                          <a:effectLst/>
                          <a:latin typeface="Arial" panose="020B0604020202020204" pitchFamily="34" charset="0"/>
                          <a:ea typeface="+mn-ea"/>
                          <a:cs typeface="Arial" panose="020B0604020202020204" pitchFamily="34" charset="0"/>
                        </a:rPr>
                        <a:t>110 </a:t>
                      </a:r>
                      <a:r>
                        <a:rPr lang="en-US" sz="1600" b="1" i="0" u="none" strike="noStrike" kern="1200" baseline="0" dirty="0" err="1">
                          <a:solidFill>
                            <a:srgbClr val="000000"/>
                          </a:solidFill>
                          <a:effectLst/>
                          <a:latin typeface="Arial" panose="020B0604020202020204" pitchFamily="34" charset="0"/>
                          <a:ea typeface="+mn-ea"/>
                          <a:cs typeface="Arial" panose="020B0604020202020204" pitchFamily="34" charset="0"/>
                        </a:rPr>
                        <a:t>WUAs</a:t>
                      </a:r>
                      <a:r>
                        <a:rPr lang="en-US" sz="1600" b="1" i="0" u="none" strike="noStrike" kern="1200" baseline="0" dirty="0">
                          <a:solidFill>
                            <a:srgbClr val="000000"/>
                          </a:solidFill>
                          <a:effectLst/>
                          <a:latin typeface="Arial" panose="020B0604020202020204" pitchFamily="34" charset="0"/>
                          <a:ea typeface="+mn-ea"/>
                          <a:cs typeface="Arial" panose="020B0604020202020204" pitchFamily="34" charset="0"/>
                        </a:rPr>
                        <a:t>. </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273.30</a:t>
                      </a:r>
                    </a:p>
                  </a:txBody>
                  <a:tcPr marL="7739" marR="7739" marT="952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Tree>
    <p:extLst>
      <p:ext uri="{BB962C8B-B14F-4D97-AF65-F5344CB8AC3E}">
        <p14:creationId xmlns:p14="http://schemas.microsoft.com/office/powerpoint/2010/main" val="987705494"/>
      </p:ext>
    </p:extLst>
  </p:cSld>
  <p:clrMapOvr>
    <a:masterClrMapping/>
  </p:clrMapOvr>
  <p:transition spd="slow"/>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858263"/>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a:defRPr/>
            </a:pPr>
            <a:r>
              <a:rPr lang="en-US" sz="2400" b="1" dirty="0" smtClean="0">
                <a:solidFill>
                  <a:srgbClr val="800000"/>
                </a:solidFill>
                <a:effectLst>
                  <a:outerShdw blurRad="38100" dist="38100" dir="2700000" algn="tl">
                    <a:srgbClr val="C0C0C0"/>
                  </a:outerShdw>
                </a:effectLst>
                <a:cs typeface="Arial" panose="020B0604020202020204" pitchFamily="34" charset="0"/>
              </a:rPr>
              <a:t>WUA Progress</a:t>
            </a:r>
            <a:endParaRPr lang="en-US" sz="2400" b="1" dirty="0">
              <a:cs typeface="Arial" panose="020B0604020202020204" pitchFamily="34" charset="0"/>
            </a:endParaRPr>
          </a:p>
        </p:txBody>
      </p:sp>
      <p:graphicFrame>
        <p:nvGraphicFramePr>
          <p:cNvPr id="4" name="Table 3"/>
          <p:cNvGraphicFramePr>
            <a:graphicFrameLocks noGrp="1"/>
          </p:cNvGraphicFramePr>
          <p:nvPr>
            <p:extLst>
              <p:ext uri="{D42A27DB-BD31-4B8C-83A1-F6EECF244321}">
                <p14:modId xmlns:p14="http://schemas.microsoft.com/office/powerpoint/2010/main" val="622840261"/>
              </p:ext>
            </p:extLst>
          </p:nvPr>
        </p:nvGraphicFramePr>
        <p:xfrm>
          <a:off x="335422" y="1438452"/>
          <a:ext cx="9264911" cy="4845093"/>
        </p:xfrm>
        <a:graphic>
          <a:graphicData uri="http://schemas.openxmlformats.org/drawingml/2006/table">
            <a:tbl>
              <a:tblPr/>
              <a:tblGrid>
                <a:gridCol w="435229"/>
                <a:gridCol w="931888"/>
                <a:gridCol w="623918"/>
                <a:gridCol w="653121"/>
                <a:gridCol w="653121"/>
                <a:gridCol w="653121"/>
                <a:gridCol w="653121"/>
                <a:gridCol w="653121"/>
                <a:gridCol w="653121"/>
                <a:gridCol w="653121"/>
                <a:gridCol w="647389"/>
                <a:gridCol w="684880"/>
                <a:gridCol w="684880"/>
                <a:gridCol w="684880"/>
              </a:tblGrid>
              <a:tr h="400423">
                <a:tc rowSpan="2">
                  <a:txBody>
                    <a:bodyPr/>
                    <a:lstStyle/>
                    <a:p>
                      <a:pPr algn="ctr" fontAlgn="t"/>
                      <a:r>
                        <a:rPr lang="en-US" sz="1400" b="1" i="0" u="none" strike="noStrike" dirty="0" smtClean="0">
                          <a:solidFill>
                            <a:schemeClr val="tx1"/>
                          </a:solidFill>
                          <a:latin typeface="Arial" pitchFamily="34" charset="0"/>
                          <a:cs typeface="Arial" pitchFamily="34" charset="0"/>
                        </a:rPr>
                        <a:t>Sr. No.</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State</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400" b="1" i="0" u="none" strike="noStrike" dirty="0" smtClean="0">
                          <a:solidFill>
                            <a:schemeClr val="tx1"/>
                          </a:solidFill>
                          <a:latin typeface="Arial" pitchFamily="34" charset="0"/>
                          <a:cs typeface="Arial" pitchFamily="34" charset="0"/>
                        </a:rPr>
                        <a:t>WUA Target</a:t>
                      </a: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400" b="1" i="0" u="none" strike="noStrike" dirty="0" smtClean="0">
                          <a:solidFill>
                            <a:schemeClr val="tx1"/>
                          </a:solidFill>
                          <a:latin typeface="Arial" pitchFamily="34" charset="0"/>
                          <a:cs typeface="Arial" pitchFamily="34" charset="0"/>
                        </a:rPr>
                        <a:t>WUA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rtl="0" fontAlgn="t"/>
                      <a:r>
                        <a:rPr lang="en-IN" sz="1400" b="1" i="0" u="none" strike="noStrike" dirty="0">
                          <a:solidFill>
                            <a:srgbClr val="000000"/>
                          </a:solidFill>
                          <a:effectLst/>
                          <a:latin typeface="Arial" panose="020B0604020202020204" pitchFamily="34" charset="0"/>
                        </a:rPr>
                        <a:t>Infrastructural grant released</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rtl="0" fontAlgn="t"/>
                      <a:r>
                        <a:rPr lang="en-IN" sz="1400" b="1" i="0" u="none" strike="noStrike" dirty="0">
                          <a:solidFill>
                            <a:srgbClr val="000000"/>
                          </a:solidFill>
                          <a:effectLst/>
                          <a:latin typeface="Arial" panose="020B0604020202020204" pitchFamily="34" charset="0"/>
                        </a:rPr>
                        <a:t>Handed over</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endParaRPr lang="en-US" sz="1400" b="1" i="0" u="none" strike="noStrike" dirty="0" smtClean="0">
                        <a:solidFill>
                          <a:schemeClr val="tx1"/>
                        </a:solidFill>
                        <a:latin typeface="Arial" pitchFamily="34" charset="0"/>
                        <a:cs typeface="Arial" pitchFamily="34" charset="0"/>
                      </a:endParaRPr>
                    </a:p>
                    <a:p>
                      <a:pPr algn="ctr" fontAlgn="t"/>
                      <a:r>
                        <a:rPr lang="en-US" sz="1400" b="1" i="0" u="none" strike="noStrike" dirty="0" smtClean="0">
                          <a:solidFill>
                            <a:schemeClr val="tx1"/>
                          </a:solidFill>
                          <a:latin typeface="Arial" pitchFamily="34" charset="0"/>
                          <a:cs typeface="Arial" pitchFamily="34" charset="0"/>
                        </a:rPr>
                        <a:t>Target for  2020-21</a:t>
                      </a:r>
                    </a:p>
                    <a:p>
                      <a:pPr algn="ctr" fontAlgn="t"/>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759237">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smtClean="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Before</a:t>
                      </a:r>
                      <a:r>
                        <a:rPr lang="en-IN" sz="1400" b="1" i="0" u="none" strike="noStrike" baseline="0" dirty="0" smtClean="0">
                          <a:solidFill>
                            <a:schemeClr val="tx1"/>
                          </a:solidFill>
                          <a:latin typeface="Arial" pitchFamily="34" charset="0"/>
                          <a:cs typeface="Arial" pitchFamily="34" charset="0"/>
                        </a:rPr>
                        <a:t> April 2016</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2016-17</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2017-18</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2018-19</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2019-20</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400" b="1" i="0" u="none" strike="noStrike" dirty="0" smtClean="0">
                          <a:solidFill>
                            <a:schemeClr val="tx1"/>
                          </a:solidFill>
                          <a:latin typeface="Arial" pitchFamily="34" charset="0"/>
                          <a:cs typeface="Arial" pitchFamily="34" charset="0"/>
                        </a:rPr>
                        <a:t>2020-21</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Total</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400" b="1" i="0" u="none" strike="noStrike" dirty="0" smtClean="0">
                          <a:solidFill>
                            <a:schemeClr val="tx1"/>
                          </a:solidFill>
                          <a:latin typeface="Arial" pitchFamily="34" charset="0"/>
                          <a:cs typeface="Arial" pitchFamily="34" charset="0"/>
                        </a:rPr>
                        <a:t>% Progress</a:t>
                      </a:r>
                      <a:endParaRPr lang="en-US" sz="1400" b="1" i="0" u="none" strike="noStrike" dirty="0">
                        <a:solidFill>
                          <a:schemeClr val="tx1"/>
                        </a:solidFill>
                        <a:latin typeface="Arial" pitchFamily="34" charset="0"/>
                        <a:cs typeface="Arial" pitchFamily="34" charset="0"/>
                      </a:endParaRPr>
                    </a:p>
                  </a:txBody>
                  <a:tcPr marL="7209" marR="7209"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endParaRPr lang="en-IN"/>
                    </a:p>
                  </a:txBody>
                  <a:tcPr/>
                </a:tc>
                <a:tc vMerge="1">
                  <a:txBody>
                    <a:bodyPr/>
                    <a:lstStyle/>
                    <a:p>
                      <a:endParaRPr lang="en-IN"/>
                    </a:p>
                  </a:txBody>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345113">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10.</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Kerala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240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392582">
                <a:tc>
                  <a:txBody>
                    <a:bodyPr/>
                    <a:lstStyle/>
                    <a:p>
                      <a:pPr algn="ctr" rtl="0" fontAlgn="ctr"/>
                      <a:r>
                        <a:rPr lang="en-US" sz="1400" b="1" i="0" u="none" strike="noStrike" dirty="0" smtClean="0">
                          <a:solidFill>
                            <a:srgbClr val="000000"/>
                          </a:solidFill>
                          <a:effectLst/>
                          <a:latin typeface="Arial" panose="020B0604020202020204" pitchFamily="34" charset="0"/>
                        </a:rPr>
                        <a:t>11.</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Madhya </a:t>
                      </a:r>
                      <a:r>
                        <a:rPr lang="en-IN" sz="1400" b="1" i="0" u="none" strike="noStrike" dirty="0" smtClean="0">
                          <a:solidFill>
                            <a:srgbClr val="000000"/>
                          </a:solidFill>
                          <a:effectLst/>
                          <a:latin typeface="Arial"/>
                        </a:rPr>
                        <a:t>Pradesh(WRD)</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214</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t"/>
                      <a:r>
                        <a:rPr lang="en-IN" sz="1400" b="1" i="0" u="none" strike="noStrike">
                          <a:solidFill>
                            <a:srgbClr val="000000"/>
                          </a:solidFill>
                          <a:effectLst/>
                          <a:latin typeface="Arial"/>
                        </a:rPr>
                        <a:t>214</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31445">
                <a:tc>
                  <a:txBody>
                    <a:bodyPr/>
                    <a:lstStyle/>
                    <a:p>
                      <a:pPr algn="ctr" rtl="0" fontAlgn="ct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MP(NVDA)</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en-IN" sz="1800" b="0"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en-IN" sz="1800" b="0"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80035">
                <a:tc>
                  <a:txBody>
                    <a:bodyPr/>
                    <a:lstStyle/>
                    <a:p>
                      <a:pPr algn="ctr" rtl="0" fontAlgn="ctr"/>
                      <a:r>
                        <a:rPr lang="en-IN" sz="1400" b="1" i="0" u="none" strike="noStrike" dirty="0" smtClean="0">
                          <a:solidFill>
                            <a:srgbClr val="000000"/>
                          </a:solidFill>
                          <a:effectLst/>
                          <a:latin typeface="Arial" panose="020B0604020202020204" pitchFamily="34" charset="0"/>
                        </a:rPr>
                        <a:t>12.</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Maharashtra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192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120015">
                <a:tc>
                  <a:txBody>
                    <a:bodyPr/>
                    <a:lstStyle/>
                    <a:p>
                      <a:pPr algn="ctr" rtl="0" fontAlgn="ctr"/>
                      <a:r>
                        <a:rPr lang="en-IN" sz="1400" b="1" i="0" u="none" strike="noStrike" dirty="0" smtClean="0">
                          <a:solidFill>
                            <a:srgbClr val="000000"/>
                          </a:solidFill>
                          <a:effectLst/>
                          <a:latin typeface="Arial" panose="020B0604020202020204" pitchFamily="34" charset="0"/>
                        </a:rPr>
                        <a:t>13.</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Manipur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97155">
                <a:tc>
                  <a:txBody>
                    <a:bodyPr/>
                    <a:lstStyle/>
                    <a:p>
                      <a:pPr algn="ctr" rtl="0" fontAlgn="ctr"/>
                      <a:r>
                        <a:rPr lang="en-IN" sz="1400" b="1" i="0" u="none" strike="noStrike" dirty="0" smtClean="0">
                          <a:solidFill>
                            <a:srgbClr val="000000"/>
                          </a:solidFill>
                          <a:effectLst/>
                          <a:latin typeface="Arial" panose="020B0604020202020204" pitchFamily="34" charset="0"/>
                        </a:rPr>
                        <a:t>14.</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Odisha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545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a:solidFill>
                            <a:srgbClr val="000000"/>
                          </a:solidFill>
                          <a:effectLst/>
                          <a:latin typeface="Arial"/>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97155">
                <a:tc>
                  <a:txBody>
                    <a:bodyPr/>
                    <a:lstStyle/>
                    <a:p>
                      <a:pPr algn="ctr" rtl="0" fontAlgn="ctr"/>
                      <a:r>
                        <a:rPr lang="en-IN" sz="1400" b="1" i="0" u="none" strike="noStrike" dirty="0" smtClean="0">
                          <a:solidFill>
                            <a:srgbClr val="000000"/>
                          </a:solidFill>
                          <a:effectLst/>
                          <a:latin typeface="Arial" panose="020B0604020202020204" pitchFamily="34" charset="0"/>
                        </a:rPr>
                        <a:t>15.</a:t>
                      </a:r>
                      <a:endParaRPr lang="en-IN" sz="1400" b="1" i="0" u="none" strike="noStrike" dirty="0">
                        <a:solidFill>
                          <a:srgbClr val="000000"/>
                        </a:solidFill>
                        <a:effectLst/>
                        <a:latin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400" b="1" i="0" u="none" strike="noStrike" dirty="0" smtClean="0">
                          <a:solidFill>
                            <a:srgbClr val="000000"/>
                          </a:solidFill>
                          <a:effectLst/>
                          <a:latin typeface="Arial"/>
                        </a:rPr>
                        <a:t>Punjab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967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b"/>
                      <a:r>
                        <a:rPr lang="en-IN" sz="1400" b="1" i="0" u="none" strike="noStrike">
                          <a:solidFill>
                            <a:srgbClr val="000000"/>
                          </a:solidFill>
                          <a:effectLst/>
                          <a:latin typeface="Arial"/>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4770">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16.</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smtClean="0">
                          <a:solidFill>
                            <a:srgbClr val="000000"/>
                          </a:solidFill>
                          <a:effectLst/>
                          <a:latin typeface="Arial"/>
                        </a:rPr>
                        <a:t>Rajasthan</a:t>
                      </a:r>
                      <a:endParaRPr lang="en-IN" sz="1400" b="1" i="0" u="none" strike="noStrike" dirty="0">
                        <a:solidFill>
                          <a:srgbClr val="000000"/>
                        </a:solidFill>
                        <a:effectLst/>
                        <a:latin typeface="Arial"/>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2411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2324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2409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2185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0">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17.</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Telangana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5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299085">
                <a:tc>
                  <a:txBody>
                    <a:bodyPr/>
                    <a:lstStyle/>
                    <a:p>
                      <a:pPr marL="0" algn="ctr" defTabSz="914400" rtl="0" eaLnBrk="1" fontAlgn="ctr" latinLnBrk="0" hangingPunct="1"/>
                      <a:r>
                        <a:rPr lang="en-IN" sz="1400" b="1" i="0" u="none" strike="noStrike" kern="1200" dirty="0" smtClean="0">
                          <a:solidFill>
                            <a:srgbClr val="000000"/>
                          </a:solidFill>
                          <a:effectLst/>
                          <a:latin typeface="Arial" panose="020B0604020202020204" pitchFamily="34" charset="0"/>
                          <a:ea typeface="+mn-ea"/>
                          <a:cs typeface="Arial" panose="020B0604020202020204" pitchFamily="34" charset="0"/>
                        </a:rPr>
                        <a:t>18.</a:t>
                      </a:r>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Uttar Pradesh</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1068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404715">
                <a:tc>
                  <a:txBody>
                    <a:bodyPr/>
                    <a:lstStyle/>
                    <a:p>
                      <a:pPr marL="0" algn="ctr" defTabSz="914400" rtl="0" eaLnBrk="1" fontAlgn="ctr" latinLnBrk="0" hangingPunct="1"/>
                      <a:endParaRPr lang="en-IN" sz="1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9" marR="773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Total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14673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5701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321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746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683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118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8443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529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a:solidFill>
                            <a:srgbClr val="000000"/>
                          </a:solidFill>
                          <a:effectLst/>
                          <a:latin typeface="Arial"/>
                        </a:rPr>
                        <a:t>4124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400" b="1" i="0" u="none" strike="noStrike" dirty="0">
                          <a:solidFill>
                            <a:srgbClr val="000000"/>
                          </a:solidFill>
                          <a:effectLst/>
                          <a:latin typeface="Arial"/>
                        </a:rPr>
                        <a:t>1854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2" name="TextBox 1"/>
          <p:cNvSpPr txBox="1"/>
          <p:nvPr/>
        </p:nvSpPr>
        <p:spPr>
          <a:xfrm>
            <a:off x="8020034" y="890481"/>
            <a:ext cx="1698542" cy="338554"/>
          </a:xfrm>
          <a:prstGeom prst="rect">
            <a:avLst/>
          </a:prstGeom>
          <a:noFill/>
        </p:spPr>
        <p:txBody>
          <a:bodyPr wrap="none" rtlCol="0">
            <a:spAutoFit/>
          </a:bodyPr>
          <a:lstStyle/>
          <a:p>
            <a:r>
              <a:rPr lang="en-US" sz="1600" b="1" dirty="0" smtClean="0">
                <a:latin typeface="Arial" panose="020B0604020202020204" pitchFamily="34" charset="0"/>
                <a:cs typeface="Arial" panose="020B0604020202020204" pitchFamily="34" charset="0"/>
              </a:rPr>
              <a:t>(WUA’s in No’s)</a:t>
            </a:r>
            <a:endParaRPr lang="en-IN" sz="1600" b="1" dirty="0">
              <a:latin typeface="Arial" panose="020B0604020202020204" pitchFamily="34" charset="0"/>
              <a:cs typeface="Arial" panose="020B0604020202020204" pitchFamily="34" charset="0"/>
            </a:endParaRPr>
          </a:p>
        </p:txBody>
      </p:sp>
      <p:sp>
        <p:nvSpPr>
          <p:cNvPr id="6" name="Footer Placeholder 5"/>
          <p:cNvSpPr>
            <a:spLocks noGrp="1"/>
          </p:cNvSpPr>
          <p:nvPr>
            <p:ph type="ftr" sz="quarter" idx="11"/>
          </p:nvPr>
        </p:nvSpPr>
        <p:spPr>
          <a:xfrm>
            <a:off x="3304512" y="6492875"/>
            <a:ext cx="3343275" cy="365125"/>
          </a:xfrm>
        </p:spPr>
        <p:txBody>
          <a:bodyPr/>
          <a:lstStyle/>
          <a:p>
            <a:r>
              <a:rPr lang="en-IN" sz="1800" b="1" smtClean="0">
                <a:solidFill>
                  <a:schemeClr val="tx1"/>
                </a:solidFill>
                <a:latin typeface="Book Antiqua" pitchFamily="18" charset="0"/>
              </a:rPr>
              <a:t>Consolidated</a:t>
            </a:r>
            <a:endParaRPr lang="en-IN" sz="1800" b="1" dirty="0">
              <a:solidFill>
                <a:schemeClr val="tx1"/>
              </a:solidFill>
              <a:latin typeface="Book Antiqua" pitchFamily="18" charset="0"/>
            </a:endParaRPr>
          </a:p>
        </p:txBody>
      </p:sp>
      <p:sp>
        <p:nvSpPr>
          <p:cNvPr id="7" name="Rectangle 6"/>
          <p:cNvSpPr/>
          <p:nvPr/>
        </p:nvSpPr>
        <p:spPr>
          <a:xfrm>
            <a:off x="1" y="0"/>
            <a:ext cx="9906000" cy="636608"/>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2000" b="1" dirty="0"/>
              <a:t>7</a:t>
            </a:r>
            <a:r>
              <a:rPr lang="en-IN" sz="2000" b="1" baseline="30000" dirty="0"/>
              <a:t>th</a:t>
            </a:r>
            <a:r>
              <a:rPr lang="en-IN" sz="2000" b="1" dirty="0"/>
              <a:t> PIRC Meeting  (Virtual, 11</a:t>
            </a:r>
            <a:r>
              <a:rPr lang="en-IN" sz="2000" b="1" baseline="30000" dirty="0"/>
              <a:t>th</a:t>
            </a:r>
            <a:r>
              <a:rPr lang="en-IN" sz="2000" b="1" dirty="0"/>
              <a:t> September 2020):  Progress Review Presentations</a:t>
            </a:r>
            <a:endParaRPr lang="en-US" sz="2000" b="1" dirty="0"/>
          </a:p>
        </p:txBody>
      </p:sp>
    </p:spTree>
    <p:extLst>
      <p:ext uri="{BB962C8B-B14F-4D97-AF65-F5344CB8AC3E}">
        <p14:creationId xmlns:p14="http://schemas.microsoft.com/office/powerpoint/2010/main" val="3545889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110512"/>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Year-wise CA Release Progress</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408881" y="2462213"/>
          <a:ext cx="9275266" cy="3565524"/>
        </p:xfrm>
        <a:graphic>
          <a:graphicData uri="http://schemas.openxmlformats.org/drawingml/2006/table">
            <a:tbl>
              <a:tblPr/>
              <a:tblGrid>
                <a:gridCol w="588465"/>
                <a:gridCol w="854354"/>
                <a:gridCol w="883074"/>
                <a:gridCol w="883074"/>
                <a:gridCol w="951182"/>
                <a:gridCol w="975738"/>
                <a:gridCol w="767858"/>
                <a:gridCol w="767858"/>
                <a:gridCol w="936148"/>
                <a:gridCol w="755389"/>
                <a:gridCol w="912126"/>
              </a:tblGrid>
              <a:tr h="674675">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Overall CA Target</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8">
                  <a:txBody>
                    <a:bodyPr/>
                    <a:lstStyle/>
                    <a:p>
                      <a:pPr algn="ctr" fontAlgn="t"/>
                      <a:r>
                        <a:rPr lang="en-IN" sz="1600" b="1" i="0" u="none" strike="noStrike" dirty="0">
                          <a:solidFill>
                            <a:schemeClr val="tx1"/>
                          </a:solidFill>
                          <a:latin typeface="Arial" pitchFamily="34" charset="0"/>
                          <a:cs typeface="Arial" pitchFamily="34" charset="0"/>
                        </a:rPr>
                        <a:t>CA  Release Progress</a:t>
                      </a:r>
                      <a:endParaRPr lang="en-US" sz="16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2" marR="8872"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458500">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2015-16</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2016-17</a:t>
                      </a:r>
                      <a:endParaRPr lang="en-US" sz="16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2017-18</a:t>
                      </a:r>
                      <a:endParaRPr lang="en-US" sz="16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2018-19</a:t>
                      </a:r>
                      <a:endParaRPr lang="en-US" sz="16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2019-20</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2020-21</a:t>
                      </a: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832668">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251088.30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68163.87</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69047.60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34704.00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171915.47</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68.47</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34000.00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99681">
                <a:tc>
                  <a:txBody>
                    <a:bodyPr/>
                    <a:lstStyle/>
                    <a:p>
                      <a:pPr algn="ctr" rtl="0" fontAlgn="ctr"/>
                      <a:endParaRPr lang="en-IN" sz="1600" b="1" i="0" u="none" strike="noStrike" dirty="0">
                        <a:solidFill>
                          <a:srgbClr val="000000"/>
                        </a:solidFill>
                        <a:effectLst/>
                        <a:latin typeface="Arial" panose="020B0604020202020204" pitchFamily="34" charset="0"/>
                      </a:endParaRP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251088.30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68163.87</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69047.60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34704.00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0</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171915.47</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68.47</a:t>
                      </a: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34000.00</a:t>
                      </a:r>
                    </a:p>
                    <a:p>
                      <a:pPr marL="0" algn="ctr" defTabSz="914400" rtl="0" eaLnBrk="1" fontAlgn="ctr" latinLnBrk="0" hangingPunct="1"/>
                      <a:endParaRPr lang="en-IN"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7738" marR="7738"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12344" name="TextBox 1"/>
          <p:cNvSpPr txBox="1">
            <a:spLocks noChangeArrowheads="1"/>
          </p:cNvSpPr>
          <p:nvPr/>
        </p:nvSpPr>
        <p:spPr bwMode="auto">
          <a:xfrm>
            <a:off x="7676272" y="1908177"/>
            <a:ext cx="2086853" cy="369332"/>
          </a:xfrm>
          <a:prstGeom prst="rect">
            <a:avLst/>
          </a:prstGeom>
          <a:noFill/>
          <a:ln w="9525">
            <a:noFill/>
            <a:miter lim="800000"/>
            <a:headEnd/>
            <a:tailEnd/>
          </a:ln>
        </p:spPr>
        <p:txBody>
          <a:bodyPr wrap="none">
            <a:spAutoFit/>
          </a:bodyPr>
          <a:lstStyle/>
          <a:p>
            <a:pPr eaLnBrk="1" hangingPunct="1"/>
            <a:r>
              <a:rPr lang="en-US" altLang="en-US" b="1" dirty="0">
                <a:latin typeface="Arial" pitchFamily="34" charset="0"/>
                <a:cs typeface="Arial" pitchFamily="34" charset="0"/>
              </a:rPr>
              <a:t>(CA in </a:t>
            </a:r>
            <a:r>
              <a:rPr lang="en-US" altLang="en-US" b="1" dirty="0" err="1">
                <a:latin typeface="Arial" pitchFamily="34" charset="0"/>
                <a:cs typeface="Arial" pitchFamily="34" charset="0"/>
              </a:rPr>
              <a:t>Rs</a:t>
            </a:r>
            <a:r>
              <a:rPr lang="en-US" altLang="en-US" b="1" dirty="0">
                <a:latin typeface="Arial" pitchFamily="34" charset="0"/>
                <a:cs typeface="Arial" pitchFamily="34" charset="0"/>
              </a:rPr>
              <a:t>. Lakhs)</a:t>
            </a:r>
            <a:endParaRPr lang="en-IN" altLang="en-US" b="1" dirty="0">
              <a:latin typeface="Arial" pitchFamily="34" charset="0"/>
              <a:cs typeface="Arial" pitchFamily="34" charset="0"/>
            </a:endParaRPr>
          </a:p>
        </p:txBody>
      </p:sp>
      <p:sp>
        <p:nvSpPr>
          <p:cNvPr id="12345" name="Footer Placeholder 5"/>
          <p:cNvSpPr>
            <a:spLocks noGrp="1"/>
          </p:cNvSpPr>
          <p:nvPr>
            <p:ph type="ftr" sz="quarter" idx="11"/>
          </p:nvPr>
        </p:nvSpPr>
        <p:spPr bwMode="auto">
          <a:noFill/>
          <a:ln>
            <a:miter lim="800000"/>
            <a:headEnd/>
            <a:tailEnd/>
          </a:ln>
        </p:spPr>
        <p:txBody>
          <a:bodyPr wrap="square" numCol="1" anchorCtr="0" compatLnSpc="1">
            <a:prstTxWarp prst="textNoShape">
              <a:avLst/>
            </a:prstTxWarp>
          </a:bodyPr>
          <a:lstStyle/>
          <a:p>
            <a:r>
              <a:rPr lang="en-IN" altLang="en-US" sz="1800" b="1" smtClean="0">
                <a:solidFill>
                  <a:schemeClr val="tx1"/>
                </a:solidFill>
                <a:latin typeface="Book Antiqua" pitchFamily="18" charset="0"/>
              </a:rPr>
              <a:t>GUJARAT</a:t>
            </a:r>
          </a:p>
        </p:txBody>
      </p:sp>
      <p:sp>
        <p:nvSpPr>
          <p:cNvPr id="8" name="Rectangle 7"/>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Progress Review Presentations</a:t>
            </a:r>
            <a:endParaRPr lang="en-US" sz="2400" b="1" dirty="0"/>
          </a:p>
        </p:txBody>
      </p:sp>
    </p:spTree>
    <p:extLst>
      <p:ext uri="{BB962C8B-B14F-4D97-AF65-F5344CB8AC3E}">
        <p14:creationId xmlns:p14="http://schemas.microsoft.com/office/powerpoint/2010/main" val="1347253196"/>
      </p:ext>
    </p:extLst>
  </p:cSld>
  <p:clrMapOvr>
    <a:masterClrMapping/>
  </p:clrMapOvr>
  <p:transition spd="slow"/>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1094747"/>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Total Financial Progress</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442417" y="1974851"/>
          <a:ext cx="9021167" cy="3990975"/>
        </p:xfrm>
        <a:graphic>
          <a:graphicData uri="http://schemas.openxmlformats.org/drawingml/2006/table">
            <a:tbl>
              <a:tblPr/>
              <a:tblGrid>
                <a:gridCol w="460409"/>
                <a:gridCol w="996869"/>
                <a:gridCol w="1147340"/>
                <a:gridCol w="771164"/>
                <a:gridCol w="752354"/>
                <a:gridCol w="827590"/>
                <a:gridCol w="752355"/>
                <a:gridCol w="808781"/>
                <a:gridCol w="902825"/>
                <a:gridCol w="768802"/>
                <a:gridCol w="832678"/>
              </a:tblGrid>
              <a:tr h="1100619">
                <a:tc rowSpan="2">
                  <a:txBody>
                    <a:bodyPr/>
                    <a:lstStyle/>
                    <a:p>
                      <a:pPr algn="ctr" fontAlgn="t"/>
                      <a:r>
                        <a:rPr lang="en-US" sz="1600" b="1" i="0" u="none" strike="noStrike" dirty="0">
                          <a:solidFill>
                            <a:schemeClr val="tx1"/>
                          </a:solidFill>
                          <a:latin typeface="Arial" pitchFamily="34" charset="0"/>
                          <a:cs typeface="Arial" pitchFamily="34" charset="0"/>
                        </a:rPr>
                        <a:t>Sr. </a:t>
                      </a:r>
                    </a:p>
                    <a:p>
                      <a:pPr algn="ctr" fontAlgn="t"/>
                      <a:r>
                        <a:rPr lang="en-US" sz="1600" b="1" i="0" u="none" strike="noStrike" dirty="0">
                          <a:solidFill>
                            <a:schemeClr val="tx1"/>
                          </a:solidFill>
                          <a:latin typeface="Arial" pitchFamily="34" charset="0"/>
                          <a:cs typeface="Arial" pitchFamily="34" charset="0"/>
                        </a:rPr>
                        <a:t>No.</a:t>
                      </a: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Total Expenditure Target</a:t>
                      </a: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7">
                  <a:txBody>
                    <a:bodyPr/>
                    <a:lstStyle/>
                    <a:p>
                      <a:pPr algn="ctr" fontAlgn="t"/>
                      <a:r>
                        <a:rPr lang="en-IN" sz="1600" b="1" i="0" u="none" strike="noStrike" dirty="0">
                          <a:solidFill>
                            <a:schemeClr val="tx1"/>
                          </a:solidFill>
                          <a:latin typeface="Arial" pitchFamily="34" charset="0"/>
                          <a:cs typeface="Arial" pitchFamily="34" charset="0"/>
                        </a:rPr>
                        <a:t>Total Expenditure Progress</a:t>
                      </a:r>
                      <a:endParaRPr lang="en-US" sz="1600" b="1" i="0" u="none" strike="noStrike" dirty="0">
                        <a:solidFill>
                          <a:schemeClr val="tx1"/>
                        </a:solidFill>
                        <a:latin typeface="Arial" pitchFamily="34" charset="0"/>
                        <a:cs typeface="Arial" pitchFamily="34" charset="0"/>
                      </a:endParaRP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n-IN"/>
                    </a:p>
                  </a:txBody>
                  <a:tcPr/>
                </a:tc>
                <a:tc hMerge="1">
                  <a:txBody>
                    <a:bodyPr/>
                    <a:lstStyle/>
                    <a:p>
                      <a:endParaRPr lang="en-IN"/>
                    </a:p>
                  </a:txBody>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fontAlgn="t"/>
                      <a:endParaRPr lang="en-US" sz="1600" b="1" i="0" u="none" strike="noStrike" dirty="0">
                        <a:solidFill>
                          <a:schemeClr val="tx1"/>
                        </a:solidFill>
                        <a:latin typeface="Arial" pitchFamily="34" charset="0"/>
                        <a:cs typeface="Arial" pitchFamily="34" charset="0"/>
                      </a:endParaRPr>
                    </a:p>
                    <a:p>
                      <a:pPr algn="ctr" fontAlgn="t"/>
                      <a:r>
                        <a:rPr lang="en-US" sz="1600" b="1" i="0" u="none" strike="noStrike" dirty="0">
                          <a:solidFill>
                            <a:schemeClr val="tx1"/>
                          </a:solidFill>
                          <a:latin typeface="Arial" pitchFamily="34" charset="0"/>
                          <a:cs typeface="Arial" pitchFamily="34" charset="0"/>
                        </a:rPr>
                        <a:t>Target for  2020-21</a:t>
                      </a:r>
                    </a:p>
                    <a:p>
                      <a:pPr algn="ctr" fontAlgn="t"/>
                      <a:endParaRPr lang="en-US" sz="1600" b="1" i="0" u="none" strike="noStrike" dirty="0">
                        <a:solidFill>
                          <a:schemeClr val="tx1"/>
                        </a:solidFill>
                        <a:latin typeface="Arial" pitchFamily="34" charset="0"/>
                        <a:cs typeface="Arial" pitchFamily="34" charset="0"/>
                      </a:endParaRP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458278">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2016-17</a:t>
                      </a:r>
                      <a:endParaRPr lang="en-US" sz="1600" b="1" i="0" u="none" strike="noStrike" dirty="0">
                        <a:solidFill>
                          <a:schemeClr val="tx1"/>
                        </a:solidFill>
                        <a:latin typeface="Arial" pitchFamily="34" charset="0"/>
                        <a:cs typeface="Arial" pitchFamily="34" charset="0"/>
                      </a:endParaRP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2017-18</a:t>
                      </a:r>
                      <a:endParaRPr lang="en-US" sz="1600" b="1" i="0" u="none" strike="noStrike" dirty="0">
                        <a:solidFill>
                          <a:schemeClr val="tx1"/>
                        </a:solidFill>
                        <a:latin typeface="Arial" pitchFamily="34" charset="0"/>
                        <a:cs typeface="Arial" pitchFamily="34" charset="0"/>
                      </a:endParaRP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2018-19</a:t>
                      </a:r>
                      <a:endParaRPr lang="en-US" sz="1600" b="1" i="0" u="none" strike="noStrike" dirty="0">
                        <a:solidFill>
                          <a:schemeClr val="tx1"/>
                        </a:solidFill>
                        <a:latin typeface="Arial" pitchFamily="34" charset="0"/>
                        <a:cs typeface="Arial" pitchFamily="34" charset="0"/>
                      </a:endParaRP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2019-20 </a:t>
                      </a: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2020-21</a:t>
                      </a:r>
                    </a:p>
                    <a:p>
                      <a:pPr algn="ctr" fontAlgn="t"/>
                      <a:r>
                        <a:rPr lang="en-US" sz="1600" b="1" i="0" u="none" strike="noStrike" dirty="0">
                          <a:solidFill>
                            <a:schemeClr val="tx1"/>
                          </a:solidFill>
                          <a:latin typeface="Arial" pitchFamily="34" charset="0"/>
                          <a:cs typeface="Arial" pitchFamily="34" charset="0"/>
                        </a:rPr>
                        <a:t>(</a:t>
                      </a:r>
                      <a:r>
                        <a:rPr lang="en-US" sz="1600" b="1" i="0" u="none" strike="noStrike" dirty="0" err="1">
                          <a:solidFill>
                            <a:schemeClr val="tx1"/>
                          </a:solidFill>
                          <a:latin typeface="Arial" pitchFamily="34" charset="0"/>
                          <a:cs typeface="Arial" pitchFamily="34" charset="0"/>
                        </a:rPr>
                        <a:t>upto</a:t>
                      </a:r>
                      <a:r>
                        <a:rPr lang="en-US" sz="1600" b="1" i="0" u="none" strike="noStrike" dirty="0">
                          <a:solidFill>
                            <a:schemeClr val="tx1"/>
                          </a:solidFill>
                          <a:latin typeface="Arial" pitchFamily="34" charset="0"/>
                          <a:cs typeface="Arial" pitchFamily="34" charset="0"/>
                        </a:rPr>
                        <a:t> June-20)</a:t>
                      </a: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Total</a:t>
                      </a:r>
                      <a:endParaRPr lang="en-US" sz="1600" b="1" i="0" u="none" strike="noStrike" dirty="0">
                        <a:solidFill>
                          <a:schemeClr val="tx1"/>
                        </a:solidFill>
                        <a:latin typeface="Arial" pitchFamily="34" charset="0"/>
                        <a:cs typeface="Arial" pitchFamily="34" charset="0"/>
                      </a:endParaRP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Progress</a:t>
                      </a:r>
                      <a:endParaRPr lang="en-US" sz="1600" b="1" i="0" u="none" strike="noStrike" dirty="0">
                        <a:solidFill>
                          <a:schemeClr val="tx1"/>
                        </a:solidFill>
                        <a:latin typeface="Arial" pitchFamily="34" charset="0"/>
                        <a:cs typeface="Arial" pitchFamily="34" charset="0"/>
                      </a:endParaRPr>
                    </a:p>
                  </a:txBody>
                  <a:tcPr marL="7209" marR="7209" marT="88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8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20000"/>
                        <a:lumOff val="80000"/>
                      </a:schemeClr>
                    </a:solidFill>
                  </a:tcPr>
                </a:tc>
              </a:tr>
              <a:tr h="832488">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Sardar Sarovar Project</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502176.50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143590.60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122472.90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86168.00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7695.86</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901.207</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360828.567</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71.85</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74091.00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599590">
                <a:tc>
                  <a:txBody>
                    <a:bodyPr/>
                    <a:lstStyle/>
                    <a:p>
                      <a:pPr algn="ctr" rtl="0" fontAlgn="ctr"/>
                      <a:endParaRPr lang="en-IN" sz="1600" b="1" i="0" u="none" strike="noStrike" dirty="0">
                        <a:solidFill>
                          <a:srgbClr val="000000"/>
                        </a:solidFill>
                        <a:effectLst/>
                        <a:latin typeface="Arial" panose="020B0604020202020204" pitchFamily="34" charset="0"/>
                      </a:endParaRP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600" b="1" i="0" u="none" strike="noStrike" dirty="0">
                          <a:solidFill>
                            <a:srgbClr val="000000"/>
                          </a:solidFill>
                          <a:effectLst/>
                          <a:latin typeface="Arial" panose="020B0604020202020204" pitchFamily="34" charset="0"/>
                        </a:rPr>
                        <a:t>TOTAL</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502176.50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143590.60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122472.90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86168.00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7695.86</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901.207</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360828.567</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Arial" panose="020B0604020202020204" pitchFamily="34" charset="0"/>
                        </a:rPr>
                        <a:t>71.85</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400" b="1" i="0" u="none" strike="noStrike" kern="1200" dirty="0">
                          <a:solidFill>
                            <a:srgbClr val="000000"/>
                          </a:solidFill>
                          <a:effectLst/>
                          <a:latin typeface="Arial" panose="020B0604020202020204" pitchFamily="34" charset="0"/>
                          <a:ea typeface="+mn-ea"/>
                          <a:cs typeface="Arial" panose="020B0604020202020204" pitchFamily="34" charset="0"/>
                        </a:rPr>
                        <a:t>74091.00</a:t>
                      </a:r>
                    </a:p>
                  </a:txBody>
                  <a:tcPr marL="7739" marR="773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14392" name="TextBox 1"/>
          <p:cNvSpPr txBox="1">
            <a:spLocks noChangeArrowheads="1"/>
          </p:cNvSpPr>
          <p:nvPr/>
        </p:nvSpPr>
        <p:spPr bwMode="auto">
          <a:xfrm>
            <a:off x="7404994" y="1606550"/>
            <a:ext cx="1428596" cy="369332"/>
          </a:xfrm>
          <a:prstGeom prst="rect">
            <a:avLst/>
          </a:prstGeom>
          <a:noFill/>
          <a:ln w="9525">
            <a:noFill/>
            <a:miter lim="800000"/>
            <a:headEnd/>
            <a:tailEnd/>
          </a:ln>
        </p:spPr>
        <p:txBody>
          <a:bodyPr wrap="none">
            <a:spAutoFit/>
          </a:bodyPr>
          <a:lstStyle/>
          <a:p>
            <a:pPr eaLnBrk="1" hangingPunct="1"/>
            <a:r>
              <a:rPr lang="en-US" altLang="en-US" b="1">
                <a:latin typeface="Arial" pitchFamily="34" charset="0"/>
                <a:cs typeface="Arial" pitchFamily="34" charset="0"/>
              </a:rPr>
              <a:t>(Rs. Lakhs)</a:t>
            </a:r>
            <a:endParaRPr lang="en-IN" altLang="en-US" b="1">
              <a:latin typeface="Arial" pitchFamily="34" charset="0"/>
              <a:cs typeface="Arial" pitchFamily="34" charset="0"/>
            </a:endParaRPr>
          </a:p>
        </p:txBody>
      </p:sp>
      <p:sp>
        <p:nvSpPr>
          <p:cNvPr id="14393" name="Footer Placeholder 5"/>
          <p:cNvSpPr>
            <a:spLocks noGrp="1"/>
          </p:cNvSpPr>
          <p:nvPr>
            <p:ph type="ftr" sz="quarter" idx="11"/>
          </p:nvPr>
        </p:nvSpPr>
        <p:spPr bwMode="auto">
          <a:noFill/>
          <a:ln>
            <a:miter lim="800000"/>
            <a:headEnd/>
            <a:tailEnd/>
          </a:ln>
        </p:spPr>
        <p:txBody>
          <a:bodyPr wrap="square" numCol="1" anchorCtr="0" compatLnSpc="1">
            <a:prstTxWarp prst="textNoShape">
              <a:avLst/>
            </a:prstTxWarp>
          </a:bodyPr>
          <a:lstStyle/>
          <a:p>
            <a:r>
              <a:rPr lang="en-IN" altLang="en-US" sz="1800" b="1" smtClean="0">
                <a:solidFill>
                  <a:schemeClr val="tx1"/>
                </a:solidFill>
                <a:latin typeface="Book Antiqua" pitchFamily="18" charset="0"/>
              </a:rPr>
              <a:t>GUJARAT</a:t>
            </a:r>
          </a:p>
        </p:txBody>
      </p:sp>
      <p:sp>
        <p:nvSpPr>
          <p:cNvPr id="8" name="Rectangle 7"/>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Progress Review Presentations</a:t>
            </a:r>
            <a:endParaRPr lang="en-US" sz="2400" b="1" dirty="0"/>
          </a:p>
        </p:txBody>
      </p:sp>
    </p:spTree>
    <p:extLst>
      <p:ext uri="{BB962C8B-B14F-4D97-AF65-F5344CB8AC3E}">
        <p14:creationId xmlns:p14="http://schemas.microsoft.com/office/powerpoint/2010/main" val="726171001"/>
      </p:ext>
    </p:extLst>
  </p:cSld>
  <p:clrMapOvr>
    <a:masterClrMapping/>
  </p:clrMapOvr>
  <p:transition spd="slow"/>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734275"/>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Broad Review</a:t>
            </a:r>
            <a:endParaRPr lang="en-US" sz="2800" b="1" dirty="0">
              <a:latin typeface="+mn-lt"/>
              <a:cs typeface="Arial" panose="020B0604020202020204" pitchFamily="34" charset="0"/>
            </a:endParaRPr>
          </a:p>
        </p:txBody>
      </p:sp>
      <p:graphicFrame>
        <p:nvGraphicFramePr>
          <p:cNvPr id="4" name="Table 3"/>
          <p:cNvGraphicFramePr>
            <a:graphicFrameLocks noGrp="1"/>
          </p:cNvGraphicFramePr>
          <p:nvPr/>
        </p:nvGraphicFramePr>
        <p:xfrm>
          <a:off x="322461" y="1749426"/>
          <a:ext cx="9387482" cy="3973513"/>
        </p:xfrm>
        <a:graphic>
          <a:graphicData uri="http://schemas.openxmlformats.org/drawingml/2006/table">
            <a:tbl>
              <a:tblPr/>
              <a:tblGrid>
                <a:gridCol w="716614"/>
                <a:gridCol w="1071085"/>
                <a:gridCol w="988411"/>
                <a:gridCol w="1175111"/>
                <a:gridCol w="1054304"/>
                <a:gridCol w="870255"/>
                <a:gridCol w="980840"/>
                <a:gridCol w="796426"/>
                <a:gridCol w="987636"/>
                <a:gridCol w="746800"/>
              </a:tblGrid>
              <a:tr h="470044">
                <a:tc rowSpan="2">
                  <a:txBody>
                    <a:bodyPr/>
                    <a:lstStyle/>
                    <a:p>
                      <a:pPr algn="ctr" fontAlgn="t"/>
                      <a:r>
                        <a:rPr lang="en-US" sz="1600" b="1" i="0" u="none" strike="noStrike" dirty="0">
                          <a:solidFill>
                            <a:schemeClr val="tx1"/>
                          </a:solidFill>
                          <a:latin typeface="Arial" pitchFamily="34" charset="0"/>
                          <a:cs typeface="Arial" pitchFamily="34" charset="0"/>
                        </a:rPr>
                        <a:t>Sr. No.</a:t>
                      </a:r>
                    </a:p>
                  </a:txBody>
                  <a:tcPr marL="7210" marR="7210"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fontAlgn="t"/>
                      <a:r>
                        <a:rPr lang="en-US" sz="1600" b="1" i="0" u="none" strike="noStrike" dirty="0">
                          <a:solidFill>
                            <a:schemeClr val="tx1"/>
                          </a:solidFill>
                          <a:latin typeface="Arial" pitchFamily="34" charset="0"/>
                          <a:cs typeface="Arial" pitchFamily="34" charset="0"/>
                        </a:rPr>
                        <a:t>Project</a:t>
                      </a:r>
                    </a:p>
                  </a:txBody>
                  <a:tcPr marL="7210" marR="7210"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5">
                  <a:txBody>
                    <a:bodyPr/>
                    <a:lstStyle/>
                    <a:p>
                      <a:pPr algn="ctr"/>
                      <a:r>
                        <a:rPr lang="en-IN" sz="1600" b="1" dirty="0">
                          <a:latin typeface="Arial" pitchFamily="34" charset="0"/>
                          <a:cs typeface="Arial" pitchFamily="34" charset="0"/>
                        </a:rPr>
                        <a:t>CADWM</a:t>
                      </a:r>
                      <a:endParaRPr lang="en-US" sz="1600" b="1" dirty="0">
                        <a:latin typeface="Arial" pitchFamily="34" charset="0"/>
                        <a:cs typeface="Arial" pitchFamily="34" charset="0"/>
                      </a:endParaRPr>
                    </a:p>
                  </a:txBody>
                  <a:tcPr marL="7210" marR="7210" marT="8873"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3">
                  <a:txBody>
                    <a:bodyPr/>
                    <a:lstStyle/>
                    <a:p>
                      <a:pPr marL="0" algn="ctr" defTabSz="914400" rtl="0" eaLnBrk="1" fontAlgn="t" latinLnBrk="0" hangingPunct="1"/>
                      <a:r>
                        <a:rPr lang="en-IN" sz="1600" b="1" i="0" u="none" strike="noStrike" kern="1200" dirty="0">
                          <a:solidFill>
                            <a:schemeClr val="tx1"/>
                          </a:solidFill>
                          <a:latin typeface="Arial" pitchFamily="34" charset="0"/>
                          <a:ea typeface="+mn-ea"/>
                          <a:cs typeface="Arial" pitchFamily="34" charset="0"/>
                        </a:rPr>
                        <a:t>AIBP</a:t>
                      </a:r>
                      <a:endParaRPr lang="en-US" sz="1600" b="1" i="0" u="none" strike="noStrike" kern="1200" dirty="0">
                        <a:solidFill>
                          <a:schemeClr val="tx1"/>
                        </a:solidFill>
                        <a:latin typeface="Arial" pitchFamily="34" charset="0"/>
                        <a:ea typeface="+mn-ea"/>
                        <a:cs typeface="Arial" pitchFamily="34" charset="0"/>
                      </a:endParaRPr>
                    </a:p>
                  </a:txBody>
                  <a:tcPr marL="7210" marR="7210" marT="88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n-US" dirty="0"/>
                    </a:p>
                  </a:txBody>
                  <a:tcPr marL="8873" marR="8873" marT="88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761365">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vMerge="1">
                  <a:txBody>
                    <a:bodyPr/>
                    <a:lstStyle/>
                    <a:p>
                      <a:pPr algn="ctr" fontAlgn="t"/>
                      <a:endParaRPr lang="en-US" sz="1600" b="1" i="0" u="none" strike="noStrike" dirty="0">
                        <a:solidFill>
                          <a:schemeClr val="tx1"/>
                        </a:solidFill>
                        <a:latin typeface="Arial" pitchFamily="34" charset="0"/>
                        <a:cs typeface="Arial" pitchFamily="34" charset="0"/>
                      </a:endParaRPr>
                    </a:p>
                  </a:txBody>
                  <a:tcPr marL="8873" marR="8873" marT="88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US" sz="1600" b="1" i="0" u="none" strike="noStrike" dirty="0">
                          <a:solidFill>
                            <a:schemeClr val="tx1"/>
                          </a:solidFill>
                          <a:latin typeface="Arial" pitchFamily="34" charset="0"/>
                          <a:cs typeface="Arial" pitchFamily="34" charset="0"/>
                        </a:rPr>
                        <a:t>Total</a:t>
                      </a:r>
                      <a:r>
                        <a:rPr lang="en-US" sz="1600" b="1" i="0" u="none" strike="noStrike" baseline="0" dirty="0">
                          <a:solidFill>
                            <a:schemeClr val="tx1"/>
                          </a:solidFill>
                          <a:latin typeface="Arial" pitchFamily="34" charset="0"/>
                          <a:cs typeface="Arial" pitchFamily="34" charset="0"/>
                        </a:rPr>
                        <a:t> </a:t>
                      </a:r>
                      <a:r>
                        <a:rPr lang="en-US" sz="1600" b="1" i="0" u="none" strike="noStrike" dirty="0">
                          <a:solidFill>
                            <a:schemeClr val="tx1"/>
                          </a:solidFill>
                          <a:latin typeface="Arial" pitchFamily="34" charset="0"/>
                          <a:cs typeface="Arial" pitchFamily="34" charset="0"/>
                        </a:rPr>
                        <a:t>CCA of Project</a:t>
                      </a:r>
                    </a:p>
                  </a:txBody>
                  <a:tcPr marL="7210" marR="7210" marT="88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CCA developed as on </a:t>
                      </a:r>
                    </a:p>
                    <a:p>
                      <a:pPr algn="ctr" fontAlgn="t"/>
                      <a:r>
                        <a:rPr lang="en-IN" sz="1600" b="1" i="0" u="none" strike="noStrike" dirty="0">
                          <a:solidFill>
                            <a:schemeClr val="tx1"/>
                          </a:solidFill>
                          <a:latin typeface="Arial" pitchFamily="34" charset="0"/>
                          <a:cs typeface="Arial" pitchFamily="34" charset="0"/>
                        </a:rPr>
                        <a:t>31.03. 2016 (A)* </a:t>
                      </a:r>
                      <a:endParaRPr lang="en-US" sz="1600" b="1" i="0" u="none" strike="noStrike" dirty="0">
                        <a:solidFill>
                          <a:schemeClr val="tx1"/>
                        </a:solidFill>
                        <a:latin typeface="Arial" pitchFamily="34" charset="0"/>
                        <a:cs typeface="Arial" pitchFamily="34" charset="0"/>
                      </a:endParaRPr>
                    </a:p>
                  </a:txBody>
                  <a:tcPr marL="7210" marR="7210" marT="8873"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Progress in CCA for 99 Priority Projects (B) </a:t>
                      </a:r>
                      <a:endParaRPr lang="en-US" sz="1600" b="1" i="0" u="none" strike="noStrike" dirty="0">
                        <a:solidFill>
                          <a:schemeClr val="tx1"/>
                        </a:solidFill>
                        <a:latin typeface="Arial" pitchFamily="34" charset="0"/>
                        <a:cs typeface="Arial" pitchFamily="34" charset="0"/>
                      </a:endParaRPr>
                    </a:p>
                  </a:txBody>
                  <a:tcPr marL="7210" marR="7210"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Cumulative CCA developed (A+B)</a:t>
                      </a:r>
                      <a:endParaRPr lang="en-US" sz="1600" b="1" i="0" u="none" strike="noStrike" dirty="0">
                        <a:solidFill>
                          <a:schemeClr val="tx1"/>
                        </a:solidFill>
                        <a:latin typeface="Arial" pitchFamily="34" charset="0"/>
                        <a:cs typeface="Arial" pitchFamily="34" charset="0"/>
                      </a:endParaRPr>
                    </a:p>
                  </a:txBody>
                  <a:tcPr marL="7210" marR="7210"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CCA Progress</a:t>
                      </a:r>
                      <a:endParaRPr lang="en-US" sz="1600" b="1" i="0" u="none" strike="noStrike" dirty="0">
                        <a:solidFill>
                          <a:schemeClr val="tx1"/>
                        </a:solidFill>
                        <a:latin typeface="Arial" pitchFamily="34" charset="0"/>
                        <a:cs typeface="Arial" pitchFamily="34" charset="0"/>
                      </a:endParaRPr>
                    </a:p>
                  </a:txBody>
                  <a:tcPr marL="7210" marR="7210"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Ultimate</a:t>
                      </a:r>
                      <a:r>
                        <a:rPr lang="en-IN" sz="1600" b="1" i="0" u="none" strike="noStrike" baseline="0" dirty="0">
                          <a:solidFill>
                            <a:schemeClr val="tx1"/>
                          </a:solidFill>
                          <a:latin typeface="Arial" pitchFamily="34" charset="0"/>
                          <a:cs typeface="Arial" pitchFamily="34" charset="0"/>
                        </a:rPr>
                        <a:t> Irrigation Potential</a:t>
                      </a:r>
                      <a:endParaRPr lang="en-US" sz="1600" b="1" i="0" u="none" strike="noStrike" dirty="0">
                        <a:solidFill>
                          <a:schemeClr val="tx1"/>
                        </a:solidFill>
                        <a:latin typeface="Arial" pitchFamily="34" charset="0"/>
                        <a:cs typeface="Arial" pitchFamily="34" charset="0"/>
                      </a:endParaRPr>
                    </a:p>
                  </a:txBody>
                  <a:tcPr marL="7210" marR="7210"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Potential Created </a:t>
                      </a:r>
                      <a:r>
                        <a:rPr lang="en-IN" sz="1600" b="1" i="0" u="none" strike="noStrike" dirty="0" err="1">
                          <a:solidFill>
                            <a:schemeClr val="tx1"/>
                          </a:solidFill>
                          <a:latin typeface="Arial" pitchFamily="34" charset="0"/>
                          <a:cs typeface="Arial" pitchFamily="34" charset="0"/>
                        </a:rPr>
                        <a:t>upto</a:t>
                      </a:r>
                      <a:r>
                        <a:rPr lang="en-IN" sz="1600" b="1" i="0" u="none" strike="noStrike" dirty="0">
                          <a:solidFill>
                            <a:schemeClr val="tx1"/>
                          </a:solidFill>
                          <a:latin typeface="Arial" pitchFamily="34" charset="0"/>
                          <a:cs typeface="Arial" pitchFamily="34" charset="0"/>
                        </a:rPr>
                        <a:t> </a:t>
                      </a:r>
                    </a:p>
                    <a:p>
                      <a:pPr algn="ctr" fontAlgn="t"/>
                      <a:r>
                        <a:rPr lang="en-IN" sz="1600" b="1" i="0" u="none" strike="noStrike" dirty="0">
                          <a:solidFill>
                            <a:schemeClr val="tx1"/>
                          </a:solidFill>
                          <a:latin typeface="Arial" pitchFamily="34" charset="0"/>
                          <a:cs typeface="Arial" pitchFamily="34" charset="0"/>
                        </a:rPr>
                        <a:t>June-20</a:t>
                      </a:r>
                      <a:endParaRPr lang="en-US" sz="1600" b="1" i="0" u="none" strike="noStrike" dirty="0">
                        <a:solidFill>
                          <a:schemeClr val="tx1"/>
                        </a:solidFill>
                        <a:latin typeface="Arial" pitchFamily="34" charset="0"/>
                        <a:cs typeface="Arial" pitchFamily="34" charset="0"/>
                      </a:endParaRPr>
                    </a:p>
                  </a:txBody>
                  <a:tcPr marL="7210" marR="7210" marT="88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t"/>
                      <a:r>
                        <a:rPr lang="en-IN" sz="1600" b="1" i="0" u="none" strike="noStrike" dirty="0">
                          <a:solidFill>
                            <a:schemeClr val="tx1"/>
                          </a:solidFill>
                          <a:latin typeface="Arial" pitchFamily="34" charset="0"/>
                          <a:cs typeface="Arial" pitchFamily="34" charset="0"/>
                        </a:rPr>
                        <a:t>% IPC</a:t>
                      </a:r>
                      <a:endParaRPr lang="en-US" sz="1600" b="1" i="0" u="none" strike="noStrike" dirty="0">
                        <a:solidFill>
                          <a:schemeClr val="tx1"/>
                        </a:solidFill>
                        <a:latin typeface="Arial" pitchFamily="34" charset="0"/>
                        <a:cs typeface="Arial" pitchFamily="34" charset="0"/>
                      </a:endParaRPr>
                    </a:p>
                  </a:txBody>
                  <a:tcPr marL="7210" marR="7210" marT="88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r>
              <a:tr h="1048316">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1</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800" b="1" i="0" u="none" strike="noStrike" kern="1200" dirty="0">
                          <a:solidFill>
                            <a:srgbClr val="000000"/>
                          </a:solidFill>
                          <a:effectLst/>
                          <a:latin typeface="Arial" panose="020B0604020202020204" pitchFamily="34" charset="0"/>
                          <a:ea typeface="+mn-ea"/>
                          <a:cs typeface="Arial" panose="020B0604020202020204" pitchFamily="34" charset="0"/>
                        </a:rPr>
                        <a:t>Sardar Sarovar Project</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1792.000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551.802</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938.612</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1490.414</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83.17</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1792</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1671.607</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93.28</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r h="693788">
                <a:tc>
                  <a:txBody>
                    <a:bodyPr/>
                    <a:lstStyle/>
                    <a:p>
                      <a:pPr algn="ctr" rtl="0" fontAlgn="ctr"/>
                      <a:endParaRPr lang="en-IN" sz="1800" b="1" i="0" u="none" strike="noStrike" dirty="0">
                        <a:solidFill>
                          <a:srgbClr val="000000"/>
                        </a:solidFill>
                        <a:effectLst/>
                        <a:latin typeface="Arial" panose="020B0604020202020204" pitchFamily="34" charset="0"/>
                      </a:endParaRP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en-IN" sz="1800" b="1" i="0" u="none" strike="noStrike" dirty="0">
                          <a:solidFill>
                            <a:srgbClr val="000000"/>
                          </a:solidFill>
                          <a:effectLst/>
                          <a:latin typeface="Arial" panose="020B0604020202020204" pitchFamily="34" charset="0"/>
                        </a:rPr>
                        <a:t>TOTAL</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1792.000</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551.802</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938.612</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1490.414</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83.17</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1792</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1671.607</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IN" sz="1600" b="1" i="0" u="none" strike="noStrike" kern="1200" dirty="0">
                          <a:solidFill>
                            <a:srgbClr val="000000"/>
                          </a:solidFill>
                          <a:effectLst/>
                          <a:latin typeface="Arial" panose="020B0604020202020204" pitchFamily="34" charset="0"/>
                          <a:ea typeface="+mn-ea"/>
                          <a:cs typeface="Arial" panose="020B0604020202020204" pitchFamily="34" charset="0"/>
                        </a:rPr>
                        <a:t>93.28</a:t>
                      </a:r>
                    </a:p>
                  </a:txBody>
                  <a:tcPr marL="7740" marR="7740"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16443" name="TextBox 1"/>
          <p:cNvSpPr txBox="1">
            <a:spLocks noChangeArrowheads="1"/>
          </p:cNvSpPr>
          <p:nvPr/>
        </p:nvSpPr>
        <p:spPr bwMode="auto">
          <a:xfrm>
            <a:off x="7704047" y="1223963"/>
            <a:ext cx="2097177" cy="400110"/>
          </a:xfrm>
          <a:prstGeom prst="rect">
            <a:avLst/>
          </a:prstGeom>
          <a:noFill/>
          <a:ln w="9525">
            <a:noFill/>
            <a:miter lim="800000"/>
            <a:headEnd/>
            <a:tailEnd/>
          </a:ln>
        </p:spPr>
        <p:txBody>
          <a:bodyPr wrap="none">
            <a:spAutoFit/>
          </a:bodyPr>
          <a:lstStyle/>
          <a:p>
            <a:pPr eaLnBrk="1" hangingPunct="1"/>
            <a:r>
              <a:rPr lang="en-US" altLang="en-US" sz="2000" b="1" dirty="0">
                <a:latin typeface="Arial" pitchFamily="34" charset="0"/>
                <a:cs typeface="Arial" pitchFamily="34" charset="0"/>
              </a:rPr>
              <a:t>(CCA in Th. ha.)</a:t>
            </a:r>
            <a:endParaRPr lang="en-IN" altLang="en-US" sz="2000" b="1" dirty="0">
              <a:latin typeface="Arial" pitchFamily="34" charset="0"/>
              <a:cs typeface="Arial" pitchFamily="34" charset="0"/>
            </a:endParaRPr>
          </a:p>
        </p:txBody>
      </p:sp>
      <p:sp>
        <p:nvSpPr>
          <p:cNvPr id="16444" name="Footer Placeholder 5"/>
          <p:cNvSpPr>
            <a:spLocks noGrp="1"/>
          </p:cNvSpPr>
          <p:nvPr>
            <p:ph type="ftr" sz="quarter" idx="11"/>
          </p:nvPr>
        </p:nvSpPr>
        <p:spPr bwMode="auto">
          <a:xfrm>
            <a:off x="3281363" y="6492876"/>
            <a:ext cx="3343275" cy="365125"/>
          </a:xfrm>
          <a:noFill/>
          <a:ln>
            <a:miter lim="800000"/>
            <a:headEnd/>
            <a:tailEnd/>
          </a:ln>
        </p:spPr>
        <p:txBody>
          <a:bodyPr wrap="square" numCol="1" anchorCtr="0" compatLnSpc="1">
            <a:prstTxWarp prst="textNoShape">
              <a:avLst/>
            </a:prstTxWarp>
          </a:bodyPr>
          <a:lstStyle/>
          <a:p>
            <a:r>
              <a:rPr lang="en-IN" altLang="en-US" sz="1800" b="1" smtClean="0">
                <a:solidFill>
                  <a:schemeClr val="tx1"/>
                </a:solidFill>
                <a:latin typeface="Book Antiqua" pitchFamily="18" charset="0"/>
              </a:rPr>
              <a:t>GUJARAT</a:t>
            </a:r>
          </a:p>
        </p:txBody>
      </p:sp>
      <p:sp>
        <p:nvSpPr>
          <p:cNvPr id="16445" name="TextBox 7"/>
          <p:cNvSpPr txBox="1">
            <a:spLocks noChangeArrowheads="1"/>
          </p:cNvSpPr>
          <p:nvPr/>
        </p:nvSpPr>
        <p:spPr bwMode="auto">
          <a:xfrm>
            <a:off x="319882" y="5884863"/>
            <a:ext cx="9311588" cy="400110"/>
          </a:xfrm>
          <a:prstGeom prst="rect">
            <a:avLst/>
          </a:prstGeom>
          <a:noFill/>
          <a:ln w="9525">
            <a:noFill/>
            <a:miter lim="800000"/>
            <a:headEnd/>
            <a:tailEnd/>
          </a:ln>
        </p:spPr>
        <p:txBody>
          <a:bodyPr wrap="none">
            <a:spAutoFit/>
          </a:bodyPr>
          <a:lstStyle/>
          <a:p>
            <a:pPr eaLnBrk="1" hangingPunct="1"/>
            <a:r>
              <a:rPr lang="en-IN" altLang="en-US" sz="2000" b="1"/>
              <a:t>* i.e. CCA developed under CADWM (up to 31-03-2016) and before CADWM inclusion.</a:t>
            </a:r>
          </a:p>
        </p:txBody>
      </p:sp>
      <p:sp>
        <p:nvSpPr>
          <p:cNvPr id="8" name="Rectangle 7"/>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Tree>
    <p:extLst>
      <p:ext uri="{BB962C8B-B14F-4D97-AF65-F5344CB8AC3E}">
        <p14:creationId xmlns:p14="http://schemas.microsoft.com/office/powerpoint/2010/main" val="1693240788"/>
      </p:ext>
    </p:extLst>
  </p:cSld>
  <p:clrMapOvr>
    <a:masterClrMapping/>
  </p:clrMapOvr>
  <p:transition spd="slow"/>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0" y="842499"/>
            <a:ext cx="9906000" cy="489688"/>
          </a:xfrm>
          <a:prstGeom prst="roundRect">
            <a:avLst>
              <a:gd name="adj" fmla="val 48485"/>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prst="angle"/>
          </a:sp3d>
        </p:spPr>
        <p:txBody>
          <a:bodyPr anchor="ctr"/>
          <a:lstStyle/>
          <a:p>
            <a:pPr algn="ctr" eaLnBrk="1" fontAlgn="auto" hangingPunct="1">
              <a:spcBef>
                <a:spcPts val="0"/>
              </a:spcBef>
              <a:spcAft>
                <a:spcPts val="0"/>
              </a:spcAft>
              <a:defRPr/>
            </a:pPr>
            <a:r>
              <a:rPr lang="en-US" sz="2800" b="1" dirty="0">
                <a:solidFill>
                  <a:srgbClr val="800000"/>
                </a:solidFill>
                <a:effectLst>
                  <a:outerShdw blurRad="38100" dist="38100" dir="2700000" algn="tl">
                    <a:srgbClr val="C0C0C0"/>
                  </a:outerShdw>
                </a:effectLst>
                <a:latin typeface="+mn-lt"/>
                <a:cs typeface="Arial" panose="020B0604020202020204" pitchFamily="34" charset="0"/>
              </a:rPr>
              <a:t>Key Reasons For Progress Delays</a:t>
            </a:r>
            <a:endParaRPr lang="en-US" sz="2800" b="1" dirty="0">
              <a:latin typeface="+mn-lt"/>
              <a:cs typeface="Arial" panose="020B0604020202020204" pitchFamily="34" charset="0"/>
            </a:endParaRPr>
          </a:p>
        </p:txBody>
      </p:sp>
      <p:sp>
        <p:nvSpPr>
          <p:cNvPr id="18436" name="Footer Placeholder 5"/>
          <p:cNvSpPr>
            <a:spLocks noGrp="1"/>
          </p:cNvSpPr>
          <p:nvPr>
            <p:ph type="ftr" sz="quarter" idx="11"/>
          </p:nvPr>
        </p:nvSpPr>
        <p:spPr bwMode="auto">
          <a:noFill/>
          <a:ln>
            <a:miter lim="800000"/>
            <a:headEnd/>
            <a:tailEnd/>
          </a:ln>
        </p:spPr>
        <p:txBody>
          <a:bodyPr wrap="square" numCol="1" anchorCtr="0" compatLnSpc="1">
            <a:prstTxWarp prst="textNoShape">
              <a:avLst/>
            </a:prstTxWarp>
          </a:bodyPr>
          <a:lstStyle/>
          <a:p>
            <a:r>
              <a:rPr lang="en-IN" altLang="en-US" sz="1800" b="1" smtClean="0">
                <a:solidFill>
                  <a:schemeClr val="tx1"/>
                </a:solidFill>
                <a:latin typeface="Book Antiqua" pitchFamily="18" charset="0"/>
              </a:rPr>
              <a:t>GUJARAT</a:t>
            </a:r>
          </a:p>
        </p:txBody>
      </p:sp>
      <p:graphicFrame>
        <p:nvGraphicFramePr>
          <p:cNvPr id="5" name="Table 4"/>
          <p:cNvGraphicFramePr>
            <a:graphicFrameLocks noGrp="1"/>
          </p:cNvGraphicFramePr>
          <p:nvPr/>
        </p:nvGraphicFramePr>
        <p:xfrm>
          <a:off x="873225" y="2003426"/>
          <a:ext cx="8159551" cy="4240215"/>
        </p:xfrm>
        <a:graphic>
          <a:graphicData uri="http://schemas.openxmlformats.org/drawingml/2006/table">
            <a:tbl>
              <a:tblPr firstRow="1" bandRow="1">
                <a:tableStyleId>{5C22544A-7EE6-4342-B048-85BDC9FD1C3A}</a:tableStyleId>
              </a:tblPr>
              <a:tblGrid>
                <a:gridCol w="1178461"/>
                <a:gridCol w="6981090"/>
              </a:tblGrid>
              <a:tr h="365778">
                <a:tc>
                  <a:txBody>
                    <a:bodyPr/>
                    <a:lstStyle/>
                    <a:p>
                      <a:pPr algn="ctr"/>
                      <a:r>
                        <a:rPr lang="en-IN" sz="1800" b="1" dirty="0">
                          <a:solidFill>
                            <a:schemeClr val="tx1"/>
                          </a:solidFill>
                        </a:rPr>
                        <a:t>Status</a:t>
                      </a:r>
                      <a:endParaRPr lang="en-US" sz="1800" b="1" dirty="0">
                        <a:solidFill>
                          <a:schemeClr val="tx1"/>
                        </a:solidFill>
                      </a:endParaRPr>
                    </a:p>
                  </a:txBody>
                  <a:tcPr marL="74294" marR="74294" marT="45722" marB="45722"/>
                </a:tc>
                <a:tc>
                  <a:txBody>
                    <a:bodyPr/>
                    <a:lstStyle/>
                    <a:p>
                      <a:pPr algn="ctr"/>
                      <a:r>
                        <a:rPr lang="en-IN" sz="1800" dirty="0">
                          <a:solidFill>
                            <a:schemeClr val="tx1"/>
                          </a:solidFill>
                        </a:rPr>
                        <a:t>Key</a:t>
                      </a:r>
                      <a:r>
                        <a:rPr lang="en-IN" sz="1800" baseline="0" dirty="0">
                          <a:solidFill>
                            <a:schemeClr val="tx1"/>
                          </a:solidFill>
                        </a:rPr>
                        <a:t> Reason</a:t>
                      </a:r>
                      <a:endParaRPr lang="en-US" sz="1800" dirty="0">
                        <a:solidFill>
                          <a:schemeClr val="tx1"/>
                        </a:solidFill>
                      </a:endParaRPr>
                    </a:p>
                  </a:txBody>
                  <a:tcPr marL="74294" marR="74294" marT="45722" marB="45722"/>
                </a:tc>
              </a:tr>
              <a:tr h="514359">
                <a:tc>
                  <a:txBody>
                    <a:bodyPr/>
                    <a:lstStyle/>
                    <a:p>
                      <a:pPr algn="ctr"/>
                      <a:r>
                        <a:rPr lang="en-US" sz="2400" b="1" kern="1200" dirty="0">
                          <a:solidFill>
                            <a:srgbClr val="C00000"/>
                          </a:solidFill>
                          <a:latin typeface="+mn-lt"/>
                          <a:ea typeface="+mn-ea"/>
                          <a:cs typeface="+mn-cs"/>
                        </a:rPr>
                        <a:t>√</a:t>
                      </a:r>
                      <a:endParaRPr lang="en-US" sz="2400" b="1" dirty="0">
                        <a:solidFill>
                          <a:srgbClr val="C00000"/>
                        </a:solidFill>
                      </a:endParaRPr>
                    </a:p>
                  </a:txBody>
                  <a:tcPr marL="74294" marR="74294" marT="45722" marB="45722" anchor="ctr"/>
                </a:tc>
                <a:tc>
                  <a:txBody>
                    <a:bodyPr/>
                    <a:lstStyle/>
                    <a:p>
                      <a:r>
                        <a:rPr lang="en-IN" sz="1800" dirty="0"/>
                        <a:t>Absence of Hydraulic</a:t>
                      </a:r>
                      <a:r>
                        <a:rPr lang="en-IN" sz="1800" baseline="0" dirty="0"/>
                        <a:t> Connectivity up to Outlet.</a:t>
                      </a:r>
                      <a:endParaRPr lang="en-US" sz="1800" dirty="0"/>
                    </a:p>
                  </a:txBody>
                  <a:tcPr marL="74294" marR="74294" marT="45722" marB="45722" anchor="ctr"/>
                </a:tc>
              </a:tr>
              <a:tr h="466272">
                <a:tc>
                  <a:txBody>
                    <a:bodyPr/>
                    <a:lstStyle/>
                    <a:p>
                      <a:pPr algn="ctr"/>
                      <a:r>
                        <a:rPr lang="en-IN" sz="1800" dirty="0"/>
                        <a:t>X</a:t>
                      </a:r>
                      <a:endParaRPr lang="en-US" sz="1800" dirty="0"/>
                    </a:p>
                  </a:txBody>
                  <a:tcPr marL="74294" marR="74294" marT="45722" marB="45722" anchor="ctr"/>
                </a:tc>
                <a:tc>
                  <a:txBody>
                    <a:bodyPr/>
                    <a:lstStyle/>
                    <a:p>
                      <a:r>
                        <a:rPr lang="en-IN" sz="1800" dirty="0"/>
                        <a:t>Delay in Govt/Administrative clearances.</a:t>
                      </a:r>
                    </a:p>
                  </a:txBody>
                  <a:tcPr marL="74294" marR="74294" marT="45722" marB="45722" anchor="ctr"/>
                </a:tc>
              </a:tr>
              <a:tr h="51435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a:solidFill>
                            <a:schemeClr val="dk1"/>
                          </a:solidFill>
                          <a:latin typeface="+mn-lt"/>
                          <a:ea typeface="+mn-ea"/>
                          <a:cs typeface="+mn-cs"/>
                        </a:rPr>
                        <a:t>X</a:t>
                      </a:r>
                      <a:endParaRPr lang="en-US" sz="1800" dirty="0"/>
                    </a:p>
                  </a:txBody>
                  <a:tcPr marL="74294" marR="74294" marT="45722" marB="45722" anchor="ctr"/>
                </a:tc>
                <a:tc>
                  <a:txBody>
                    <a:bodyPr/>
                    <a:lstStyle/>
                    <a:p>
                      <a:r>
                        <a:rPr lang="en-IN" sz="1800" dirty="0"/>
                        <a:t>State budget constraints.</a:t>
                      </a:r>
                      <a:endParaRPr lang="en-US" sz="1800" dirty="0"/>
                    </a:p>
                  </a:txBody>
                  <a:tcPr marL="74294" marR="74294" marT="45722" marB="45722" anchor="ctr"/>
                </a:tc>
              </a:tr>
              <a:tr h="46627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b="1" kern="1200" dirty="0">
                          <a:solidFill>
                            <a:srgbClr val="C00000"/>
                          </a:solidFill>
                          <a:latin typeface="+mn-lt"/>
                          <a:ea typeface="+mn-ea"/>
                          <a:cs typeface="+mn-cs"/>
                        </a:rPr>
                        <a:t>√</a:t>
                      </a:r>
                      <a:endParaRPr lang="en-US" sz="2400" b="1" dirty="0">
                        <a:solidFill>
                          <a:srgbClr val="C00000"/>
                        </a:solidFill>
                      </a:endParaRPr>
                    </a:p>
                  </a:txBody>
                  <a:tcPr marL="74294" marR="74294" marT="45722" marB="45722" anchor="ctr"/>
                </a:tc>
                <a:tc>
                  <a:txBody>
                    <a:bodyPr/>
                    <a:lstStyle/>
                    <a:p>
                      <a:r>
                        <a:rPr lang="en-IN" sz="1800" dirty="0"/>
                        <a:t>Unwillingness of farmers.</a:t>
                      </a:r>
                      <a:endParaRPr lang="en-US" sz="1800" dirty="0"/>
                    </a:p>
                  </a:txBody>
                  <a:tcPr marL="74294" marR="74294" marT="45722" marB="45722" anchor="ctr"/>
                </a:tc>
              </a:tr>
              <a:tr h="51435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b="1" kern="1200" dirty="0">
                          <a:solidFill>
                            <a:srgbClr val="C00000"/>
                          </a:solidFill>
                          <a:latin typeface="+mn-lt"/>
                          <a:ea typeface="+mn-ea"/>
                          <a:cs typeface="+mn-cs"/>
                        </a:rPr>
                        <a:t>√</a:t>
                      </a:r>
                      <a:endParaRPr lang="en-US" sz="2400" b="1" dirty="0">
                        <a:solidFill>
                          <a:srgbClr val="C00000"/>
                        </a:solidFill>
                      </a:endParaRPr>
                    </a:p>
                  </a:txBody>
                  <a:tcPr marL="74294" marR="74294" marT="45722" marB="45722" anchor="ctr"/>
                </a:tc>
                <a:tc>
                  <a:txBody>
                    <a:bodyPr/>
                    <a:lstStyle/>
                    <a:p>
                      <a:r>
                        <a:rPr lang="en-IN" sz="1800" dirty="0"/>
                        <a:t>Delays in tendering.</a:t>
                      </a:r>
                      <a:endParaRPr lang="en-US" sz="1800" dirty="0"/>
                    </a:p>
                  </a:txBody>
                  <a:tcPr marL="74294" marR="74294" marT="45722" marB="45722" anchor="ctr"/>
                </a:tc>
              </a:tr>
              <a:tr h="466272">
                <a:tc>
                  <a:txBody>
                    <a:bodyPr/>
                    <a:lstStyle/>
                    <a:p>
                      <a:pPr algn="ctr"/>
                      <a:r>
                        <a:rPr lang="en-IN" sz="1800" dirty="0"/>
                        <a:t>X</a:t>
                      </a:r>
                      <a:endParaRPr lang="en-US" sz="1800" dirty="0"/>
                    </a:p>
                  </a:txBody>
                  <a:tcPr marL="74294" marR="74294" marT="45722" marB="45722" anchor="ctr"/>
                </a:tc>
                <a:tc>
                  <a:txBody>
                    <a:bodyPr/>
                    <a:lstStyle/>
                    <a:p>
                      <a:r>
                        <a:rPr lang="en-IN" sz="1800" dirty="0"/>
                        <a:t>Capacity related issues of</a:t>
                      </a:r>
                      <a:r>
                        <a:rPr lang="en-IN" sz="1800" baseline="0" dirty="0"/>
                        <a:t> Implementing Agencies.</a:t>
                      </a:r>
                      <a:endParaRPr lang="en-US" sz="1800" dirty="0"/>
                    </a:p>
                  </a:txBody>
                  <a:tcPr marL="74294" marR="74294" marT="45722" marB="45722" anchor="ctr"/>
                </a:tc>
              </a:tr>
              <a:tr h="466272">
                <a:tc>
                  <a:txBody>
                    <a:bodyPr/>
                    <a:lstStyle/>
                    <a:p>
                      <a:pPr algn="ctr"/>
                      <a:r>
                        <a:rPr lang="en-IN" sz="1800" dirty="0"/>
                        <a:t>X</a:t>
                      </a:r>
                      <a:endParaRPr lang="en-US" sz="1800" dirty="0"/>
                    </a:p>
                  </a:txBody>
                  <a:tcPr marL="74294" marR="74294" marT="45722" marB="45722" anchor="ctr"/>
                </a:tc>
                <a:tc>
                  <a:txBody>
                    <a:bodyPr/>
                    <a:lstStyle/>
                    <a:p>
                      <a:r>
                        <a:rPr lang="en-IN" sz="1800" dirty="0"/>
                        <a:t>Capacity related issues of Contractors/Suppliers.</a:t>
                      </a:r>
                      <a:endParaRPr lang="en-US" sz="1800" dirty="0"/>
                    </a:p>
                  </a:txBody>
                  <a:tcPr marL="74294" marR="74294" marT="45722" marB="45722" anchor="ctr"/>
                </a:tc>
              </a:tr>
              <a:tr h="46627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kern="1200" dirty="0">
                          <a:solidFill>
                            <a:srgbClr val="C00000"/>
                          </a:solidFill>
                          <a:latin typeface="+mn-lt"/>
                          <a:ea typeface="+mn-ea"/>
                          <a:cs typeface="+mn-cs"/>
                        </a:rPr>
                        <a:t>√</a:t>
                      </a:r>
                      <a:endParaRPr lang="en-US" sz="1800" dirty="0"/>
                    </a:p>
                  </a:txBody>
                  <a:tcPr marL="74294" marR="74294" marT="45722" marB="45722" anchor="ctr"/>
                </a:tc>
                <a:tc>
                  <a:txBody>
                    <a:bodyPr/>
                    <a:lstStyle/>
                    <a:p>
                      <a:r>
                        <a:rPr lang="en-IN" sz="1800" dirty="0"/>
                        <a:t>Other  Issue (to</a:t>
                      </a:r>
                      <a:r>
                        <a:rPr lang="en-IN" sz="1800" baseline="0" dirty="0"/>
                        <a:t> be specified) – Covid-19 </a:t>
                      </a:r>
                      <a:endParaRPr lang="en-US" sz="1800" dirty="0"/>
                    </a:p>
                  </a:txBody>
                  <a:tcPr marL="74294" marR="74294" marT="45722" marB="45722" anchor="ctr"/>
                </a:tc>
              </a:tr>
            </a:tbl>
          </a:graphicData>
        </a:graphic>
      </p:graphicFrame>
      <p:sp>
        <p:nvSpPr>
          <p:cNvPr id="6" name="Rectangle 5"/>
          <p:cNvSpPr/>
          <p:nvPr/>
        </p:nvSpPr>
        <p:spPr>
          <a:xfrm>
            <a:off x="0" y="0"/>
            <a:ext cx="9906000" cy="48895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IN" sz="2400" b="1" dirty="0"/>
              <a:t>7</a:t>
            </a:r>
            <a:r>
              <a:rPr lang="en-IN" sz="2400" b="1" baseline="30000" dirty="0"/>
              <a:t>th</a:t>
            </a:r>
            <a:r>
              <a:rPr lang="en-IN" sz="2400" b="1" dirty="0"/>
              <a:t> PIRC Meeting :	Progress Review Presentations</a:t>
            </a:r>
            <a:endParaRPr lang="en-US" sz="2400" b="1" dirty="0"/>
          </a:p>
        </p:txBody>
      </p:sp>
    </p:spTree>
    <p:extLst>
      <p:ext uri="{BB962C8B-B14F-4D97-AF65-F5344CB8AC3E}">
        <p14:creationId xmlns:p14="http://schemas.microsoft.com/office/powerpoint/2010/main" val="1318019624"/>
      </p:ext>
    </p:extLst>
  </p:cSld>
  <p:clrMapOvr>
    <a:masterClrMapping/>
  </p:clrMapOvr>
  <p:transition spd="slow"/>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8"/>
          <p:cNvPicPr>
            <a:picLocks noChangeAspect="1" noChangeArrowheads="1"/>
          </p:cNvPicPr>
          <p:nvPr/>
        </p:nvPicPr>
        <p:blipFill>
          <a:blip r:embed="rId2"/>
          <a:srcRect/>
          <a:stretch>
            <a:fillRect/>
          </a:stretch>
        </p:blipFill>
        <p:spPr bwMode="auto">
          <a:xfrm>
            <a:off x="3870" y="0"/>
            <a:ext cx="9898261" cy="6858000"/>
          </a:xfrm>
          <a:prstGeom prst="rect">
            <a:avLst/>
          </a:prstGeom>
          <a:noFill/>
          <a:ln w="9525">
            <a:noFill/>
            <a:miter lim="800000"/>
            <a:headEnd/>
            <a:tailEnd/>
          </a:ln>
        </p:spPr>
      </p:pic>
      <p:sp>
        <p:nvSpPr>
          <p:cNvPr id="21506" name="TextBox 1"/>
          <p:cNvSpPr txBox="1">
            <a:spLocks noChangeArrowheads="1"/>
          </p:cNvSpPr>
          <p:nvPr/>
        </p:nvSpPr>
        <p:spPr bwMode="auto">
          <a:xfrm>
            <a:off x="202506" y="273050"/>
            <a:ext cx="9272686" cy="369888"/>
          </a:xfrm>
          <a:prstGeom prst="rect">
            <a:avLst/>
          </a:prstGeom>
          <a:noFill/>
          <a:ln w="9525">
            <a:noFill/>
            <a:miter lim="800000"/>
            <a:headEnd/>
            <a:tailEnd/>
          </a:ln>
        </p:spPr>
        <p:txBody>
          <a:bodyPr>
            <a:spAutoFit/>
          </a:bodyPr>
          <a:lstStyle/>
          <a:p>
            <a:r>
              <a:rPr lang="en-US" b="1"/>
              <a:t>LAYOUT SHOWING SARDAR SAROVAR CANAL NETWORK AND BOTTLENECK AREAS</a:t>
            </a:r>
          </a:p>
        </p:txBody>
      </p:sp>
    </p:spTree>
    <p:extLst>
      <p:ext uri="{BB962C8B-B14F-4D97-AF65-F5344CB8AC3E}">
        <p14:creationId xmlns:p14="http://schemas.microsoft.com/office/powerpoint/2010/main" val="372606149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2"/>
          <p:cNvPicPr>
            <a:picLocks noChangeAspect="1" noChangeArrowheads="1"/>
          </p:cNvPicPr>
          <p:nvPr/>
        </p:nvPicPr>
        <p:blipFill>
          <a:blip r:embed="rId2"/>
          <a:srcRect/>
          <a:stretch>
            <a:fillRect/>
          </a:stretch>
        </p:blipFill>
        <p:spPr bwMode="auto">
          <a:xfrm>
            <a:off x="3870" y="0"/>
            <a:ext cx="9898261" cy="6858000"/>
          </a:xfrm>
          <a:prstGeom prst="rect">
            <a:avLst/>
          </a:prstGeom>
          <a:noFill/>
          <a:ln w="9525">
            <a:noFill/>
            <a:miter lim="800000"/>
            <a:headEnd/>
            <a:tailEnd/>
          </a:ln>
        </p:spPr>
      </p:pic>
      <p:sp>
        <p:nvSpPr>
          <p:cNvPr id="22530" name="TextBox 3"/>
          <p:cNvSpPr txBox="1">
            <a:spLocks noChangeArrowheads="1"/>
          </p:cNvSpPr>
          <p:nvPr/>
        </p:nvSpPr>
        <p:spPr bwMode="auto">
          <a:xfrm>
            <a:off x="202506" y="273050"/>
            <a:ext cx="9272686" cy="369888"/>
          </a:xfrm>
          <a:prstGeom prst="rect">
            <a:avLst/>
          </a:prstGeom>
          <a:noFill/>
          <a:ln w="9525">
            <a:noFill/>
            <a:miter lim="800000"/>
            <a:headEnd/>
            <a:tailEnd/>
          </a:ln>
        </p:spPr>
        <p:txBody>
          <a:bodyPr>
            <a:spAutoFit/>
          </a:bodyPr>
          <a:lstStyle/>
          <a:p>
            <a:r>
              <a:rPr lang="en-US" b="1"/>
              <a:t>LAYOUT SHOWING KACHCHH BRANCH CANAL NETWORK AND BOTTLENECK AREAS</a:t>
            </a:r>
          </a:p>
        </p:txBody>
      </p:sp>
    </p:spTree>
    <p:extLst>
      <p:ext uri="{BB962C8B-B14F-4D97-AF65-F5344CB8AC3E}">
        <p14:creationId xmlns:p14="http://schemas.microsoft.com/office/powerpoint/2010/main" val="954876365"/>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extBox 1"/>
          <p:cNvSpPr txBox="1">
            <a:spLocks noChangeArrowheads="1"/>
          </p:cNvSpPr>
          <p:nvPr/>
        </p:nvSpPr>
        <p:spPr bwMode="auto">
          <a:xfrm>
            <a:off x="2006997" y="2660651"/>
            <a:ext cx="5605661" cy="1014413"/>
          </a:xfrm>
          <a:prstGeom prst="rect">
            <a:avLst/>
          </a:prstGeom>
          <a:noFill/>
          <a:ln w="9525">
            <a:noFill/>
            <a:miter lim="800000"/>
            <a:headEnd/>
            <a:tailEnd/>
          </a:ln>
        </p:spPr>
        <p:txBody>
          <a:bodyPr>
            <a:spAutoFit/>
          </a:bodyPr>
          <a:lstStyle/>
          <a:p>
            <a:pPr algn="ctr"/>
            <a:r>
              <a:rPr lang="en-US" altLang="en-US" sz="6000">
                <a:ea typeface="Arial Unicode MS" pitchFamily="34" charset="-128"/>
                <a:cs typeface="Arial Unicode MS" pitchFamily="34" charset="-128"/>
              </a:rPr>
              <a:t>THANK YOU</a:t>
            </a:r>
          </a:p>
        </p:txBody>
      </p:sp>
    </p:spTree>
    <p:extLst>
      <p:ext uri="{BB962C8B-B14F-4D97-AF65-F5344CB8AC3E}">
        <p14:creationId xmlns:p14="http://schemas.microsoft.com/office/powerpoint/2010/main" val="232670955"/>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extBox 1"/>
          <p:cNvSpPr txBox="1">
            <a:spLocks noChangeArrowheads="1"/>
          </p:cNvSpPr>
          <p:nvPr/>
        </p:nvSpPr>
        <p:spPr bwMode="auto">
          <a:xfrm>
            <a:off x="232173" y="714375"/>
            <a:ext cx="9441656"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sz="4000" b="1" u="sng">
                <a:solidFill>
                  <a:srgbClr val="FF0000"/>
                </a:solidFill>
                <a:latin typeface="Times New Roman" pitchFamily="18" charset="0"/>
                <a:ea typeface="Tahoma" pitchFamily="34" charset="0"/>
                <a:cs typeface="Times New Roman" pitchFamily="18" charset="0"/>
              </a:rPr>
              <a:t>STATE :ODISHA</a:t>
            </a:r>
          </a:p>
          <a:p>
            <a:pPr algn="ctr" eaLnBrk="1" hangingPunct="1"/>
            <a:r>
              <a:rPr lang="en-IN" sz="4000">
                <a:latin typeface="Times New Roman" pitchFamily="18" charset="0"/>
                <a:ea typeface="Tahoma" pitchFamily="34" charset="0"/>
                <a:cs typeface="Times New Roman" pitchFamily="18" charset="0"/>
              </a:rPr>
              <a:t>Status of  </a:t>
            </a:r>
          </a:p>
          <a:p>
            <a:pPr algn="ctr" eaLnBrk="1" hangingPunct="1"/>
            <a:r>
              <a:rPr lang="en-IN" sz="4800">
                <a:latin typeface="Times New Roman" pitchFamily="18" charset="0"/>
                <a:ea typeface="Tahoma" pitchFamily="34" charset="0"/>
                <a:cs typeface="Times New Roman" pitchFamily="18" charset="0"/>
              </a:rPr>
              <a:t>PMKSY- CAD&amp;WM Works</a:t>
            </a:r>
          </a:p>
          <a:p>
            <a:pPr algn="ctr" eaLnBrk="1" hangingPunct="1"/>
            <a:r>
              <a:rPr lang="en-IN" sz="4400">
                <a:latin typeface="Times New Roman" pitchFamily="18" charset="0"/>
                <a:ea typeface="Tahoma" pitchFamily="34" charset="0"/>
                <a:cs typeface="Times New Roman" pitchFamily="18" charset="0"/>
              </a:rPr>
              <a:t>For</a:t>
            </a:r>
          </a:p>
          <a:p>
            <a:pPr algn="ctr" eaLnBrk="1" hangingPunct="1"/>
            <a:r>
              <a:rPr lang="en-IN" sz="3600">
                <a:latin typeface="Times New Roman" pitchFamily="18" charset="0"/>
                <a:ea typeface="Tahoma" pitchFamily="34" charset="0"/>
                <a:cs typeface="Times New Roman" pitchFamily="18" charset="0"/>
              </a:rPr>
              <a:t>7</a:t>
            </a:r>
            <a:r>
              <a:rPr lang="en-IN" sz="3600" baseline="30000">
                <a:latin typeface="Times New Roman" pitchFamily="18" charset="0"/>
                <a:ea typeface="Tahoma" pitchFamily="34" charset="0"/>
                <a:cs typeface="Times New Roman" pitchFamily="18" charset="0"/>
              </a:rPr>
              <a:t>th</a:t>
            </a:r>
            <a:r>
              <a:rPr lang="en-IN" sz="3600">
                <a:latin typeface="Times New Roman" pitchFamily="18" charset="0"/>
                <a:ea typeface="Tahoma" pitchFamily="34" charset="0"/>
                <a:cs typeface="Times New Roman" pitchFamily="18" charset="0"/>
              </a:rPr>
              <a:t> PIRC meeting </a:t>
            </a:r>
          </a:p>
          <a:p>
            <a:pPr algn="ctr" eaLnBrk="1" hangingPunct="1"/>
            <a:r>
              <a:rPr lang="en-IN" sz="3600">
                <a:latin typeface="Times New Roman" pitchFamily="18" charset="0"/>
                <a:ea typeface="Tahoma" pitchFamily="34" charset="0"/>
                <a:cs typeface="Times New Roman" pitchFamily="18" charset="0"/>
              </a:rPr>
              <a:t>through virtual Platform </a:t>
            </a:r>
          </a:p>
          <a:p>
            <a:pPr algn="ctr" eaLnBrk="1" hangingPunct="1"/>
            <a:r>
              <a:rPr lang="en-IN" sz="3600">
                <a:latin typeface="Times New Roman" pitchFamily="18" charset="0"/>
                <a:ea typeface="Tahoma" pitchFamily="34" charset="0"/>
                <a:cs typeface="Times New Roman" pitchFamily="18" charset="0"/>
              </a:rPr>
              <a:t>on 11.09.2020 </a:t>
            </a:r>
          </a:p>
        </p:txBody>
      </p:sp>
      <p:sp>
        <p:nvSpPr>
          <p:cNvPr id="2051" name="TextBox 5"/>
          <p:cNvSpPr txBox="1">
            <a:spLocks noChangeArrowheads="1"/>
          </p:cNvSpPr>
          <p:nvPr/>
        </p:nvSpPr>
        <p:spPr bwMode="auto">
          <a:xfrm>
            <a:off x="1547813" y="5786438"/>
            <a:ext cx="37147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en-IN" b="1">
                <a:latin typeface="Times New Roman" pitchFamily="18" charset="0"/>
                <a:cs typeface="Times New Roman" pitchFamily="18" charset="0"/>
              </a:rPr>
              <a:t>Government of Odisha</a:t>
            </a:r>
          </a:p>
          <a:p>
            <a:pPr algn="ctr" eaLnBrk="1" hangingPunct="1"/>
            <a:r>
              <a:rPr lang="en-IN" b="1">
                <a:latin typeface="Times New Roman" pitchFamily="18" charset="0"/>
                <a:cs typeface="Times New Roman" pitchFamily="18" charset="0"/>
              </a:rPr>
              <a:t>Department of Water Resources</a:t>
            </a:r>
          </a:p>
        </p:txBody>
      </p:sp>
    </p:spTree>
    <p:extLst>
      <p:ext uri="{BB962C8B-B14F-4D97-AF65-F5344CB8AC3E}">
        <p14:creationId xmlns:p14="http://schemas.microsoft.com/office/powerpoint/2010/main" val="980956092"/>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IBP_FINAL.jpg"/>
          <p:cNvPicPr>
            <a:picLocks noChangeAspect="1"/>
          </p:cNvPicPr>
          <p:nvPr/>
        </p:nvPicPr>
        <p:blipFill>
          <a:blip r:embed="rId2"/>
          <a:srcRect l="5841" t="4545" r="18223" b="6061"/>
          <a:stretch>
            <a:fillRect/>
          </a:stretch>
        </p:blipFill>
        <p:spPr bwMode="auto">
          <a:xfrm>
            <a:off x="464344" y="285751"/>
            <a:ext cx="8965406" cy="6486406"/>
          </a:xfrm>
          <a:prstGeom prst="rect">
            <a:avLst/>
          </a:prstGeom>
          <a:ln>
            <a:solidFill>
              <a:srgbClr val="C00000"/>
            </a:solidFill>
          </a:ln>
          <a:effectLst>
            <a:outerShdw blurRad="190500" algn="tl" rotWithShape="0">
              <a:srgbClr val="000000">
                <a:alpha val="70000"/>
              </a:srgbClr>
            </a:outerShdw>
          </a:effectLst>
        </p:spPr>
      </p:pic>
      <p:sp>
        <p:nvSpPr>
          <p:cNvPr id="5" name="TextBox 4"/>
          <p:cNvSpPr txBox="1"/>
          <p:nvPr/>
        </p:nvSpPr>
        <p:spPr>
          <a:xfrm>
            <a:off x="5804298" y="4786313"/>
            <a:ext cx="3173015" cy="830262"/>
          </a:xfrm>
          <a:prstGeom prst="rect">
            <a:avLst/>
          </a:prstGeom>
        </p:spPr>
        <p:style>
          <a:lnRef idx="2">
            <a:schemeClr val="accent2"/>
          </a:lnRef>
          <a:fillRef idx="1">
            <a:schemeClr val="lt1"/>
          </a:fillRef>
          <a:effectRef idx="0">
            <a:schemeClr val="accent2"/>
          </a:effectRef>
          <a:fontRef idx="minor">
            <a:schemeClr val="dk1"/>
          </a:fontRef>
        </p:style>
        <p:txBody>
          <a:bodyPr>
            <a:spAutoFit/>
          </a:bodyPr>
          <a:lstStyle/>
          <a:p>
            <a:pPr>
              <a:defRPr/>
            </a:pPr>
            <a:r>
              <a:rPr lang="en-IN" sz="2400" dirty="0">
                <a:latin typeface="Times New Roman" pitchFamily="18" charset="0"/>
                <a:cs typeface="Times New Roman" pitchFamily="18" charset="0"/>
              </a:rPr>
              <a:t>Total Projects : 8 </a:t>
            </a:r>
            <a:r>
              <a:rPr lang="en-IN" sz="2400" dirty="0" err="1">
                <a:latin typeface="Times New Roman" pitchFamily="18" charset="0"/>
                <a:cs typeface="Times New Roman" pitchFamily="18" charset="0"/>
              </a:rPr>
              <a:t>Nos</a:t>
            </a:r>
            <a:endParaRPr lang="en-IN" sz="2400" dirty="0">
              <a:latin typeface="Times New Roman" pitchFamily="18" charset="0"/>
              <a:cs typeface="Times New Roman" pitchFamily="18" charset="0"/>
            </a:endParaRPr>
          </a:p>
          <a:p>
            <a:pPr>
              <a:defRPr/>
            </a:pPr>
            <a:r>
              <a:rPr lang="en-IN" sz="2400" dirty="0">
                <a:latin typeface="Times New Roman" pitchFamily="18" charset="0"/>
                <a:cs typeface="Times New Roman" pitchFamily="18" charset="0"/>
              </a:rPr>
              <a:t>Completed : 03 </a:t>
            </a:r>
            <a:r>
              <a:rPr lang="en-IN" sz="2400" dirty="0" err="1">
                <a:latin typeface="Times New Roman" pitchFamily="18" charset="0"/>
                <a:cs typeface="Times New Roman" pitchFamily="18" charset="0"/>
              </a:rPr>
              <a:t>nos</a:t>
            </a:r>
            <a:endParaRPr lang="en-IN" sz="2400" dirty="0">
              <a:latin typeface="Times New Roman" pitchFamily="18" charset="0"/>
              <a:cs typeface="Times New Roman" pitchFamily="18" charset="0"/>
            </a:endParaRPr>
          </a:p>
        </p:txBody>
      </p:sp>
    </p:spTree>
    <p:extLst>
      <p:ext uri="{BB962C8B-B14F-4D97-AF65-F5344CB8AC3E}">
        <p14:creationId xmlns:p14="http://schemas.microsoft.com/office/powerpoint/2010/main" val="4100368361"/>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665678" y="282575"/>
            <a:ext cx="4179094" cy="584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a:defRPr/>
            </a:pPr>
            <a:r>
              <a:rPr lang="en-IN" sz="3200" b="1" dirty="0">
                <a:latin typeface="Times New Roman" pitchFamily="18" charset="0"/>
                <a:cs typeface="Times New Roman" pitchFamily="18" charset="0"/>
              </a:rPr>
              <a:t>CCA Progress</a:t>
            </a:r>
          </a:p>
        </p:txBody>
      </p:sp>
      <p:graphicFrame>
        <p:nvGraphicFramePr>
          <p:cNvPr id="7" name="Table 6"/>
          <p:cNvGraphicFramePr>
            <a:graphicFrameLocks noGrp="1"/>
          </p:cNvGraphicFramePr>
          <p:nvPr/>
        </p:nvGraphicFramePr>
        <p:xfrm>
          <a:off x="189177" y="1138238"/>
          <a:ext cx="9484653" cy="5300708"/>
        </p:xfrm>
        <a:graphic>
          <a:graphicData uri="http://schemas.openxmlformats.org/drawingml/2006/table">
            <a:tbl>
              <a:tblPr/>
              <a:tblGrid>
                <a:gridCol w="1435998"/>
                <a:gridCol w="1006082"/>
                <a:gridCol w="696518"/>
                <a:gridCol w="773910"/>
                <a:gridCol w="773910"/>
                <a:gridCol w="851300"/>
                <a:gridCol w="851300"/>
                <a:gridCol w="1160864"/>
                <a:gridCol w="851300"/>
                <a:gridCol w="1083471"/>
              </a:tblGrid>
              <a:tr h="361883">
                <a:tc rowSpan="3">
                  <a:txBody>
                    <a:bodyPr/>
                    <a:lstStyle/>
                    <a:p>
                      <a:pPr algn="ctr" rtl="0" fontAlgn="t"/>
                      <a:endParaRPr lang="en-US" sz="2000" b="1" i="0" u="none" strike="noStrike" dirty="0" smtClean="0">
                        <a:solidFill>
                          <a:srgbClr val="FFFFFF"/>
                        </a:solidFill>
                        <a:latin typeface="Times New Roman"/>
                      </a:endParaRPr>
                    </a:p>
                    <a:p>
                      <a:pPr algn="ctr" rtl="0" fontAlgn="t"/>
                      <a:r>
                        <a:rPr lang="en-US" sz="2000" b="1" i="0" u="none" strike="noStrike" dirty="0" smtClean="0">
                          <a:solidFill>
                            <a:srgbClr val="FFFFFF"/>
                          </a:solidFill>
                          <a:latin typeface="Times New Roman"/>
                        </a:rPr>
                        <a:t>Project </a:t>
                      </a:r>
                      <a:r>
                        <a:rPr lang="en-US" sz="2000" b="1" i="0" u="none" strike="noStrike" dirty="0">
                          <a:solidFill>
                            <a:srgbClr val="FFFFFF"/>
                          </a:solidFill>
                          <a:latin typeface="Times New Roman"/>
                        </a:rPr>
                        <a:t>Name </a:t>
                      </a: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3">
                  <a:txBody>
                    <a:bodyPr/>
                    <a:lstStyle/>
                    <a:p>
                      <a:pPr algn="ctr" rtl="0" fontAlgn="t"/>
                      <a:r>
                        <a:rPr lang="en-US" sz="2000" b="1" i="0" u="none" strike="noStrike" dirty="0">
                          <a:solidFill>
                            <a:srgbClr val="FFFFFF"/>
                          </a:solidFill>
                          <a:latin typeface="Times New Roman"/>
                        </a:rPr>
                        <a:t>Balance CCA Target</a:t>
                      </a: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gridSpan="4">
                  <a:txBody>
                    <a:bodyPr/>
                    <a:lstStyle/>
                    <a:p>
                      <a:pPr algn="ctr" rtl="0" fontAlgn="t"/>
                      <a:r>
                        <a:rPr lang="en-US" sz="2000" b="1" i="0" u="none" strike="noStrike" dirty="0" smtClean="0">
                          <a:solidFill>
                            <a:srgbClr val="FFFFFF"/>
                          </a:solidFill>
                          <a:latin typeface="Times New Roman"/>
                        </a:rPr>
                        <a:t>CCA </a:t>
                      </a:r>
                      <a:r>
                        <a:rPr lang="en-US" sz="2000" b="1" i="0" u="none" strike="noStrike" dirty="0">
                          <a:solidFill>
                            <a:srgbClr val="FFFFFF"/>
                          </a:solidFill>
                          <a:latin typeface="Times New Roman"/>
                        </a:rPr>
                        <a:t>Progress</a:t>
                      </a: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hMerge="1">
                  <a:txBody>
                    <a:bodyPr/>
                    <a:lstStyle/>
                    <a:p>
                      <a:endParaRPr lang="en-US"/>
                    </a:p>
                  </a:txBody>
                  <a:tcPr/>
                </a:tc>
                <a:tc rowSpan="2" hMerge="1">
                  <a:txBody>
                    <a:bodyPr/>
                    <a:lstStyle/>
                    <a:p>
                      <a:endParaRPr lang="en-US"/>
                    </a:p>
                  </a:txBody>
                  <a:tcPr/>
                </a:tc>
                <a:tc rowSpan="2" h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3">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Total </a:t>
                      </a:r>
                      <a:r>
                        <a:rPr lang="en-US" sz="2000" b="1" i="0" u="none" strike="noStrike" dirty="0" err="1" smtClean="0">
                          <a:solidFill>
                            <a:srgbClr val="FFFFFF"/>
                          </a:solidFill>
                          <a:latin typeface="Times New Roman"/>
                        </a:rPr>
                        <a:t>Achvt</a:t>
                      </a:r>
                      <a:r>
                        <a:rPr lang="en-US" sz="2000" b="1" i="0" u="none" strike="noStrike" dirty="0" smtClean="0">
                          <a:solidFill>
                            <a:srgbClr val="FFFFFF"/>
                          </a:solidFill>
                          <a:latin typeface="Times New Roman"/>
                        </a:rPr>
                        <a:t>.</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3">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 of Progress</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gridSpan="2">
                  <a:txBody>
                    <a:bodyPr/>
                    <a:lstStyle/>
                    <a:p>
                      <a:pPr algn="ctr" rtl="0" fontAlgn="t"/>
                      <a:r>
                        <a:rPr lang="en-US" sz="2000" b="1" i="0" u="none" strike="noStrike" dirty="0" smtClean="0">
                          <a:solidFill>
                            <a:srgbClr val="FFFFFF"/>
                          </a:solidFill>
                          <a:latin typeface="Times New Roman"/>
                        </a:rPr>
                        <a:t>2020-21</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h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0">
                <a:tc vMerge="1">
                  <a:txBody>
                    <a:bodyPr/>
                    <a:lstStyle/>
                    <a:p>
                      <a:endParaRPr lang="en-IN"/>
                    </a:p>
                  </a:txBody>
                  <a:tcPr/>
                </a:tc>
                <a:tc vMerge="1">
                  <a:txBody>
                    <a:bodyPr/>
                    <a:lstStyle/>
                    <a:p>
                      <a:endParaRPr lang="en-IN"/>
                    </a:p>
                  </a:txBody>
                  <a:tcPr/>
                </a:tc>
                <a:tc gridSpan="4" vMerge="1">
                  <a:txBody>
                    <a:bodyPr/>
                    <a:lstStyle/>
                    <a:p>
                      <a:endParaRPr lang="en-IN"/>
                    </a:p>
                  </a:txBody>
                  <a:tcPr/>
                </a:tc>
                <a:tc hMerge="1" vMerge="1">
                  <a:txBody>
                    <a:bodyPr/>
                    <a:lstStyle/>
                    <a:p>
                      <a:endParaRPr lang="en-IN"/>
                    </a:p>
                  </a:txBody>
                  <a:tcPr/>
                </a:tc>
                <a:tc hMerge="1" vMerge="1">
                  <a:txBody>
                    <a:bodyPr/>
                    <a:lstStyle/>
                    <a:p>
                      <a:endParaRPr lang="en-IN"/>
                    </a:p>
                  </a:txBody>
                  <a:tcPr/>
                </a:tc>
                <a:tc hMerge="1" vMerge="1">
                  <a:txBody>
                    <a:bodyPr/>
                    <a:lstStyle/>
                    <a:p>
                      <a:endParaRPr lang="en-IN"/>
                    </a:p>
                  </a:txBody>
                  <a:tcPr/>
                </a:tc>
                <a:tc vMerge="1">
                  <a:txBody>
                    <a:bodyPr/>
                    <a:lstStyle/>
                    <a:p>
                      <a:endParaRPr lang="en-IN"/>
                    </a:p>
                  </a:txBody>
                  <a:tcPr/>
                </a:tc>
                <a:tc vMerge="1">
                  <a:txBody>
                    <a:bodyPr/>
                    <a:lstStyle/>
                    <a:p>
                      <a:endParaRPr lang="en-IN"/>
                    </a:p>
                  </a:txBody>
                  <a:tcPr/>
                </a:tc>
                <a:tc rowSpan="2">
                  <a:txBody>
                    <a:bodyPr/>
                    <a:lstStyle/>
                    <a:p>
                      <a:pPr algn="ctr" rtl="0" fontAlgn="t"/>
                      <a:r>
                        <a:rPr lang="en-US" sz="2000" b="1" i="0" u="none" strike="noStrike" dirty="0" smtClean="0">
                          <a:solidFill>
                            <a:srgbClr val="FFFFFF"/>
                          </a:solidFill>
                          <a:latin typeface="Times New Roman"/>
                        </a:rPr>
                        <a:t>Target</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rowSpan="2">
                  <a:txBody>
                    <a:bodyPr/>
                    <a:lstStyle/>
                    <a:p>
                      <a:pPr algn="ctr" rtl="0" fontAlgn="t"/>
                      <a:r>
                        <a:rPr lang="en-US" sz="2000" b="1" i="0" u="none" strike="noStrike" dirty="0" err="1" smtClean="0">
                          <a:solidFill>
                            <a:srgbClr val="FFFFFF"/>
                          </a:solidFill>
                          <a:latin typeface="Times New Roman"/>
                        </a:rPr>
                        <a:t>Achvt</a:t>
                      </a:r>
                      <a:r>
                        <a:rPr lang="en-US" sz="2000" b="1" i="0" u="none" strike="noStrike" dirty="0" smtClean="0">
                          <a:solidFill>
                            <a:srgbClr val="FFFFFF"/>
                          </a:solidFill>
                          <a:latin typeface="Times New Roman"/>
                        </a:rPr>
                        <a:t>. Aug,20</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616528">
                <a:tc vMerge="1">
                  <a:txBody>
                    <a:bodyPr/>
                    <a:lstStyle/>
                    <a:p>
                      <a:endParaRPr lang="en-US"/>
                    </a:p>
                  </a:txBody>
                  <a:tcPr/>
                </a:tc>
                <a:tc vMerge="1">
                  <a:txBody>
                    <a:bodyPr/>
                    <a:lstStyle/>
                    <a:p>
                      <a:endParaRPr lang="en-US"/>
                    </a:p>
                  </a:txBody>
                  <a:tcPr/>
                </a:tc>
                <a:tc>
                  <a:txBody>
                    <a:bodyPr/>
                    <a:lstStyle/>
                    <a:p>
                      <a:pPr algn="ctr" rtl="0" fontAlgn="t"/>
                      <a:r>
                        <a:rPr lang="en-US" sz="2000" b="1" i="0" u="none" strike="noStrike" dirty="0">
                          <a:solidFill>
                            <a:srgbClr val="FFFFFF"/>
                          </a:solidFill>
                          <a:latin typeface="Times New Roman"/>
                        </a:rPr>
                        <a:t>2016-17</a:t>
                      </a: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a:solidFill>
                            <a:srgbClr val="FFFFFF"/>
                          </a:solidFill>
                          <a:latin typeface="Times New Roman"/>
                        </a:rPr>
                        <a:t>2017-18</a:t>
                      </a: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algn="ctr" rtl="0" fontAlgn="t"/>
                      <a:r>
                        <a:rPr lang="en-US" sz="2000" b="1" i="0" u="none" strike="noStrike" dirty="0">
                          <a:solidFill>
                            <a:srgbClr val="FFFFFF"/>
                          </a:solidFill>
                          <a:latin typeface="Times New Roman"/>
                        </a:rPr>
                        <a:t>2018-19</a:t>
                      </a: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en-US" sz="2000" b="1" i="0" u="none" strike="noStrike" dirty="0" smtClean="0">
                          <a:solidFill>
                            <a:srgbClr val="FFFFFF"/>
                          </a:solidFill>
                          <a:latin typeface="Times New Roman"/>
                        </a:rPr>
                        <a:t>2019-20</a:t>
                      </a:r>
                      <a:endParaRPr lang="en-US" sz="2000" b="1" i="0" u="none" strike="noStrike" dirty="0">
                        <a:solidFill>
                          <a:srgbClr val="FFFFFF"/>
                        </a:solidFill>
                        <a:latin typeface="Times New Roman"/>
                      </a:endParaRPr>
                    </a:p>
                  </a:txBody>
                  <a:tcPr marL="7527" marR="7527" marT="694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endParaRPr lang="en-US"/>
                    </a:p>
                  </a:txBody>
                  <a:tcPr/>
                </a:tc>
                <a:tc v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c vMerge="1">
                  <a:txBody>
                    <a:bodyPr/>
                    <a:lstStyle/>
                    <a:p>
                      <a:pPr algn="ctr" rtl="0" fontAlgn="t"/>
                      <a:endParaRPr lang="en-US" sz="2000" b="1" i="0" u="none" strike="noStrike" dirty="0">
                        <a:solidFill>
                          <a:srgbClr val="FFFFFF"/>
                        </a:solidFill>
                        <a:latin typeface="Times New Roman"/>
                      </a:endParaRPr>
                    </a:p>
                  </a:txBody>
                  <a:tcPr marL="6948" marR="6948" marT="694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504D"/>
                    </a:solidFill>
                  </a:tcPr>
                </a:tc>
              </a:tr>
              <a:tr h="829881">
                <a:tc>
                  <a:txBody>
                    <a:bodyPr/>
                    <a:lstStyle/>
                    <a:p>
                      <a:pPr algn="l" rtl="0" fontAlgn="ctr"/>
                      <a:r>
                        <a:rPr lang="en-US" sz="1800" b="0" i="0" u="none" strike="noStrike" dirty="0">
                          <a:solidFill>
                            <a:srgbClr val="000000"/>
                          </a:solidFill>
                          <a:latin typeface="Times New Roman"/>
                        </a:rPr>
                        <a:t>Upper </a:t>
                      </a:r>
                      <a:r>
                        <a:rPr lang="en-US" sz="1800" b="0" i="0" u="none" strike="noStrike" dirty="0" err="1">
                          <a:solidFill>
                            <a:srgbClr val="000000"/>
                          </a:solidFill>
                          <a:latin typeface="Times New Roman"/>
                        </a:rPr>
                        <a:t>Indravati</a:t>
                      </a:r>
                      <a:r>
                        <a:rPr lang="en-US" sz="1800" b="0" i="0" u="none" strike="noStrike" dirty="0">
                          <a:solidFill>
                            <a:srgbClr val="000000"/>
                          </a:solidFill>
                          <a:latin typeface="Times New Roman"/>
                        </a:rPr>
                        <a:t>  </a:t>
                      </a:r>
                      <a:r>
                        <a:rPr lang="en-US" sz="1800" b="0" i="0" u="none" strike="noStrike" dirty="0" err="1">
                          <a:solidFill>
                            <a:srgbClr val="000000"/>
                          </a:solidFill>
                          <a:latin typeface="Times New Roman"/>
                        </a:rPr>
                        <a:t>Extn</a:t>
                      </a:r>
                      <a:r>
                        <a:rPr lang="en-US" sz="18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23.83</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5.35</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18.48</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23.83</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100%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70125">
                <a:tc>
                  <a:txBody>
                    <a:bodyPr/>
                    <a:lstStyle/>
                    <a:p>
                      <a:pPr algn="l" rtl="0" fontAlgn="ctr"/>
                      <a:r>
                        <a:rPr lang="en-US" sz="1800" b="0" i="0" u="none" strike="noStrike" dirty="0">
                          <a:solidFill>
                            <a:srgbClr val="000000"/>
                          </a:solidFill>
                          <a:latin typeface="Times New Roman"/>
                        </a:rPr>
                        <a:t>Ret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chemeClr val="tx1"/>
                          </a:solidFill>
                          <a:latin typeface="Times New Roman"/>
                        </a:rPr>
                        <a:t>8.50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chemeClr val="tx1"/>
                          </a:solidFill>
                          <a:latin typeface="Times New Roman"/>
                        </a:rPr>
                        <a:t>0.00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chemeClr val="tx1"/>
                          </a:solidFill>
                          <a:latin typeface="Times New Roman"/>
                        </a:rPr>
                        <a:t>2.42</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chemeClr val="tx1"/>
                          </a:solidFill>
                          <a:latin typeface="Times New Roman"/>
                        </a:rPr>
                        <a:t>6.08</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chemeClr val="tx1"/>
                          </a:solidFill>
                          <a:latin typeface="Times New Roman"/>
                        </a:rPr>
                        <a:t>-</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chemeClr val="tx1"/>
                          </a:solidFill>
                          <a:latin typeface="Times New Roman"/>
                        </a:rPr>
                        <a:t>8.50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100%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99993">
                <a:tc>
                  <a:txBody>
                    <a:bodyPr/>
                    <a:lstStyle/>
                    <a:p>
                      <a:pPr algn="l" rtl="0" fontAlgn="ctr"/>
                      <a:r>
                        <a:rPr lang="en-US" sz="1800" b="0" i="0" u="none" strike="noStrike" kern="1200" dirty="0" err="1">
                          <a:solidFill>
                            <a:srgbClr val="000000"/>
                          </a:solidFill>
                          <a:latin typeface="Times New Roman"/>
                          <a:ea typeface="+mn-ea"/>
                          <a:cs typeface="+mn-cs"/>
                        </a:rPr>
                        <a:t>Rukura</a:t>
                      </a:r>
                      <a:r>
                        <a:rPr lang="en-US" sz="1800" b="0" i="0" u="none" strike="noStrike" kern="1200" dirty="0">
                          <a:solidFill>
                            <a:srgbClr val="000000"/>
                          </a:solidFill>
                          <a:latin typeface="Times New Roman"/>
                          <a:ea typeface="+mn-ea"/>
                          <a:cs typeface="+mn-cs"/>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rgbClr val="000000"/>
                          </a:solidFill>
                          <a:latin typeface="Times New Roman"/>
                          <a:ea typeface="+mn-ea"/>
                          <a:cs typeface="+mn-cs"/>
                        </a:rPr>
                        <a:t>5.75</a:t>
                      </a:r>
                      <a:endParaRPr lang="en-US" sz="2000" b="0" i="0" u="none" strike="noStrike" kern="1200" dirty="0">
                        <a:solidFill>
                          <a:srgbClr val="000000"/>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chemeClr val="tx1"/>
                          </a:solidFill>
                          <a:latin typeface="Times New Roman"/>
                          <a:ea typeface="+mn-ea"/>
                          <a:cs typeface="+mn-cs"/>
                        </a:rPr>
                        <a:t>1.38</a:t>
                      </a:r>
                      <a:endParaRPr lang="en-US" sz="2000" b="0" i="0" u="none" strike="noStrike" kern="1200" dirty="0">
                        <a:solidFill>
                          <a:schemeClr val="tx1"/>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chemeClr val="tx1"/>
                          </a:solidFill>
                          <a:latin typeface="Times New Roman"/>
                          <a:ea typeface="+mn-ea"/>
                          <a:cs typeface="+mn-cs"/>
                        </a:rPr>
                        <a:t>2.88</a:t>
                      </a:r>
                      <a:endParaRPr lang="en-US" sz="2000" b="0" i="0" u="none" strike="noStrike" kern="1200" dirty="0">
                        <a:solidFill>
                          <a:schemeClr val="tx1"/>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kern="1200" dirty="0" smtClean="0">
                          <a:solidFill>
                            <a:schemeClr val="tx1"/>
                          </a:solidFill>
                          <a:latin typeface="Times New Roman"/>
                          <a:ea typeface="+mn-ea"/>
                          <a:cs typeface="+mn-cs"/>
                        </a:rPr>
                        <a:t>1.18</a:t>
                      </a:r>
                      <a:endParaRPr lang="en-US" sz="2000" b="0" i="0" u="none" strike="noStrike" kern="1200" dirty="0">
                        <a:solidFill>
                          <a:schemeClr val="tx1"/>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chemeClr val="tx1"/>
                          </a:solidFill>
                          <a:latin typeface="Times New Roman"/>
                        </a:rPr>
                        <a:t>0.21</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chemeClr val="tx1"/>
                          </a:solidFill>
                          <a:latin typeface="Times New Roman"/>
                        </a:rPr>
                        <a:t>5.65</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98%</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99993">
                <a:tc>
                  <a:txBody>
                    <a:bodyPr/>
                    <a:lstStyle/>
                    <a:p>
                      <a:pPr algn="l" rtl="0" fontAlgn="ctr"/>
                      <a:r>
                        <a:rPr lang="en-US" sz="1800" b="0" i="0" u="none" strike="noStrike" dirty="0">
                          <a:solidFill>
                            <a:srgbClr val="000000"/>
                          </a:solidFill>
                          <a:latin typeface="Times New Roman"/>
                        </a:rPr>
                        <a:t>Lower </a:t>
                      </a:r>
                      <a:r>
                        <a:rPr lang="en-US" sz="1800" b="0" i="0" u="none" strike="noStrike" dirty="0" err="1">
                          <a:solidFill>
                            <a:srgbClr val="000000"/>
                          </a:solidFill>
                          <a:latin typeface="Times New Roman"/>
                        </a:rPr>
                        <a:t>Indra</a:t>
                      </a:r>
                      <a:r>
                        <a:rPr lang="en-US" sz="18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29.90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chemeClr val="tx1"/>
                          </a:solidFill>
                          <a:latin typeface="Times New Roman"/>
                        </a:rPr>
                        <a:t>0.00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rtl="0" fontAlgn="ctr"/>
                      <a:r>
                        <a:rPr lang="en-US" sz="2000" b="0" i="0" u="none" strike="noStrike" dirty="0" smtClean="0">
                          <a:solidFill>
                            <a:schemeClr val="tx1"/>
                          </a:solidFill>
                          <a:latin typeface="Times New Roman"/>
                        </a:rPr>
                        <a:t>10.02</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chemeClr val="tx1"/>
                          </a:solidFill>
                          <a:latin typeface="Times New Roman"/>
                        </a:rPr>
                        <a:t>7.38</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E9E9"/>
                    </a:solidFill>
                  </a:tcPr>
                </a:tc>
                <a:tc>
                  <a:txBody>
                    <a:bodyPr/>
                    <a:lstStyle/>
                    <a:p>
                      <a:pPr algn="ctr" fontAlgn="ctr"/>
                      <a:r>
                        <a:rPr lang="en-US" sz="2000" b="0" i="0" u="none" strike="noStrike" dirty="0" smtClean="0">
                          <a:solidFill>
                            <a:schemeClr val="tx1"/>
                          </a:solidFill>
                          <a:latin typeface="Times New Roman"/>
                        </a:rPr>
                        <a:t>17.40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58%</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9.51</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1.15</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57138">
                <a:tc>
                  <a:txBody>
                    <a:bodyPr/>
                    <a:lstStyle/>
                    <a:p>
                      <a:pPr algn="l" rtl="0" fontAlgn="ctr"/>
                      <a:r>
                        <a:rPr lang="en-US" sz="1800" b="0" i="0" u="none" strike="noStrike" dirty="0" err="1">
                          <a:solidFill>
                            <a:srgbClr val="000000"/>
                          </a:solidFill>
                          <a:latin typeface="Times New Roman"/>
                        </a:rPr>
                        <a:t>Telengiri</a:t>
                      </a:r>
                      <a:r>
                        <a:rPr lang="en-US" sz="18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9.95</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0.86</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7.03</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7.89</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79%</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2.06</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1.33</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21796">
                <a:tc>
                  <a:txBody>
                    <a:bodyPr/>
                    <a:lstStyle/>
                    <a:p>
                      <a:pPr algn="l" rtl="0" fontAlgn="ctr"/>
                      <a:r>
                        <a:rPr lang="en-US" sz="1800" b="0" i="0" u="none" strike="noStrike" dirty="0">
                          <a:solidFill>
                            <a:srgbClr val="000000"/>
                          </a:solidFill>
                          <a:latin typeface="Times New Roman"/>
                        </a:rPr>
                        <a:t>Subarnarekha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68.83</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2.76</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1.70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0.09</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0.08</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4.63</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7%</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1.76</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92094">
                <a:tc>
                  <a:txBody>
                    <a:bodyPr/>
                    <a:lstStyle/>
                    <a:p>
                      <a:pPr algn="l" rtl="0" fontAlgn="ctr"/>
                      <a:r>
                        <a:rPr lang="en-US" sz="1800" b="0" i="0" u="none" strike="noStrike" dirty="0" err="1" smtClean="0">
                          <a:solidFill>
                            <a:srgbClr val="000000"/>
                          </a:solidFill>
                          <a:latin typeface="Times New Roman"/>
                        </a:rPr>
                        <a:t>Anandapur</a:t>
                      </a:r>
                      <a:r>
                        <a:rPr lang="en-US" sz="1800" b="0" i="0" u="none" strike="noStrike" dirty="0" smtClean="0">
                          <a:solidFill>
                            <a:srgbClr val="000000"/>
                          </a:solidFill>
                          <a:latin typeface="Times New Roman"/>
                        </a:rPr>
                        <a:t> </a:t>
                      </a:r>
                      <a:endParaRPr lang="en-US" sz="18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60.00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0.00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1.51</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0.30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0.28</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2.08</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rgbClr val="000000"/>
                          </a:solidFill>
                          <a:latin typeface="Times New Roman"/>
                        </a:rPr>
                        <a:t>4%</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0.92</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fontAlgn="ctr"/>
                      <a:r>
                        <a:rPr lang="en-US" sz="2000" b="0" i="0" u="none" strike="noStrike" dirty="0" smtClean="0">
                          <a:solidFill>
                            <a:schemeClr val="tx1"/>
                          </a:solidFill>
                          <a:latin typeface="Times New Roman"/>
                        </a:rPr>
                        <a:t>0.14</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496507">
                <a:tc>
                  <a:txBody>
                    <a:bodyPr/>
                    <a:lstStyle/>
                    <a:p>
                      <a:pPr algn="l" rtl="0" fontAlgn="ctr"/>
                      <a:r>
                        <a:rPr lang="en-US" sz="1800" b="0" i="0" u="none" strike="noStrike" dirty="0" err="1">
                          <a:solidFill>
                            <a:srgbClr val="000000"/>
                          </a:solidFill>
                          <a:latin typeface="Times New Roman"/>
                        </a:rPr>
                        <a:t>Kanupur</a:t>
                      </a:r>
                      <a:r>
                        <a:rPr lang="en-US" sz="1800" b="0" i="0" u="none" strike="noStrike" dirty="0">
                          <a:solidFill>
                            <a:srgbClr val="000000"/>
                          </a:solidFill>
                          <a:latin typeface="Times New Roman"/>
                        </a:rPr>
                        <a:t> </a:t>
                      </a: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29.58</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0.00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0.00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rgbClr val="000000"/>
                          </a:solidFill>
                          <a:latin typeface="Times New Roman"/>
                        </a:rPr>
                        <a:t>0%</a:t>
                      </a:r>
                      <a:endParaRPr lang="en-US" sz="2000" b="0" i="0" u="none" strike="noStrike" dirty="0">
                        <a:solidFill>
                          <a:srgbClr val="000000"/>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0.00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c>
                  <a:txBody>
                    <a:bodyPr/>
                    <a:lstStyle/>
                    <a:p>
                      <a:pPr algn="ctr" rtl="0" fontAlgn="ctr"/>
                      <a:r>
                        <a:rPr lang="en-US" sz="2000" b="0" i="0" u="none" strike="noStrike" dirty="0" smtClean="0">
                          <a:solidFill>
                            <a:schemeClr val="tx1"/>
                          </a:solidFill>
                          <a:latin typeface="Times New Roman"/>
                        </a:rPr>
                        <a:t>0.00</a:t>
                      </a:r>
                      <a:endParaRPr lang="en-US" sz="2000" b="0" i="0" u="none" strike="noStrike" dirty="0">
                        <a:solidFill>
                          <a:schemeClr val="tx1"/>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D0D0"/>
                    </a:solidFill>
                  </a:tcPr>
                </a:tc>
              </a:tr>
              <a:tr h="322378">
                <a:tc>
                  <a:txBody>
                    <a:bodyPr/>
                    <a:lstStyle/>
                    <a:p>
                      <a:pPr algn="r" rtl="0" fontAlgn="ctr"/>
                      <a:r>
                        <a:rPr lang="en-US" sz="2000" b="1" i="0" u="none" strike="noStrike" dirty="0">
                          <a:solidFill>
                            <a:srgbClr val="0000FF"/>
                          </a:solidFill>
                          <a:latin typeface="Times New Roman"/>
                        </a:rPr>
                        <a:t>Total </a:t>
                      </a:r>
                    </a:p>
                  </a:txBody>
                  <a:tcPr marL="7527" marR="67746"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dirty="0" smtClean="0">
                          <a:solidFill>
                            <a:srgbClr val="0000FF"/>
                          </a:solidFill>
                          <a:latin typeface="Times New Roman"/>
                        </a:rPr>
                        <a:t>236.34</a:t>
                      </a:r>
                      <a:endParaRPr lang="en-US" sz="2000" b="1" i="0" u="none" strike="noStrike" dirty="0">
                        <a:solidFill>
                          <a:srgbClr val="0000FF"/>
                        </a:solidFill>
                        <a:latin typeface="Times New Roman"/>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9.49</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26.99</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18.67</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14.98</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69.98</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30%</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14.25</a:t>
                      </a:r>
                      <a:endParaRPr lang="en-US" sz="2000" b="1" i="0" u="none" strike="noStrike" kern="1200" dirty="0">
                        <a:solidFill>
                          <a:srgbClr val="0000FF"/>
                        </a:solidFill>
                        <a:latin typeface="Times New Roman"/>
                        <a:ea typeface="+mn-ea"/>
                        <a:cs typeface="+mn-cs"/>
                      </a:endParaRPr>
                    </a:p>
                  </a:txBody>
                  <a:tcPr marL="7527" marR="7527" marT="694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c>
                  <a:txBody>
                    <a:bodyPr/>
                    <a:lstStyle/>
                    <a:p>
                      <a:pPr algn="ctr" rtl="0" fontAlgn="ctr"/>
                      <a:r>
                        <a:rPr lang="en-US" sz="2000" b="1" i="0" u="none" strike="noStrike" kern="1200" dirty="0" smtClean="0">
                          <a:solidFill>
                            <a:srgbClr val="0000FF"/>
                          </a:solidFill>
                          <a:latin typeface="Times New Roman"/>
                          <a:ea typeface="+mn-ea"/>
                          <a:cs typeface="+mn-cs"/>
                        </a:rPr>
                        <a:t>2.62</a:t>
                      </a:r>
                    </a:p>
                  </a:txBody>
                  <a:tcPr marL="10319" marR="10319" marT="95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solidFill>
                  </a:tcPr>
                </a:tc>
              </a:tr>
            </a:tbl>
          </a:graphicData>
        </a:graphic>
      </p:graphicFrame>
      <p:sp>
        <p:nvSpPr>
          <p:cNvPr id="8" name="Rounded Rectangle 7"/>
          <p:cNvSpPr/>
          <p:nvPr/>
        </p:nvSpPr>
        <p:spPr>
          <a:xfrm>
            <a:off x="7338352" y="684214"/>
            <a:ext cx="2369873" cy="428625"/>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IN" sz="2400" b="1" dirty="0">
                <a:solidFill>
                  <a:schemeClr val="bg1"/>
                </a:solidFill>
                <a:latin typeface="Times New Roman" pitchFamily="18" charset="0"/>
                <a:cs typeface="Times New Roman" pitchFamily="18" charset="0"/>
              </a:rPr>
              <a:t>Area in Th.ha</a:t>
            </a:r>
          </a:p>
        </p:txBody>
      </p:sp>
      <p:sp>
        <p:nvSpPr>
          <p:cNvPr id="11" name="Rounded Rectangle 10"/>
          <p:cNvSpPr/>
          <p:nvPr/>
        </p:nvSpPr>
        <p:spPr>
          <a:xfrm>
            <a:off x="8126016" y="182564"/>
            <a:ext cx="1779984" cy="428625"/>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a:defRPr/>
            </a:pPr>
            <a:r>
              <a:rPr lang="en-US" sz="3600" b="1" dirty="0">
                <a:solidFill>
                  <a:srgbClr val="FF0000"/>
                </a:solidFill>
              </a:rPr>
              <a:t>Odisha</a:t>
            </a:r>
          </a:p>
        </p:txBody>
      </p:sp>
    </p:spTree>
    <p:extLst>
      <p:ext uri="{BB962C8B-B14F-4D97-AF65-F5344CB8AC3E}">
        <p14:creationId xmlns:p14="http://schemas.microsoft.com/office/powerpoint/2010/main" val="4271225668"/>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Composite</Template>
  <TotalTime>4767</TotalTime>
  <Words>24900</Words>
  <Application>Microsoft Office PowerPoint</Application>
  <PresentationFormat>A4 Paper (210x297 mm)</PresentationFormat>
  <Paragraphs>12874</Paragraphs>
  <Slides>329</Slides>
  <Notes>190</Notes>
  <HiddenSlides>0</HiddenSlides>
  <MMClips>0</MMClips>
  <ScaleCrop>false</ScaleCrop>
  <HeadingPairs>
    <vt:vector size="4" baseType="variant">
      <vt:variant>
        <vt:lpstr>Theme</vt:lpstr>
      </vt:variant>
      <vt:variant>
        <vt:i4>1</vt:i4>
      </vt:variant>
      <vt:variant>
        <vt:lpstr>Slide Titles</vt:lpstr>
      </vt:variant>
      <vt:variant>
        <vt:i4>329</vt:i4>
      </vt:variant>
    </vt:vector>
  </HeadingPairs>
  <TitlesOfParts>
    <vt:vector size="330" baseType="lpstr">
      <vt:lpstr>Office Theme</vt:lpstr>
      <vt:lpstr>7th PIRC Meeting  (Virtual, 11th September 2020)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Monitoring Central Organisation Nagpur, Maharashtra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Minor and chak layout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7th PIRC Meeting                                     Progress Review Presentations</vt:lpstr>
      <vt:lpstr>Construction of FIC works under Karanja Project</vt:lpstr>
      <vt:lpstr>PowerPoint Presentation</vt:lpstr>
      <vt:lpstr>PowerPoint Presentation</vt:lpstr>
      <vt:lpstr>THANK YOU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MICRO-IRRIGATION COMPONENT Progress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7th PIRC Meeting (11th September, 2020) : Progress Review Presentations</vt:lpstr>
      <vt:lpstr>7th PIRC Meeting (11th September, 2020) : Progress Review Presentations</vt:lpstr>
      <vt:lpstr>7th PIRC Meeting (11th September, 2020) : Progress Review Presentations</vt:lpstr>
      <vt:lpstr>7th PIRC Meeting (11th September, 2020) : Progress Review Presentations</vt:lpstr>
      <vt:lpstr>7th PIRC Meeting (11th September, 2020) : Progress Review Presentations</vt:lpstr>
      <vt:lpstr>7th PIRC Meeting (11th September, 2020) : Progress Review Presentations</vt:lpstr>
      <vt:lpstr>                        -THANKS-</vt:lpstr>
      <vt:lpstr>PowerPoint Presentation</vt:lpstr>
      <vt:lpstr>PowerPoint Presentation</vt:lpstr>
      <vt:lpstr>PowerPoint Presentation</vt:lpstr>
      <vt:lpstr>PowerPoint Presentation</vt:lpstr>
      <vt:lpstr>PowerPoint Presentation</vt:lpstr>
      <vt:lpstr>PowerPoint Presentation</vt:lpstr>
      <vt:lpstr> </vt:lpstr>
      <vt:lpstr>             PROJECT IN BRIEF                  (Champamati Irrigation Project)</vt:lpstr>
      <vt:lpstr>PowerPoint Presentation</vt:lpstr>
      <vt:lpstr>             PROJECT IN BRIEF          (Borolia Irrigation Project)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Field channel at ch 300 m of LBC-3,CIP,BTC,ASSAM   </vt:lpstr>
      <vt:lpstr>  Field channel at ch 860 m of LBC-6,CIP,BTC,ASSAM </vt:lpstr>
      <vt:lpstr>   Field channel at ch1000mof RBC-3,CIP,BTC,ASSAM  </vt:lpstr>
      <vt:lpstr>PowerPoint Presentation</vt:lpstr>
      <vt:lpstr>PowerPoint Presentation</vt:lpstr>
      <vt:lpstr>PowerPoint Presentation</vt:lpstr>
      <vt:lpstr>PowerPoint Presentation</vt:lpstr>
      <vt:lpstr>                        -THANKS-</vt:lpstr>
      <vt:lpstr>7th Meeting of Project Implementation Review Committee (PIRC)  11.09.2020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 You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-THANKS-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Schematic Diagram for Kudra Weir System under Durgawati Reservoir Project  </vt:lpstr>
      <vt:lpstr>Schematic Diagram Showing the Land Acquisition Issues in  Durgawati Reservoir Project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PROJECTS UNDER CADWM PROGRAMME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Estimated Cost of CAD Works</vt:lpstr>
      <vt:lpstr>PowerPoint Presentation</vt:lpstr>
      <vt:lpstr>PowerPoint Presentation</vt:lpstr>
      <vt:lpstr>7th PIRC Meeting  : Progress Review Presentations</vt:lpstr>
      <vt:lpstr>Districts to be Benefitted</vt:lpstr>
      <vt:lpstr> No. of WUA’s Constituted = 967 No. of WUA’s Registered  = 967 Area Covered              = ---- No. of WUA’s actually functioning as on 01.01.2020        = 967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Status of Project Inclusion under CAD Prograame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Terrain  near canal headworks </vt:lpstr>
      <vt:lpstr>Suru River : Source of Parkachik Khawas  Irrigation Canal </vt:lpstr>
      <vt:lpstr>Command Areas under Parkachik Khawas canal </vt:lpstr>
      <vt:lpstr>Field Channel </vt:lpstr>
      <vt:lpstr>CAD activities under Parkachik Khawas Canal ( Field Drain )  </vt:lpstr>
      <vt:lpstr>Field Channel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Hewlett-Packard Company</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Rajnish Shukla</dc:creator>
  <cp:lastModifiedBy>Windows User</cp:lastModifiedBy>
  <cp:revision>1060</cp:revision>
  <cp:lastPrinted>2020-09-08T12:45:59Z</cp:lastPrinted>
  <dcterms:created xsi:type="dcterms:W3CDTF">2018-05-07T11:57:01Z</dcterms:created>
  <dcterms:modified xsi:type="dcterms:W3CDTF">2020-09-09T10:22:03Z</dcterms:modified>
</cp:coreProperties>
</file>